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008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029075" y="2162175"/>
          <a:ext cx="4838700" cy="2733675"/>
          <a:chOff x="4029075" y="2162175"/>
          <a:chExt cx="4838700" cy="2733675"/>
        </a:xfrm>
      </p:grpSpPr>
      <p:sp>
        <p:nvSpPr>
          <p:cNvPr id="2" name="文本框 1"/>
          <p:cNvSpPr txBox="1"/>
          <p:nvPr/>
        </p:nvSpPr>
        <p:spPr>
          <a:xfrm>
            <a:off x="3275856" y="2204864"/>
            <a:ext cx="30963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400" b="1" u="none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7.3 </a:t>
            </a:r>
            <a:r>
              <a:rPr lang="en-US" sz="4400" b="1" u="none" spc="0" dirty="0" err="1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</a:t>
            </a:r>
            <a:endParaRPr lang="en-US" sz="4400" b="1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60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1475" y="266700"/>
          <a:ext cx="8648700" cy="5048250"/>
          <a:chOff x="371475" y="266700"/>
          <a:chExt cx="8648700" cy="50482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705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探究重力大小跟质量的关系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5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6300" y="1295401"/>
            <a:ext cx="7772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我们如何找出地球附近的物体所受的重力跟它的质量之间的关系呢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6300" y="2527300"/>
            <a:ext cx="7200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我们用实验探究的方式来确定重力的大小和质量的关系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6300" y="3225800"/>
            <a:ext cx="398145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1．用什么工具测量重力？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4925" y="3848100"/>
            <a:ext cx="1485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弹簧测力计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6300" y="4432300"/>
            <a:ext cx="526733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 ．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如何测量重力的大小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方法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8662" y="5072074"/>
            <a:ext cx="6124595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把已知质量的钩码挂在弹簧测力计上，静止时，弹簧测力计的示数等于钩码所受的重力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大小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067551" y="3340100"/>
            <a:ext cx="1019175" cy="2946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5" y="3213100"/>
            <a:ext cx="419100" cy="55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5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1475" y="266700"/>
          <a:ext cx="8772525" cy="5124450"/>
          <a:chOff x="371475" y="266700"/>
          <a:chExt cx="8772525" cy="51244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705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探究重力大小跟质量的关系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5" y="10414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7724" y="1041400"/>
            <a:ext cx="808199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3．逐次增挂钩码，分别测出它们所受重力，并记录在表格中。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0525" y="1727200"/>
          <a:ext cx="8382000" cy="4457700"/>
        </p:xfrm>
        <a:graphic>
          <a:graphicData uri="http://schemas.openxmlformats.org/drawingml/2006/table">
            <a:tbl>
              <a:tblPr firstRow="1" bandRow="1"/>
              <a:tblGrid>
                <a:gridCol w="2095500"/>
                <a:gridCol w="2095500"/>
                <a:gridCol w="2095500"/>
                <a:gridCol w="2095500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09626" y="20066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钩码个数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95400" y="3073400"/>
            <a:ext cx="19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95400" y="4191000"/>
            <a:ext cx="19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95400" y="5346700"/>
            <a:ext cx="19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52701" y="2006600"/>
            <a:ext cx="223361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钩码质量（Kg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38501" y="3073400"/>
            <a:ext cx="8731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0.10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28975" y="4191000"/>
            <a:ext cx="11049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0.15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86125" y="5346700"/>
            <a:ext cx="92964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0.20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00575" y="1739900"/>
            <a:ext cx="2057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钩码受到的重力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（N）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14975" y="3073400"/>
            <a:ext cx="19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48300" y="4191000"/>
            <a:ext cx="419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1.5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00700" y="5346700"/>
            <a:ext cx="19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15125" y="1727200"/>
            <a:ext cx="2057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重力与质量之比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（N/Kg）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62850" y="30734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10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00950" y="41910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10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658100" y="53467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10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81751" y="62484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进行实验……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86500" y="6235701"/>
            <a:ext cx="1905000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093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61925" y="266700"/>
          <a:ext cx="8782050" cy="5229225"/>
          <a:chOff x="161925" y="266700"/>
          <a:chExt cx="8782050" cy="52292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705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探究重力大小跟质量的关系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5" y="10414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200" y="1066801"/>
            <a:ext cx="7620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4．画出重力跟质量关系的图象（质量为横坐标，重力为纵坐标）。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05300" y="2540000"/>
            <a:ext cx="1485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实验结论：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05300" y="3416301"/>
            <a:ext cx="4476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（1）物体受到的重力大小跟它的质量成______关系；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05300" y="4838701"/>
            <a:ext cx="3619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（2）物重跟质量的比约等于__________。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38371" y="5331460"/>
            <a:ext cx="13049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10N/kg</a:t>
            </a: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438150" y="2070100"/>
            <a:ext cx="4152900" cy="490220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rot="-2580000">
            <a:off x="161926" y="4864100"/>
            <a:ext cx="3781425" cy="0"/>
          </a:xfrm>
          <a:prstGeom prst="line">
            <a:avLst/>
          </a:prstGeom>
          <a:ln w="508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5172076" y="4036907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正比</a:t>
            </a:r>
          </a:p>
        </p:txBody>
      </p:sp>
    </p:spTree>
    <p:extLst>
      <p:ext uri="{BB962C8B-B14F-4D97-AF65-F5344CB8AC3E}">
        <p14:creationId xmlns="" xmlns:p14="http://schemas.microsoft.com/office/powerpoint/2010/main" val="42043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76225"/>
          <a:ext cx="8429625" cy="4267200"/>
          <a:chOff x="381000" y="276225"/>
          <a:chExt cx="8429625" cy="42672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09601" y="3683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重力的大小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573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5825" y="1270000"/>
            <a:ext cx="53340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1．物体所受的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重力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与物体的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成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正比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5825" y="2501900"/>
            <a:ext cx="13335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2．公式：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5825" y="4013201"/>
            <a:ext cx="75438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3．物理学家在地球上使用精密的仪器精确地测定出：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g= 9.8 N/kg。它表示：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地球上质量为1 kg 的物体所受到的重力是9.8 N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。为计算方便在粗略计算时可取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 =10 N/kg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95550" y="2057400"/>
            <a:ext cx="11239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2447926" y="1993900"/>
            <a:ext cx="1038225" cy="16605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05251" y="2438400"/>
            <a:ext cx="2525395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0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或  G=mg</a:t>
            </a:r>
          </a:p>
        </p:txBody>
      </p:sp>
    </p:spTree>
    <p:extLst>
      <p:ext uri="{BB962C8B-B14F-4D97-AF65-F5344CB8AC3E}">
        <p14:creationId xmlns="" xmlns:p14="http://schemas.microsoft.com/office/powerpoint/2010/main" val="12306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76225"/>
          <a:ext cx="8524875" cy="4343400"/>
          <a:chOff x="381000" y="276225"/>
          <a:chExt cx="8524875" cy="43434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09600" y="368300"/>
            <a:ext cx="20764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关于重力常数g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573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0100" y="1285860"/>
            <a:ext cx="707236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物体的质量是不变的，那么物体的重力会变化吗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4876" y="2311400"/>
            <a:ext cx="4124325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物体离地球越远重力就越小，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g=G/m,是比例系数，m不变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 要变化，故“g”也会变化，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离地球越远就越小。在地球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附近变化不大统一取“9.8N/kg”。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62550" y="5334000"/>
            <a:ext cx="3362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月球上的g只有地球的六分之一！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210175" y="2197101"/>
            <a:ext cx="3181350" cy="2959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419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5057775"/>
          <a:chOff x="381000" y="266700"/>
          <a:chExt cx="8724900" cy="5057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重力与质量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1001" y="1104900"/>
          <a:ext cx="1076325" cy="1270000"/>
        </p:xfrm>
        <a:graphic>
          <a:graphicData uri="http://schemas.openxmlformats.org/drawingml/2006/table">
            <a:tbl>
              <a:tblPr firstRow="1" bandRow="1"/>
              <a:tblGrid>
                <a:gridCol w="10763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81001" y="2374900"/>
          <a:ext cx="1076325" cy="1841502"/>
        </p:xfrm>
        <a:graphic>
          <a:graphicData uri="http://schemas.openxmlformats.org/drawingml/2006/table">
            <a:tbl>
              <a:tblPr firstRow="1" bandRow="1"/>
              <a:tblGrid>
                <a:gridCol w="1076325"/>
              </a:tblGrid>
              <a:tr h="920751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920751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81001" y="4203700"/>
          <a:ext cx="1076325" cy="2540000"/>
        </p:xfrm>
        <a:graphic>
          <a:graphicData uri="http://schemas.openxmlformats.org/drawingml/2006/table">
            <a:tbl>
              <a:tblPr firstRow="1" bandRow="1"/>
              <a:tblGrid>
                <a:gridCol w="10763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38275" y="1104900"/>
          <a:ext cx="7277100" cy="1270000"/>
        </p:xfrm>
        <a:graphic>
          <a:graphicData uri="http://schemas.openxmlformats.org/drawingml/2006/table">
            <a:tbl>
              <a:tblPr firstRow="1" bandRow="1"/>
              <a:tblGrid>
                <a:gridCol w="3638550"/>
                <a:gridCol w="363855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438275" y="2374900"/>
          <a:ext cx="7277100" cy="1828800"/>
        </p:xfrm>
        <a:graphic>
          <a:graphicData uri="http://schemas.openxmlformats.org/drawingml/2006/table">
            <a:tbl>
              <a:tblPr firstRow="1" bandRow="1"/>
              <a:tblGrid>
                <a:gridCol w="3638550"/>
                <a:gridCol w="363855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38275" y="4203700"/>
          <a:ext cx="7286626" cy="2540000"/>
        </p:xfrm>
        <a:graphic>
          <a:graphicData uri="http://schemas.openxmlformats.org/drawingml/2006/table">
            <a:tbl>
              <a:tblPr firstRow="1" bandRow="1"/>
              <a:tblGrid>
                <a:gridCol w="3643313"/>
                <a:gridCol w="3643313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 sz="2400"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85801" y="1803400"/>
            <a:ext cx="504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符号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5801" y="2578100"/>
            <a:ext cx="504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定义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7201" y="3505200"/>
            <a:ext cx="962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影响因素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5801" y="4292600"/>
            <a:ext cx="504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方向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5801" y="4940300"/>
            <a:ext cx="504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7201" y="5588000"/>
            <a:ext cx="962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测量工具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5801" y="6210300"/>
            <a:ext cx="504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联系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33701" y="1168400"/>
            <a:ext cx="504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57525" y="1841500"/>
            <a:ext cx="209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62101" y="2578100"/>
            <a:ext cx="3476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由于地球的吸引而使物体受到的力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14476" y="3314700"/>
            <a:ext cx="35909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物体所受的重力随不同位置g的变化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而变化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52626" y="4318000"/>
            <a:ext cx="2790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竖直向下（有大小有方向）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33700" y="4927601"/>
            <a:ext cx="1225550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牛顿/N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705101" y="5562600"/>
            <a:ext cx="1190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弹簧测力计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914650" y="6197600"/>
            <a:ext cx="762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G＝mg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77026" y="1219200"/>
            <a:ext cx="504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81800" y="1828800"/>
            <a:ext cx="2667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m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72176" y="2616200"/>
            <a:ext cx="2105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物体所含物质的多少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43501" y="3314700"/>
            <a:ext cx="34766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质量是物质的属性，与其他因素无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10276" y="4292600"/>
            <a:ext cx="2105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没有方向（有大小）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543676" y="4940301"/>
            <a:ext cx="110553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千克/kg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924551" y="5549900"/>
            <a:ext cx="2105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天平、台秤、杆秤等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629400" y="6197600"/>
            <a:ext cx="762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G＝mg</a:t>
            </a:r>
          </a:p>
        </p:txBody>
      </p:sp>
    </p:spTree>
    <p:extLst>
      <p:ext uri="{BB962C8B-B14F-4D97-AF65-F5344CB8AC3E}">
        <p14:creationId xmlns="" xmlns:p14="http://schemas.microsoft.com/office/powerpoint/2010/main" val="228912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39175" cy="3600450"/>
          <a:chOff x="381000" y="266700"/>
          <a:chExt cx="8639175" cy="36004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130301"/>
            <a:ext cx="80105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质量为0.25kg的木块，受到的重力是多少牛？一个人所受的重力为450N，那么，他的质量是多少千克？g取10N/kg。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565400"/>
            <a:ext cx="7210425" cy="223520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解：由G=mg可知，木块受到的重力
G木=mg=0.25kg×10N/kg=2.5N
由G=mg可得m=G/m，因此人的质量     m=G=450N=45kg
木块所受的重力为25N，人的质量为45kg。</a:t>
            </a:r>
          </a:p>
        </p:txBody>
      </p:sp>
    </p:spTree>
    <p:extLst>
      <p:ext uri="{BB962C8B-B14F-4D97-AF65-F5344CB8AC3E}">
        <p14:creationId xmlns="" xmlns:p14="http://schemas.microsoft.com/office/powerpoint/2010/main" val="39905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409575"/>
          <a:ext cx="8258175" cy="4838700"/>
          <a:chOff x="381000" y="409575"/>
          <a:chExt cx="8258175" cy="48387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5461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1" y="558800"/>
            <a:ext cx="8143905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1、一辆汽车的质量是3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t，则这辆汽车受到的重力是多少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（g=10 N/kg）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6800" y="1993900"/>
            <a:ext cx="91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已知：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81200" y="1993900"/>
            <a:ext cx="245364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m=3 t=3 000 kg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86326" y="1993900"/>
            <a:ext cx="181800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g=10 N/kg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66801" y="26289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求：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81200" y="2628900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66801" y="32893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解：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81201" y="3314700"/>
            <a:ext cx="313499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由重力计算公式得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81201" y="3937000"/>
            <a:ext cx="193738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 = mg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66951" y="4699000"/>
            <a:ext cx="313880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=3 000 kg×10 N/kg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66950" y="5308600"/>
            <a:ext cx="198691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=30 000N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66800" y="5892800"/>
            <a:ext cx="593409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答：质量为3 t的汽车重力是30 000 N。</a:t>
            </a:r>
          </a:p>
        </p:txBody>
      </p:sp>
    </p:spTree>
    <p:extLst>
      <p:ext uri="{BB962C8B-B14F-4D97-AF65-F5344CB8AC3E}">
        <p14:creationId xmlns="" xmlns:p14="http://schemas.microsoft.com/office/powerpoint/2010/main" val="40307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896225" cy="4714875"/>
          <a:chOff x="381000" y="266700"/>
          <a:chExt cx="7896225" cy="4714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想想议议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5351" y="1257300"/>
            <a:ext cx="3476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我们如何描述重力的方向？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1" y="2146300"/>
            <a:ext cx="6524625" cy="4140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111577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96300" cy="4505325"/>
          <a:chOff x="381000" y="266700"/>
          <a:chExt cx="8496300" cy="4505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重力的方向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2974" y="1117600"/>
            <a:ext cx="434340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重力的方向总是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竖直向下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2976" y="1828800"/>
            <a:ext cx="434340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重力方向竖直向下的应用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55700"/>
            <a:ext cx="419100" cy="558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77050" y="1092201"/>
            <a:ext cx="1619250" cy="37465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857251" y="2819401"/>
            <a:ext cx="5648325" cy="318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02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72500" cy="4248150"/>
          <a:chOff x="381000" y="266700"/>
          <a:chExt cx="8572500" cy="42481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教学目标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905000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29210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559300"/>
            <a:ext cx="323850" cy="431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7274" y="1816100"/>
            <a:ext cx="5800741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知道重力是由于地球的吸引而产生的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7276" y="2882901"/>
            <a:ext cx="7477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了解重力的方向和铅垂线的应用，会确定均匀规则物体的重心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7276" y="4546601"/>
            <a:ext cx="75152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知道重力和质量的正比关系，并且能用G＝mg计算有关的问题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50905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43900" cy="5181600"/>
          <a:chOff x="381000" y="266700"/>
          <a:chExt cx="8343900" cy="5181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想想议议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0414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5350" y="1066800"/>
            <a:ext cx="74485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地球上几个地方的苹果都可以向“下”落，但从地球外面看，几个苹果下落的方向显然不同。那么，我们所说的“下”指的是什么方向？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62575" y="5678594"/>
            <a:ext cx="291719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每个苹果的重力方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向均指向地心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62575" y="2832100"/>
            <a:ext cx="2114550" cy="2819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981076" y="2832101"/>
            <a:ext cx="2105025" cy="2806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3762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05800" cy="4791075"/>
          <a:chOff x="381000" y="266700"/>
          <a:chExt cx="8305800" cy="47910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特别注意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446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6775" y="1219200"/>
            <a:ext cx="7200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竖直向下指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垂直于水平面向下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，不是垂直于支持面向下。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33550" y="3479800"/>
            <a:ext cx="1962150" cy="57708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0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竖直≠垂直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24201" y="5232400"/>
            <a:ext cx="18764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就是任意一杯水稳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定后的水面！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34026" y="2451100"/>
            <a:ext cx="2771775" cy="27686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619876" y="3721101"/>
            <a:ext cx="219075" cy="3175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6905625" y="3797301"/>
            <a:ext cx="323850" cy="3175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562226" y="4478867"/>
            <a:ext cx="2759075" cy="19939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32125" y="4770968"/>
            <a:ext cx="1968500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什么是水平面呢？</a:t>
            </a:r>
          </a:p>
        </p:txBody>
      </p:sp>
    </p:spTree>
    <p:extLst>
      <p:ext uri="{BB962C8B-B14F-4D97-AF65-F5344CB8AC3E}">
        <p14:creationId xmlns="" xmlns:p14="http://schemas.microsoft.com/office/powerpoint/2010/main" val="27262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bldLvl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409575"/>
          <a:ext cx="8867775" cy="3238500"/>
          <a:chOff x="381000" y="409575"/>
          <a:chExt cx="8867775" cy="32385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5461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5825" y="558800"/>
            <a:ext cx="79819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1、从山坡公路上滑下来的汽车，在滑行过程中，受到的重力 ：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（   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6826" y="1130300"/>
            <a:ext cx="238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6" y="1828800"/>
            <a:ext cx="34004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A、大小不变，方向变化；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5825" y="2476500"/>
            <a:ext cx="33718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B、大小增大，方向不变；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5825" y="3111500"/>
            <a:ext cx="33718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C、大小不变，方向不变；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5825" y="3759200"/>
            <a:ext cx="3390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D、大小减小，方向变化。</a:t>
            </a:r>
          </a:p>
        </p:txBody>
      </p:sp>
    </p:spTree>
    <p:extLst>
      <p:ext uri="{BB962C8B-B14F-4D97-AF65-F5344CB8AC3E}">
        <p14:creationId xmlns="" xmlns:p14="http://schemas.microsoft.com/office/powerpoint/2010/main" val="26270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47625"/>
          <a:ext cx="8362950" cy="4733925"/>
          <a:chOff x="381000" y="47625"/>
          <a:chExt cx="8362950" cy="47339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想想议议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1" y="2222500"/>
            <a:ext cx="7792085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生活中我们常会听说“重心不稳”，究竟什么是物体的重心？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76500" y="3009900"/>
            <a:ext cx="14859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地球吸引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筷子的每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一个部分。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24125" y="4864100"/>
            <a:ext cx="1123950" cy="1320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28900" y="5270500"/>
            <a:ext cx="762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等  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77025" y="2959100"/>
            <a:ext cx="1485900" cy="309700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作用效果上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就好像作用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在某一点上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的一个力。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这个点就叫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做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重心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FD732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95751" y="546100"/>
            <a:ext cx="3248025" cy="103874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我们有时可以只用一根手指让筷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子保持平衡，这其实就是找到了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筷子的重心。</a:t>
            </a:r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933451" y="3263900"/>
            <a:ext cx="1362075" cy="4572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391151" y="3225800"/>
            <a:ext cx="295275" cy="17018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6"/>
          <a:stretch>
            <a:fillRect/>
          </a:stretch>
        </p:blipFill>
        <p:spPr>
          <a:xfrm>
            <a:off x="971551" y="3060700"/>
            <a:ext cx="1304925" cy="2032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943476" y="3060700"/>
            <a:ext cx="1304925" cy="2032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7"/>
          <a:stretch>
            <a:fillRect/>
          </a:stretch>
        </p:blipFill>
        <p:spPr>
          <a:xfrm>
            <a:off x="3457575" y="63500"/>
            <a:ext cx="4343400" cy="210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3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77275" cy="5181600"/>
          <a:chOff x="381000" y="266700"/>
          <a:chExt cx="8677275" cy="5181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想想议议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5825" y="1193800"/>
            <a:ext cx="4343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不只是筷子，别的物体道理一样：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1811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1" y="1905001"/>
            <a:ext cx="2181225" cy="46355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38250" y="1955800"/>
            <a:ext cx="342900" cy="23622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647700" y="4445000"/>
            <a:ext cx="1524000" cy="2362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43050" y="2476500"/>
            <a:ext cx="2095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33700" y="2997200"/>
            <a:ext cx="14859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地球吸引物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体的每一个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部分。</a:t>
            </a:r>
          </a:p>
        </p:txBody>
      </p:sp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924175" y="4851400"/>
            <a:ext cx="1123950" cy="1320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28950" y="5245100"/>
            <a:ext cx="762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等  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15151" y="2565400"/>
            <a:ext cx="17621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作用效果上就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好像作用在某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一点上的一个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力。这个点就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叫做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重心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14" name="图片 13"/>
          <p:cNvPicPr/>
          <p:nvPr/>
        </p:nvPicPr>
        <p:blipFill>
          <a:blip r:embed="rId7"/>
          <a:stretch>
            <a:fillRect/>
          </a:stretch>
        </p:blipFill>
        <p:spPr>
          <a:xfrm>
            <a:off x="4752976" y="1905000"/>
            <a:ext cx="2276475" cy="500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74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43875" cy="4010025"/>
          <a:chOff x="381000" y="266700"/>
          <a:chExt cx="8143875" cy="40100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0" y="1295401"/>
            <a:ext cx="701518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质地均匀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外形规则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物体的重心在它的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几何中心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上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42975" y="2413001"/>
            <a:ext cx="7200900" cy="2933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054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96325" cy="5162550"/>
          <a:chOff x="381000" y="266700"/>
          <a:chExt cx="8696325" cy="51625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重心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2976" y="1219200"/>
            <a:ext cx="370046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更多物体的重心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486151" y="2197100"/>
            <a:ext cx="2447925" cy="2590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428625" y="2197101"/>
            <a:ext cx="2686050" cy="2628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6315075" y="2197100"/>
            <a:ext cx="2381250" cy="2616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1171575" y="2603501"/>
            <a:ext cx="1143000" cy="1841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38300" y="4940300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pic>
        <p:nvPicPr>
          <p:cNvPr id="11" name="图片 10"/>
          <p:cNvPicPr/>
          <p:nvPr/>
        </p:nvPicPr>
        <p:blipFill>
          <a:blip r:embed="rId7"/>
          <a:stretch>
            <a:fillRect/>
          </a:stretch>
        </p:blipFill>
        <p:spPr>
          <a:xfrm>
            <a:off x="1628776" y="3543301"/>
            <a:ext cx="200025" cy="14097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7639051" y="3594101"/>
            <a:ext cx="200025" cy="1409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610475" y="5041900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pic>
        <p:nvPicPr>
          <p:cNvPr id="14" name="图片 13"/>
          <p:cNvPicPr/>
          <p:nvPr/>
        </p:nvPicPr>
        <p:blipFill>
          <a:blip r:embed="rId7"/>
          <a:stretch>
            <a:fillRect/>
          </a:stretch>
        </p:blipFill>
        <p:spPr>
          <a:xfrm>
            <a:off x="4610101" y="3632201"/>
            <a:ext cx="200025" cy="14097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62475" y="5029200"/>
            <a:ext cx="24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24126" y="5181600"/>
            <a:ext cx="2943225" cy="103874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注意：重心的位置会随着物体形状的改变而改变。例如足球瘪了，重心肯定会变。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86551" y="5626100"/>
            <a:ext cx="16478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注意：重心可以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不在物体上！</a:t>
            </a:r>
          </a:p>
        </p:txBody>
      </p:sp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6353176" y="5397501"/>
            <a:ext cx="2181225" cy="13081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2105026" y="4699000"/>
            <a:ext cx="3571875" cy="218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56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905750" cy="4886325"/>
          <a:chOff x="381000" y="266700"/>
          <a:chExt cx="7905750" cy="4886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重心的确定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12446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4875" y="1219200"/>
            <a:ext cx="6629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如何确定质量不均匀、不规则的薄板状物体的重心？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81376" y="5753100"/>
            <a:ext cx="2333625" cy="57708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0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悬挂法找重心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0" y="2235201"/>
            <a:ext cx="1619250" cy="3111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3714750" y="2235200"/>
            <a:ext cx="1619250" cy="3149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962025" y="2235200"/>
            <a:ext cx="1619250" cy="3149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4019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24825" cy="4772025"/>
          <a:chOff x="381000" y="266700"/>
          <a:chExt cx="8124825" cy="47720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重心的确定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4874" y="1244600"/>
            <a:ext cx="652464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对于杆状的物体，我们又该怎样找重心呢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00426" y="5600700"/>
            <a:ext cx="2333625" cy="57708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0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支撑法找重心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1244600"/>
            <a:ext cx="419100" cy="558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28726" y="2146301"/>
            <a:ext cx="6619875" cy="3086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5267325" y="23368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1152525" y="23368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2828925" y="2565400"/>
            <a:ext cx="247650" cy="57708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0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o</a:t>
            </a:r>
          </a:p>
        </p:txBody>
      </p:sp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705100" y="2705100"/>
            <a:ext cx="114300" cy="1524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6581775" y="3543300"/>
            <a:ext cx="114300" cy="1524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610350" y="3492500"/>
            <a:ext cx="247650" cy="57708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0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39325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77250" cy="5505450"/>
          <a:chOff x="381000" y="266700"/>
          <a:chExt cx="8477250" cy="55054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355600"/>
            <a:ext cx="28384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重心的应用——稳度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53026" y="4064001"/>
            <a:ext cx="2124075" cy="1841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53025" y="1092200"/>
            <a:ext cx="2133600" cy="1854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1114425" y="4064000"/>
            <a:ext cx="2133600" cy="1854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1114426" y="1092200"/>
            <a:ext cx="2162175" cy="1879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962026" y="3073400"/>
            <a:ext cx="25622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起重机工作时，重心位置</a:t>
            </a:r>
            <a:b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不合适，就容易翻倒。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43426" y="3073400"/>
            <a:ext cx="39338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高速旋转的轮子，若重心不在转轴上，</a:t>
            </a:r>
            <a:b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就会引起剧烈的振动。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9626" y="5969000"/>
            <a:ext cx="3133725" cy="103874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赛车车身很低，轮子相距尽量</a:t>
            </a:r>
            <a:b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远，在快速行驶时不易翻倒。</a:t>
            </a:r>
            <a:b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67251" y="5969000"/>
            <a:ext cx="32480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冲浪者弓着腰，叉开腿，更有助</a:t>
            </a:r>
            <a:b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于在惊涛骇浪重保持平稳。</a:t>
            </a:r>
          </a:p>
        </p:txBody>
      </p:sp>
    </p:spTree>
    <p:extLst>
      <p:ext uri="{BB962C8B-B14F-4D97-AF65-F5344CB8AC3E}">
        <p14:creationId xmlns="" xmlns:p14="http://schemas.microsoft.com/office/powerpoint/2010/main" val="29565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3829050" cy="3743325"/>
          <a:chOff x="381000" y="266700"/>
          <a:chExt cx="3829050" cy="3743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22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6703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教学难点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1143000"/>
            <a:ext cx="451485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探究重力与质量的关系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44323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重力的方向。</a:t>
            </a:r>
          </a:p>
        </p:txBody>
      </p:sp>
    </p:spTree>
    <p:extLst>
      <p:ext uri="{BB962C8B-B14F-4D97-AF65-F5344CB8AC3E}">
        <p14:creationId xmlns="" xmlns:p14="http://schemas.microsoft.com/office/powerpoint/2010/main" val="3585971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409575"/>
          <a:ext cx="8267700" cy="2971800"/>
          <a:chOff x="381000" y="409575"/>
          <a:chExt cx="8267700" cy="29718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5461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5350" y="558800"/>
            <a:ext cx="796293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1、玩具“不倒翁”被扳倒后会自动立起来的奥妙是（     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22565" y="558800"/>
            <a:ext cx="228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5350" y="1371600"/>
            <a:ext cx="460534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A、里面有自动升降的装置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5350" y="2032000"/>
            <a:ext cx="389096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B、重心较低，不易倾倒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5351" y="2743200"/>
            <a:ext cx="481965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C、重力的方向总是竖直向下的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5350" y="3403600"/>
            <a:ext cx="396240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D、重力太小，可以忽略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6478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86750" cy="5038725"/>
          <a:chOff x="381000" y="266700"/>
          <a:chExt cx="8286750" cy="50387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重力的由来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065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4875" y="1206500"/>
            <a:ext cx="91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小实验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901" y="4889500"/>
            <a:ext cx="3476625" cy="138499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用一根细线栓一块橡皮，甩起来，</a:t>
            </a:r>
            <a:b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使橡皮绕手做圆周运动。这时，</a:t>
            </a:r>
            <a:b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你会觉得橡皮要用先拉住才不会</a:t>
            </a:r>
            <a:b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跑掉。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10126" y="4889500"/>
            <a:ext cx="34766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月亮也绕着地球转动，它们之间有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没有力呢？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038725" y="20701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885825" y="20701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6434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63000" cy="4800600"/>
          <a:chOff x="381000" y="266700"/>
          <a:chExt cx="8763000" cy="4800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重力的由来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71876" y="1524000"/>
            <a:ext cx="5572124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牛顿研究后提出：宇宙间任何两个物体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大到天体，小到灰尘之间，都存在互相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吸引的力，这就是万有引力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71875" y="4368800"/>
            <a:ext cx="5143500" cy="9233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重力正是源自地球对它附近物体的万</a:t>
            </a:r>
            <a:br>
              <a:rPr lang="en-US" sz="24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4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有引力。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5775" y="1219200"/>
            <a:ext cx="2857500" cy="5181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1649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038975" cy="1285875"/>
          <a:chOff x="381000" y="266700"/>
          <a:chExt cx="7038975" cy="1285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155700"/>
            <a:ext cx="722949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1、一个南瓜所受的重力是30N，它的质量是多少？</a:t>
            </a:r>
          </a:p>
        </p:txBody>
      </p:sp>
    </p:spTree>
    <p:extLst>
      <p:ext uri="{BB962C8B-B14F-4D97-AF65-F5344CB8AC3E}">
        <p14:creationId xmlns="" xmlns:p14="http://schemas.microsoft.com/office/powerpoint/2010/main" val="3937104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34400" cy="2095500"/>
          <a:chOff x="381000" y="266700"/>
          <a:chExt cx="8534400" cy="2095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117600"/>
            <a:ext cx="79057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2、月球对它表面附近的物体也有引力，这个力大约是地球对地面附近同一体引力的1/6。若一个连同随身装备共90kg的航天员到达月球表面，月球对他的引力大约是多少牛？</a:t>
            </a:r>
          </a:p>
        </p:txBody>
      </p:sp>
    </p:spTree>
    <p:extLst>
      <p:ext uri="{BB962C8B-B14F-4D97-AF65-F5344CB8AC3E}">
        <p14:creationId xmlns="" xmlns:p14="http://schemas.microsoft.com/office/powerpoint/2010/main" val="3769364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05850" cy="3867150"/>
          <a:chOff x="381000" y="266700"/>
          <a:chExt cx="8705850" cy="38671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143000"/>
            <a:ext cx="8077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3、一个桥头立看7.3-11所示的限重标志牌。汽车对该桥面的压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力超过多少牛时，桥就可能被损坏？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2984501"/>
            <a:ext cx="1619250" cy="2171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994048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34400" cy="1704975"/>
          <a:chOff x="381000" y="266700"/>
          <a:chExt cx="8534400" cy="1704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155701"/>
            <a:ext cx="7905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4、若用三角尺判桌面或地面是否水平，还需要哪些物品？怎样操作？请作图说明。</a:t>
            </a:r>
          </a:p>
        </p:txBody>
      </p:sp>
    </p:spTree>
    <p:extLst>
      <p:ext uri="{BB962C8B-B14F-4D97-AF65-F5344CB8AC3E}">
        <p14:creationId xmlns="" xmlns:p14="http://schemas.microsoft.com/office/powerpoint/2010/main" val="3285494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34400" cy="1714500"/>
          <a:chOff x="381000" y="266700"/>
          <a:chExt cx="8534400" cy="1714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168401"/>
            <a:ext cx="7905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5、一个木块从斜面上滑下，并在水平面上继续滑动。请分别画出木块在斜面和水平面时所受重力的示意图。</a:t>
            </a:r>
          </a:p>
        </p:txBody>
      </p:sp>
    </p:spTree>
    <p:extLst>
      <p:ext uri="{BB962C8B-B14F-4D97-AF65-F5344CB8AC3E}">
        <p14:creationId xmlns="" xmlns:p14="http://schemas.microsoft.com/office/powerpoint/2010/main" val="336147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39175" cy="5000625"/>
          <a:chOff x="381000" y="266700"/>
          <a:chExt cx="8639175" cy="50006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3048000"/>
            <a:ext cx="428625" cy="115416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30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</a:t>
            </a:r>
            <a:br>
              <a:rPr lang="en-US" sz="30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30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81124" y="1181100"/>
            <a:ext cx="240505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1、产生的原因：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81124" y="1765300"/>
            <a:ext cx="147636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2、定义：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81124" y="2311400"/>
            <a:ext cx="161923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3、大小：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1124" y="2908300"/>
            <a:ext cx="161923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4、方向：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81124" y="5041900"/>
            <a:ext cx="269080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5、作用点（重心）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67101" y="1181100"/>
            <a:ext cx="446248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地球对物体的吸引（万有引力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19376" y="1765300"/>
            <a:ext cx="590486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由于地球的吸引而使物体受到的力叫做重力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95550" y="2311400"/>
            <a:ext cx="46958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（1）G=mg（2）用弹簧秤测量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38424" y="2908300"/>
            <a:ext cx="4719657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竖直向下（即垂直于水平面向下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19550" y="4013200"/>
            <a:ext cx="1485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重心的定义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19551" y="4787900"/>
            <a:ext cx="2333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重心位置的判断：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38874" y="4787900"/>
            <a:ext cx="261940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几何中心&amp;悬挂法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19551" y="5397500"/>
            <a:ext cx="46196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注意：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重心可能在物体上，也可能在物体之外。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FD732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18" name="图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0" y="1168401"/>
            <a:ext cx="209550" cy="54991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3752851" y="4076701"/>
            <a:ext cx="123825" cy="2552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1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86650" cy="4629150"/>
          <a:chOff x="381000" y="266700"/>
          <a:chExt cx="7486650" cy="46291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温故知新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955800"/>
            <a:ext cx="2057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弹力的产生条件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71800" y="1346200"/>
            <a:ext cx="219075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1、直接接触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71800" y="2590800"/>
            <a:ext cx="262001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2、发生弹性形变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90625" y="4521200"/>
            <a:ext cx="1485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力的三要素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71800" y="3517900"/>
            <a:ext cx="1047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1、大小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71800" y="4521200"/>
            <a:ext cx="1047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2、方向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71800" y="5549900"/>
            <a:ext cx="170053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3、作用点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48301" y="53467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弹簧测力计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91175" y="3733800"/>
            <a:ext cx="16478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用什么测量力的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大小呢？</a:t>
            </a:r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724151" y="1371600"/>
            <a:ext cx="123825" cy="18796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714626" y="3556000"/>
            <a:ext cx="123825" cy="26162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219700" y="3429000"/>
            <a:ext cx="2266950" cy="144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13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1475" y="266700"/>
          <a:ext cx="8696325" cy="3933825"/>
          <a:chOff x="371475" y="266700"/>
          <a:chExt cx="8696325" cy="39338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想想议议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5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4400" y="1270000"/>
            <a:ext cx="437198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你知道以下这些现象吗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43625" y="2324100"/>
            <a:ext cx="2552700" cy="2362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24226" y="2324100"/>
            <a:ext cx="2562225" cy="2362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428625" y="2324100"/>
            <a:ext cx="2571750" cy="2387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1123951" y="4787900"/>
            <a:ext cx="1190625" cy="31463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chemeClr val="bg1"/>
                </a:solidFill>
                <a:latin typeface="微软雅黑" panose="020B0503020204020204" charset="-122"/>
              </a:rPr>
              <a:t>瀑布往下落</a:t>
            </a:r>
            <a:endParaRPr lang="en-US" sz="1800" u="none" spc="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9551" y="4787900"/>
            <a:ext cx="1190625" cy="31463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chemeClr val="bg1"/>
                </a:solidFill>
                <a:latin typeface="微软雅黑" panose="020B0503020204020204" charset="-122"/>
              </a:rPr>
              <a:t>雪花往下落</a:t>
            </a:r>
            <a:endParaRPr lang="en-US" sz="1800" u="none" spc="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2751" y="4787900"/>
            <a:ext cx="1419225" cy="31463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chemeClr val="bg1"/>
                </a:solidFill>
                <a:latin typeface="微软雅黑" panose="020B0503020204020204" charset="-122"/>
              </a:rPr>
              <a:t>蹦极者往下落</a:t>
            </a:r>
            <a:endParaRPr lang="en-US" sz="1800" u="none" spc="0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96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29650" cy="4876800"/>
          <a:chOff x="381000" y="266700"/>
          <a:chExt cx="8629650" cy="48768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想想议议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24600" y="1206500"/>
            <a:ext cx="2305050" cy="2133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19476" y="1206501"/>
            <a:ext cx="2314575" cy="2146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1" y="1206500"/>
            <a:ext cx="2352675" cy="2184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1247776" y="3378200"/>
            <a:ext cx="504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跳高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52901" y="3378200"/>
            <a:ext cx="733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扔铅球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39001" y="3378200"/>
            <a:ext cx="504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瀑布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0" y="4025901"/>
            <a:ext cx="7772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跳高运动员很快落回地面，扔出的铅球最终要落回地面，水总是由高处流向低处，这是为什么呢？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00801" y="5321300"/>
            <a:ext cx="16478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他们都受到地球</a:t>
            </a:r>
            <a:b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的重力！</a:t>
            </a:r>
          </a:p>
        </p:txBody>
      </p:sp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134101" y="4940301"/>
            <a:ext cx="2162175" cy="1562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92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82000" cy="4991100"/>
          <a:chOff x="381000" y="266700"/>
          <a:chExt cx="8382000" cy="49911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什么是重力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827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4876" y="1295401"/>
            <a:ext cx="7477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重力：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由于地球的吸引而使物体受到的力叫做重力，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用字母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表示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81126" y="5549900"/>
            <a:ext cx="1647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吊灯把悬绳拉紧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38851" y="5549900"/>
            <a:ext cx="1419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</a:rPr>
              <a:t>台灯压着桌面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76451" y="6096000"/>
            <a:ext cx="5853135" cy="4020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chemeClr val="bg1"/>
                </a:solidFill>
                <a:latin typeface="微软雅黑" panose="020B0503020204020204" charset="-122"/>
              </a:rPr>
              <a:t>地球附近的所有物体都受到重力的作用</a:t>
            </a:r>
            <a:r>
              <a:rPr lang="en-US" sz="2300" u="none" spc="0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581650" y="2565400"/>
            <a:ext cx="2457450" cy="2844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000126" y="2565401"/>
            <a:ext cx="2562225" cy="2857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28441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409575"/>
          <a:ext cx="7448550" cy="2886075"/>
          <a:chOff x="381000" y="409575"/>
          <a:chExt cx="7448550" cy="28860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5461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5350" y="558800"/>
            <a:ext cx="731998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1、如果没有重力，下列说法中不正确的是：（     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19901" y="571500"/>
            <a:ext cx="238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5351" y="1320800"/>
            <a:ext cx="567691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A、河水不再流动，再也看不见大瀑布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5350" y="1993900"/>
            <a:ext cx="5248286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B、人一跳起来就离开地球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5350" y="2654300"/>
            <a:ext cx="467678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C、物体将失去质量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5350" y="3289300"/>
            <a:ext cx="503397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D、杯子里的水，倒不进口里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40073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71475" y="266700"/>
          <a:ext cx="8867775" cy="4886325"/>
          <a:chOff x="371475" y="266700"/>
          <a:chExt cx="8867775" cy="4886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30956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重力的大小与什么有关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5" y="12700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6775" y="1282700"/>
            <a:ext cx="6057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观察下列图片，猜想重力的大小与什么有关呢？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6775" y="5397500"/>
            <a:ext cx="80010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大量的生活经验告诉我们，______不同的物体所受的重力不同。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举起他们的感受也不同。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19601" y="53848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162426" y="3479800"/>
            <a:ext cx="809625" cy="4064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5410200" y="22733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914400" y="22733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p14="http://schemas.microsoft.com/office/powerpoint/2010/main" val="34660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619</Words>
  <Application>Microsoft Office PowerPoint</Application>
  <PresentationFormat>全屏显示(4:3)</PresentationFormat>
  <Paragraphs>217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2020-04-28T13:33:39Z</dcterms:created>
  <dcterms:modified xsi:type="dcterms:W3CDTF">2020-04-29T03:12:39Z</dcterms:modified>
</cp:coreProperties>
</file>