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fld id="{CAD9E38A-9C47-4A42-9D3C-58BC458D509D}" type="slidenum">
              <a:rPr lang="zh-CN" altLang="en-US" smtClean="0"/>
              <a:pPr eaLnBrk="1" hangingPunct="1"/>
              <a:t>9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9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993107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63" y="1285875"/>
          <a:ext cx="8143876" cy="4713288"/>
        </p:xfrm>
        <a:graphic>
          <a:graphicData uri="http://schemas.openxmlformats.org/drawingml/2006/table">
            <a:tbl>
              <a:tblPr/>
              <a:tblGrid>
                <a:gridCol w="1435090"/>
                <a:gridCol w="3208348"/>
                <a:gridCol w="3500438"/>
              </a:tblGrid>
              <a:tr h="674677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受力情况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运动情况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9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平衡力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endParaRPr lang="zh-CN" altLang="en-US" sz="2400" b="1" dirty="0">
                        <a:latin typeface="+mn-ea"/>
                        <a:ea typeface="+mn-ea"/>
                      </a:endParaRP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7">
                <a:tc row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非平衡力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动力大于阻力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endParaRPr lang="zh-CN" altLang="en-US" sz="2400" b="1" dirty="0">
                        <a:latin typeface="+mn-ea"/>
                        <a:ea typeface="+mn-ea"/>
                      </a:endParaRP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动力小于阻力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endParaRPr lang="zh-CN" altLang="en-US" sz="2400" b="1" dirty="0">
                        <a:latin typeface="+mn-ea"/>
                        <a:ea typeface="+mn-ea"/>
                      </a:endParaRP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1160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力与运动不在同一直线</a:t>
                      </a: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buSzPct val="60000"/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2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buSzPct val="60000"/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ClrTx/>
                        <a:buNone/>
                      </a:pPr>
                      <a:endParaRPr lang="zh-CN" altLang="en-US" sz="2400" b="1" dirty="0">
                        <a:latin typeface="+mn-ea"/>
                        <a:ea typeface="+mn-ea"/>
                      </a:endParaRPr>
                    </a:p>
                  </a:txBody>
                  <a:tcPr marL="91439" marR="9143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1"/>
          <p:cNvSpPr txBox="1"/>
          <p:nvPr/>
        </p:nvSpPr>
        <p:spPr>
          <a:xfrm>
            <a:off x="5429250" y="2071688"/>
            <a:ext cx="31432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匀速直线运动或静止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文本框 2"/>
          <p:cNvSpPr txBox="1"/>
          <p:nvPr/>
        </p:nvSpPr>
        <p:spPr>
          <a:xfrm>
            <a:off x="5643563" y="2857500"/>
            <a:ext cx="25908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速度逐渐变大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文本框 3"/>
          <p:cNvSpPr txBox="1"/>
          <p:nvPr/>
        </p:nvSpPr>
        <p:spPr>
          <a:xfrm>
            <a:off x="5929313" y="3714750"/>
            <a:ext cx="21431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速度逐渐减小</a:t>
            </a:r>
          </a:p>
        </p:txBody>
      </p:sp>
      <p:sp>
        <p:nvSpPr>
          <p:cNvPr id="6" name="文本框 4"/>
          <p:cNvSpPr txBox="1"/>
          <p:nvPr/>
        </p:nvSpPr>
        <p:spPr>
          <a:xfrm>
            <a:off x="5286375" y="5000625"/>
            <a:ext cx="321468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运动方向发生改变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682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3571875" y="1214438"/>
            <a:ext cx="1643063" cy="7143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CC99FF"/>
                  </a:solidFill>
                  <a:round/>
                  <a:headEnd type="none" w="sm" len="sm"/>
                  <a:tailEnd type="none" w="sm" len="sm"/>
                </a:ln>
                <a:solidFill>
                  <a:srgbClr val="00062B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+mn-ea"/>
                <a:ea typeface="+mn-ea"/>
                <a:cs typeface="+mn-ea"/>
              </a:rPr>
              <a:t>练习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28625" y="2286000"/>
            <a:ext cx="8351838" cy="341788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 anchor="b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1.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关于运动和力的关系，下列说法中正确的是（      ）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A.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必须有力作用在物体上，物体才能运动，没有力的作用</a:t>
            </a:r>
            <a:endParaRPr kumimoji="1" lang="en-US" altLang="zh-CN" sz="2400" b="1" dirty="0">
              <a:solidFill>
                <a:schemeClr val="accent5">
                  <a:lumMod val="10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物体就静止下来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B.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力是使物体运动状态改变的原因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C.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物体的运动状态发生改变</a:t>
            </a: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,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一定有力作用在物体上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D.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物体做直线运动时，一定受到了力的作用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572250" y="2393950"/>
            <a:ext cx="1214438" cy="463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 anchor="b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B C</a:t>
            </a:r>
          </a:p>
        </p:txBody>
      </p:sp>
    </p:spTree>
    <p:extLst>
      <p:ext uri="{BB962C8B-B14F-4D97-AF65-F5344CB8AC3E}">
        <p14:creationId xmlns:p14="http://schemas.microsoft.com/office/powerpoint/2010/main" val="267713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2404"/>
          <p:cNvSpPr txBox="1"/>
          <p:nvPr/>
        </p:nvSpPr>
        <p:spPr>
          <a:xfrm>
            <a:off x="357188" y="1571625"/>
            <a:ext cx="86121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400" b="1" dirty="0" smtClean="0">
                <a:latin typeface="+mn-ea"/>
              </a:rPr>
              <a:t>2.</a:t>
            </a:r>
            <a:r>
              <a:rPr lang="zh-CN" altLang="en-US" sz="2400" b="1" dirty="0" smtClean="0">
                <a:latin typeface="+mn-ea"/>
              </a:rPr>
              <a:t>跳</a:t>
            </a:r>
            <a:r>
              <a:rPr lang="zh-CN" altLang="en-US" sz="2400" b="1" dirty="0">
                <a:latin typeface="+mn-ea"/>
              </a:rPr>
              <a:t>伞运动员从飞机上跳下，在降落伞未打开时，做加速运动，原因是什么？降落伞打开最终会匀速下落，又是为什么？</a:t>
            </a:r>
          </a:p>
        </p:txBody>
      </p:sp>
      <p:sp>
        <p:nvSpPr>
          <p:cNvPr id="8" name="矩形 7"/>
          <p:cNvSpPr/>
          <p:nvPr/>
        </p:nvSpPr>
        <p:spPr>
          <a:xfrm>
            <a:off x="357188" y="2787650"/>
            <a:ext cx="842962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答：降落伞未打开时，所受重力大于空气阻力，跳伞员受非平衡力，所以做加速运动；</a:t>
            </a:r>
            <a:b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降落伞打开后，当所受重力等于空气阻力时，则这两个力平衡，跳伞员匀速下落。</a:t>
            </a:r>
          </a:p>
        </p:txBody>
      </p:sp>
    </p:spTree>
    <p:extLst>
      <p:ext uri="{BB962C8B-B14F-4D97-AF65-F5344CB8AC3E}">
        <p14:creationId xmlns:p14="http://schemas.microsoft.com/office/powerpoint/2010/main" val="210223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"/>
          <p:cNvSpPr>
            <a:spLocks noGrp="1"/>
          </p:cNvSpPr>
          <p:nvPr>
            <p:ph idx="4294967295"/>
          </p:nvPr>
        </p:nvSpPr>
        <p:spPr bwMode="auto">
          <a:xfrm>
            <a:off x="0" y="2132856"/>
            <a:ext cx="9144000" cy="164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第九章   力与运动</a:t>
            </a:r>
            <a:endParaRPr lang="en-US" altLang="zh-CN" sz="3600" b="1" dirty="0" smtClean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5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5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、力与运动的关系</a:t>
            </a:r>
          </a:p>
        </p:txBody>
      </p:sp>
    </p:spTree>
    <p:extLst>
      <p:ext uri="{BB962C8B-B14F-4D97-AF65-F5344CB8AC3E}">
        <p14:creationId xmlns:p14="http://schemas.microsoft.com/office/powerpoint/2010/main" val="301380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53254"/>
          <p:cNvSpPr txBox="1"/>
          <p:nvPr/>
        </p:nvSpPr>
        <p:spPr>
          <a:xfrm>
            <a:off x="1412875" y="5286375"/>
            <a:ext cx="208756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</a:rPr>
              <a:t>手压气球</a:t>
            </a:r>
          </a:p>
        </p:txBody>
      </p:sp>
      <p:sp>
        <p:nvSpPr>
          <p:cNvPr id="3" name="矩形 2"/>
          <p:cNvSpPr/>
          <p:nvPr/>
        </p:nvSpPr>
        <p:spPr>
          <a:xfrm>
            <a:off x="4106863" y="3390900"/>
            <a:ext cx="4822825" cy="107721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200" b="1" dirty="0">
                <a:latin typeface="+mn-ea"/>
              </a:rPr>
              <a:t>除此之外</a:t>
            </a:r>
            <a:r>
              <a:rPr lang="zh-CN" altLang="en-US" sz="3200" b="1" dirty="0" smtClean="0">
                <a:latin typeface="+mn-ea"/>
              </a:rPr>
              <a:t>，力</a:t>
            </a:r>
            <a:r>
              <a:rPr lang="zh-CN" altLang="en-US" sz="3200" b="1" dirty="0">
                <a:latin typeface="+mn-ea"/>
              </a:rPr>
              <a:t>还有哪些作用效果？</a:t>
            </a:r>
          </a:p>
        </p:txBody>
      </p:sp>
      <p:sp>
        <p:nvSpPr>
          <p:cNvPr id="4" name="文本框 75780"/>
          <p:cNvSpPr txBox="1"/>
          <p:nvPr/>
        </p:nvSpPr>
        <p:spPr>
          <a:xfrm>
            <a:off x="285750" y="836712"/>
            <a:ext cx="8030666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力的作用效果之一</a:t>
            </a:r>
          </a:p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    </a:t>
            </a:r>
            <a:r>
              <a:rPr lang="zh-CN" altLang="en-US" sz="3200" b="1" dirty="0" smtClean="0">
                <a:latin typeface="+mn-ea"/>
              </a:rPr>
              <a:t>力</a:t>
            </a:r>
            <a:r>
              <a:rPr lang="zh-CN" altLang="en-US" sz="3200" b="1" dirty="0">
                <a:latin typeface="+mn-ea"/>
              </a:rPr>
              <a:t>可以使物体的形状发生改变</a:t>
            </a:r>
          </a:p>
        </p:txBody>
      </p:sp>
      <p:pic>
        <p:nvPicPr>
          <p:cNvPr id="36869" name="图片 4"/>
          <p:cNvPicPr>
            <a:picLocks noChangeAspect="1"/>
          </p:cNvPicPr>
          <p:nvPr/>
        </p:nvPicPr>
        <p:blipFill>
          <a:blip r:embed="rId2">
            <a:lum contras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500313"/>
            <a:ext cx="32861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98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1384"/>
          <p:cNvSpPr txBox="1"/>
          <p:nvPr/>
        </p:nvSpPr>
        <p:spPr>
          <a:xfrm>
            <a:off x="663575" y="5824538"/>
            <a:ext cx="18367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升空的火箭</a:t>
            </a:r>
          </a:p>
        </p:txBody>
      </p:sp>
      <p:sp>
        <p:nvSpPr>
          <p:cNvPr id="3" name="文本框 5"/>
          <p:cNvSpPr txBox="1"/>
          <p:nvPr/>
        </p:nvSpPr>
        <p:spPr>
          <a:xfrm>
            <a:off x="3594100" y="5857875"/>
            <a:ext cx="190658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进站的列车</a:t>
            </a:r>
          </a:p>
        </p:txBody>
      </p:sp>
      <p:sp>
        <p:nvSpPr>
          <p:cNvPr id="4" name="文本框 6"/>
          <p:cNvSpPr txBox="1"/>
          <p:nvPr/>
        </p:nvSpPr>
        <p:spPr>
          <a:xfrm>
            <a:off x="7000875" y="5786438"/>
            <a:ext cx="1141413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踢足球</a:t>
            </a:r>
          </a:p>
        </p:txBody>
      </p:sp>
      <p:pic>
        <p:nvPicPr>
          <p:cNvPr id="37893" name="【朝鲜国歌】爱国歌-火箭发射版_高清_0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786063"/>
            <a:ext cx="2106612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嘉兴火车站拍车——2001次进站（HXD3C0221）_高清_0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786063"/>
            <a:ext cx="2143125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梅西挑球射门_标清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857500"/>
            <a:ext cx="19335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100355"/>
          <p:cNvSpPr txBox="1"/>
          <p:nvPr/>
        </p:nvSpPr>
        <p:spPr>
          <a:xfrm>
            <a:off x="341893" y="1142999"/>
            <a:ext cx="7257181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力的作用效果之二</a:t>
            </a:r>
          </a:p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    </a:t>
            </a:r>
            <a:r>
              <a:rPr lang="zh-CN" altLang="en-US" sz="3200" b="1" dirty="0" smtClean="0">
                <a:latin typeface="+mn-ea"/>
              </a:rPr>
              <a:t>力</a:t>
            </a:r>
            <a:r>
              <a:rPr lang="zh-CN" altLang="en-US" sz="3200" b="1" dirty="0">
                <a:latin typeface="+mn-ea"/>
              </a:rPr>
              <a:t>可以改变物体的运动状态</a:t>
            </a:r>
          </a:p>
        </p:txBody>
      </p:sp>
    </p:spTree>
    <p:extLst>
      <p:ext uri="{BB962C8B-B14F-4D97-AF65-F5344CB8AC3E}">
        <p14:creationId xmlns:p14="http://schemas.microsoft.com/office/powerpoint/2010/main" val="595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0355"/>
          <p:cNvSpPr txBox="1"/>
          <p:nvPr/>
        </p:nvSpPr>
        <p:spPr>
          <a:xfrm>
            <a:off x="714375" y="2420888"/>
            <a:ext cx="7269163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力是改变物体运动状态的原因</a:t>
            </a:r>
          </a:p>
        </p:txBody>
      </p:sp>
      <p:sp>
        <p:nvSpPr>
          <p:cNvPr id="3" name="文本框 100356"/>
          <p:cNvSpPr txBox="1"/>
          <p:nvPr/>
        </p:nvSpPr>
        <p:spPr>
          <a:xfrm>
            <a:off x="2609419" y="3721185"/>
            <a:ext cx="5624512" cy="107721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在我们日常生活中有没有不受力的物体？</a:t>
            </a:r>
          </a:p>
        </p:txBody>
      </p:sp>
      <p:pic>
        <p:nvPicPr>
          <p:cNvPr id="38916" name="图片 3" descr="BD00028_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0" y="3524250"/>
            <a:ext cx="18462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100354"/>
          <p:cNvSpPr txBox="1"/>
          <p:nvPr/>
        </p:nvSpPr>
        <p:spPr>
          <a:xfrm>
            <a:off x="714374" y="1357313"/>
            <a:ext cx="781806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是什么原因使物体的运动状态发生了改变？</a:t>
            </a:r>
          </a:p>
        </p:txBody>
      </p:sp>
    </p:spTree>
    <p:extLst>
      <p:ext uri="{BB962C8B-B14F-4D97-AF65-F5344CB8AC3E}">
        <p14:creationId xmlns:p14="http://schemas.microsoft.com/office/powerpoint/2010/main" val="2074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76803"/>
          <p:cNvSpPr txBox="1"/>
          <p:nvPr/>
        </p:nvSpPr>
        <p:spPr>
          <a:xfrm>
            <a:off x="642938" y="1926808"/>
            <a:ext cx="8062912" cy="279211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800" b="1" dirty="0">
                <a:latin typeface="+mn-ea"/>
              </a:rPr>
              <a:t>运动状态不改变时，物体往往在平衡力的作用下，处在平衡状态。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800" b="1" dirty="0">
                <a:latin typeface="+mn-ea"/>
              </a:rPr>
              <a:t>如果物体受到的力不满足平衡条件，那么它的运动状态就会发生改变。</a:t>
            </a:r>
          </a:p>
        </p:txBody>
      </p:sp>
      <p:sp>
        <p:nvSpPr>
          <p:cNvPr id="3" name="文本框 76803"/>
          <p:cNvSpPr txBox="1"/>
          <p:nvPr/>
        </p:nvSpPr>
        <p:spPr>
          <a:xfrm>
            <a:off x="642938" y="1303416"/>
            <a:ext cx="241689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分析发</a:t>
            </a:r>
            <a:r>
              <a:rPr lang="zh-CN" altLang="en-US" sz="3200" b="1" dirty="0" smtClean="0">
                <a:latin typeface="+mn-ea"/>
              </a:rPr>
              <a:t>现</a:t>
            </a:r>
            <a:r>
              <a:rPr lang="en-US" altLang="zh-CN" sz="3200" b="1" dirty="0" smtClean="0">
                <a:latin typeface="+mn-ea"/>
              </a:rPr>
              <a:t>:</a:t>
            </a:r>
            <a:endParaRPr lang="zh-CN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528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图片 1" descr="PE01561_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48880"/>
            <a:ext cx="28463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75780"/>
          <p:cNvSpPr txBox="1"/>
          <p:nvPr/>
        </p:nvSpPr>
        <p:spPr>
          <a:xfrm>
            <a:off x="500063" y="1212098"/>
            <a:ext cx="834707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latin typeface="+mn-ea"/>
              </a:rPr>
              <a:t>自由探究：非平衡力作用下，力与运动的关系</a:t>
            </a:r>
          </a:p>
        </p:txBody>
      </p:sp>
      <p:sp>
        <p:nvSpPr>
          <p:cNvPr id="4" name="文本框 75782"/>
          <p:cNvSpPr txBox="1"/>
          <p:nvPr/>
        </p:nvSpPr>
        <p:spPr>
          <a:xfrm>
            <a:off x="323528" y="2129937"/>
            <a:ext cx="5943575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zh-CN" sz="3200" b="1" dirty="0" smtClean="0">
                <a:latin typeface="+mn-ea"/>
              </a:rPr>
              <a:t> </a:t>
            </a:r>
            <a:r>
              <a:rPr lang="zh-CN" altLang="en-US" sz="3200" b="1" dirty="0" smtClean="0">
                <a:latin typeface="+mn-ea"/>
              </a:rPr>
              <a:t>实</a:t>
            </a:r>
            <a:r>
              <a:rPr lang="zh-CN" altLang="en-US" sz="3200" b="1" dirty="0">
                <a:latin typeface="+mn-ea"/>
              </a:rPr>
              <a:t>验器材：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3200" b="1" dirty="0">
                <a:latin typeface="+mn-ea"/>
              </a:rPr>
              <a:t> 细线扣着的乒乓</a:t>
            </a:r>
            <a:r>
              <a:rPr lang="zh-CN" altLang="en-US" sz="3200" b="1" dirty="0" smtClean="0">
                <a:latin typeface="+mn-ea"/>
              </a:rPr>
              <a:t>球、轨</a:t>
            </a:r>
            <a:r>
              <a:rPr lang="zh-CN" altLang="en-US" sz="3200" b="1" dirty="0">
                <a:latin typeface="+mn-ea"/>
              </a:rPr>
              <a:t>道小</a:t>
            </a:r>
            <a:r>
              <a:rPr lang="zh-CN" altLang="en-US" sz="3200" b="1" dirty="0" smtClean="0">
                <a:latin typeface="+mn-ea"/>
              </a:rPr>
              <a:t>车、</a:t>
            </a:r>
            <a:endParaRPr lang="zh-CN" altLang="en-US" sz="3200" b="1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b="1" dirty="0">
                <a:latin typeface="+mn-ea"/>
              </a:rPr>
              <a:t> 固定磁铁的小车、磁铁</a:t>
            </a:r>
          </a:p>
        </p:txBody>
      </p:sp>
    </p:spTree>
    <p:extLst>
      <p:ext uri="{BB962C8B-B14F-4D97-AF65-F5344CB8AC3E}">
        <p14:creationId xmlns:p14="http://schemas.microsoft.com/office/powerpoint/2010/main" val="21993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59510"/>
              </p:ext>
            </p:extLst>
          </p:nvPr>
        </p:nvGraphicFramePr>
        <p:xfrm>
          <a:off x="285750" y="1357313"/>
          <a:ext cx="8510589" cy="496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489"/>
                <a:gridCol w="1702025"/>
                <a:gridCol w="1702489"/>
                <a:gridCol w="1701561"/>
                <a:gridCol w="1702025"/>
              </a:tblGrid>
              <a:tr h="1175538">
                <a:tc gridSpan="2"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zh-CN" sz="2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力是否与运动方向在同一直线上</a:t>
                      </a:r>
                    </a:p>
                  </a:txBody>
                  <a:tcPr marL="91433" marR="91433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是否加速</a:t>
                      </a:r>
                    </a:p>
                  </a:txBody>
                  <a:tcPr marL="91433" marR="91433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是否减速</a:t>
                      </a:r>
                    </a:p>
                  </a:txBody>
                  <a:tcPr marL="91433" marR="91433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1" i="0" u="non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运动方向是否改变</a:t>
                      </a:r>
                    </a:p>
                  </a:txBody>
                  <a:tcPr marL="91433" marR="91433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75538">
                <a:tc rowSpan="2"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+mn-ea"/>
                          <a:ea typeface="+mn-ea"/>
                        </a:rPr>
                        <a:t>力与运动方向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在</a:t>
                      </a:r>
                      <a:r>
                        <a:rPr lang="zh-CN" altLang="en-US" sz="2400" b="1">
                          <a:latin typeface="+mn-ea"/>
                          <a:ea typeface="+mn-ea"/>
                        </a:rPr>
                        <a:t>同一直线上</a:t>
                      </a:r>
                    </a:p>
                  </a:txBody>
                  <a:tcPr marL="91433" marR="9143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力与运动方向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相反</a:t>
                      </a:r>
                    </a:p>
                  </a:txBody>
                  <a:tcPr marL="91433" marR="9143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1"/>
                    </a:solidFill>
                  </a:tcPr>
                </a:tc>
              </a:tr>
              <a:tr h="118820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力与运动方向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相同</a:t>
                      </a:r>
                    </a:p>
                  </a:txBody>
                  <a:tcPr marL="91433" marR="91433" anchor="ctr">
                    <a:lnR>
                      <a:noFill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lnL>
                      <a:noFill/>
                    </a:lnL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421658">
                <a:tc gridSpan="2"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2400" b="1" dirty="0">
                          <a:latin typeface="+mn-ea"/>
                          <a:ea typeface="+mn-ea"/>
                          <a:sym typeface="+mn-ea"/>
                        </a:rPr>
                        <a:t>力与运动方向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sym typeface="+mn-ea"/>
                        </a:rPr>
                        <a:t>不在</a:t>
                      </a:r>
                      <a:r>
                        <a:rPr lang="zh-CN" altLang="en-US" sz="2400" b="1" dirty="0">
                          <a:latin typeface="+mn-ea"/>
                          <a:ea typeface="+mn-ea"/>
                          <a:sym typeface="+mn-ea"/>
                        </a:rPr>
                        <a:t>同一直线上</a:t>
                      </a:r>
                    </a:p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lnT>
                      <a:noFill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marL="91433" marR="91433" anchor="ctr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9331"/>
          <p:cNvSpPr txBox="1"/>
          <p:nvPr/>
        </p:nvSpPr>
        <p:spPr>
          <a:xfrm>
            <a:off x="500063" y="3000375"/>
            <a:ext cx="868362" cy="1570038"/>
          </a:xfrm>
          <a:prstGeom prst="rect">
            <a:avLst/>
          </a:prstGeom>
          <a:solidFill>
            <a:srgbClr val="6699FF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物体的运动状态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1500188" y="2143125"/>
            <a:ext cx="357187" cy="3143250"/>
          </a:xfrm>
          <a:prstGeom prst="leftBrace">
            <a:avLst>
              <a:gd name="adj1" fmla="val 24738"/>
              <a:gd name="adj2" fmla="val 50000"/>
            </a:avLst>
          </a:pr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  <p:sp>
        <p:nvSpPr>
          <p:cNvPr id="4" name="文本框 99333"/>
          <p:cNvSpPr txBox="1"/>
          <p:nvPr/>
        </p:nvSpPr>
        <p:spPr>
          <a:xfrm>
            <a:off x="1963738" y="1928813"/>
            <a:ext cx="965200" cy="461962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不变</a:t>
            </a:r>
          </a:p>
        </p:txBody>
      </p:sp>
      <p:sp>
        <p:nvSpPr>
          <p:cNvPr id="5" name="文本框 99334"/>
          <p:cNvSpPr txBox="1"/>
          <p:nvPr/>
        </p:nvSpPr>
        <p:spPr>
          <a:xfrm>
            <a:off x="1965325" y="5000625"/>
            <a:ext cx="963613" cy="461963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改变</a:t>
            </a:r>
          </a:p>
        </p:txBody>
      </p:sp>
      <p:sp>
        <p:nvSpPr>
          <p:cNvPr id="6" name="左大括号 5"/>
          <p:cNvSpPr/>
          <p:nvPr/>
        </p:nvSpPr>
        <p:spPr>
          <a:xfrm>
            <a:off x="2928938" y="1285875"/>
            <a:ext cx="330200" cy="1785938"/>
          </a:xfrm>
          <a:prstGeom prst="leftBrace">
            <a:avLst>
              <a:gd name="adj1" fmla="val 19440"/>
              <a:gd name="adj2" fmla="val 49068"/>
            </a:avLst>
          </a:pr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3027363" y="4157663"/>
            <a:ext cx="258762" cy="2057400"/>
          </a:xfrm>
          <a:prstGeom prst="leftBrace">
            <a:avLst>
              <a:gd name="adj1" fmla="val 20145"/>
              <a:gd name="adj2" fmla="val 50000"/>
            </a:avLst>
          </a:pr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  <p:sp>
        <p:nvSpPr>
          <p:cNvPr id="8" name="文本框 99337"/>
          <p:cNvSpPr txBox="1"/>
          <p:nvPr/>
        </p:nvSpPr>
        <p:spPr>
          <a:xfrm>
            <a:off x="3355975" y="1271588"/>
            <a:ext cx="1544638" cy="461962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静止</a:t>
            </a:r>
          </a:p>
        </p:txBody>
      </p:sp>
      <p:sp>
        <p:nvSpPr>
          <p:cNvPr id="9" name="文本框 99338"/>
          <p:cNvSpPr txBox="1"/>
          <p:nvPr/>
        </p:nvSpPr>
        <p:spPr>
          <a:xfrm>
            <a:off x="3355975" y="2566988"/>
            <a:ext cx="2073275" cy="473075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匀速直线运动</a:t>
            </a:r>
          </a:p>
        </p:txBody>
      </p:sp>
      <p:sp>
        <p:nvSpPr>
          <p:cNvPr id="10" name="文本框 99339"/>
          <p:cNvSpPr txBox="1"/>
          <p:nvPr/>
        </p:nvSpPr>
        <p:spPr>
          <a:xfrm>
            <a:off x="3381375" y="3894138"/>
            <a:ext cx="2070100" cy="461962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速度逐渐增大</a:t>
            </a:r>
          </a:p>
        </p:txBody>
      </p:sp>
      <p:sp>
        <p:nvSpPr>
          <p:cNvPr id="11" name="文本框 99340"/>
          <p:cNvSpPr txBox="1"/>
          <p:nvPr/>
        </p:nvSpPr>
        <p:spPr>
          <a:xfrm>
            <a:off x="3381375" y="4830763"/>
            <a:ext cx="2212975" cy="461962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速度逐渐减小</a:t>
            </a:r>
          </a:p>
        </p:txBody>
      </p:sp>
      <p:sp>
        <p:nvSpPr>
          <p:cNvPr id="12" name="文本框 99341"/>
          <p:cNvSpPr txBox="1"/>
          <p:nvPr/>
        </p:nvSpPr>
        <p:spPr>
          <a:xfrm>
            <a:off x="3381375" y="5694363"/>
            <a:ext cx="2070100" cy="461962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运动方向改变</a:t>
            </a:r>
          </a:p>
        </p:txBody>
      </p:sp>
      <p:sp>
        <p:nvSpPr>
          <p:cNvPr id="18" name="燕尾形箭头 17"/>
          <p:cNvSpPr/>
          <p:nvPr/>
        </p:nvSpPr>
        <p:spPr>
          <a:xfrm>
            <a:off x="5357813" y="1857375"/>
            <a:ext cx="763587" cy="558800"/>
          </a:xfrm>
          <a:prstGeom prst="notchedRightArrow">
            <a:avLst>
              <a:gd name="adj1" fmla="val 50000"/>
              <a:gd name="adj2" fmla="val 4540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  <p:sp>
        <p:nvSpPr>
          <p:cNvPr id="14" name="文本框 99344"/>
          <p:cNvSpPr txBox="1"/>
          <p:nvPr/>
        </p:nvSpPr>
        <p:spPr>
          <a:xfrm>
            <a:off x="6715125" y="1071563"/>
            <a:ext cx="1778000" cy="461962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物体不受力</a:t>
            </a:r>
          </a:p>
        </p:txBody>
      </p:sp>
      <p:sp>
        <p:nvSpPr>
          <p:cNvPr id="15" name="文本框 99345"/>
          <p:cNvSpPr txBox="1"/>
          <p:nvPr/>
        </p:nvSpPr>
        <p:spPr>
          <a:xfrm>
            <a:off x="6643688" y="2571750"/>
            <a:ext cx="2214562" cy="461963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物体受力平衡</a:t>
            </a:r>
          </a:p>
        </p:txBody>
      </p:sp>
      <p:sp>
        <p:nvSpPr>
          <p:cNvPr id="16" name="燕尾形箭头 15"/>
          <p:cNvSpPr/>
          <p:nvPr/>
        </p:nvSpPr>
        <p:spPr>
          <a:xfrm>
            <a:off x="5715000" y="4714875"/>
            <a:ext cx="879475" cy="668338"/>
          </a:xfrm>
          <a:prstGeom prst="notchedRightArrow">
            <a:avLst>
              <a:gd name="adj1" fmla="val 50000"/>
              <a:gd name="adj2" fmla="val 6075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  <p:sp>
        <p:nvSpPr>
          <p:cNvPr id="17" name="文本框 99347"/>
          <p:cNvSpPr txBox="1"/>
          <p:nvPr/>
        </p:nvSpPr>
        <p:spPr>
          <a:xfrm>
            <a:off x="6786563" y="4643438"/>
            <a:ext cx="1738312" cy="830262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</a:rPr>
              <a:t>物体受力不平衡</a:t>
            </a:r>
          </a:p>
        </p:txBody>
      </p:sp>
      <p:sp>
        <p:nvSpPr>
          <p:cNvPr id="20" name="左大括号 19"/>
          <p:cNvSpPr/>
          <p:nvPr/>
        </p:nvSpPr>
        <p:spPr>
          <a:xfrm>
            <a:off x="6286500" y="1214438"/>
            <a:ext cx="214313" cy="1857375"/>
          </a:xfrm>
          <a:prstGeom prst="leftBrace">
            <a:avLst>
              <a:gd name="adj1" fmla="val 19440"/>
              <a:gd name="adj2" fmla="val 50000"/>
            </a:avLst>
          </a:pr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88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685</Words>
  <Application>Microsoft Office PowerPoint</Application>
  <PresentationFormat>全屏显示(4:3)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11</cp:revision>
  <dcterms:created xsi:type="dcterms:W3CDTF">2020-04-20T03:18:26Z</dcterms:created>
  <dcterms:modified xsi:type="dcterms:W3CDTF">2020-04-22T11:53:26Z</dcterms:modified>
</cp:coreProperties>
</file>