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21021;&#20013;&#29289;&#29702;&#65288;XL&#65289;\&#20843;&#24180;&#32423;&#19979;&#65288;XL)\2019&#24180;&#19978;&#23398;&#26399;\&#36164;&#28304;\&#31532;&#21313;&#19968;&#31456;%20&#21151;&#21644;&#26426;&#26800;&#33021;\&#21183;&#33021;&#23454;&#39564;.mp4" TargetMode="External"/><Relationship Id="rId5" Type="http://schemas.openxmlformats.org/officeDocument/2006/relationships/image" Target="../media/image20.png"/><Relationship Id="rId4" Type="http://schemas.microsoft.com/office/2007/relationships/media" Target="file:///D:\&#21021;&#20013;&#29289;&#29702;&#65288;XL&#65289;\&#20843;&#24180;&#32423;&#19979;&#65288;XL)\2019&#24180;&#19978;&#23398;&#26399;\&#36164;&#28304;\&#31532;&#21313;&#19968;&#31456;%20&#21151;&#21644;&#26426;&#26800;&#33021;\&#21183;&#33021;&#23454;&#39564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file:///D:\&#21021;&#20013;&#29289;&#29702;&#65288;XL&#65289;\&#20843;&#24180;&#32423;&#19979;&#65288;XL)\2019&#24180;&#19978;&#23398;&#26399;\&#36164;&#28304;\&#31532;&#21313;&#19968;&#31456;%20&#21151;&#21644;&#26426;&#26800;&#33021;\&#24407;&#26143;&#25758;&#22320;&#29699;&#29255;&#27573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21021;&#20013;&#29289;&#29702;&#65288;XL&#65289;\&#20843;&#24180;&#32423;&#19979;&#65288;XL)\2019&#24180;&#19978;&#23398;&#26399;\&#36164;&#28304;\&#31532;&#21313;&#19968;&#31456;%20&#21151;&#21644;&#26426;&#26800;&#33021;\&#24407;&#26143;&#25758;&#22320;&#29699;&#29255;&#27573;.mp4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file:///D:\&#21021;&#20013;&#29289;&#29702;&#65288;XL&#65289;\&#20843;&#24180;&#32423;&#19979;&#65288;XL)\2019&#24180;&#19978;&#23398;&#26399;\&#36164;&#28304;\&#31532;&#21313;&#19968;&#31456;%20&#21151;&#21644;&#26426;&#26800;&#33021;\&#24407;&#26143;&#25758;&#22320;&#29699;&#32467;&#26463;&#29255;&#27573;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21021;&#20013;&#29289;&#29702;&#65288;XL&#65289;\&#20843;&#24180;&#32423;&#19979;&#65288;XL)\2019&#24180;&#19978;&#23398;&#26399;\&#36164;&#28304;\&#31532;&#21313;&#19968;&#31456;%20&#21151;&#21644;&#26426;&#26800;&#33021;\&#24407;&#26143;&#25758;&#22320;&#29699;&#32467;&#26463;&#29255;&#27573;.mp4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file:///D:\&#21021;&#20013;&#29289;&#29702;&#65288;XL&#65289;\&#20843;&#24180;&#32423;&#19979;&#65288;XL)\2018&#24180;&#21069;\11-3%20&#21160;&#33021;&#21644;&#21183;&#33021;&#65288;XL&#65289;\pgld.M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21021;&#20013;&#29289;&#29702;&#65288;XL&#65289;\&#20843;&#24180;&#32423;&#19979;&#65288;XL)\2018&#24180;&#21069;\11-3%20&#21160;&#33021;&#21644;&#21183;&#33021;&#65288;XL&#65289;\pgld.MP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file:///D:\&#21021;&#20013;&#29289;&#29702;&#65288;XL&#65289;\&#20843;&#24180;&#32423;&#19979;&#65288;XL)\2019&#24180;&#19978;&#23398;&#26399;\&#36164;&#28304;\&#31532;&#21313;&#19968;&#31456;%20&#21151;&#21644;&#26426;&#26800;&#33021;\&#21160;&#33021;&#30340;&#22823;&#23567;&#19982;&#36136;&#37327;&#30340;&#20851;&#31995;.mp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file:///D:\&#21021;&#20013;&#29289;&#29702;&#65288;XL&#65289;\&#20843;&#24180;&#32423;&#19979;&#65288;XL)\2019&#24180;&#19978;&#23398;&#26399;\&#36164;&#28304;\&#31532;&#21313;&#19968;&#31456;%20&#21151;&#21644;&#26426;&#26800;&#33021;\&#21160;&#33021;&#30340;&#22823;&#23567;&#19982;&#36136;&#37327;&#30340;&#20851;&#31995;.mpg" TargetMode="External"/><Relationship Id="rId1" Type="http://schemas.openxmlformats.org/officeDocument/2006/relationships/video" Target="file:///D:\&#21021;&#20013;&#29289;&#29702;&#65288;XL&#65289;\&#20843;&#24180;&#32423;&#19979;&#65288;XL)\2019&#24180;&#19978;&#23398;&#26399;\&#36164;&#28304;\&#31532;&#21313;&#19968;&#31456;%20&#21151;&#21644;&#26426;&#26800;&#33021;\&#21160;&#33021;&#30340;&#22823;&#23567;&#36895;&#24230;&#30340;&#20851;&#31995;.mpg" TargetMode="External"/><Relationship Id="rId6" Type="http://schemas.microsoft.com/office/2007/relationships/media" Target="file:///D:\&#21021;&#20013;&#29289;&#29702;&#65288;XL&#65289;\&#20843;&#24180;&#32423;&#19979;&#65288;XL)\2019&#24180;&#19978;&#23398;&#26399;\&#36164;&#28304;\&#31532;&#21313;&#19968;&#31456;%20&#21151;&#21644;&#26426;&#26800;&#33021;\&#21160;&#33021;&#30340;&#22823;&#23567;&#36895;&#24230;&#30340;&#20851;&#31995;.m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Rectangle 7"/>
          <p:cNvSpPr/>
          <p:nvPr/>
        </p:nvSpPr>
        <p:spPr>
          <a:xfrm>
            <a:off x="1763713" y="873125"/>
            <a:ext cx="5832475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第十一章 第３节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动能和势能</a:t>
            </a:r>
          </a:p>
        </p:txBody>
      </p:sp>
      <p:pic>
        <p:nvPicPr>
          <p:cNvPr id="18" name="图片 17" descr="069040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185" y="2815590"/>
            <a:ext cx="3352800" cy="34963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101725"/>
            <a:ext cx="5545138" cy="3352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5"/>
          <p:cNvGrpSpPr/>
          <p:nvPr/>
        </p:nvGrpSpPr>
        <p:grpSpPr>
          <a:xfrm>
            <a:off x="287338" y="388938"/>
            <a:ext cx="1439862" cy="712787"/>
            <a:chOff x="357" y="1026"/>
            <a:chExt cx="1559" cy="449"/>
          </a:xfrm>
        </p:grpSpPr>
        <p:pic>
          <p:nvPicPr>
            <p:cNvPr id="11273" name="TextBox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Text Box 17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实验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287338" y="4449763"/>
            <a:ext cx="2089150" cy="712787"/>
            <a:chOff x="357" y="1026"/>
            <a:chExt cx="1559" cy="449"/>
          </a:xfrm>
        </p:grpSpPr>
        <p:pic>
          <p:nvPicPr>
            <p:cNvPr id="11271" name="TextBox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2" name="Text Box 17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实验结论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8"/>
          <p:cNvSpPr txBox="1"/>
          <p:nvPr/>
        </p:nvSpPr>
        <p:spPr>
          <a:xfrm>
            <a:off x="1331913" y="5446713"/>
            <a:ext cx="6948488" cy="619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质量相同时，钢球的速度越大，动能越大。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/>
          <p:nvPr/>
        </p:nvGrpSpPr>
        <p:grpSpPr>
          <a:xfrm>
            <a:off x="287338" y="388938"/>
            <a:ext cx="1439862" cy="712787"/>
            <a:chOff x="357" y="1026"/>
            <a:chExt cx="1559" cy="449"/>
          </a:xfrm>
        </p:grpSpPr>
        <p:pic>
          <p:nvPicPr>
            <p:cNvPr id="12297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8" name="Text Box 17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实验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287338" y="4449763"/>
            <a:ext cx="2089150" cy="712787"/>
            <a:chOff x="357" y="1026"/>
            <a:chExt cx="1559" cy="449"/>
          </a:xfrm>
        </p:grpSpPr>
        <p:pic>
          <p:nvPicPr>
            <p:cNvPr id="12295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Text Box 17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实验结论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8"/>
          <p:cNvSpPr txBox="1"/>
          <p:nvPr/>
        </p:nvSpPr>
        <p:spPr>
          <a:xfrm>
            <a:off x="1331913" y="5446713"/>
            <a:ext cx="6948488" cy="619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速度相同时，钢球的质量越大，动能越大。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4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75" y="1228725"/>
            <a:ext cx="5543550" cy="326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流程图: 过程 1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/>
          <p:nvPr/>
        </p:nvSpPr>
        <p:spPr>
          <a:xfrm>
            <a:off x="395288" y="981075"/>
            <a:ext cx="8569325" cy="1630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1761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用物理学的术语解释，为什么要对机动车的行驶速度进行限制？为什么在同样的道路上，不同车型的限制车速不同？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719138" y="260350"/>
            <a:ext cx="2116137" cy="712788"/>
            <a:chOff x="300" y="1281"/>
            <a:chExt cx="1333" cy="449"/>
          </a:xfrm>
        </p:grpSpPr>
        <p:pic>
          <p:nvPicPr>
            <p:cNvPr id="13318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0" y="1281"/>
              <a:ext cx="1333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9" name="Text Box 14"/>
            <p:cNvSpPr txBox="1"/>
            <p:nvPr/>
          </p:nvSpPr>
          <p:spPr>
            <a:xfrm>
              <a:off x="396" y="1354"/>
              <a:ext cx="103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想想议议</a:t>
              </a:r>
              <a:endParaRPr lang="en-US" altLang="zh-CN" sz="2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317" name="图片 2"/>
          <p:cNvPicPr>
            <a:picLocks noChangeAspect="1"/>
          </p:cNvPicPr>
          <p:nvPr/>
        </p:nvPicPr>
        <p:blipFill>
          <a:blip r:embed="rId3"/>
          <a:srcRect t="24802" b="10800"/>
          <a:stretch>
            <a:fillRect/>
          </a:stretch>
        </p:blipFill>
        <p:spPr>
          <a:xfrm>
            <a:off x="971550" y="2733675"/>
            <a:ext cx="7510463" cy="362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/>
          <p:nvPr/>
        </p:nvSpPr>
        <p:spPr>
          <a:xfrm>
            <a:off x="395288" y="981075"/>
            <a:ext cx="8569325" cy="2628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176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2006</a:t>
            </a:r>
            <a:r>
              <a:rPr lang="zh-CN" altLang="en-US" sz="2800" b="1" dirty="0">
                <a:latin typeface="Times New Roman" panose="02020603050405020304" pitchFamily="18" charset="0"/>
              </a:rPr>
              <a:t>年</a:t>
            </a:r>
            <a:r>
              <a:rPr lang="en-US" altLang="zh-CN" sz="2800" b="1" dirty="0">
                <a:latin typeface="Times New Roman" panose="02020603050405020304" pitchFamily="18" charset="0"/>
              </a:rPr>
              <a:t>11</a:t>
            </a:r>
            <a:r>
              <a:rPr lang="zh-CN" altLang="en-US" sz="2800" b="1" dirty="0">
                <a:latin typeface="Times New Roman" panose="02020603050405020304" pitchFamily="18" charset="0"/>
              </a:rPr>
              <a:t>月</a:t>
            </a:r>
            <a:r>
              <a:rPr lang="en-US" altLang="zh-CN" sz="2800" b="1" dirty="0">
                <a:latin typeface="Times New Roman" panose="02020603050405020304" pitchFamily="18" charset="0"/>
              </a:rPr>
              <a:t>14</a:t>
            </a:r>
            <a:r>
              <a:rPr lang="zh-CN" altLang="en-US" sz="2800" b="1" dirty="0">
                <a:latin typeface="Times New Roman" panose="02020603050405020304" pitchFamily="18" charset="0"/>
              </a:rPr>
              <a:t>日，兰州空军某部河南籍飞行员李剑英驾驶某型歼击机，在训练结束下降途中，飞机撞鸟，当时飞机上还有</a:t>
            </a:r>
            <a:r>
              <a:rPr lang="en-US" altLang="zh-CN" sz="2800" b="1" dirty="0">
                <a:latin typeface="Times New Roman" panose="02020603050405020304" pitchFamily="18" charset="0"/>
              </a:rPr>
              <a:t>800</a:t>
            </a:r>
            <a:r>
              <a:rPr lang="zh-CN" altLang="en-US" sz="2800" b="1" dirty="0">
                <a:latin typeface="Times New Roman" panose="02020603050405020304" pitchFamily="18" charset="0"/>
              </a:rPr>
              <a:t>多公升航空油，李剑英看到飞机下方的密集村庄和人群，依然决定改跳伞为迫降，为了保护国家和人民群众的生命财产安全而不幸殉难。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719138" y="260350"/>
            <a:ext cx="2116137" cy="712788"/>
            <a:chOff x="300" y="1281"/>
            <a:chExt cx="1333" cy="449"/>
          </a:xfrm>
        </p:grpSpPr>
        <p:pic>
          <p:nvPicPr>
            <p:cNvPr id="14342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0" y="1281"/>
              <a:ext cx="1333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3" name="Text Box 14"/>
            <p:cNvSpPr txBox="1"/>
            <p:nvPr/>
          </p:nvSpPr>
          <p:spPr>
            <a:xfrm>
              <a:off x="396" y="1354"/>
              <a:ext cx="103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想想议议</a:t>
              </a:r>
              <a:endParaRPr lang="en-US" altLang="zh-CN" sz="2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341" name="Picture 42" descr="008454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163" y="3865563"/>
            <a:ext cx="2135187" cy="241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/>
          <p:nvPr/>
        </p:nvSpPr>
        <p:spPr>
          <a:xfrm>
            <a:off x="647700" y="441325"/>
            <a:ext cx="8064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2391"/>
                </a:solidFill>
                <a:latin typeface="宋体" panose="02010600030101010101" pitchFamily="2" charset="-122"/>
              </a:rPr>
              <a:t>三、</a:t>
            </a:r>
            <a:r>
              <a:rPr lang="zh-CN" altLang="en-US" b="1" dirty="0">
                <a:solidFill>
                  <a:srgbClr val="001761"/>
                </a:solidFill>
                <a:latin typeface="Times New Roman" panose="02020603050405020304" pitchFamily="18" charset="0"/>
              </a:rPr>
              <a:t>物体的势能</a:t>
            </a:r>
            <a:endParaRPr lang="zh-CN" altLang="en-US" b="1" dirty="0">
              <a:solidFill>
                <a:srgbClr val="002391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908050" y="1177925"/>
            <a:ext cx="75438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</a:rPr>
              <a:t>重力势能：物体由于受到重力并处在一定高度时具有的能。</a:t>
            </a:r>
          </a:p>
        </p:txBody>
      </p:sp>
      <p:grpSp>
        <p:nvGrpSpPr>
          <p:cNvPr id="2" name="Group 48"/>
          <p:cNvGrpSpPr/>
          <p:nvPr/>
        </p:nvGrpSpPr>
        <p:grpSpPr>
          <a:xfrm>
            <a:off x="1296988" y="3241675"/>
            <a:ext cx="2376487" cy="3001963"/>
            <a:chOff x="295" y="2341"/>
            <a:chExt cx="1497" cy="1869"/>
          </a:xfrm>
        </p:grpSpPr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95" y="2341"/>
              <a:ext cx="1497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76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高举的重锤</a:t>
              </a:r>
            </a:p>
          </p:txBody>
        </p:sp>
        <p:pic>
          <p:nvPicPr>
            <p:cNvPr id="15367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" y="2614"/>
              <a:ext cx="1272" cy="15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/>
          <p:nvPr/>
        </p:nvSpPr>
        <p:spPr>
          <a:xfrm>
            <a:off x="2943225" y="1450975"/>
            <a:ext cx="52959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1761"/>
                </a:solidFill>
                <a:latin typeface="Times New Roman" panose="02020603050405020304" pitchFamily="18" charset="0"/>
              </a:rPr>
              <a:t>重力势能大小可能与高度有关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1761"/>
                </a:solidFill>
                <a:latin typeface="Times New Roman" panose="02020603050405020304" pitchFamily="18" charset="0"/>
              </a:rPr>
              <a:t>重力势能大小可能与质量有关</a:t>
            </a:r>
          </a:p>
        </p:txBody>
      </p:sp>
      <p:sp>
        <p:nvSpPr>
          <p:cNvPr id="16388" name="Text Box 3"/>
          <p:cNvSpPr txBox="1"/>
          <p:nvPr/>
        </p:nvSpPr>
        <p:spPr>
          <a:xfrm>
            <a:off x="1139825" y="658813"/>
            <a:ext cx="72723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1761"/>
                </a:solidFill>
                <a:latin typeface="Times New Roman" panose="02020603050405020304" pitchFamily="18" charset="0"/>
              </a:rPr>
              <a:t>探究：物体重力势能的大小跟哪些因素有关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503238" y="2986088"/>
            <a:ext cx="2474912" cy="712787"/>
            <a:chOff x="357" y="1026"/>
            <a:chExt cx="1559" cy="449"/>
          </a:xfrm>
        </p:grpSpPr>
        <p:pic>
          <p:nvPicPr>
            <p:cNvPr id="16398" name="TextBox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9" name="Text Box 17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实验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·</a:t>
              </a: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观察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503238" y="1592263"/>
            <a:ext cx="2474912" cy="712787"/>
            <a:chOff x="357" y="1026"/>
            <a:chExt cx="1559" cy="449"/>
          </a:xfrm>
        </p:grpSpPr>
        <p:pic>
          <p:nvPicPr>
            <p:cNvPr id="16396" name="TextBox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7" name="Text Box 23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猜想与假设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" name="势能实验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55988" y="2798763"/>
            <a:ext cx="3038475" cy="2279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15"/>
          <p:cNvGrpSpPr/>
          <p:nvPr/>
        </p:nvGrpSpPr>
        <p:grpSpPr>
          <a:xfrm>
            <a:off x="741363" y="4292600"/>
            <a:ext cx="2087562" cy="712788"/>
            <a:chOff x="357" y="1026"/>
            <a:chExt cx="1559" cy="449"/>
          </a:xfrm>
        </p:grpSpPr>
        <p:pic>
          <p:nvPicPr>
            <p:cNvPr id="16394" name="TextBox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5" name="Text Box 17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实验结论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8"/>
          <p:cNvSpPr txBox="1"/>
          <p:nvPr/>
        </p:nvSpPr>
        <p:spPr>
          <a:xfrm>
            <a:off x="984250" y="5265738"/>
            <a:ext cx="7669213" cy="11922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质量相同时，物体的高度越高，重力势能越大。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高度相同时，物体的质量越大，重力势能越大。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/>
          <p:nvPr/>
        </p:nvSpPr>
        <p:spPr>
          <a:xfrm>
            <a:off x="647700" y="441325"/>
            <a:ext cx="8064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2391"/>
                </a:solidFill>
                <a:latin typeface="宋体" panose="02010600030101010101" pitchFamily="2" charset="-122"/>
              </a:rPr>
              <a:t>三、</a:t>
            </a:r>
            <a:r>
              <a:rPr lang="zh-CN" altLang="en-US" b="1" dirty="0">
                <a:solidFill>
                  <a:srgbClr val="001761"/>
                </a:solidFill>
                <a:latin typeface="Times New Roman" panose="02020603050405020304" pitchFamily="18" charset="0"/>
              </a:rPr>
              <a:t>物体的势能</a:t>
            </a:r>
            <a:endParaRPr lang="zh-CN" altLang="en-US" b="1" dirty="0">
              <a:solidFill>
                <a:srgbClr val="002391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908050" y="1177925"/>
            <a:ext cx="75438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</a:rPr>
              <a:t>重力势能：物体由于受到重力并处在一定高度时具有的能。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863600" y="2120900"/>
            <a:ext cx="754538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</a:rPr>
              <a:t>弹性势能：物体由于发生弹性形变而具有的能。</a:t>
            </a:r>
          </a:p>
        </p:txBody>
      </p:sp>
      <p:grpSp>
        <p:nvGrpSpPr>
          <p:cNvPr id="2" name="Group 48"/>
          <p:cNvGrpSpPr/>
          <p:nvPr/>
        </p:nvGrpSpPr>
        <p:grpSpPr>
          <a:xfrm>
            <a:off x="1296988" y="3241675"/>
            <a:ext cx="2376487" cy="3001963"/>
            <a:chOff x="295" y="2341"/>
            <a:chExt cx="1497" cy="1869"/>
          </a:xfrm>
        </p:grpSpPr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95" y="2341"/>
              <a:ext cx="1497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76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高举的重锤</a:t>
              </a:r>
            </a:p>
          </p:txBody>
        </p:sp>
        <p:pic>
          <p:nvPicPr>
            <p:cNvPr id="17419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" y="2614"/>
              <a:ext cx="1272" cy="15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50"/>
          <p:cNvGrpSpPr/>
          <p:nvPr/>
        </p:nvGrpSpPr>
        <p:grpSpPr>
          <a:xfrm>
            <a:off x="4637088" y="3230563"/>
            <a:ext cx="2798762" cy="2947987"/>
            <a:chOff x="1723" y="2296"/>
            <a:chExt cx="1763" cy="1857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823" y="2296"/>
              <a:ext cx="14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76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 拉开的弓</a:t>
              </a:r>
            </a:p>
          </p:txBody>
        </p:sp>
        <p:pic>
          <p:nvPicPr>
            <p:cNvPr id="17417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" y="2679"/>
              <a:ext cx="1763" cy="14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"/>
          <p:cNvSpPr/>
          <p:nvPr/>
        </p:nvSpPr>
        <p:spPr>
          <a:xfrm>
            <a:off x="827088" y="800100"/>
            <a:ext cx="698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1761"/>
                </a:solidFill>
                <a:latin typeface="Times New Roman" panose="02020603050405020304" pitchFamily="18" charset="0"/>
              </a:rPr>
              <a:t>弹性势能大小与物体发生弹性</a:t>
            </a:r>
            <a:r>
              <a:rPr lang="zh-CN" altLang="en-US" sz="2800" b="1" dirty="0">
                <a:solidFill>
                  <a:srgbClr val="001761"/>
                </a:solidFill>
                <a:latin typeface="宋体" panose="02010600030101010101" pitchFamily="2" charset="-122"/>
              </a:rPr>
              <a:t>形变大小有关</a:t>
            </a:r>
            <a:endParaRPr lang="en-US" altLang="zh-CN" sz="2800" b="1" dirty="0">
              <a:solidFill>
                <a:srgbClr val="001761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650875" y="5086350"/>
            <a:ext cx="7129463" cy="95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楷体_GB2312" pitchFamily="49" charset="-122"/>
              </a:rPr>
              <a:t>在弹性限度内，物体的弹性形变越大，具有的弹性势能越大。</a:t>
            </a:r>
          </a:p>
        </p:txBody>
      </p:sp>
      <p:pic>
        <p:nvPicPr>
          <p:cNvPr id="18437" name="Picture 13" descr="射箭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28775"/>
            <a:ext cx="4932363" cy="299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95963" y="2024063"/>
            <a:ext cx="2952750" cy="239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射箭时弓的形变越大，箭射得越远，弹性势能越大。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4337"/>
          <p:cNvSpPr txBox="1"/>
          <p:nvPr/>
        </p:nvSpPr>
        <p:spPr>
          <a:xfrm>
            <a:off x="539750" y="1952625"/>
            <a:ext cx="8310563" cy="3506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、请你判断下列物体具有哪些形式的能量：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（</a:t>
            </a: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）在水平公路上行驶的汽车；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（</a:t>
            </a: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）悬挂在天花板上的吊灯；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（</a:t>
            </a: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）在空中飞行的飞机；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（</a:t>
            </a:r>
            <a:r>
              <a:rPr lang="en-US" altLang="zh-CN" b="1" dirty="0">
                <a:latin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</a:rPr>
              <a:t>）被拉开的弹弓。</a:t>
            </a:r>
          </a:p>
        </p:txBody>
      </p:sp>
      <p:grpSp>
        <p:nvGrpSpPr>
          <p:cNvPr id="2" name="组合 14338"/>
          <p:cNvGrpSpPr/>
          <p:nvPr/>
        </p:nvGrpSpPr>
        <p:grpSpPr>
          <a:xfrm>
            <a:off x="44450" y="768350"/>
            <a:ext cx="2290763" cy="715963"/>
            <a:chOff x="0" y="0"/>
            <a:chExt cx="1443" cy="451"/>
          </a:xfrm>
        </p:grpSpPr>
        <p:pic>
          <p:nvPicPr>
            <p:cNvPr id="19464" name="TextBox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43" cy="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5" name="文本框 14340"/>
            <p:cNvSpPr txBox="1"/>
            <p:nvPr/>
          </p:nvSpPr>
          <p:spPr>
            <a:xfrm>
              <a:off x="139" y="26"/>
              <a:ext cx="101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911975" y="2744788"/>
            <a:ext cx="10096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动能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08738" y="3459163"/>
            <a:ext cx="1831975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重力势能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24525" y="4221163"/>
            <a:ext cx="30686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动能，重力势能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59338" y="4910138"/>
            <a:ext cx="18335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弹性势能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10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占位符 15361"/>
          <p:cNvSpPr>
            <a:spLocks noGrp="1" noChangeArrowheads="1"/>
          </p:cNvSpPr>
          <p:nvPr>
            <p:ph idx="1"/>
          </p:nvPr>
        </p:nvSpPr>
        <p:spPr>
          <a:xfrm>
            <a:off x="-15875" y="1411288"/>
            <a:ext cx="8785225" cy="4394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2.火车出站时做加速运动，它的动能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；</a:t>
            </a:r>
          </a:p>
          <a:p>
            <a:pPr marL="342900" marR="0" lvl="0" indent="-342900" algn="l" defTabSz="914400" rtl="0" eaLnBrk="0" fontAlgn="base" latinLnBrk="0" hangingPunct="0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3.雨点在匀速下落，它的重力势能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4.一辆洒水车在马路上匀速前进并洒水，它的动</a:t>
            </a:r>
          </a:p>
          <a:p>
            <a:pPr marL="342900" marR="0" lvl="0" indent="-342900" algn="l" defTabSz="914400" rtl="0" eaLnBrk="0" fontAlgn="base" latinLnBrk="0" hangingPunct="0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能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5.某同学慢跑和快跑时：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动能大。</a:t>
            </a:r>
          </a:p>
        </p:txBody>
      </p:sp>
      <p:sp>
        <p:nvSpPr>
          <p:cNvPr id="15363" name="文本框 15362"/>
          <p:cNvSpPr txBox="1"/>
          <p:nvPr/>
        </p:nvSpPr>
        <p:spPr>
          <a:xfrm>
            <a:off x="6121400" y="1411288"/>
            <a:ext cx="11017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增大</a:t>
            </a:r>
          </a:p>
        </p:txBody>
      </p:sp>
      <p:sp>
        <p:nvSpPr>
          <p:cNvPr id="15364" name="文本框 15363"/>
          <p:cNvSpPr txBox="1"/>
          <p:nvPr/>
        </p:nvSpPr>
        <p:spPr>
          <a:xfrm>
            <a:off x="6121400" y="2228850"/>
            <a:ext cx="11017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减小</a:t>
            </a:r>
          </a:p>
        </p:txBody>
      </p:sp>
      <p:grpSp>
        <p:nvGrpSpPr>
          <p:cNvPr id="2" name="组合 15365"/>
          <p:cNvGrpSpPr/>
          <p:nvPr/>
        </p:nvGrpSpPr>
        <p:grpSpPr>
          <a:xfrm>
            <a:off x="-14287" y="695325"/>
            <a:ext cx="2289175" cy="715963"/>
            <a:chOff x="0" y="0"/>
            <a:chExt cx="1443" cy="451"/>
          </a:xfrm>
        </p:grpSpPr>
        <p:pic>
          <p:nvPicPr>
            <p:cNvPr id="20488" name="TextBox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43" cy="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9" name="文本框 15367"/>
            <p:cNvSpPr txBox="1"/>
            <p:nvPr/>
          </p:nvSpPr>
          <p:spPr>
            <a:xfrm>
              <a:off x="139" y="26"/>
              <a:ext cx="101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15369" name="文本框 15368"/>
          <p:cNvSpPr txBox="1"/>
          <p:nvPr/>
        </p:nvSpPr>
        <p:spPr>
          <a:xfrm>
            <a:off x="1403350" y="3867150"/>
            <a:ext cx="11017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减小</a:t>
            </a:r>
          </a:p>
        </p:txBody>
      </p:sp>
      <p:sp>
        <p:nvSpPr>
          <p:cNvPr id="15370" name="文本框 15369"/>
          <p:cNvSpPr txBox="1"/>
          <p:nvPr/>
        </p:nvSpPr>
        <p:spPr>
          <a:xfrm>
            <a:off x="4354513" y="4732338"/>
            <a:ext cx="11017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快跑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/>
      <p:bldP spid="15364" grpId="0" bldLvl="0"/>
      <p:bldP spid="15369" grpId="0" bldLvl="0"/>
      <p:bldP spid="15370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彗星撞地球片段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063" y="684213"/>
            <a:ext cx="7319962" cy="548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385"/>
          <p:cNvGrpSpPr/>
          <p:nvPr/>
        </p:nvGrpSpPr>
        <p:grpSpPr>
          <a:xfrm>
            <a:off x="477520" y="475933"/>
            <a:ext cx="2290763" cy="715962"/>
            <a:chOff x="0" y="0"/>
            <a:chExt cx="1443" cy="451"/>
          </a:xfrm>
        </p:grpSpPr>
        <p:pic>
          <p:nvPicPr>
            <p:cNvPr id="21511" name="TextBox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43" cy="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2" name="文本框 16387"/>
            <p:cNvSpPr txBox="1"/>
            <p:nvPr/>
          </p:nvSpPr>
          <p:spPr>
            <a:xfrm>
              <a:off x="139" y="26"/>
              <a:ext cx="101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16389" name="文本框 16388"/>
          <p:cNvSpPr txBox="1"/>
          <p:nvPr/>
        </p:nvSpPr>
        <p:spPr>
          <a:xfrm>
            <a:off x="3779838" y="3429000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方正隶书简体" pitchFamily="1" charset="-122"/>
              </a:rPr>
              <a:t>变小</a:t>
            </a:r>
          </a:p>
        </p:txBody>
      </p:sp>
      <p:sp>
        <p:nvSpPr>
          <p:cNvPr id="16390" name="文本框 16389"/>
          <p:cNvSpPr txBox="1"/>
          <p:nvPr/>
        </p:nvSpPr>
        <p:spPr>
          <a:xfrm>
            <a:off x="6877050" y="3429000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方正隶书简体" pitchFamily="1" charset="-122"/>
              </a:rPr>
              <a:t>变小</a:t>
            </a:r>
          </a:p>
        </p:txBody>
      </p:sp>
      <p:sp>
        <p:nvSpPr>
          <p:cNvPr id="21509" name="文本框 16390"/>
          <p:cNvSpPr txBox="1"/>
          <p:nvPr/>
        </p:nvSpPr>
        <p:spPr>
          <a:xfrm>
            <a:off x="2987675" y="476250"/>
            <a:ext cx="35290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1510" name="文本框 16391"/>
          <p:cNvSpPr txBox="1"/>
          <p:nvPr/>
        </p:nvSpPr>
        <p:spPr>
          <a:xfrm>
            <a:off x="719138" y="1881188"/>
            <a:ext cx="7704137" cy="2930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6、一架飞机在灾区上方水平匀速飞行，并不断向灾区空投救灾物资，则飞机在这个过程中，动能______，重力势能______   (填“变大”或“变小”)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彗星撞地球结束片段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188" y="525463"/>
            <a:ext cx="7740650" cy="580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42924" y="479409"/>
            <a:ext cx="3429024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课堂小结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755650" y="2673350"/>
            <a:ext cx="7669213" cy="2489200"/>
            <a:chOff x="476" y="1684"/>
            <a:chExt cx="4831" cy="1568"/>
          </a:xfrm>
        </p:grpSpPr>
        <p:grpSp>
          <p:nvGrpSpPr>
            <p:cNvPr id="5" name="Group 26"/>
            <p:cNvGrpSpPr/>
            <p:nvPr/>
          </p:nvGrpSpPr>
          <p:grpSpPr>
            <a:xfrm>
              <a:off x="476" y="1697"/>
              <a:ext cx="1814" cy="1555"/>
              <a:chOff x="522" y="1697"/>
              <a:chExt cx="1768" cy="1555"/>
            </a:xfrm>
          </p:grpSpPr>
          <p:pic>
            <p:nvPicPr>
              <p:cNvPr id="23572" name="单圆角矩形 2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2" y="1697"/>
                <a:ext cx="1768" cy="155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573" name="Text Box 6"/>
              <p:cNvSpPr txBox="1"/>
              <p:nvPr/>
            </p:nvSpPr>
            <p:spPr>
              <a:xfrm>
                <a:off x="612" y="1752"/>
                <a:ext cx="1066" cy="13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动能大小与什么因素有关？</a:t>
                </a:r>
              </a:p>
            </p:txBody>
          </p:sp>
        </p:grpSp>
        <p:sp>
          <p:nvSpPr>
            <p:cNvPr id="4" name="单圆角矩形 3"/>
            <p:cNvSpPr/>
            <p:nvPr/>
          </p:nvSpPr>
          <p:spPr>
            <a:xfrm>
              <a:off x="2356" y="1708"/>
              <a:ext cx="1202" cy="1485"/>
            </a:xfrm>
            <a:prstGeom prst="snip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重力势能大小与什么因素有关？</a:t>
              </a:r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3506" y="1743"/>
              <a:ext cx="1801" cy="1506"/>
              <a:chOff x="3506" y="1743"/>
              <a:chExt cx="1801" cy="1556"/>
            </a:xfrm>
          </p:grpSpPr>
          <p:pic>
            <p:nvPicPr>
              <p:cNvPr id="23570" name="单圆角矩形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6" y="1743"/>
                <a:ext cx="1801" cy="15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571" name="Text Box 12"/>
              <p:cNvSpPr txBox="1"/>
              <p:nvPr/>
            </p:nvSpPr>
            <p:spPr>
              <a:xfrm>
                <a:off x="4145" y="1808"/>
                <a:ext cx="1116" cy="14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弹性势能大小与什么因素有关？</a:t>
                </a: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1851" y="2183"/>
              <a:ext cx="388" cy="697"/>
              <a:chOff x="1851" y="2183"/>
              <a:chExt cx="388" cy="697"/>
            </a:xfrm>
          </p:grpSpPr>
          <p:pic>
            <p:nvPicPr>
              <p:cNvPr id="23568" name="燕尾形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" y="2205"/>
                <a:ext cx="388" cy="6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569" name="Text Box 15"/>
              <p:cNvSpPr txBox="1"/>
              <p:nvPr/>
            </p:nvSpPr>
            <p:spPr>
              <a:xfrm>
                <a:off x="1890" y="2183"/>
                <a:ext cx="315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7" name="燕尾形 6"/>
            <p:cNvSpPr/>
            <p:nvPr/>
          </p:nvSpPr>
          <p:spPr>
            <a:xfrm>
              <a:off x="3664" y="2223"/>
              <a:ext cx="315" cy="579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163" y="2643188"/>
            <a:ext cx="417512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4" descr="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2168525"/>
            <a:ext cx="3055937" cy="3367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57263" y="549275"/>
            <a:ext cx="7359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风可以使风车转动，使帆船前进而做功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2750" y="620713"/>
            <a:ext cx="87487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高挂枝头的苹果，如果落下来能够对它下方物体做功</a:t>
            </a:r>
          </a:p>
        </p:txBody>
      </p:sp>
      <p:pic>
        <p:nvPicPr>
          <p:cNvPr id="5" name="pgld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5275" y="1557338"/>
            <a:ext cx="6013450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11300" y="666750"/>
            <a:ext cx="64023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张开的弓可以使箭射出去而做功</a:t>
            </a:r>
          </a:p>
        </p:txBody>
      </p:sp>
      <p:pic>
        <p:nvPicPr>
          <p:cNvPr id="6147" name="Picture 3" descr="gif00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310006">
            <a:off x="4921250" y="1641475"/>
            <a:ext cx="2886075" cy="408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gif00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71779">
            <a:off x="722313" y="2400300"/>
            <a:ext cx="2727325" cy="189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/>
          <p:nvPr/>
        </p:nvSpPr>
        <p:spPr>
          <a:xfrm>
            <a:off x="539750" y="620713"/>
            <a:ext cx="5545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2391"/>
                </a:solidFill>
                <a:latin typeface="宋体" panose="02010600030101010101" pitchFamily="2" charset="-122"/>
              </a:rPr>
              <a:t>一、能量</a:t>
            </a:r>
          </a:p>
        </p:txBody>
      </p:sp>
      <p:sp>
        <p:nvSpPr>
          <p:cNvPr id="7172" name="Text Box 23"/>
          <p:cNvSpPr txBox="1"/>
          <p:nvPr/>
        </p:nvSpPr>
        <p:spPr>
          <a:xfrm>
            <a:off x="666750" y="1582738"/>
            <a:ext cx="7994650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能量：物体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能够</a:t>
            </a:r>
            <a:r>
              <a:rPr lang="zh-CN" altLang="en-US" sz="2800" b="1" dirty="0">
                <a:latin typeface="宋体" panose="02010600030101010101" pitchFamily="2" charset="-122"/>
              </a:rPr>
              <a:t>对外做功，我们就说这个物体具有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能量</a:t>
            </a:r>
            <a:r>
              <a:rPr lang="zh-CN" altLang="en-US" sz="2800" b="1" dirty="0">
                <a:latin typeface="宋体" panose="02010600030101010101" pitchFamily="2" charset="-122"/>
              </a:rPr>
              <a:t>，简称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能</a:t>
            </a:r>
            <a:r>
              <a:rPr lang="zh-CN" altLang="en-US" sz="2800" b="1" dirty="0">
                <a:latin typeface="宋体" panose="02010600030101010101" pitchFamily="2" charset="-122"/>
              </a:rPr>
              <a:t>。能量的单位和功的单位一样都是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焦耳（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J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6" name="Text Box 27"/>
          <p:cNvSpPr txBox="1"/>
          <p:nvPr/>
        </p:nvSpPr>
        <p:spPr>
          <a:xfrm>
            <a:off x="666750" y="4184650"/>
            <a:ext cx="7994650" cy="204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物体做功的过程就是能量转化的过程，物体做的功越多，说明某种能转化为别的形式的能就越多。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/>
          <p:nvPr/>
        </p:nvSpPr>
        <p:spPr>
          <a:xfrm>
            <a:off x="395288" y="585788"/>
            <a:ext cx="55451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2391"/>
                </a:solidFill>
                <a:latin typeface="宋体" panose="02010600030101010101" pitchFamily="2" charset="-122"/>
              </a:rPr>
              <a:t>二、动能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1008063" y="1844675"/>
            <a:ext cx="784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动能：物体由于运动而具有的能。</a:t>
            </a:r>
          </a:p>
        </p:txBody>
      </p:sp>
      <p:pic>
        <p:nvPicPr>
          <p:cNvPr id="11" name="Picture 6" descr="94B5IHE7241D263E7B"/>
          <p:cNvPicPr>
            <a:picLocks noChangeAspect="1"/>
          </p:cNvPicPr>
          <p:nvPr/>
        </p:nvPicPr>
        <p:blipFill>
          <a:blip r:embed="rId2"/>
          <a:srcRect l="10774" t="21666" r="12262" b="4625"/>
          <a:stretch>
            <a:fillRect/>
          </a:stretch>
        </p:blipFill>
        <p:spPr>
          <a:xfrm>
            <a:off x="765175" y="3017838"/>
            <a:ext cx="2571750" cy="175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7" descr="e21b264fc84b7421b3de05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88" y="3109913"/>
            <a:ext cx="2305050" cy="173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8"/>
          <p:cNvSpPr txBox="1"/>
          <p:nvPr/>
        </p:nvSpPr>
        <p:spPr>
          <a:xfrm>
            <a:off x="1203325" y="4841875"/>
            <a:ext cx="1462088" cy="396875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飞驰的汽车</a:t>
            </a:r>
          </a:p>
        </p:txBody>
      </p:sp>
      <p:sp>
        <p:nvSpPr>
          <p:cNvPr id="14" name="Text Box 9"/>
          <p:cNvSpPr txBox="1"/>
          <p:nvPr/>
        </p:nvSpPr>
        <p:spPr>
          <a:xfrm>
            <a:off x="4014788" y="4848225"/>
            <a:ext cx="1206500" cy="396875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流动的水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7100888" y="4837113"/>
            <a:ext cx="439737" cy="396875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风</a:t>
            </a:r>
          </a:p>
        </p:txBody>
      </p:sp>
      <p:pic>
        <p:nvPicPr>
          <p:cNvPr id="16" name="Picture 17" descr="20071128132123773_2"/>
          <p:cNvPicPr>
            <a:picLocks noChangeAspect="1"/>
          </p:cNvPicPr>
          <p:nvPr/>
        </p:nvPicPr>
        <p:blipFill>
          <a:blip r:embed="rId4"/>
          <a:srcRect l="5690" t="11560" r="46002"/>
          <a:stretch>
            <a:fillRect/>
          </a:stretch>
        </p:blipFill>
        <p:spPr>
          <a:xfrm>
            <a:off x="3492500" y="3068638"/>
            <a:ext cx="2357438" cy="1795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流程图: 过程 1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395288" y="585788"/>
            <a:ext cx="55451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2391"/>
                </a:solidFill>
                <a:latin typeface="宋体" panose="02010600030101010101" pitchFamily="2" charset="-122"/>
              </a:rPr>
              <a:t>二、物体的动能</a:t>
            </a:r>
          </a:p>
        </p:txBody>
      </p:sp>
      <p:sp>
        <p:nvSpPr>
          <p:cNvPr id="9220" name="Rectangle 3"/>
          <p:cNvSpPr/>
          <p:nvPr/>
        </p:nvSpPr>
        <p:spPr>
          <a:xfrm>
            <a:off x="1547813" y="1366838"/>
            <a:ext cx="6289675" cy="522287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下列哪些物体具有动能</a:t>
            </a:r>
            <a:r>
              <a:rPr lang="en-US" altLang="zh-CN" sz="2800" b="1" dirty="0"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9221" name="Rectangle 4"/>
          <p:cNvSpPr/>
          <p:nvPr/>
        </p:nvSpPr>
        <p:spPr>
          <a:xfrm>
            <a:off x="2232025" y="1906588"/>
            <a:ext cx="5757863" cy="4514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水中游动的鱼；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地上飞奔的猎豹；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天上飞的老鹰；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高速铁路上行驶的空载火车；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高速铁路上行驶的满载火车；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快跑的小明；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慢跑的小明。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/>
          <p:nvPr/>
        </p:nvSpPr>
        <p:spPr>
          <a:xfrm>
            <a:off x="2484438" y="2420938"/>
            <a:ext cx="446405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1761"/>
                </a:solidFill>
                <a:latin typeface="Times New Roman" panose="02020603050405020304" pitchFamily="18" charset="0"/>
              </a:rPr>
              <a:t>动能大小可能与速度有关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1761"/>
                </a:solidFill>
                <a:latin typeface="Times New Roman" panose="02020603050405020304" pitchFamily="18" charset="0"/>
              </a:rPr>
              <a:t>动能大小可能与质量有关</a:t>
            </a:r>
          </a:p>
        </p:txBody>
      </p:sp>
      <p:sp>
        <p:nvSpPr>
          <p:cNvPr id="10244" name="Text Box 3"/>
          <p:cNvSpPr txBox="1"/>
          <p:nvPr/>
        </p:nvSpPr>
        <p:spPr>
          <a:xfrm>
            <a:off x="1139825" y="658813"/>
            <a:ext cx="72723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1761"/>
                </a:solidFill>
                <a:latin typeface="Times New Roman" panose="02020603050405020304" pitchFamily="18" charset="0"/>
              </a:rPr>
              <a:t>探究：物体动能的大小跟哪些因素有关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468313" y="3832225"/>
            <a:ext cx="2474912" cy="712788"/>
            <a:chOff x="357" y="1026"/>
            <a:chExt cx="1559" cy="449"/>
          </a:xfrm>
        </p:grpSpPr>
        <p:pic>
          <p:nvPicPr>
            <p:cNvPr id="10252" name="TextBox 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3" name="Text Box 17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实验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·</a:t>
              </a: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观察</a:t>
              </a:r>
            </a:p>
          </p:txBody>
        </p:sp>
      </p:grpSp>
      <p:pic>
        <p:nvPicPr>
          <p:cNvPr id="10260" name="Picture 20" descr="探究动能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4549775"/>
            <a:ext cx="6745288" cy="2119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21"/>
          <p:cNvGrpSpPr/>
          <p:nvPr/>
        </p:nvGrpSpPr>
        <p:grpSpPr>
          <a:xfrm>
            <a:off x="503238" y="1592263"/>
            <a:ext cx="2474912" cy="712787"/>
            <a:chOff x="357" y="1026"/>
            <a:chExt cx="1559" cy="449"/>
          </a:xfrm>
        </p:grpSpPr>
        <p:pic>
          <p:nvPicPr>
            <p:cNvPr id="10250" name="TextBox 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1" name="Text Box 23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猜想与假设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动能的大小速度的关系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311525" y="3687763"/>
            <a:ext cx="952500" cy="712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动能的大小与质量的关系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2063" y="3687763"/>
            <a:ext cx="952500" cy="712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722</Words>
  <PresentationFormat>全屏显示(4:3)</PresentationFormat>
  <Paragraphs>84</Paragraphs>
  <Slides>22</Slides>
  <Notes>0</Notes>
  <HiddenSlides>0</HiddenSlides>
  <MMClips>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9</cp:revision>
  <dcterms:created xsi:type="dcterms:W3CDTF">2020-02-09T01:43:08Z</dcterms:created>
  <dcterms:modified xsi:type="dcterms:W3CDTF">2020-02-09T02:08:16Z</dcterms:modified>
</cp:coreProperties>
</file>