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50" name="TextBox 5"/>
          <p:cNvSpPr txBox="1"/>
          <p:nvPr/>
        </p:nvSpPr>
        <p:spPr>
          <a:xfrm>
            <a:off x="1692275" y="1206500"/>
            <a:ext cx="6048375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第十一章 第１节 功</a:t>
            </a:r>
          </a:p>
        </p:txBody>
      </p:sp>
      <p:pic>
        <p:nvPicPr>
          <p:cNvPr id="15" name="图片 14" descr="06204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6895" y="2473960"/>
            <a:ext cx="5779135" cy="3872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/>
        </p:nvSpPr>
        <p:spPr>
          <a:xfrm>
            <a:off x="2268538" y="3105150"/>
            <a:ext cx="6697662" cy="14414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2339975" y="3500438"/>
            <a:ext cx="1622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情况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</p:txBody>
      </p:sp>
      <p:sp>
        <p:nvSpPr>
          <p:cNvPr id="11268" name="Rectangle 4"/>
          <p:cNvSpPr/>
          <p:nvPr/>
        </p:nvSpPr>
        <p:spPr>
          <a:xfrm>
            <a:off x="2196148" y="466725"/>
            <a:ext cx="5327650" cy="8239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4800" dirty="0">
                <a:latin typeface="Arial" panose="020B0604020202020204" pitchFamily="34" charset="0"/>
                <a:ea typeface="华文行楷" panose="02010800040101010101" pitchFamily="2" charset="-122"/>
              </a:rPr>
              <a:t>不做功的三种情况</a:t>
            </a:r>
            <a:endParaRPr lang="zh-CN" altLang="en-US" sz="4800" dirty="0">
              <a:latin typeface="Arial" panose="020B0604020202020204" pitchFamily="34" charset="0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2268538" y="1376363"/>
            <a:ext cx="6659562" cy="14414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2484438" y="1808163"/>
            <a:ext cx="1727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情况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</p:txBody>
      </p:sp>
      <p:sp>
        <p:nvSpPr>
          <p:cNvPr id="13319" name="Text Box 7"/>
          <p:cNvSpPr txBox="1"/>
          <p:nvPr/>
        </p:nvSpPr>
        <p:spPr>
          <a:xfrm>
            <a:off x="3887788" y="1808163"/>
            <a:ext cx="21605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有力无距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5867400" y="1808163"/>
            <a:ext cx="2916238" cy="579437"/>
            <a:chOff x="0" y="0"/>
            <a:chExt cx="2427" cy="365"/>
          </a:xfrm>
        </p:grpSpPr>
        <p:sp>
          <p:nvSpPr>
            <p:cNvPr id="11284" name="Line 9"/>
            <p:cNvSpPr/>
            <p:nvPr/>
          </p:nvSpPr>
          <p:spPr>
            <a:xfrm>
              <a:off x="0" y="245"/>
              <a:ext cx="635" cy="0"/>
            </a:xfrm>
            <a:prstGeom prst="line">
              <a:avLst/>
            </a:prstGeom>
            <a:ln w="539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85" name="Text Box 10"/>
            <p:cNvSpPr txBox="1"/>
            <p:nvPr/>
          </p:nvSpPr>
          <p:spPr>
            <a:xfrm>
              <a:off x="680" y="0"/>
              <a:ext cx="174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不动无功</a:t>
              </a:r>
            </a:p>
          </p:txBody>
        </p:sp>
      </p:grpSp>
      <p:sp>
        <p:nvSpPr>
          <p:cNvPr id="13323" name="Text Box 11"/>
          <p:cNvSpPr txBox="1"/>
          <p:nvPr/>
        </p:nvSpPr>
        <p:spPr>
          <a:xfrm>
            <a:off x="3816350" y="3500438"/>
            <a:ext cx="20875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有距无力</a:t>
            </a:r>
          </a:p>
        </p:txBody>
      </p:sp>
      <p:sp>
        <p:nvSpPr>
          <p:cNvPr id="13324" name="Line 12"/>
          <p:cNvSpPr/>
          <p:nvPr/>
        </p:nvSpPr>
        <p:spPr>
          <a:xfrm>
            <a:off x="5688013" y="3860800"/>
            <a:ext cx="1008062" cy="1588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5" name="Text Box 13"/>
          <p:cNvSpPr txBox="1"/>
          <p:nvPr/>
        </p:nvSpPr>
        <p:spPr>
          <a:xfrm>
            <a:off x="6624638" y="3500438"/>
            <a:ext cx="20891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不劳无功</a:t>
            </a:r>
          </a:p>
        </p:txBody>
      </p:sp>
      <p:sp>
        <p:nvSpPr>
          <p:cNvPr id="11276" name="Rectangle 14"/>
          <p:cNvSpPr/>
          <p:nvPr/>
        </p:nvSpPr>
        <p:spPr>
          <a:xfrm>
            <a:off x="2232025" y="4833938"/>
            <a:ext cx="6732588" cy="15128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277" name="Text Box 15"/>
          <p:cNvSpPr txBox="1"/>
          <p:nvPr/>
        </p:nvSpPr>
        <p:spPr>
          <a:xfrm>
            <a:off x="2268538" y="5337175"/>
            <a:ext cx="1695450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情况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</p:txBody>
      </p:sp>
      <p:sp>
        <p:nvSpPr>
          <p:cNvPr id="13328" name="Line 16"/>
          <p:cNvSpPr/>
          <p:nvPr/>
        </p:nvSpPr>
        <p:spPr>
          <a:xfrm>
            <a:off x="5832475" y="5553075"/>
            <a:ext cx="1008063" cy="0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9" name="Rectangle 17"/>
          <p:cNvSpPr/>
          <p:nvPr/>
        </p:nvSpPr>
        <p:spPr>
          <a:xfrm>
            <a:off x="3469323" y="5056823"/>
            <a:ext cx="251936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有力有距，但力距垂直</a:t>
            </a:r>
          </a:p>
        </p:txBody>
      </p:sp>
      <p:sp>
        <p:nvSpPr>
          <p:cNvPr id="13330" name="Text Box 18"/>
          <p:cNvSpPr txBox="1"/>
          <p:nvPr/>
        </p:nvSpPr>
        <p:spPr>
          <a:xfrm>
            <a:off x="6924675" y="5262563"/>
            <a:ext cx="2124075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劳而无功</a:t>
            </a:r>
          </a:p>
        </p:txBody>
      </p:sp>
      <p:pic>
        <p:nvPicPr>
          <p:cNvPr id="11281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877888"/>
            <a:ext cx="1181100" cy="191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2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775" y="3105150"/>
            <a:ext cx="1657350" cy="1198563"/>
          </a:xfrm>
          <a:prstGeom prst="rect">
            <a:avLst/>
          </a:prstGeom>
          <a:noFill/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83" name="Picture 21" descr="2R0J5151G{M0)R5QXU[Q90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4545013"/>
            <a:ext cx="1389063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3" grpId="0"/>
      <p:bldP spid="13325" grpId="0"/>
      <p:bldP spid="13329" grpId="0"/>
      <p:bldP spid="13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76825" y="2924175"/>
            <a:ext cx="3851275" cy="3627438"/>
            <a:chOff x="0" y="0"/>
            <a:chExt cx="2426" cy="2105"/>
          </a:xfrm>
        </p:grpSpPr>
        <p:pic>
          <p:nvPicPr>
            <p:cNvPr id="12308" name="Picture 3" descr="11-图片-46 背书包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" y="0"/>
              <a:ext cx="1544" cy="18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9" name="Text Box 4"/>
            <p:cNvSpPr txBox="1"/>
            <p:nvPr/>
          </p:nvSpPr>
          <p:spPr>
            <a:xfrm>
              <a:off x="0" y="1769"/>
              <a:ext cx="2426" cy="336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背着书包在平地上走</a:t>
              </a: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20663" y="2743200"/>
            <a:ext cx="4860925" cy="2954338"/>
            <a:chOff x="0" y="0"/>
            <a:chExt cx="3062" cy="1861"/>
          </a:xfrm>
        </p:grpSpPr>
        <p:pic>
          <p:nvPicPr>
            <p:cNvPr id="12306" name="Picture 6" descr="{KARA8@O(VNH[WA}GUIT(BH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062" cy="13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7" name="Text Box 7"/>
            <p:cNvSpPr txBox="1"/>
            <p:nvPr/>
          </p:nvSpPr>
          <p:spPr>
            <a:xfrm>
              <a:off x="91" y="1496"/>
              <a:ext cx="2858" cy="365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举起杠铃；   举着不动</a:t>
              </a:r>
            </a:p>
          </p:txBody>
        </p:sp>
      </p:grpSp>
      <p:sp>
        <p:nvSpPr>
          <p:cNvPr id="12292" name="Text Box 8"/>
          <p:cNvSpPr txBox="1"/>
          <p:nvPr/>
        </p:nvSpPr>
        <p:spPr>
          <a:xfrm>
            <a:off x="0" y="504825"/>
            <a:ext cx="493236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 dirty="0">
                <a:solidFill>
                  <a:srgbClr val="00080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哪些情况力对物体做了功，哪些没做功？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5041900" y="0"/>
            <a:ext cx="4102100" cy="2890838"/>
            <a:chOff x="0" y="0"/>
            <a:chExt cx="2426" cy="1532"/>
          </a:xfrm>
        </p:grpSpPr>
        <p:grpSp>
          <p:nvGrpSpPr>
            <p:cNvPr id="5" name="Group 10"/>
            <p:cNvGrpSpPr>
              <a:grpSpLocks noChangeAspect="1"/>
            </p:cNvGrpSpPr>
            <p:nvPr/>
          </p:nvGrpSpPr>
          <p:grpSpPr>
            <a:xfrm>
              <a:off x="771" y="0"/>
              <a:ext cx="1043" cy="1088"/>
              <a:chOff x="0" y="0"/>
              <a:chExt cx="2247" cy="2370"/>
            </a:xfrm>
          </p:grpSpPr>
          <p:pic>
            <p:nvPicPr>
              <p:cNvPr id="12304" name="Picture 11" descr="HERON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2247" cy="23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5" name="Picture 12" descr="FISH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6" y="12"/>
                <a:ext cx="444" cy="45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2303" name="Text Box 13"/>
            <p:cNvSpPr txBox="1"/>
            <p:nvPr/>
          </p:nvSpPr>
          <p:spPr>
            <a:xfrm>
              <a:off x="0" y="1225"/>
              <a:ext cx="2426" cy="307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鹭将鱼从水中叼起来</a:t>
              </a:r>
            </a:p>
          </p:txBody>
        </p:sp>
      </p:grpSp>
      <p:sp>
        <p:nvSpPr>
          <p:cNvPr id="15375" name="未知"/>
          <p:cNvSpPr/>
          <p:nvPr/>
        </p:nvSpPr>
        <p:spPr>
          <a:xfrm>
            <a:off x="6227763" y="765175"/>
            <a:ext cx="2447925" cy="16557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1542" h="1043">
                <a:moveTo>
                  <a:pt x="0" y="544"/>
                </a:moveTo>
                <a:cubicBezTo>
                  <a:pt x="76" y="793"/>
                  <a:pt x="152" y="1043"/>
                  <a:pt x="409" y="952"/>
                </a:cubicBezTo>
                <a:cubicBezTo>
                  <a:pt x="666" y="861"/>
                  <a:pt x="1104" y="430"/>
                  <a:pt x="1542" y="0"/>
                </a:cubicBezTo>
              </a:path>
            </a:pathLst>
          </a:custGeom>
          <a:noFill/>
          <a:ln w="793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16"/>
          <p:cNvGrpSpPr/>
          <p:nvPr/>
        </p:nvGrpSpPr>
        <p:grpSpPr>
          <a:xfrm>
            <a:off x="4103688" y="4073525"/>
            <a:ext cx="936625" cy="792163"/>
            <a:chOff x="0" y="0"/>
            <a:chExt cx="998" cy="952"/>
          </a:xfrm>
        </p:grpSpPr>
        <p:sp>
          <p:nvSpPr>
            <p:cNvPr id="12300" name="Line 17"/>
            <p:cNvSpPr/>
            <p:nvPr/>
          </p:nvSpPr>
          <p:spPr>
            <a:xfrm>
              <a:off x="0" y="0"/>
              <a:ext cx="998" cy="952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1" name="Line 18"/>
            <p:cNvSpPr/>
            <p:nvPr/>
          </p:nvSpPr>
          <p:spPr>
            <a:xfrm flipH="1">
              <a:off x="46" y="0"/>
              <a:ext cx="862" cy="952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19"/>
          <p:cNvGrpSpPr/>
          <p:nvPr/>
        </p:nvGrpSpPr>
        <p:grpSpPr>
          <a:xfrm>
            <a:off x="7524750" y="4437063"/>
            <a:ext cx="900113" cy="719137"/>
            <a:chOff x="0" y="0"/>
            <a:chExt cx="998" cy="952"/>
          </a:xfrm>
        </p:grpSpPr>
        <p:sp>
          <p:nvSpPr>
            <p:cNvPr id="12298" name="Line 20"/>
            <p:cNvSpPr/>
            <p:nvPr/>
          </p:nvSpPr>
          <p:spPr>
            <a:xfrm>
              <a:off x="0" y="0"/>
              <a:ext cx="998" cy="952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9" name="Line 21"/>
            <p:cNvSpPr/>
            <p:nvPr/>
          </p:nvSpPr>
          <p:spPr>
            <a:xfrm flipH="1">
              <a:off x="46" y="0"/>
              <a:ext cx="862" cy="952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382" name="未知"/>
          <p:cNvSpPr/>
          <p:nvPr/>
        </p:nvSpPr>
        <p:spPr>
          <a:xfrm>
            <a:off x="784225" y="4125913"/>
            <a:ext cx="1620838" cy="9366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1542" h="1043">
                <a:moveTo>
                  <a:pt x="0" y="544"/>
                </a:moveTo>
                <a:cubicBezTo>
                  <a:pt x="76" y="793"/>
                  <a:pt x="152" y="1043"/>
                  <a:pt x="409" y="952"/>
                </a:cubicBezTo>
                <a:cubicBezTo>
                  <a:pt x="666" y="861"/>
                  <a:pt x="1104" y="430"/>
                  <a:pt x="1542" y="0"/>
                </a:cubicBezTo>
              </a:path>
            </a:pathLst>
          </a:custGeom>
          <a:noFill/>
          <a:ln w="793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/>
          </p:cNvSpPr>
          <p:nvPr/>
        </p:nvSpPr>
        <p:spPr>
          <a:xfrm>
            <a:off x="576263" y="989013"/>
            <a:ext cx="8153400" cy="52117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例题：在生活中，常常存在下面的实例：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、起重机吊起重物（起重机）       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、燃烧的气体使火箭升空（气体）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、马拉动原木（马）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、小明向前推石头，但石头未动（小明）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、背着书包上楼（人）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、用力将铅球掷出去（人）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G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、抱着西瓜在水平路上行走（人）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、挑着扁担爬山（人）</a:t>
            </a: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I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、将</a:t>
            </a:r>
            <a:r>
              <a:rPr lang="zh-CN" altLang="en-US" sz="2800" b="1" dirty="0">
                <a:solidFill>
                  <a:srgbClr val="000000"/>
                </a:solidFill>
                <a:latin typeface="幼圆" panose="02010509060101010101" pitchFamily="49" charset="-122"/>
                <a:ea typeface="楷体_GB2312" pitchFamily="49" charset="-122"/>
              </a:rPr>
              <a:t>冰壶推出后，冰壶仍在冰面上向前滑行（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zh-CN" altLang="en-US" sz="2800" b="1" dirty="0">
                <a:solidFill>
                  <a:srgbClr val="000000"/>
                </a:solidFill>
                <a:latin typeface="幼圆" panose="02010509060101010101" pitchFamily="49" charset="-122"/>
                <a:ea typeface="楷体_GB2312" pitchFamily="49" charset="-122"/>
              </a:rPr>
              <a:t>）</a:t>
            </a:r>
            <a:endParaRPr lang="en-US" altLang="zh-CN" sz="2800" b="1" dirty="0">
              <a:solidFill>
                <a:srgbClr val="000000"/>
              </a:solidFill>
              <a:latin typeface="幼圆" panose="02010509060101010101" pitchFamily="49" charset="-122"/>
              <a:ea typeface="楷体_GB2312" pitchFamily="49" charset="-122"/>
            </a:endParaRPr>
          </a:p>
          <a:p>
            <a:pPr marL="1905" lvl="0" indent="-1905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其中括号中对物体做了功的实例是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____________</a:t>
            </a:r>
          </a:p>
        </p:txBody>
      </p:sp>
      <p:sp>
        <p:nvSpPr>
          <p:cNvPr id="15364" name="Text Box 4"/>
          <p:cNvSpPr txBox="1"/>
          <p:nvPr/>
        </p:nvSpPr>
        <p:spPr>
          <a:xfrm>
            <a:off x="6040438" y="5562600"/>
            <a:ext cx="22320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A B C E F H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576263" y="2781300"/>
            <a:ext cx="57070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D</a:t>
            </a:r>
            <a:r>
              <a:rPr lang="zh-CN" altLang="en-US" sz="28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、小明向前推石头，但石头未动</a:t>
            </a:r>
          </a:p>
        </p:txBody>
      </p:sp>
      <p:sp>
        <p:nvSpPr>
          <p:cNvPr id="15366" name="文本框 15365"/>
          <p:cNvSpPr txBox="1"/>
          <p:nvPr/>
        </p:nvSpPr>
        <p:spPr>
          <a:xfrm>
            <a:off x="576263" y="4186238"/>
            <a:ext cx="5075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G</a:t>
            </a:r>
            <a:r>
              <a:rPr lang="zh-CN" altLang="en-US" sz="28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、抱着西瓜在水平路上行走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0" y="0"/>
            <a:ext cx="1765300" cy="785813"/>
            <a:chOff x="0" y="0"/>
            <a:chExt cx="1389" cy="495"/>
          </a:xfrm>
        </p:grpSpPr>
        <p:pic>
          <p:nvPicPr>
            <p:cNvPr id="13320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1" name="Text Box 6"/>
            <p:cNvSpPr txBox="1"/>
            <p:nvPr/>
          </p:nvSpPr>
          <p:spPr>
            <a:xfrm>
              <a:off x="103" y="89"/>
              <a:ext cx="127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练一练</a:t>
              </a:r>
              <a:endParaRPr lang="en-US" altLang="zh-CN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49338" y="5097463"/>
            <a:ext cx="7239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Arial" panose="020B0604020202020204" pitchFamily="34" charset="0"/>
                <a:ea typeface="楷体_GB2312" pitchFamily="49" charset="-122"/>
              </a:rPr>
              <a:t>将冰壶推出后，冰壶仍在冰面上向前滑行</a:t>
            </a:r>
            <a:endParaRPr lang="zh-CN" altLang="en-US" sz="18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ldLvl="0"/>
      <p:bldP spid="15365" grpId="1" bldLvl="0"/>
      <p:bldP spid="15366" grpId="0" bldLvl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/>
          <p:nvPr/>
        </p:nvSpPr>
        <p:spPr>
          <a:xfrm>
            <a:off x="3294063" y="2565400"/>
            <a:ext cx="284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功＝力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距离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0" name="Text Box 3"/>
          <p:cNvSpPr txBox="1"/>
          <p:nvPr/>
        </p:nvSpPr>
        <p:spPr>
          <a:xfrm>
            <a:off x="576263" y="328613"/>
            <a:ext cx="55451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二、功的计算</a:t>
            </a:r>
            <a:endParaRPr lang="en-US" altLang="zh-CN" b="1" dirty="0">
              <a:latin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2163" y="1179513"/>
            <a:ext cx="7812087" cy="1187450"/>
          </a:xfrm>
          <a:prstGeom prst="roundRect">
            <a:avLst>
              <a:gd name="adj" fmla="val 11380"/>
            </a:avLst>
          </a:prstGeom>
          <a:solidFill>
            <a:srgbClr val="BBE0E3"/>
          </a:solidFill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Ins="18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D0D0D"/>
                </a:solidFill>
                <a:latin typeface="宋体" panose="02010600030101010101" pitchFamily="2" charset="-122"/>
              </a:rPr>
              <a:t>．功等于力和物体在力的方向上通过的距离的乘积。</a:t>
            </a:r>
            <a:endParaRPr lang="en-US" altLang="zh-CN" b="1" dirty="0">
              <a:solidFill>
                <a:srgbClr val="0D0D0D"/>
              </a:solidFill>
              <a:latin typeface="宋体" panose="02010600030101010101" pitchFamily="2" charset="-122"/>
            </a:endParaRPr>
          </a:p>
        </p:txBody>
      </p:sp>
      <p:sp>
        <p:nvSpPr>
          <p:cNvPr id="49168" name="Text Box 16"/>
          <p:cNvSpPr txBox="1"/>
          <p:nvPr/>
        </p:nvSpPr>
        <p:spPr>
          <a:xfrm>
            <a:off x="3581400" y="3429000"/>
            <a:ext cx="1981200" cy="547688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i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W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Fs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1601788" y="2601913"/>
            <a:ext cx="1439862" cy="565150"/>
            <a:chOff x="2313" y="3090"/>
            <a:chExt cx="907" cy="356"/>
          </a:xfrm>
        </p:grpSpPr>
        <p:sp>
          <p:nvSpPr>
            <p:cNvPr id="14346" name="AutoShape 19"/>
            <p:cNvSpPr/>
            <p:nvPr/>
          </p:nvSpPr>
          <p:spPr>
            <a:xfrm>
              <a:off x="2313" y="3106"/>
              <a:ext cx="907" cy="324"/>
            </a:xfrm>
            <a:prstGeom prst="actionButtonBlank">
              <a:avLst/>
            </a:prstGeom>
            <a:gradFill rotWithShape="1">
              <a:gsLst>
                <a:gs pos="0">
                  <a:srgbClr val="FFDBB7"/>
                </a:gs>
                <a:gs pos="100000">
                  <a:srgbClr val="FFC58B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347" name="TextBox 2"/>
            <p:cNvSpPr/>
            <p:nvPr/>
          </p:nvSpPr>
          <p:spPr>
            <a:xfrm>
              <a:off x="2364" y="3090"/>
              <a:ext cx="775" cy="356"/>
            </a:xfrm>
            <a:prstGeom prst="roundRect">
              <a:avLst>
                <a:gd name="adj" fmla="val 16667"/>
              </a:avLst>
            </a:prstGeom>
            <a:noFill/>
            <a:ln w="2540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Arial" panose="020B0604020202020204" pitchFamily="34" charset="0"/>
                </a:rPr>
                <a:t>公  式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4213" y="4954588"/>
            <a:ext cx="8064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１．使用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Ｗ＝Ｆ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×s</a:t>
            </a:r>
            <a:r>
              <a:rPr kumimoji="0" lang="zh-CN" altLang="en-US" sz="2800" b="1" kern="1200" cap="none" spc="0" normalizeH="0" baseline="0" noProof="0" dirty="0">
                <a:solidFill>
                  <a:srgbClr val="00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时，要注意单位的统一．</a:t>
            </a: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２．做功的多少只由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Ｗ＝Ｆ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×s</a:t>
            </a:r>
            <a:r>
              <a:rPr kumimoji="0" lang="zh-CN" altLang="en-US" sz="2800" b="1" kern="1200" cap="none" spc="0" normalizeH="0" baseline="0" noProof="0" dirty="0">
                <a:solidFill>
                  <a:srgbClr val="00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决定，与物体的质量，速度，运动方向，是否有摩擦无关．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7950" y="4287838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808"/>
                </a:solidFill>
                <a:latin typeface="+mn-ea"/>
                <a:ea typeface="+mn-ea"/>
                <a:cs typeface="+mn-cs"/>
              </a:rPr>
              <a:t>针对功的定义式的几点说明：</a:t>
            </a:r>
            <a:endParaRPr kumimoji="0" lang="zh-CN" altLang="en-US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ldLvl="0" animBg="1"/>
      <p:bldP spid="49168" grpId="0" bldLvl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/>
          <p:nvPr/>
        </p:nvSpPr>
        <p:spPr>
          <a:xfrm>
            <a:off x="935038" y="1125538"/>
            <a:ext cx="7440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．功的单位和物理意义。</a:t>
            </a:r>
          </a:p>
        </p:txBody>
      </p:sp>
      <p:sp>
        <p:nvSpPr>
          <p:cNvPr id="16" name="Line 15"/>
          <p:cNvSpPr/>
          <p:nvPr/>
        </p:nvSpPr>
        <p:spPr>
          <a:xfrm flipH="1">
            <a:off x="4154488" y="3016250"/>
            <a:ext cx="74612" cy="503238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Text Box 16"/>
          <p:cNvSpPr txBox="1"/>
          <p:nvPr/>
        </p:nvSpPr>
        <p:spPr>
          <a:xfrm>
            <a:off x="3708400" y="3521075"/>
            <a:ext cx="1008063" cy="1119188"/>
          </a:xfrm>
          <a:prstGeom prst="rect">
            <a:avLst/>
          </a:prstGeom>
          <a:noFill/>
          <a:ln w="9525">
            <a:noFill/>
          </a:ln>
        </p:spPr>
        <p:txBody>
          <a:bodyPr lIns="0" tIns="10800" rIns="0" bIns="10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牛（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8" name="Line 17"/>
          <p:cNvSpPr/>
          <p:nvPr/>
        </p:nvSpPr>
        <p:spPr>
          <a:xfrm>
            <a:off x="4643438" y="2981325"/>
            <a:ext cx="360362" cy="611188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" name="Text Box 18"/>
          <p:cNvSpPr txBox="1"/>
          <p:nvPr/>
        </p:nvSpPr>
        <p:spPr>
          <a:xfrm>
            <a:off x="4716463" y="3536950"/>
            <a:ext cx="1260475" cy="1074738"/>
          </a:xfrm>
          <a:prstGeom prst="rect">
            <a:avLst/>
          </a:prstGeom>
          <a:noFill/>
          <a:ln w="9525">
            <a:noFill/>
          </a:ln>
        </p:spPr>
        <p:txBody>
          <a:bodyPr lIns="18000" tIns="0" rIns="1800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米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0" name="Text Box 20"/>
          <p:cNvSpPr txBox="1"/>
          <p:nvPr/>
        </p:nvSpPr>
        <p:spPr>
          <a:xfrm>
            <a:off x="2268538" y="3608388"/>
            <a:ext cx="1116012" cy="1047750"/>
          </a:xfrm>
          <a:prstGeom prst="rect">
            <a:avLst/>
          </a:prstGeom>
          <a:noFill/>
          <a:ln w="9525">
            <a:noFill/>
          </a:ln>
        </p:spPr>
        <p:txBody>
          <a:bodyPr lIns="18000" tIns="10800" rIns="18000" bIns="10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焦耳（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1" name="Line 22"/>
          <p:cNvSpPr/>
          <p:nvPr/>
        </p:nvSpPr>
        <p:spPr>
          <a:xfrm flipV="1">
            <a:off x="3024188" y="3016250"/>
            <a:ext cx="539750" cy="612775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" name="Text Box 24"/>
          <p:cNvSpPr txBox="1"/>
          <p:nvPr/>
        </p:nvSpPr>
        <p:spPr>
          <a:xfrm>
            <a:off x="2303463" y="4673600"/>
            <a:ext cx="4895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即：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J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N · m</a:t>
            </a:r>
          </a:p>
        </p:txBody>
      </p:sp>
      <p:sp>
        <p:nvSpPr>
          <p:cNvPr id="15371" name="Text Box 3"/>
          <p:cNvSpPr txBox="1"/>
          <p:nvPr/>
        </p:nvSpPr>
        <p:spPr>
          <a:xfrm>
            <a:off x="576263" y="328613"/>
            <a:ext cx="55451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二、功的计算</a:t>
            </a:r>
            <a:endParaRPr lang="en-US" altLang="zh-CN" b="1" dirty="0">
              <a:latin typeface="宋体" panose="02010600030101010101" pitchFamily="2" charset="-122"/>
            </a:endParaRPr>
          </a:p>
        </p:txBody>
      </p:sp>
      <p:sp>
        <p:nvSpPr>
          <p:cNvPr id="50195" name="Text Box 19"/>
          <p:cNvSpPr txBox="1"/>
          <p:nvPr/>
        </p:nvSpPr>
        <p:spPr>
          <a:xfrm>
            <a:off x="3167063" y="2547938"/>
            <a:ext cx="1657350" cy="547687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i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W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Fs</a:t>
            </a:r>
          </a:p>
        </p:txBody>
      </p:sp>
      <p:sp>
        <p:nvSpPr>
          <p:cNvPr id="24" name="Text Box 27"/>
          <p:cNvSpPr txBox="1"/>
          <p:nvPr/>
        </p:nvSpPr>
        <p:spPr>
          <a:xfrm>
            <a:off x="900113" y="5373688"/>
            <a:ext cx="78486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意义：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的力使物体在力的方向上，通过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的距离时所做的功为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 J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" name="Text Box 27"/>
          <p:cNvSpPr txBox="1"/>
          <p:nvPr/>
        </p:nvSpPr>
        <p:spPr>
          <a:xfrm>
            <a:off x="900113" y="1736725"/>
            <a:ext cx="6659562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单位：焦耳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50195" grpId="0" bldLvl="0" animBg="1"/>
      <p:bldP spid="2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1500" y="1484313"/>
            <a:ext cx="3060700" cy="5126037"/>
            <a:chOff x="0" y="0"/>
            <a:chExt cx="3010" cy="4251"/>
          </a:xfrm>
        </p:grpSpPr>
        <p:pic>
          <p:nvPicPr>
            <p:cNvPr id="16392" name="Picture 3" descr="11-图片-44 举鸡蛋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53" cy="42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3" name="Line 4"/>
            <p:cNvSpPr/>
            <p:nvPr/>
          </p:nvSpPr>
          <p:spPr>
            <a:xfrm>
              <a:off x="1134" y="231"/>
              <a:ext cx="1406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4" name="Line 5"/>
            <p:cNvSpPr/>
            <p:nvPr/>
          </p:nvSpPr>
          <p:spPr>
            <a:xfrm>
              <a:off x="2268" y="231"/>
              <a:ext cx="1" cy="3489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6395" name="Text Box 6"/>
            <p:cNvSpPr txBox="1"/>
            <p:nvPr/>
          </p:nvSpPr>
          <p:spPr>
            <a:xfrm>
              <a:off x="2216" y="1184"/>
              <a:ext cx="794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solidFill>
                    <a:srgbClr val="000808"/>
                  </a:solidFill>
                  <a:latin typeface="Arial" panose="020B0604020202020204" pitchFamily="34" charset="0"/>
                </a:rPr>
                <a:t>2m</a:t>
              </a:r>
            </a:p>
          </p:txBody>
        </p:sp>
      </p:grpSp>
      <p:pic>
        <p:nvPicPr>
          <p:cNvPr id="16387" name="Picture 7" descr="11-图片-43 举鸡蛋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1628775"/>
            <a:ext cx="2195512" cy="498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Line 8"/>
          <p:cNvSpPr/>
          <p:nvPr/>
        </p:nvSpPr>
        <p:spPr>
          <a:xfrm flipV="1">
            <a:off x="2700338" y="6338888"/>
            <a:ext cx="5487987" cy="1587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9" name="Text Box 9"/>
          <p:cNvSpPr txBox="1"/>
          <p:nvPr/>
        </p:nvSpPr>
        <p:spPr>
          <a:xfrm>
            <a:off x="1603375" y="5500688"/>
            <a:ext cx="1216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</a:rPr>
              <a:t>0.5N</a:t>
            </a:r>
          </a:p>
        </p:txBody>
      </p:sp>
      <p:sp>
        <p:nvSpPr>
          <p:cNvPr id="19466" name="WordArt 10"/>
          <p:cNvSpPr>
            <a:spLocks noChangeArrowheads="1" noChangeShapeType="1"/>
          </p:cNvSpPr>
          <p:nvPr/>
        </p:nvSpPr>
        <p:spPr bwMode="auto">
          <a:xfrm>
            <a:off x="2484438" y="107950"/>
            <a:ext cx="2592387" cy="83661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感受</a:t>
            </a:r>
            <a:r>
              <a:rPr kumimoji="0" lang="en-US" altLang="zh-CN" sz="3600" b="1" i="0" u="none" strike="noStrike" kern="10" cap="none" spc="0" normalizeH="0" baseline="0" noProof="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600" b="1" i="0" u="none" strike="noStrike" kern="10" cap="none" spc="0" normalizeH="0" baseline="0" noProof="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焦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27025" y="987425"/>
            <a:ext cx="8024813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把一个鸡蛋举高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米，所做的功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约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是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焦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3838575" cy="607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549275"/>
            <a:ext cx="4057650" cy="567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/>
          <p:nvPr/>
        </p:nvSpPr>
        <p:spPr>
          <a:xfrm>
            <a:off x="503238" y="944563"/>
            <a:ext cx="8101012" cy="211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例题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质量为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60 kg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的雪橇上装载了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340 kg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的货物，一匹马拉着它将货物水平匀速运到了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2000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外的货场。如果雪橇行进中受到的摩擦力是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700 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Ｎ，求马运货时做的功。（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g=10 N/kg) </a:t>
            </a:r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539750" y="188913"/>
            <a:ext cx="1800225" cy="785812"/>
            <a:chOff x="442" y="2500"/>
            <a:chExt cx="1389" cy="495"/>
          </a:xfrm>
        </p:grpSpPr>
        <p:pic>
          <p:nvPicPr>
            <p:cNvPr id="18437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8" name="Text Box 27"/>
            <p:cNvSpPr txBox="1"/>
            <p:nvPr/>
          </p:nvSpPr>
          <p:spPr>
            <a:xfrm>
              <a:off x="544" y="25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/>
          <p:nvPr/>
        </p:nvSpPr>
        <p:spPr>
          <a:xfrm>
            <a:off x="647700" y="787400"/>
            <a:ext cx="7812088" cy="1630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练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起重机将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kg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的货物从地上吊起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高后，又在水平方向上移动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，求起重机做了多少功？</a:t>
            </a:r>
          </a:p>
        </p:txBody>
      </p:sp>
      <p:sp>
        <p:nvSpPr>
          <p:cNvPr id="91141" name="Text Box 5"/>
          <p:cNvSpPr txBox="1"/>
          <p:nvPr/>
        </p:nvSpPr>
        <p:spPr>
          <a:xfrm>
            <a:off x="900113" y="2673350"/>
            <a:ext cx="7524750" cy="2759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解：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  起重机的拉力等于货物的重力，在水平方向移动，拉力不做功，所以，起重机做的功为：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W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Fs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Gh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mgh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　＝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kg×10 N/kg×3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6×10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5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J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431800" y="142875"/>
            <a:ext cx="1800225" cy="785813"/>
            <a:chOff x="442" y="2500"/>
            <a:chExt cx="1389" cy="495"/>
          </a:xfrm>
        </p:grpSpPr>
        <p:pic>
          <p:nvPicPr>
            <p:cNvPr id="19462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3" name="Text Box 27"/>
            <p:cNvSpPr txBox="1"/>
            <p:nvPr/>
          </p:nvSpPr>
          <p:spPr>
            <a:xfrm>
              <a:off x="544" y="25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/>
          <p:nvPr/>
        </p:nvSpPr>
        <p:spPr>
          <a:xfrm>
            <a:off x="684213" y="800100"/>
            <a:ext cx="7524750" cy="316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练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某足球运动员在水平方向用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25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的力，将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的球沿水平地面踢出，踢出后球在地面上滚了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30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才停下来。在球滚动过程中，脚对球所做的功为（      ）。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   A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750 J                          B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300 J    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   C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450 J                          D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2951163" y="2405063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539750" y="188913"/>
            <a:ext cx="1800225" cy="785812"/>
            <a:chOff x="442" y="2500"/>
            <a:chExt cx="1389" cy="495"/>
          </a:xfrm>
        </p:grpSpPr>
        <p:pic>
          <p:nvPicPr>
            <p:cNvPr id="20486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7" name="Text Box 27"/>
            <p:cNvSpPr txBox="1"/>
            <p:nvPr/>
          </p:nvSpPr>
          <p:spPr>
            <a:xfrm>
              <a:off x="544" y="25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657225"/>
            <a:ext cx="8713788" cy="8270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语文词语中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“功”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的含义：</a:t>
            </a:r>
          </a:p>
        </p:txBody>
      </p:sp>
      <p:sp>
        <p:nvSpPr>
          <p:cNvPr id="5" name="矩形 4"/>
          <p:cNvSpPr/>
          <p:nvPr/>
        </p:nvSpPr>
        <p:spPr>
          <a:xfrm>
            <a:off x="1619250" y="1844675"/>
            <a:ext cx="6229350" cy="1454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功劳   立功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大功告成   事半功倍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——</a:t>
            </a:r>
          </a:p>
        </p:txBody>
      </p:sp>
      <p:sp>
        <p:nvSpPr>
          <p:cNvPr id="6" name="矩形 5"/>
          <p:cNvSpPr/>
          <p:nvPr/>
        </p:nvSpPr>
        <p:spPr>
          <a:xfrm>
            <a:off x="5184775" y="2003425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贡献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11975" y="2709863"/>
            <a:ext cx="10096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成效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4144963"/>
            <a:ext cx="73453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什么是力学中的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“功”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呢？</a:t>
            </a:r>
          </a:p>
        </p:txBody>
      </p:sp>
      <p:sp>
        <p:nvSpPr>
          <p:cNvPr id="9" name="椭圆 8"/>
          <p:cNvSpPr/>
          <p:nvPr/>
        </p:nvSpPr>
        <p:spPr>
          <a:xfrm>
            <a:off x="3203575" y="4148138"/>
            <a:ext cx="706438" cy="8445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57988" y="2571750"/>
            <a:ext cx="1317625" cy="8445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/>
          <p:nvPr/>
        </p:nvSpPr>
        <p:spPr>
          <a:xfrm>
            <a:off x="187325" y="2632075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7" name="矩形 7"/>
          <p:cNvSpPr/>
          <p:nvPr/>
        </p:nvSpPr>
        <p:spPr>
          <a:xfrm>
            <a:off x="371475" y="795338"/>
            <a:ext cx="8459788" cy="2668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54000"/>
              </a:lnSpc>
              <a:spcBef>
                <a:spcPct val="0"/>
              </a:spcBef>
              <a:buFontTx/>
              <a:buNone/>
              <a:tabLst>
                <a:tab pos="161925" algn="l"/>
              </a:tabLst>
            </a:pPr>
            <a:r>
              <a:rPr lang="en-US" altLang="zh-CN" sz="2800" b="1" dirty="0">
                <a:cs typeface="Arial" panose="020B0604020202020204" pitchFamily="34" charset="0"/>
              </a:rPr>
              <a:t>   </a:t>
            </a:r>
            <a:r>
              <a:rPr lang="zh-CN" altLang="zh-CN" sz="2800" b="1" dirty="0">
                <a:cs typeface="Arial" panose="020B0604020202020204" pitchFamily="34" charset="0"/>
              </a:rPr>
              <a:t>如图，一顾客用一水平恒力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宋体" panose="02010600030101010101" pitchFamily="2" charset="-122"/>
                <a:ea typeface="等线" pitchFamily="2" charset="-122"/>
              </a:rPr>
              <a:t> </a:t>
            </a:r>
            <a:r>
              <a:rPr lang="zh-CN" altLang="zh-CN" sz="2800" b="1" dirty="0">
                <a:cs typeface="Arial" panose="020B0604020202020204" pitchFamily="34" charset="0"/>
              </a:rPr>
              <a:t>将购物车从粗糙斜坡的底端匀速推上顶端，斜坡长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800" b="1" dirty="0">
                <a:cs typeface="Arial" panose="020B0604020202020204" pitchFamily="34" charset="0"/>
              </a:rPr>
              <a:t>，高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zh-CN" sz="2800" b="1" dirty="0">
                <a:cs typeface="Arial" panose="020B0604020202020204" pitchFamily="34" charset="0"/>
              </a:rPr>
              <a:t>，购物车（含车上物品）重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2800" b="1" dirty="0">
                <a:cs typeface="Arial" panose="020B0604020202020204" pitchFamily="34" charset="0"/>
              </a:rPr>
              <a:t>。在这个过程中，水平推力做的功为</a:t>
            </a:r>
            <a:r>
              <a:rPr lang="zh-CN" altLang="en-US" sz="2800" b="1" dirty="0">
                <a:cs typeface="Arial" panose="020B0604020202020204" pitchFamily="34" charset="0"/>
              </a:rPr>
              <a:t>（      ）</a:t>
            </a:r>
            <a:endParaRPr lang="zh-CN" altLang="zh-CN" sz="2800" b="1" dirty="0">
              <a:ea typeface="等线" pitchFamily="2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1566863" y="4899025"/>
            <a:ext cx="7389812" cy="1528763"/>
            <a:chOff x="787319" y="4759541"/>
            <a:chExt cx="7859243" cy="1702837"/>
          </a:xfrm>
        </p:grpSpPr>
        <p:pic>
          <p:nvPicPr>
            <p:cNvPr id="21514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319" y="4759541"/>
              <a:ext cx="7859243" cy="17028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5" name="矩形 9"/>
            <p:cNvSpPr/>
            <p:nvPr/>
          </p:nvSpPr>
          <p:spPr>
            <a:xfrm>
              <a:off x="4935143" y="5791591"/>
              <a:ext cx="3129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6" name="矩形 15"/>
            <p:cNvSpPr/>
            <p:nvPr/>
          </p:nvSpPr>
          <p:spPr>
            <a:xfrm>
              <a:off x="6634399" y="5759325"/>
              <a:ext cx="3129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endPara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612" y="3338931"/>
            <a:ext cx="4572000" cy="1872115"/>
          </a:xfrm>
          <a:prstGeom prst="rect">
            <a:avLst/>
          </a:prstGeom>
          <a:blipFill>
            <a:blip r:embed="rId3"/>
            <a:stretch>
              <a:fillRect l="-2800" t="-4560" b="-8143"/>
            </a:stretch>
          </a:blip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 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863600" y="2909888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431800" y="142875"/>
            <a:ext cx="1979613" cy="785813"/>
            <a:chOff x="442" y="2500"/>
            <a:chExt cx="1389" cy="495"/>
          </a:xfrm>
        </p:grpSpPr>
        <p:pic>
          <p:nvPicPr>
            <p:cNvPr id="21512" name="Rectangle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544" y="2589"/>
              <a:ext cx="1271" cy="3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rPr>
                <a:t>中考链接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/>
          <p:nvPr/>
        </p:nvSpPr>
        <p:spPr>
          <a:xfrm>
            <a:off x="187325" y="2632075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371475" y="1004888"/>
            <a:ext cx="8459788" cy="2005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54000"/>
              </a:lnSpc>
              <a:spcBef>
                <a:spcPct val="0"/>
              </a:spcBef>
              <a:buFontTx/>
              <a:buNone/>
              <a:tabLst>
                <a:tab pos="161925" algn="l"/>
              </a:tabLst>
            </a:pPr>
            <a:r>
              <a:rPr lang="zh-CN" altLang="en-US" sz="2800" b="1" dirty="0">
                <a:cs typeface="Arial" panose="020B0604020202020204" pitchFamily="34" charset="0"/>
              </a:rPr>
              <a:t>一个人用杠杆提升一重为</a:t>
            </a:r>
            <a:r>
              <a:rPr lang="en-US" altLang="zh-CN" sz="2800" b="1" dirty="0">
                <a:cs typeface="Arial" panose="020B0604020202020204" pitchFamily="34" charset="0"/>
              </a:rPr>
              <a:t>500N</a:t>
            </a:r>
            <a:r>
              <a:rPr lang="zh-CN" altLang="en-US" sz="2800" b="1" dirty="0">
                <a:cs typeface="Arial" panose="020B0604020202020204" pitchFamily="34" charset="0"/>
              </a:rPr>
              <a:t>的重物时，手下降的高度是１</a:t>
            </a:r>
            <a:r>
              <a:rPr lang="en-US" altLang="zh-CN" sz="2800" b="1" dirty="0">
                <a:cs typeface="Arial" panose="020B0604020202020204" pitchFamily="34" charset="0"/>
              </a:rPr>
              <a:t>m</a:t>
            </a:r>
            <a:r>
              <a:rPr lang="zh-CN" altLang="en-US" sz="2800" b="1" dirty="0">
                <a:cs typeface="Arial" panose="020B0604020202020204" pitchFamily="34" charset="0"/>
              </a:rPr>
              <a:t>时，重物被举高了</a:t>
            </a:r>
            <a:r>
              <a:rPr lang="en-US" altLang="zh-CN" sz="2800" b="1" dirty="0">
                <a:cs typeface="Arial" panose="020B0604020202020204" pitchFamily="34" charset="0"/>
              </a:rPr>
              <a:t>0.2m</a:t>
            </a:r>
            <a:r>
              <a:rPr lang="zh-CN" altLang="en-US" sz="2800" b="1" dirty="0">
                <a:cs typeface="Arial" panose="020B0604020202020204" pitchFamily="34" charset="0"/>
              </a:rPr>
              <a:t>，该过程人做了多少功？人用的作用力多大？</a:t>
            </a:r>
            <a:endParaRPr lang="zh-CN" altLang="zh-CN" sz="2800" b="1" dirty="0">
              <a:ea typeface="等线" pitchFamily="2" charset="-122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431800" y="142875"/>
            <a:ext cx="1979613" cy="785813"/>
            <a:chOff x="442" y="2500"/>
            <a:chExt cx="1389" cy="495"/>
          </a:xfrm>
        </p:grpSpPr>
        <p:pic>
          <p:nvPicPr>
            <p:cNvPr id="22533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544" y="2589"/>
              <a:ext cx="1271" cy="3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rPr>
                <a:t>能力挑战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47813" y="1592263"/>
            <a:ext cx="5724525" cy="757237"/>
            <a:chOff x="283" y="2071"/>
            <a:chExt cx="904" cy="1766"/>
          </a:xfrm>
        </p:grpSpPr>
        <p:sp>
          <p:nvSpPr>
            <p:cNvPr id="23581" name="AutoShape 4"/>
            <p:cNvSpPr/>
            <p:nvPr/>
          </p:nvSpPr>
          <p:spPr>
            <a:xfrm>
              <a:off x="283" y="2071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82" name="AutoShape 5"/>
            <p:cNvSpPr/>
            <p:nvPr/>
          </p:nvSpPr>
          <p:spPr>
            <a:xfrm>
              <a:off x="291" y="3371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83" name="AutoShape 6"/>
            <p:cNvSpPr/>
            <p:nvPr/>
          </p:nvSpPr>
          <p:spPr>
            <a:xfrm>
              <a:off x="291" y="2085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84" name="Text Box 7"/>
            <p:cNvSpPr txBox="1"/>
            <p:nvPr/>
          </p:nvSpPr>
          <p:spPr>
            <a:xfrm>
              <a:off x="302" y="2352"/>
              <a:ext cx="885" cy="1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0D0D0D"/>
                  </a:solidFill>
                  <a:latin typeface="楷体_GB2312" pitchFamily="49" charset="-122"/>
                </a:rPr>
                <a:t>明确研究对象，分析研究对象受力</a:t>
              </a:r>
              <a:endParaRPr lang="en-US" altLang="zh-CN" sz="2800" b="1" dirty="0">
                <a:solidFill>
                  <a:srgbClr val="0D0D0D"/>
                </a:solidFill>
                <a:latin typeface="楷体_GB2312" pitchFamily="49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692275" y="5192713"/>
            <a:ext cx="5607050" cy="720725"/>
            <a:chOff x="2683" y="1894"/>
            <a:chExt cx="904" cy="1943"/>
          </a:xfrm>
        </p:grpSpPr>
        <p:sp>
          <p:nvSpPr>
            <p:cNvPr id="23576" name="AutoShape 9"/>
            <p:cNvSpPr/>
            <p:nvPr/>
          </p:nvSpPr>
          <p:spPr>
            <a:xfrm>
              <a:off x="2683" y="2071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77" name="AutoShape 10"/>
            <p:cNvSpPr/>
            <p:nvPr/>
          </p:nvSpPr>
          <p:spPr>
            <a:xfrm>
              <a:off x="2691" y="3371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78" name="AutoShape 11"/>
            <p:cNvSpPr/>
            <p:nvPr/>
          </p:nvSpPr>
          <p:spPr>
            <a:xfrm>
              <a:off x="2691" y="2085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79" name="Text Box 12"/>
            <p:cNvSpPr txBox="1"/>
            <p:nvPr/>
          </p:nvSpPr>
          <p:spPr>
            <a:xfrm>
              <a:off x="3108" y="1894"/>
              <a:ext cx="32" cy="1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zh-CN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80" name="Text Box 13"/>
            <p:cNvSpPr txBox="1"/>
            <p:nvPr/>
          </p:nvSpPr>
          <p:spPr>
            <a:xfrm>
              <a:off x="2702" y="2352"/>
              <a:ext cx="885" cy="1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0D0D0D"/>
                  </a:solidFill>
                  <a:latin typeface="宋体" panose="02010600030101010101" pitchFamily="2" charset="-122"/>
                </a:rPr>
                <a:t>重力是否做了功？为什么</a:t>
              </a:r>
              <a:endParaRPr lang="zh-CN" altLang="zh-CN" sz="2800" b="1" dirty="0">
                <a:solidFill>
                  <a:srgbClr val="0D0D0D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1584325" y="2816225"/>
            <a:ext cx="5718175" cy="760413"/>
            <a:chOff x="1488" y="2066"/>
            <a:chExt cx="931" cy="1800"/>
          </a:xfrm>
        </p:grpSpPr>
        <p:sp>
          <p:nvSpPr>
            <p:cNvPr id="23571" name="AutoShape 15"/>
            <p:cNvSpPr/>
            <p:nvPr/>
          </p:nvSpPr>
          <p:spPr>
            <a:xfrm>
              <a:off x="1488" y="2066"/>
              <a:ext cx="931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72" name="AutoShape 16"/>
            <p:cNvSpPr/>
            <p:nvPr/>
          </p:nvSpPr>
          <p:spPr>
            <a:xfrm>
              <a:off x="1502" y="2071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73" name="AutoShape 17"/>
            <p:cNvSpPr/>
            <p:nvPr/>
          </p:nvSpPr>
          <p:spPr>
            <a:xfrm>
              <a:off x="1510" y="3371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74" name="AutoShape 18"/>
            <p:cNvSpPr/>
            <p:nvPr/>
          </p:nvSpPr>
          <p:spPr>
            <a:xfrm>
              <a:off x="1510" y="2085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575" name="Text Box 19"/>
            <p:cNvSpPr txBox="1"/>
            <p:nvPr/>
          </p:nvSpPr>
          <p:spPr>
            <a:xfrm>
              <a:off x="1521" y="2352"/>
              <a:ext cx="885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0D0D0D"/>
                  </a:solidFill>
                  <a:latin typeface="宋体" panose="02010600030101010101" pitchFamily="2" charset="-122"/>
                </a:rPr>
                <a:t>哪个力做了功</a:t>
              </a:r>
              <a:r>
                <a:rPr lang="zh-CN" altLang="zh-CN" sz="2800" b="1" dirty="0">
                  <a:solidFill>
                    <a:srgbClr val="0D0D0D"/>
                  </a:solidFill>
                  <a:latin typeface="宋体" panose="02010600030101010101" pitchFamily="2" charset="-122"/>
                </a:rPr>
                <a:t>？</a:t>
              </a:r>
              <a:endParaRPr lang="en-US" altLang="zh-CN" sz="2800" b="1" dirty="0">
                <a:solidFill>
                  <a:srgbClr val="0D0D0D"/>
                </a:solidFill>
                <a:latin typeface="楷体_GB2312" pitchFamily="49" charset="-122"/>
              </a:endParaRPr>
            </a:p>
          </p:txBody>
        </p:sp>
      </p:grpSp>
      <p:sp>
        <p:nvSpPr>
          <p:cNvPr id="23558" name="AutoShape 23"/>
          <p:cNvSpPr/>
          <p:nvPr/>
        </p:nvSpPr>
        <p:spPr>
          <a:xfrm rot="5400000">
            <a:off x="4244975" y="2360613"/>
            <a:ext cx="400050" cy="447675"/>
          </a:xfrm>
          <a:prstGeom prst="chevron">
            <a:avLst>
              <a:gd name="adj" fmla="val 52513"/>
            </a:avLst>
          </a:prstGeom>
          <a:solidFill>
            <a:schemeClr val="accent1"/>
          </a:solidFill>
          <a:ln w="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3559" name="AutoShape 24"/>
          <p:cNvSpPr/>
          <p:nvPr/>
        </p:nvSpPr>
        <p:spPr>
          <a:xfrm rot="5400000">
            <a:off x="4268788" y="3594100"/>
            <a:ext cx="400050" cy="449263"/>
          </a:xfrm>
          <a:prstGeom prst="chevron">
            <a:avLst>
              <a:gd name="adj" fmla="val 52513"/>
            </a:avLst>
          </a:prstGeom>
          <a:solidFill>
            <a:srgbClr val="33CC33"/>
          </a:solidFill>
          <a:ln w="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827088" y="404813"/>
            <a:ext cx="2290762" cy="715962"/>
            <a:chOff x="246" y="660"/>
            <a:chExt cx="1443" cy="451"/>
          </a:xfrm>
        </p:grpSpPr>
        <p:pic>
          <p:nvPicPr>
            <p:cNvPr id="23569" name="TextBox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6" y="660"/>
              <a:ext cx="1443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70" name="Text Box 27"/>
            <p:cNvSpPr txBox="1"/>
            <p:nvPr/>
          </p:nvSpPr>
          <p:spPr>
            <a:xfrm>
              <a:off x="385" y="686"/>
              <a:ext cx="11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本课小结</a:t>
              </a:r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1619250" y="4076700"/>
            <a:ext cx="5683250" cy="684213"/>
            <a:chOff x="499" y="3453"/>
            <a:chExt cx="3334" cy="470"/>
          </a:xfrm>
        </p:grpSpPr>
        <p:grpSp>
          <p:nvGrpSpPr>
            <p:cNvPr id="7" name="Group 35"/>
            <p:cNvGrpSpPr/>
            <p:nvPr/>
          </p:nvGrpSpPr>
          <p:grpSpPr>
            <a:xfrm>
              <a:off x="499" y="3453"/>
              <a:ext cx="3334" cy="470"/>
              <a:chOff x="499" y="3453"/>
              <a:chExt cx="3334" cy="470"/>
            </a:xfrm>
          </p:grpSpPr>
          <p:sp>
            <p:nvSpPr>
              <p:cNvPr id="23565" name="AutoShape 30"/>
              <p:cNvSpPr/>
              <p:nvPr/>
            </p:nvSpPr>
            <p:spPr>
              <a:xfrm>
                <a:off x="499" y="3453"/>
                <a:ext cx="3334" cy="453"/>
              </a:xfrm>
              <a:prstGeom prst="roundRect">
                <a:avLst>
                  <a:gd name="adj" fmla="val 17509"/>
                </a:avLst>
              </a:prstGeom>
              <a:solidFill>
                <a:srgbClr val="FF6600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66" name="AutoShape 31"/>
              <p:cNvSpPr/>
              <p:nvPr/>
            </p:nvSpPr>
            <p:spPr>
              <a:xfrm>
                <a:off x="521" y="3453"/>
                <a:ext cx="3289" cy="470"/>
              </a:xfrm>
              <a:prstGeom prst="roundRect">
                <a:avLst>
                  <a:gd name="adj" fmla="val 16667"/>
                </a:avLst>
              </a:prstGeom>
              <a:solidFill>
                <a:srgbClr val="FFBE7D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67" name="AutoShape 32"/>
              <p:cNvSpPr/>
              <p:nvPr/>
            </p:nvSpPr>
            <p:spPr>
              <a:xfrm>
                <a:off x="578" y="3800"/>
                <a:ext cx="3213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BE7D"/>
                  </a:gs>
                  <a:gs pos="100000">
                    <a:srgbClr val="FFDCB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68" name="AutoShape 33"/>
              <p:cNvSpPr/>
              <p:nvPr/>
            </p:nvSpPr>
            <p:spPr>
              <a:xfrm>
                <a:off x="567" y="3453"/>
                <a:ext cx="3213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DCB9"/>
                  </a:gs>
                  <a:gs pos="100000">
                    <a:srgbClr val="FFBE7D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64" name="Text Box 34"/>
            <p:cNvSpPr txBox="1"/>
            <p:nvPr/>
          </p:nvSpPr>
          <p:spPr>
            <a:xfrm>
              <a:off x="567" y="3521"/>
              <a:ext cx="31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0D0D0D"/>
                  </a:solidFill>
                  <a:latin typeface="楷体_GB2312" pitchFamily="49" charset="-122"/>
                </a:rPr>
                <a:t>做功的力是对什么物体做了功</a:t>
              </a:r>
              <a:r>
                <a:rPr lang="zh-CN" altLang="zh-CN" sz="2800" b="1" dirty="0">
                  <a:solidFill>
                    <a:srgbClr val="0D0D0D"/>
                  </a:solidFill>
                  <a:latin typeface="楷体_GB2312" pitchFamily="49" charset="-122"/>
                </a:rPr>
                <a:t>？</a:t>
              </a:r>
              <a:endParaRPr lang="en-US" altLang="zh-CN" b="1" dirty="0">
                <a:solidFill>
                  <a:srgbClr val="0D0D0D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3562" name="AutoShape 37"/>
          <p:cNvSpPr/>
          <p:nvPr/>
        </p:nvSpPr>
        <p:spPr>
          <a:xfrm rot="5400000">
            <a:off x="4291013" y="4816475"/>
            <a:ext cx="400050" cy="449263"/>
          </a:xfrm>
          <a:prstGeom prst="chevron">
            <a:avLst>
              <a:gd name="adj" fmla="val 52513"/>
            </a:avLst>
          </a:prstGeom>
          <a:solidFill>
            <a:srgbClr val="FFBE7D"/>
          </a:solidFill>
          <a:ln w="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800100"/>
            <a:ext cx="8785225" cy="122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107950" y="76200"/>
            <a:ext cx="1800225" cy="785813"/>
            <a:chOff x="442" y="2500"/>
            <a:chExt cx="1389" cy="495"/>
          </a:xfrm>
        </p:grpSpPr>
        <p:pic>
          <p:nvPicPr>
            <p:cNvPr id="24584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5" name="Text Box 27"/>
            <p:cNvSpPr txBox="1"/>
            <p:nvPr/>
          </p:nvSpPr>
          <p:spPr>
            <a:xfrm>
              <a:off x="544" y="25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580" name="Text Box 2"/>
          <p:cNvSpPr txBox="1"/>
          <p:nvPr/>
        </p:nvSpPr>
        <p:spPr>
          <a:xfrm>
            <a:off x="179388" y="1160463"/>
            <a:ext cx="8785225" cy="3144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．下列生活实例中，力对物体没有做功的是（　）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甲：小车在推力作用下前进了一段距离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乙：提着滑板在水平路面上前行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丙：物体在绳子拉力作用下升高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丁：用尽全力搬石头，搬而未起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A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．甲和乙	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．甲和丙	 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．乙和丙   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．乙和丁</a:t>
            </a:r>
          </a:p>
        </p:txBody>
      </p:sp>
      <p:pic>
        <p:nvPicPr>
          <p:cNvPr id="24581" name="图片24" descr="菁优网：http://www.jyeoo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88" y="4529138"/>
            <a:ext cx="6092825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5"/>
          <p:cNvSpPr txBox="1"/>
          <p:nvPr/>
        </p:nvSpPr>
        <p:spPr>
          <a:xfrm>
            <a:off x="7613650" y="1160463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Rectangle 44"/>
          <p:cNvSpPr/>
          <p:nvPr/>
        </p:nvSpPr>
        <p:spPr>
          <a:xfrm>
            <a:off x="1973263" y="188913"/>
            <a:ext cx="3430587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做功的两个必要因素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800100"/>
            <a:ext cx="8785225" cy="122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107950" y="76200"/>
            <a:ext cx="1800225" cy="785813"/>
            <a:chOff x="442" y="2500"/>
            <a:chExt cx="1389" cy="495"/>
          </a:xfrm>
        </p:grpSpPr>
        <p:pic>
          <p:nvPicPr>
            <p:cNvPr id="25609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0" name="Text Box 27"/>
            <p:cNvSpPr txBox="1"/>
            <p:nvPr/>
          </p:nvSpPr>
          <p:spPr>
            <a:xfrm>
              <a:off x="544" y="25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604" name="Text Box 2"/>
          <p:cNvSpPr txBox="1"/>
          <p:nvPr/>
        </p:nvSpPr>
        <p:spPr>
          <a:xfrm>
            <a:off x="230188" y="1125538"/>
            <a:ext cx="8785225" cy="1652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．小明将掉在地面上的物理书捡起来放在课桌上，他对课本所做功最接近于（　　）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A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0.02J	      B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0.2J	       C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2J	      D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20J</a:t>
            </a:r>
          </a:p>
        </p:txBody>
      </p:sp>
      <p:sp>
        <p:nvSpPr>
          <p:cNvPr id="25605" name="Text Box 2"/>
          <p:cNvSpPr txBox="1"/>
          <p:nvPr/>
        </p:nvSpPr>
        <p:spPr>
          <a:xfrm>
            <a:off x="201613" y="3536950"/>
            <a:ext cx="8763000" cy="1652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．小华的家住在五楼，一天，他把装有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个鸡蛋的塑料袋从一楼提到家里，提篮子的力所做的功大约为（　）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A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2J	  B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20J	C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2000J	     D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200J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4367213" y="1709738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8497888" y="4103688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8" name="Rectangle 44"/>
          <p:cNvSpPr/>
          <p:nvPr/>
        </p:nvSpPr>
        <p:spPr>
          <a:xfrm>
            <a:off x="1973263" y="188913"/>
            <a:ext cx="3070225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功的计算（估算）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800100"/>
            <a:ext cx="8785225" cy="122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107950" y="76200"/>
            <a:ext cx="1800225" cy="785813"/>
            <a:chOff x="442" y="2500"/>
            <a:chExt cx="1389" cy="495"/>
          </a:xfrm>
        </p:grpSpPr>
        <p:pic>
          <p:nvPicPr>
            <p:cNvPr id="26631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2" name="Text Box 27"/>
            <p:cNvSpPr txBox="1"/>
            <p:nvPr/>
          </p:nvSpPr>
          <p:spPr>
            <a:xfrm>
              <a:off x="544" y="25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628" name="Text Box 2"/>
          <p:cNvSpPr txBox="1"/>
          <p:nvPr/>
        </p:nvSpPr>
        <p:spPr>
          <a:xfrm>
            <a:off x="179388" y="1160463"/>
            <a:ext cx="8785225" cy="3662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．一支步枪枪膛长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80cm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，火药爆炸时产生的高压气体对子弹的平均推力是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2000N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，子弹离开枪口在空中飞行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400m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后落在地上，则高压气体对子弹做的功是（　　）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A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1.6×10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J	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B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1.6×10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J	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C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8.016×10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J	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 D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8×10</a:t>
            </a:r>
            <a:r>
              <a:rPr lang="en-US" altLang="zh-CN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26629" name="Rectangle 44"/>
          <p:cNvSpPr/>
          <p:nvPr/>
        </p:nvSpPr>
        <p:spPr>
          <a:xfrm>
            <a:off x="1973263" y="188913"/>
            <a:ext cx="1627187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功的计算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8027988" y="2168525"/>
            <a:ext cx="565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800100"/>
            <a:ext cx="8785225" cy="122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107950" y="76200"/>
            <a:ext cx="1800225" cy="785813"/>
            <a:chOff x="442" y="2500"/>
            <a:chExt cx="1389" cy="495"/>
          </a:xfrm>
        </p:grpSpPr>
        <p:pic>
          <p:nvPicPr>
            <p:cNvPr id="27658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9" name="Text Box 27"/>
            <p:cNvSpPr txBox="1"/>
            <p:nvPr/>
          </p:nvSpPr>
          <p:spPr>
            <a:xfrm>
              <a:off x="544" y="25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652" name="Text Box 2"/>
          <p:cNvSpPr txBox="1"/>
          <p:nvPr/>
        </p:nvSpPr>
        <p:spPr>
          <a:xfrm>
            <a:off x="195263" y="1111250"/>
            <a:ext cx="8877300" cy="2709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．如图甲所示，小明用弹簧测力计拉木块，使它在同一水平木板上滑动，图乙是他两次拉动同一木块得到的路程随时间变化的图象。请根据图象判断：在相等的时间内，木块两次受到的拉力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F1</a:t>
            </a:r>
            <a:r>
              <a:rPr lang="zh-CN" altLang="en-US" sz="2400" b="1" u="sng" dirty="0">
                <a:solidFill>
                  <a:srgbClr val="000808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F2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；两次拉力对木块做的功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W1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u="sng" dirty="0">
                <a:solidFill>
                  <a:srgbClr val="000808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W2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．（选填“＞”“＜”或“＝”）若木块重为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50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牛，第一次拉木块用的力为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牛，速度为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0.2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米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秒，在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秒内拉力对木块做了</a:t>
            </a:r>
            <a:r>
              <a:rPr lang="en-US" altLang="zh-CN" sz="2400" b="1" u="sng" dirty="0">
                <a:solidFill>
                  <a:srgbClr val="000808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焦的功</a:t>
            </a:r>
            <a:r>
              <a:rPr lang="en-US" altLang="zh-CN" sz="24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53" name="Rectangle 44"/>
          <p:cNvSpPr/>
          <p:nvPr/>
        </p:nvSpPr>
        <p:spPr>
          <a:xfrm>
            <a:off x="1973263" y="188913"/>
            <a:ext cx="2828925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功的计算</a:t>
            </a: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图像）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647700" y="2428875"/>
            <a:ext cx="565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5219700" y="2428875"/>
            <a:ext cx="565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＞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5435600" y="3249613"/>
            <a:ext cx="5651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7" name="图片24" descr="菁优网：http://www.jyeoo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8" y="3821113"/>
            <a:ext cx="7672387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800100"/>
            <a:ext cx="8785225" cy="122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107950" y="76200"/>
            <a:ext cx="1800225" cy="785813"/>
            <a:chOff x="442" y="2500"/>
            <a:chExt cx="1389" cy="495"/>
          </a:xfrm>
        </p:grpSpPr>
        <p:pic>
          <p:nvPicPr>
            <p:cNvPr id="28681" name="Rectangl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2" name="Text Box 27"/>
            <p:cNvSpPr txBox="1"/>
            <p:nvPr/>
          </p:nvSpPr>
          <p:spPr>
            <a:xfrm>
              <a:off x="544" y="25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练一练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676" name="Text Box 2"/>
          <p:cNvSpPr txBox="1"/>
          <p:nvPr/>
        </p:nvSpPr>
        <p:spPr>
          <a:xfrm>
            <a:off x="179388" y="901700"/>
            <a:ext cx="8878887" cy="2628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．如图甲所示，张华用水平推力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推置于水平地面上的木箱，在此过程中，推力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的大小随时间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变化的情况如图乙所示，木箱运动速度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的大小随时间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变化的情况如图丙所示，则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1﹣3s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木箱做</a:t>
            </a:r>
            <a:r>
              <a:rPr lang="zh-CN" altLang="en-US" sz="2800" b="1" u="sng" dirty="0">
                <a:solidFill>
                  <a:srgbClr val="000808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（选填“匀速”或“变速”）运动；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～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5s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推力对木箱做的功是 </a:t>
            </a:r>
            <a:r>
              <a:rPr lang="zh-CN" altLang="en-US" sz="2800" b="1" u="sng" dirty="0">
                <a:solidFill>
                  <a:srgbClr val="000808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endParaRPr lang="en-US" altLang="zh-CN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Rectangle 44"/>
          <p:cNvSpPr/>
          <p:nvPr/>
        </p:nvSpPr>
        <p:spPr>
          <a:xfrm>
            <a:off x="1973263" y="188913"/>
            <a:ext cx="2828925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功的计算</a:t>
            </a: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图像）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4284663" y="2455863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变速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6454775" y="2971800"/>
            <a:ext cx="863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80" name="图片24" descr="菁优网：http://www.jyeoo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" y="3824288"/>
            <a:ext cx="8540750" cy="262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58" y="3787458"/>
            <a:ext cx="2084387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3870325"/>
            <a:ext cx="3582988" cy="266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863" y="3870325"/>
            <a:ext cx="2663825" cy="26781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1338263" y="1512888"/>
            <a:ext cx="3211512" cy="2193925"/>
            <a:chOff x="295" y="2251"/>
            <a:chExt cx="2025" cy="1960"/>
          </a:xfrm>
        </p:grpSpPr>
        <p:pic>
          <p:nvPicPr>
            <p:cNvPr id="4106" name="Picture 6" descr="2006620145180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6C6C6C"/>
                </a:clrFrom>
                <a:clrTo>
                  <a:srgbClr val="6C6C6C">
                    <a:alpha val="0"/>
                  </a:srgbClr>
                </a:clrTo>
              </a:clrChange>
            </a:blip>
            <a:srcRect t="2545"/>
            <a:stretch>
              <a:fillRect/>
            </a:stretch>
          </p:blipFill>
          <p:spPr>
            <a:xfrm>
              <a:off x="295" y="2251"/>
              <a:ext cx="2025" cy="14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7" name="Text Box 7"/>
            <p:cNvSpPr txBox="1"/>
            <p:nvPr/>
          </p:nvSpPr>
          <p:spPr>
            <a:xfrm>
              <a:off x="657" y="3884"/>
              <a:ext cx="104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dirty="0">
                  <a:solidFill>
                    <a:srgbClr val="FF0000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推而未动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387975" y="1330325"/>
            <a:ext cx="2405063" cy="2457450"/>
            <a:chOff x="3198" y="2251"/>
            <a:chExt cx="1996" cy="2069"/>
          </a:xfrm>
        </p:grpSpPr>
        <p:pic>
          <p:nvPicPr>
            <p:cNvPr id="4104" name="Picture 9" descr="200662014518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8" y="2251"/>
              <a:ext cx="1996" cy="1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Rectangle 10"/>
            <p:cNvSpPr/>
            <p:nvPr/>
          </p:nvSpPr>
          <p:spPr>
            <a:xfrm>
              <a:off x="3606" y="4054"/>
              <a:ext cx="1361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搬而未起</a:t>
              </a: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6525" y="109538"/>
            <a:ext cx="8504238" cy="130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哪几个图中力的作用没有取得成效，哪几个图中力的作用取得了成效？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66201451801"/>
          <p:cNvPicPr>
            <a:picLocks noChangeAspect="1"/>
          </p:cNvPicPr>
          <p:nvPr/>
        </p:nvPicPr>
        <p:blipFill>
          <a:blip r:embed="rId2">
            <a:clrChange>
              <a:clrFrom>
                <a:srgbClr val="6C6C6C"/>
              </a:clrFrom>
              <a:clrTo>
                <a:srgbClr val="6C6C6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2205038"/>
            <a:ext cx="4681537" cy="295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200662014518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1989138"/>
            <a:ext cx="3600450" cy="325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4"/>
          <p:cNvSpPr>
            <a:spLocks noGrp="1"/>
          </p:cNvSpPr>
          <p:nvPr>
            <p:ph type="title"/>
          </p:nvPr>
        </p:nvSpPr>
        <p:spPr>
          <a:xfrm>
            <a:off x="5148263" y="5300663"/>
            <a:ext cx="2663825" cy="782637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b="1" dirty="0">
                <a:solidFill>
                  <a:srgbClr val="000099"/>
                </a:solidFill>
              </a:rPr>
              <a:t>搬而未起</a:t>
            </a:r>
          </a:p>
        </p:txBody>
      </p:sp>
      <p:sp>
        <p:nvSpPr>
          <p:cNvPr id="5125" name="Text Box 5"/>
          <p:cNvSpPr txBox="1"/>
          <p:nvPr/>
        </p:nvSpPr>
        <p:spPr>
          <a:xfrm>
            <a:off x="827088" y="5229225"/>
            <a:ext cx="2438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4400" dirty="0">
                <a:solidFill>
                  <a:srgbClr val="0000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推而未动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6011863" y="1989138"/>
            <a:ext cx="1368425" cy="2662237"/>
            <a:chOff x="1429" y="709"/>
            <a:chExt cx="816" cy="1677"/>
          </a:xfrm>
        </p:grpSpPr>
        <p:sp>
          <p:nvSpPr>
            <p:cNvPr id="5132" name="AutoShape 7"/>
            <p:cNvSpPr/>
            <p:nvPr/>
          </p:nvSpPr>
          <p:spPr>
            <a:xfrm flipH="1">
              <a:off x="1429" y="935"/>
              <a:ext cx="136" cy="1451"/>
            </a:xfrm>
            <a:prstGeom prst="upArrow">
              <a:avLst>
                <a:gd name="adj1" fmla="val 50000"/>
                <a:gd name="adj2" fmla="val 266727"/>
              </a:avLst>
            </a:prstGeom>
            <a:solidFill>
              <a:srgbClr val="FF0000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zh-CN" altLang="en-US" sz="24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33" name="Text Box 8"/>
            <p:cNvSpPr txBox="1"/>
            <p:nvPr/>
          </p:nvSpPr>
          <p:spPr>
            <a:xfrm>
              <a:off x="1565" y="709"/>
              <a:ext cx="68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F</a:t>
              </a:r>
            </a:p>
          </p:txBody>
        </p:sp>
      </p:grpSp>
      <p:sp>
        <p:nvSpPr>
          <p:cNvPr id="5127" name="Text Box 9"/>
          <p:cNvSpPr txBox="1"/>
          <p:nvPr/>
        </p:nvSpPr>
        <p:spPr>
          <a:xfrm>
            <a:off x="4284663" y="5013325"/>
            <a:ext cx="549275" cy="10096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zh-CN" altLang="en-US" sz="2400" dirty="0">
              <a:latin typeface="Tahoma" panose="020B0604030504040204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82563" y="2635250"/>
            <a:ext cx="2157412" cy="866775"/>
            <a:chOff x="659" y="2068"/>
            <a:chExt cx="1359" cy="682"/>
          </a:xfrm>
        </p:grpSpPr>
        <p:sp>
          <p:nvSpPr>
            <p:cNvPr id="5130" name="AutoShape 11"/>
            <p:cNvSpPr/>
            <p:nvPr/>
          </p:nvSpPr>
          <p:spPr>
            <a:xfrm rot="10800000">
              <a:off x="793" y="2568"/>
              <a:ext cx="1225" cy="182"/>
            </a:xfrm>
            <a:prstGeom prst="rightArrow">
              <a:avLst>
                <a:gd name="adj1" fmla="val 50000"/>
                <a:gd name="adj2" fmla="val 168269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5131" name="Text Box 12"/>
            <p:cNvSpPr txBox="1"/>
            <p:nvPr/>
          </p:nvSpPr>
          <p:spPr>
            <a:xfrm rot="-167375">
              <a:off x="659" y="2068"/>
              <a:ext cx="590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F</a:t>
              </a:r>
            </a:p>
          </p:txBody>
        </p:sp>
      </p:grpSp>
      <p:sp>
        <p:nvSpPr>
          <p:cNvPr id="32781" name="AutoShape 13"/>
          <p:cNvSpPr/>
          <p:nvPr/>
        </p:nvSpPr>
        <p:spPr>
          <a:xfrm>
            <a:off x="3203575" y="260350"/>
            <a:ext cx="4248150" cy="1152525"/>
          </a:xfrm>
          <a:prstGeom prst="wedgeRectCallout">
            <a:avLst>
              <a:gd name="adj1" fmla="val -42116"/>
              <a:gd name="adj2" fmla="val 148208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</a:rPr>
              <a:t>没有成效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70840"/>
            <a:ext cx="2738755" cy="4742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3"/>
          <p:cNvSpPr/>
          <p:nvPr/>
        </p:nvSpPr>
        <p:spPr>
          <a:xfrm>
            <a:off x="395288" y="5300663"/>
            <a:ext cx="3240087" cy="7826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</a:rPr>
              <a:t>物体在绳子的拉力的作用升高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295910"/>
            <a:ext cx="4391660" cy="2579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5"/>
          <p:cNvSpPr/>
          <p:nvPr/>
        </p:nvSpPr>
        <p:spPr>
          <a:xfrm>
            <a:off x="4284663" y="2997200"/>
            <a:ext cx="3600450" cy="7826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</a:rPr>
              <a:t>静止的小车在拉力的作用下前进运动</a:t>
            </a:r>
          </a:p>
        </p:txBody>
      </p:sp>
      <p:pic>
        <p:nvPicPr>
          <p:cNvPr id="615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838" y="3716338"/>
            <a:ext cx="4103687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Rectangle 7"/>
          <p:cNvSpPr/>
          <p:nvPr/>
        </p:nvSpPr>
        <p:spPr>
          <a:xfrm>
            <a:off x="3995738" y="5805488"/>
            <a:ext cx="4392612" cy="9080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</a:rPr>
              <a:t>汽车在刹车阻力的作用下滑行了一段距离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755650" y="1268413"/>
            <a:ext cx="1295400" cy="2662237"/>
            <a:chOff x="1429" y="709"/>
            <a:chExt cx="816" cy="1677"/>
          </a:xfrm>
        </p:grpSpPr>
        <p:sp>
          <p:nvSpPr>
            <p:cNvPr id="6160" name="AutoShape 9"/>
            <p:cNvSpPr/>
            <p:nvPr/>
          </p:nvSpPr>
          <p:spPr>
            <a:xfrm flipH="1">
              <a:off x="1429" y="935"/>
              <a:ext cx="136" cy="1451"/>
            </a:xfrm>
            <a:prstGeom prst="upArrow">
              <a:avLst>
                <a:gd name="adj1" fmla="val 50000"/>
                <a:gd name="adj2" fmla="val 266727"/>
              </a:avLst>
            </a:prstGeom>
            <a:solidFill>
              <a:srgbClr val="FF0000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zh-CN" altLang="en-US" sz="24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161" name="Text Box 10"/>
            <p:cNvSpPr txBox="1"/>
            <p:nvPr/>
          </p:nvSpPr>
          <p:spPr>
            <a:xfrm>
              <a:off x="1565" y="709"/>
              <a:ext cx="68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ahoma" panose="020B0604030504040204" pitchFamily="34" charset="0"/>
                </a:rPr>
                <a:t>F</a:t>
              </a: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5072063" y="620713"/>
            <a:ext cx="2163762" cy="1112837"/>
            <a:chOff x="3195" y="391"/>
            <a:chExt cx="1363" cy="701"/>
          </a:xfrm>
        </p:grpSpPr>
        <p:sp>
          <p:nvSpPr>
            <p:cNvPr id="6158" name="AutoShape 12"/>
            <p:cNvSpPr/>
            <p:nvPr/>
          </p:nvSpPr>
          <p:spPr>
            <a:xfrm rot="-1360330">
              <a:off x="3195" y="911"/>
              <a:ext cx="1315" cy="181"/>
            </a:xfrm>
            <a:prstGeom prst="rightArrow">
              <a:avLst>
                <a:gd name="adj1" fmla="val 50000"/>
                <a:gd name="adj2" fmla="val 181629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6159" name="Rectangle 13"/>
            <p:cNvSpPr/>
            <p:nvPr/>
          </p:nvSpPr>
          <p:spPr>
            <a:xfrm>
              <a:off x="3969" y="391"/>
              <a:ext cx="589" cy="4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400" b="1" dirty="0">
                  <a:solidFill>
                    <a:srgbClr val="FF3300"/>
                  </a:solidFill>
                </a:rPr>
                <a:t>F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156325" y="4005263"/>
            <a:ext cx="2520950" cy="1150937"/>
            <a:chOff x="3878" y="2523"/>
            <a:chExt cx="1588" cy="725"/>
          </a:xfrm>
        </p:grpSpPr>
        <p:sp>
          <p:nvSpPr>
            <p:cNvPr id="6156" name="AutoShape 15"/>
            <p:cNvSpPr/>
            <p:nvPr/>
          </p:nvSpPr>
          <p:spPr>
            <a:xfrm rot="-1322238">
              <a:off x="3878" y="3067"/>
              <a:ext cx="1315" cy="181"/>
            </a:xfrm>
            <a:prstGeom prst="rightArrow">
              <a:avLst>
                <a:gd name="adj1" fmla="val 50000"/>
                <a:gd name="adj2" fmla="val 181629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6157" name="Text Box 16"/>
            <p:cNvSpPr txBox="1"/>
            <p:nvPr/>
          </p:nvSpPr>
          <p:spPr>
            <a:xfrm>
              <a:off x="5103" y="2523"/>
              <a:ext cx="363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ahoma" panose="020B0604030504040204" pitchFamily="34" charset="0"/>
                </a:rPr>
                <a:t>f</a:t>
              </a:r>
            </a:p>
          </p:txBody>
        </p:sp>
      </p:grpSp>
      <p:sp>
        <p:nvSpPr>
          <p:cNvPr id="33809" name="AutoShape 17"/>
          <p:cNvSpPr/>
          <p:nvPr/>
        </p:nvSpPr>
        <p:spPr>
          <a:xfrm>
            <a:off x="806450" y="4238625"/>
            <a:ext cx="4248150" cy="819150"/>
          </a:xfrm>
          <a:prstGeom prst="wedgeRectCallout">
            <a:avLst>
              <a:gd name="adj1" fmla="val 14352"/>
              <a:gd name="adj2" fmla="val -282944"/>
            </a:avLst>
          </a:prstGeom>
          <a:solidFill>
            <a:srgbClr val="FFFF00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</a:rPr>
              <a:t>有成效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/>
          <p:nvPr/>
        </p:nvSpPr>
        <p:spPr>
          <a:xfrm>
            <a:off x="576263" y="328613"/>
            <a:ext cx="55451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一、力学中的功</a:t>
            </a:r>
          </a:p>
        </p:txBody>
      </p:sp>
      <p:pic>
        <p:nvPicPr>
          <p:cNvPr id="7172" name="Picture 5" descr="马车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263" y="3824288"/>
            <a:ext cx="3744912" cy="199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Box 3"/>
          <p:cNvSpPr txBox="1"/>
          <p:nvPr/>
        </p:nvSpPr>
        <p:spPr>
          <a:xfrm>
            <a:off x="1619250" y="5768975"/>
            <a:ext cx="1620838" cy="528638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马拉车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6732588" y="4184650"/>
            <a:ext cx="1871662" cy="1044575"/>
            <a:chOff x="4241" y="2636"/>
            <a:chExt cx="1179" cy="658"/>
          </a:xfrm>
        </p:grpSpPr>
        <p:grpSp>
          <p:nvGrpSpPr>
            <p:cNvPr id="3" name="Group 19"/>
            <p:cNvGrpSpPr/>
            <p:nvPr/>
          </p:nvGrpSpPr>
          <p:grpSpPr>
            <a:xfrm>
              <a:off x="4241" y="2795"/>
              <a:ext cx="726" cy="499"/>
              <a:chOff x="2335" y="2251"/>
              <a:chExt cx="726" cy="499"/>
            </a:xfrm>
          </p:grpSpPr>
          <p:sp>
            <p:nvSpPr>
              <p:cNvPr id="7201" name="Rectangle 22"/>
              <p:cNvSpPr/>
              <p:nvPr/>
            </p:nvSpPr>
            <p:spPr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" name="Group 23"/>
              <p:cNvGrpSpPr/>
              <p:nvPr/>
            </p:nvGrpSpPr>
            <p:grpSpPr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36886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07" name="Oval 25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" name="Group 26"/>
              <p:cNvGrpSpPr/>
              <p:nvPr/>
            </p:nvGrpSpPr>
            <p:grpSpPr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36889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05" name="Oval 28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199" name="Line 32"/>
            <p:cNvSpPr/>
            <p:nvPr/>
          </p:nvSpPr>
          <p:spPr>
            <a:xfrm rot="5400000" flipV="1">
              <a:off x="4955" y="2670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7200" name="Text Box 33"/>
            <p:cNvSpPr txBox="1"/>
            <p:nvPr/>
          </p:nvSpPr>
          <p:spPr>
            <a:xfrm>
              <a:off x="5125" y="2636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4284663" y="4437063"/>
            <a:ext cx="4500562" cy="792162"/>
            <a:chOff x="2699" y="2795"/>
            <a:chExt cx="2835" cy="499"/>
          </a:xfrm>
        </p:grpSpPr>
        <p:grpSp>
          <p:nvGrpSpPr>
            <p:cNvPr id="7" name="Group 11"/>
            <p:cNvGrpSpPr/>
            <p:nvPr/>
          </p:nvGrpSpPr>
          <p:grpSpPr>
            <a:xfrm>
              <a:off x="2880" y="2795"/>
              <a:ext cx="726" cy="499"/>
              <a:chOff x="2335" y="2251"/>
              <a:chExt cx="726" cy="499"/>
            </a:xfrm>
          </p:grpSpPr>
          <p:sp>
            <p:nvSpPr>
              <p:cNvPr id="7191" name="Rectangle 22"/>
              <p:cNvSpPr/>
              <p:nvPr/>
            </p:nvSpPr>
            <p:spPr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" name="Group 23"/>
              <p:cNvGrpSpPr/>
              <p:nvPr/>
            </p:nvGrpSpPr>
            <p:grpSpPr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36878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97" name="Oval 25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36881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95" name="Oval 28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190" name="Line 34"/>
            <p:cNvSpPr/>
            <p:nvPr/>
          </p:nvSpPr>
          <p:spPr>
            <a:xfrm>
              <a:off x="2699" y="3294"/>
              <a:ext cx="2835" cy="0"/>
            </a:xfrm>
            <a:prstGeom prst="line">
              <a:avLst/>
            </a:prstGeom>
            <a:ln w="38100" cap="flat" cmpd="sng">
              <a:solidFill>
                <a:srgbClr val="5F5F5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" name="Group 39"/>
          <p:cNvGrpSpPr/>
          <p:nvPr/>
        </p:nvGrpSpPr>
        <p:grpSpPr>
          <a:xfrm>
            <a:off x="5184775" y="5265738"/>
            <a:ext cx="2159000" cy="519112"/>
            <a:chOff x="3266" y="3317"/>
            <a:chExt cx="1360" cy="327"/>
          </a:xfrm>
        </p:grpSpPr>
        <p:sp>
          <p:nvSpPr>
            <p:cNvPr id="7185" name="Line 35"/>
            <p:cNvSpPr/>
            <p:nvPr/>
          </p:nvSpPr>
          <p:spPr>
            <a:xfrm>
              <a:off x="3266" y="3339"/>
              <a:ext cx="0" cy="295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6" name="Line 36"/>
            <p:cNvSpPr/>
            <p:nvPr/>
          </p:nvSpPr>
          <p:spPr>
            <a:xfrm>
              <a:off x="4626" y="3317"/>
              <a:ext cx="0" cy="272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7" name="Line 37"/>
            <p:cNvSpPr/>
            <p:nvPr/>
          </p:nvSpPr>
          <p:spPr>
            <a:xfrm>
              <a:off x="3288" y="3498"/>
              <a:ext cx="133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7188" name="Text Box 38"/>
            <p:cNvSpPr txBox="1"/>
            <p:nvPr/>
          </p:nvSpPr>
          <p:spPr>
            <a:xfrm>
              <a:off x="3810" y="3317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5184775" y="4113213"/>
            <a:ext cx="1079500" cy="611187"/>
            <a:chOff x="3266" y="2591"/>
            <a:chExt cx="680" cy="385"/>
          </a:xfrm>
        </p:grpSpPr>
        <p:sp>
          <p:nvSpPr>
            <p:cNvPr id="7183" name="Line 30"/>
            <p:cNvSpPr/>
            <p:nvPr/>
          </p:nvSpPr>
          <p:spPr>
            <a:xfrm rot="5400000" flipV="1">
              <a:off x="3595" y="2647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7184" name="Text Box 31"/>
            <p:cNvSpPr txBox="1"/>
            <p:nvPr/>
          </p:nvSpPr>
          <p:spPr>
            <a:xfrm>
              <a:off x="3651" y="2591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7178" name="Rectangle 44"/>
          <p:cNvSpPr/>
          <p:nvPr/>
        </p:nvSpPr>
        <p:spPr>
          <a:xfrm>
            <a:off x="647700" y="981075"/>
            <a:ext cx="1433513" cy="604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．功：</a:t>
            </a:r>
          </a:p>
        </p:txBody>
      </p:sp>
      <p:grpSp>
        <p:nvGrpSpPr>
          <p:cNvPr id="14" name="Group 45"/>
          <p:cNvGrpSpPr/>
          <p:nvPr/>
        </p:nvGrpSpPr>
        <p:grpSpPr>
          <a:xfrm>
            <a:off x="4464050" y="5768975"/>
            <a:ext cx="3600450" cy="682625"/>
            <a:chOff x="2721" y="278"/>
            <a:chExt cx="2608" cy="430"/>
          </a:xfrm>
        </p:grpSpPr>
        <p:pic>
          <p:nvPicPr>
            <p:cNvPr id="7181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21" y="278"/>
              <a:ext cx="2608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2" name="Text Box 47"/>
            <p:cNvSpPr txBox="1"/>
            <p:nvPr/>
          </p:nvSpPr>
          <p:spPr>
            <a:xfrm>
              <a:off x="3062" y="323"/>
              <a:ext cx="20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拉力对车做了功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/>
          <p:nvPr/>
        </p:nvSpPr>
        <p:spPr>
          <a:xfrm>
            <a:off x="684213" y="1665288"/>
            <a:ext cx="7808912" cy="1101725"/>
          </a:xfrm>
          <a:prstGeom prst="roundRect">
            <a:avLst>
              <a:gd name="adj" fmla="val 7949"/>
            </a:avLst>
          </a:prstGeom>
          <a:solidFill>
            <a:srgbClr val="FCD6B6"/>
          </a:solidFill>
          <a:ln w="25400" cap="flat" cmpd="sng">
            <a:solidFill>
              <a:srgbClr val="F79646"/>
            </a:solidFill>
            <a:prstDash val="solid"/>
            <a:headEnd type="none" w="med" len="med"/>
            <a:tailEnd type="none" w="med" len="med"/>
          </a:ln>
        </p:spPr>
        <p:txBody>
          <a:bodyPr lIns="18000" tIns="0" rIns="1800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       如果一个力作用在物体上，物体在这个力的方向上移动了一段距离，这个力对物体做了功。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3" y="1304925"/>
            <a:ext cx="3863975" cy="5245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>
            <a:off x="7489825" y="2205038"/>
            <a:ext cx="503238" cy="3024187"/>
            <a:chOff x="5103" y="1593"/>
            <a:chExt cx="317" cy="2019"/>
          </a:xfrm>
        </p:grpSpPr>
        <p:sp>
          <p:nvSpPr>
            <p:cNvPr id="8210" name="Line 10"/>
            <p:cNvSpPr/>
            <p:nvPr/>
          </p:nvSpPr>
          <p:spPr>
            <a:xfrm>
              <a:off x="5125" y="3612"/>
              <a:ext cx="295" cy="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1" name="Line 11"/>
            <p:cNvSpPr/>
            <p:nvPr/>
          </p:nvSpPr>
          <p:spPr>
            <a:xfrm>
              <a:off x="5103" y="1593"/>
              <a:ext cx="295" cy="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2" name="Line 12"/>
            <p:cNvSpPr/>
            <p:nvPr/>
          </p:nvSpPr>
          <p:spPr>
            <a:xfrm flipV="1">
              <a:off x="5239" y="1616"/>
              <a:ext cx="0" cy="195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8213" name="Text Box 13"/>
            <p:cNvSpPr txBox="1"/>
            <p:nvPr/>
          </p:nvSpPr>
          <p:spPr>
            <a:xfrm>
              <a:off x="5125" y="2273"/>
              <a:ext cx="295" cy="34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6300788" y="3573463"/>
            <a:ext cx="1116012" cy="1943100"/>
            <a:chOff x="4354" y="2591"/>
            <a:chExt cx="703" cy="1224"/>
          </a:xfrm>
        </p:grpSpPr>
        <p:sp>
          <p:nvSpPr>
            <p:cNvPr id="8207" name="Rectangle 5"/>
            <p:cNvSpPr/>
            <p:nvPr/>
          </p:nvSpPr>
          <p:spPr>
            <a:xfrm>
              <a:off x="4354" y="3430"/>
              <a:ext cx="703" cy="385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8208" name="Line 8"/>
            <p:cNvSpPr/>
            <p:nvPr/>
          </p:nvSpPr>
          <p:spPr>
            <a:xfrm flipV="1">
              <a:off x="4717" y="2954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8209" name="Text Box 14"/>
            <p:cNvSpPr txBox="1"/>
            <p:nvPr/>
          </p:nvSpPr>
          <p:spPr>
            <a:xfrm>
              <a:off x="4581" y="2591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300788" y="620713"/>
            <a:ext cx="1116012" cy="1908175"/>
            <a:chOff x="4354" y="595"/>
            <a:chExt cx="703" cy="1202"/>
          </a:xfrm>
        </p:grpSpPr>
        <p:sp>
          <p:nvSpPr>
            <p:cNvPr id="8203" name="Rectangle 6"/>
            <p:cNvSpPr/>
            <p:nvPr/>
          </p:nvSpPr>
          <p:spPr>
            <a:xfrm>
              <a:off x="4354" y="1412"/>
              <a:ext cx="703" cy="385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4581" y="595"/>
              <a:ext cx="295" cy="998"/>
              <a:chOff x="4581" y="595"/>
              <a:chExt cx="295" cy="998"/>
            </a:xfrm>
          </p:grpSpPr>
          <p:sp>
            <p:nvSpPr>
              <p:cNvPr id="8205" name="Line 9"/>
              <p:cNvSpPr/>
              <p:nvPr/>
            </p:nvSpPr>
            <p:spPr>
              <a:xfrm flipV="1">
                <a:off x="4717" y="935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8206" name="Text Box 15"/>
              <p:cNvSpPr txBox="1"/>
              <p:nvPr/>
            </p:nvSpPr>
            <p:spPr>
              <a:xfrm>
                <a:off x="4581" y="595"/>
                <a:ext cx="295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</p:grpSp>
      <p:sp>
        <p:nvSpPr>
          <p:cNvPr id="8199" name="TextBox 3"/>
          <p:cNvSpPr txBox="1"/>
          <p:nvPr/>
        </p:nvSpPr>
        <p:spPr>
          <a:xfrm>
            <a:off x="1150938" y="620713"/>
            <a:ext cx="2881312" cy="528637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起重机吊起货物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5003800" y="5768975"/>
            <a:ext cx="4140200" cy="682625"/>
            <a:chOff x="2721" y="278"/>
            <a:chExt cx="2608" cy="430"/>
          </a:xfrm>
        </p:grpSpPr>
        <p:pic>
          <p:nvPicPr>
            <p:cNvPr id="8201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21" y="278"/>
              <a:ext cx="2608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2" name="Text Box 24"/>
            <p:cNvSpPr txBox="1"/>
            <p:nvPr/>
          </p:nvSpPr>
          <p:spPr>
            <a:xfrm>
              <a:off x="3062" y="323"/>
              <a:ext cx="20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拉力对货物做了功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7" name="Text Box 55"/>
          <p:cNvSpPr txBox="1"/>
          <p:nvPr/>
        </p:nvSpPr>
        <p:spPr>
          <a:xfrm>
            <a:off x="3311525" y="1628775"/>
            <a:ext cx="3852863" cy="519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（作用在物体上的力）</a:t>
            </a:r>
          </a:p>
        </p:txBody>
      </p:sp>
      <p:sp>
        <p:nvSpPr>
          <p:cNvPr id="33848" name="Text Box 56"/>
          <p:cNvSpPr txBox="1"/>
          <p:nvPr/>
        </p:nvSpPr>
        <p:spPr>
          <a:xfrm>
            <a:off x="3384550" y="2439988"/>
            <a:ext cx="5543550" cy="449262"/>
          </a:xfrm>
          <a:prstGeom prst="rect">
            <a:avLst/>
          </a:prstGeom>
          <a:noFill/>
          <a:ln w="3175">
            <a:noFill/>
          </a:ln>
        </p:spPr>
        <p:txBody>
          <a:bodyPr lIns="18000" tIns="10800" rIns="18000" bIns="10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（物体在力的方向上移动的距离）</a:t>
            </a:r>
          </a:p>
        </p:txBody>
      </p:sp>
      <p:sp>
        <p:nvSpPr>
          <p:cNvPr id="33850" name="Text Box 58"/>
          <p:cNvSpPr txBox="1"/>
          <p:nvPr/>
        </p:nvSpPr>
        <p:spPr>
          <a:xfrm>
            <a:off x="2808288" y="1557338"/>
            <a:ext cx="936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Ｆ</a:t>
            </a:r>
          </a:p>
        </p:txBody>
      </p:sp>
      <p:sp>
        <p:nvSpPr>
          <p:cNvPr id="33857" name="Oval 65"/>
          <p:cNvSpPr/>
          <p:nvPr/>
        </p:nvSpPr>
        <p:spPr>
          <a:xfrm>
            <a:off x="4824413" y="2312988"/>
            <a:ext cx="1871662" cy="755650"/>
          </a:xfrm>
          <a:prstGeom prst="ellipse">
            <a:avLst/>
          </a:prstGeom>
          <a:noFill/>
          <a:ln w="444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8925" name="Text Box 64"/>
          <p:cNvSpPr txBox="1"/>
          <p:nvPr/>
        </p:nvSpPr>
        <p:spPr>
          <a:xfrm>
            <a:off x="3095625" y="3249613"/>
            <a:ext cx="4140200" cy="519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二者缺一不可。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1079500" y="1773238"/>
            <a:ext cx="1836738" cy="935037"/>
            <a:chOff x="680" y="1321"/>
            <a:chExt cx="1157" cy="589"/>
          </a:xfrm>
        </p:grpSpPr>
        <p:sp>
          <p:nvSpPr>
            <p:cNvPr id="9273" name="AutoShape 57"/>
            <p:cNvSpPr/>
            <p:nvPr/>
          </p:nvSpPr>
          <p:spPr>
            <a:xfrm>
              <a:off x="1674" y="1321"/>
              <a:ext cx="163" cy="589"/>
            </a:xfrm>
            <a:prstGeom prst="leftBrace">
              <a:avLst>
                <a:gd name="adj1" fmla="val 30112"/>
                <a:gd name="adj2" fmla="val 50000"/>
              </a:avLst>
            </a:prstGeom>
            <a:noFill/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274" name="Text Box 66"/>
            <p:cNvSpPr txBox="1"/>
            <p:nvPr/>
          </p:nvSpPr>
          <p:spPr>
            <a:xfrm>
              <a:off x="680" y="1454"/>
              <a:ext cx="113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必要因素</a:t>
              </a:r>
            </a:p>
          </p:txBody>
        </p:sp>
      </p:grpSp>
      <p:sp>
        <p:nvSpPr>
          <p:cNvPr id="9225" name="Text Box 18"/>
          <p:cNvSpPr txBox="1"/>
          <p:nvPr/>
        </p:nvSpPr>
        <p:spPr>
          <a:xfrm>
            <a:off x="4284663" y="1665288"/>
            <a:ext cx="11509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8932" name="Rectangle 52"/>
          <p:cNvSpPr/>
          <p:nvPr/>
        </p:nvSpPr>
        <p:spPr>
          <a:xfrm>
            <a:off x="2951163" y="2349500"/>
            <a:ext cx="5032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1187450" y="2492375"/>
            <a:ext cx="1547813" cy="1225550"/>
            <a:chOff x="748" y="1774"/>
            <a:chExt cx="975" cy="772"/>
          </a:xfrm>
        </p:grpSpPr>
        <p:sp>
          <p:nvSpPr>
            <p:cNvPr id="9271" name="Line 61"/>
            <p:cNvSpPr/>
            <p:nvPr/>
          </p:nvSpPr>
          <p:spPr>
            <a:xfrm>
              <a:off x="748" y="1774"/>
              <a:ext cx="453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2" name="AutoShape 21"/>
            <p:cNvSpPr/>
            <p:nvPr/>
          </p:nvSpPr>
          <p:spPr>
            <a:xfrm rot="5400000">
              <a:off x="917" y="1740"/>
              <a:ext cx="772" cy="839"/>
            </a:xfrm>
            <a:custGeom>
              <a:avLst/>
              <a:gdLst>
                <a:gd name="txL" fmla="*/ 0 w 21600"/>
                <a:gd name="txT" fmla="*/ 17507 h 21600"/>
                <a:gd name="txR" fmla="*/ 19753 w 21600"/>
                <a:gd name="txB" fmla="*/ 21600 h 21600"/>
              </a:gdLst>
              <a:ahLst/>
              <a:cxnLst>
                <a:cxn ang="17694720">
                  <a:pos x="1" y="0"/>
                </a:cxn>
                <a:cxn ang="11796480">
                  <a:pos x="1" y="0"/>
                </a:cxn>
                <a:cxn ang="11796480">
                  <a:pos x="0" y="1"/>
                </a:cxn>
                <a:cxn ang="589824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21600" h="21600">
                  <a:moveTo>
                    <a:pt x="17881" y="0"/>
                  </a:moveTo>
                  <a:lnTo>
                    <a:pt x="14161" y="7844"/>
                  </a:lnTo>
                  <a:lnTo>
                    <a:pt x="16006" y="7844"/>
                  </a:lnTo>
                  <a:lnTo>
                    <a:pt x="16006" y="17501"/>
                  </a:lnTo>
                  <a:lnTo>
                    <a:pt x="0" y="17501"/>
                  </a:lnTo>
                  <a:lnTo>
                    <a:pt x="0" y="21600"/>
                  </a:lnTo>
                  <a:lnTo>
                    <a:pt x="19755" y="21600"/>
                  </a:lnTo>
                  <a:lnTo>
                    <a:pt x="19755" y="7844"/>
                  </a:lnTo>
                  <a:lnTo>
                    <a:pt x="21600" y="7844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28575" cap="flat" cmpd="sng">
              <a:solidFill>
                <a:srgbClr val="CC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900113" y="584200"/>
            <a:ext cx="6697662" cy="528638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162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你知道用什么标准来判断是否做功吗？</a:t>
            </a:r>
          </a:p>
        </p:txBody>
      </p:sp>
      <p:grpSp>
        <p:nvGrpSpPr>
          <p:cNvPr id="4" name="Group 75"/>
          <p:cNvGrpSpPr/>
          <p:nvPr/>
        </p:nvGrpSpPr>
        <p:grpSpPr>
          <a:xfrm>
            <a:off x="6624638" y="3681413"/>
            <a:ext cx="1096962" cy="2932112"/>
            <a:chOff x="4241" y="2296"/>
            <a:chExt cx="691" cy="1847"/>
          </a:xfrm>
        </p:grpSpPr>
        <p:grpSp>
          <p:nvGrpSpPr>
            <p:cNvPr id="6" name="Group 28"/>
            <p:cNvGrpSpPr/>
            <p:nvPr/>
          </p:nvGrpSpPr>
          <p:grpSpPr>
            <a:xfrm>
              <a:off x="4716" y="2908"/>
              <a:ext cx="216" cy="1090"/>
              <a:chOff x="5103" y="1593"/>
              <a:chExt cx="317" cy="2019"/>
            </a:xfrm>
          </p:grpSpPr>
          <p:sp>
            <p:nvSpPr>
              <p:cNvPr id="9267" name="Line 29"/>
              <p:cNvSpPr/>
              <p:nvPr/>
            </p:nvSpPr>
            <p:spPr>
              <a:xfrm>
                <a:off x="5125" y="3612"/>
                <a:ext cx="295" cy="0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68" name="Line 30"/>
              <p:cNvSpPr/>
              <p:nvPr/>
            </p:nvSpPr>
            <p:spPr>
              <a:xfrm>
                <a:off x="5103" y="1593"/>
                <a:ext cx="295" cy="0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69" name="Line 31"/>
              <p:cNvSpPr/>
              <p:nvPr/>
            </p:nvSpPr>
            <p:spPr>
              <a:xfrm flipV="1">
                <a:off x="5239" y="1616"/>
                <a:ext cx="0" cy="1950"/>
              </a:xfrm>
              <a:prstGeom prst="line">
                <a:avLst/>
              </a:prstGeom>
              <a:ln w="28575" cap="flat" cmpd="sng">
                <a:solidFill>
                  <a:srgbClr val="CC0000"/>
                </a:solidFill>
                <a:prstDash val="solid"/>
                <a:headEnd type="arrow" w="med" len="med"/>
                <a:tailEnd type="arrow" w="med" len="med"/>
              </a:ln>
            </p:spPr>
          </p:sp>
          <p:sp>
            <p:nvSpPr>
              <p:cNvPr id="9270" name="Text Box 32"/>
              <p:cNvSpPr txBox="1"/>
              <p:nvPr/>
            </p:nvSpPr>
            <p:spPr>
              <a:xfrm>
                <a:off x="5124" y="2275"/>
                <a:ext cx="296" cy="6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9261" name="Rectangle 34"/>
            <p:cNvSpPr/>
            <p:nvPr/>
          </p:nvSpPr>
          <p:spPr>
            <a:xfrm>
              <a:off x="4241" y="3884"/>
              <a:ext cx="455" cy="259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9262" name="Line 35"/>
            <p:cNvSpPr/>
            <p:nvPr/>
          </p:nvSpPr>
          <p:spPr>
            <a:xfrm flipV="1">
              <a:off x="4476" y="3561"/>
              <a:ext cx="0" cy="44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9263" name="Text Box 36"/>
            <p:cNvSpPr txBox="1"/>
            <p:nvPr/>
          </p:nvSpPr>
          <p:spPr>
            <a:xfrm>
              <a:off x="4241" y="3362"/>
              <a:ext cx="1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9264" name="Rectangle 38"/>
            <p:cNvSpPr/>
            <p:nvPr/>
          </p:nvSpPr>
          <p:spPr>
            <a:xfrm>
              <a:off x="4241" y="2776"/>
              <a:ext cx="455" cy="258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9265" name="Line 40"/>
            <p:cNvSpPr/>
            <p:nvPr/>
          </p:nvSpPr>
          <p:spPr>
            <a:xfrm flipV="1">
              <a:off x="4476" y="2456"/>
              <a:ext cx="0" cy="441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9266" name="Text Box 41"/>
            <p:cNvSpPr txBox="1"/>
            <p:nvPr/>
          </p:nvSpPr>
          <p:spPr>
            <a:xfrm>
              <a:off x="4241" y="2296"/>
              <a:ext cx="19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1439863" y="4797425"/>
            <a:ext cx="3673475" cy="1560513"/>
            <a:chOff x="2699" y="2591"/>
            <a:chExt cx="2835" cy="1087"/>
          </a:xfrm>
        </p:grpSpPr>
        <p:grpSp>
          <p:nvGrpSpPr>
            <p:cNvPr id="8" name="Group 43"/>
            <p:cNvGrpSpPr/>
            <p:nvPr/>
          </p:nvGrpSpPr>
          <p:grpSpPr>
            <a:xfrm>
              <a:off x="4241" y="2636"/>
              <a:ext cx="1179" cy="658"/>
              <a:chOff x="4241" y="2636"/>
              <a:chExt cx="1179" cy="658"/>
            </a:xfrm>
          </p:grpSpPr>
          <p:grpSp>
            <p:nvGrpSpPr>
              <p:cNvPr id="9" name="Group 44"/>
              <p:cNvGrpSpPr/>
              <p:nvPr/>
            </p:nvGrpSpPr>
            <p:grpSpPr>
              <a:xfrm>
                <a:off x="4241" y="2795"/>
                <a:ext cx="726" cy="499"/>
                <a:chOff x="2335" y="2251"/>
                <a:chExt cx="726" cy="499"/>
              </a:xfrm>
            </p:grpSpPr>
            <p:sp>
              <p:nvSpPr>
                <p:cNvPr id="9253" name="Rectangle 22"/>
                <p:cNvSpPr/>
                <p:nvPr/>
              </p:nvSpPr>
              <p:spPr>
                <a:xfrm>
                  <a:off x="2335" y="2251"/>
                  <a:ext cx="726" cy="408"/>
                </a:xfrm>
                <a:prstGeom prst="rect">
                  <a:avLst/>
                </a:prstGeom>
                <a:solidFill>
                  <a:srgbClr val="FCD6B6"/>
                </a:solidFill>
                <a:ln w="1905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0" name="Group 23"/>
                <p:cNvGrpSpPr/>
                <p:nvPr/>
              </p:nvGrpSpPr>
              <p:grpSpPr>
                <a:xfrm>
                  <a:off x="2789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3895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5"/>
                    <a:ext cx="184" cy="1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59" name="Oval 25"/>
                  <p:cNvSpPr/>
                  <p:nvPr/>
                </p:nvSpPr>
                <p:spPr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CN" altLang="en-US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26"/>
                <p:cNvGrpSpPr/>
                <p:nvPr/>
              </p:nvGrpSpPr>
              <p:grpSpPr>
                <a:xfrm>
                  <a:off x="2426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3896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5"/>
                    <a:ext cx="184" cy="1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57" name="Oval 28"/>
                  <p:cNvSpPr/>
                  <p:nvPr/>
                </p:nvSpPr>
                <p:spPr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CN" altLang="en-US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251" name="Line 52"/>
              <p:cNvSpPr/>
              <p:nvPr/>
            </p:nvSpPr>
            <p:spPr>
              <a:xfrm rot="5400000" flipV="1">
                <a:off x="4955" y="2670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9252" name="Text Box 53"/>
              <p:cNvSpPr txBox="1"/>
              <p:nvPr/>
            </p:nvSpPr>
            <p:spPr>
              <a:xfrm>
                <a:off x="5125" y="2636"/>
                <a:ext cx="295" cy="3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  <p:grpSp>
          <p:nvGrpSpPr>
            <p:cNvPr id="12" name="Group 54"/>
            <p:cNvGrpSpPr/>
            <p:nvPr/>
          </p:nvGrpSpPr>
          <p:grpSpPr>
            <a:xfrm>
              <a:off x="2699" y="2795"/>
              <a:ext cx="2835" cy="499"/>
              <a:chOff x="2699" y="2795"/>
              <a:chExt cx="2835" cy="499"/>
            </a:xfrm>
          </p:grpSpPr>
          <p:grpSp>
            <p:nvGrpSpPr>
              <p:cNvPr id="14" name="Group 55"/>
              <p:cNvGrpSpPr/>
              <p:nvPr/>
            </p:nvGrpSpPr>
            <p:grpSpPr>
              <a:xfrm>
                <a:off x="2880" y="2795"/>
                <a:ext cx="726" cy="499"/>
                <a:chOff x="2335" y="2251"/>
                <a:chExt cx="726" cy="499"/>
              </a:xfrm>
            </p:grpSpPr>
            <p:sp>
              <p:nvSpPr>
                <p:cNvPr id="9243" name="Rectangle 22"/>
                <p:cNvSpPr/>
                <p:nvPr/>
              </p:nvSpPr>
              <p:spPr>
                <a:xfrm>
                  <a:off x="2335" y="2251"/>
                  <a:ext cx="726" cy="408"/>
                </a:xfrm>
                <a:prstGeom prst="rect">
                  <a:avLst/>
                </a:prstGeom>
                <a:solidFill>
                  <a:srgbClr val="FCD6B6"/>
                </a:solidFill>
                <a:ln w="1905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 23"/>
                <p:cNvGrpSpPr/>
                <p:nvPr/>
              </p:nvGrpSpPr>
              <p:grpSpPr>
                <a:xfrm>
                  <a:off x="2789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3897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4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49" name="Oval 25"/>
                  <p:cNvSpPr/>
                  <p:nvPr/>
                </p:nvSpPr>
                <p:spPr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 cap="flat" cmpd="sng">
                    <a:solidFill>
                      <a:srgbClr val="000808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CN" altLang="en-US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" name="Group 26"/>
                <p:cNvGrpSpPr/>
                <p:nvPr/>
              </p:nvGrpSpPr>
              <p:grpSpPr>
                <a:xfrm>
                  <a:off x="2426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3897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4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47" name="Oval 28"/>
                  <p:cNvSpPr/>
                  <p:nvPr/>
                </p:nvSpPr>
                <p:spPr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 cap="flat" cmpd="sng">
                    <a:solidFill>
                      <a:srgbClr val="000808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CN" altLang="en-US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242" name="Line 63"/>
              <p:cNvSpPr/>
              <p:nvPr/>
            </p:nvSpPr>
            <p:spPr>
              <a:xfrm>
                <a:off x="2699" y="3294"/>
                <a:ext cx="2835" cy="0"/>
              </a:xfrm>
              <a:prstGeom prst="line">
                <a:avLst/>
              </a:prstGeom>
              <a:ln w="38100" cap="flat" cmpd="sng">
                <a:solidFill>
                  <a:srgbClr val="5F5F5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7" name="Group 64"/>
            <p:cNvGrpSpPr/>
            <p:nvPr/>
          </p:nvGrpSpPr>
          <p:grpSpPr>
            <a:xfrm>
              <a:off x="3266" y="3317"/>
              <a:ext cx="1360" cy="361"/>
              <a:chOff x="3266" y="3317"/>
              <a:chExt cx="1360" cy="361"/>
            </a:xfrm>
          </p:grpSpPr>
          <p:sp>
            <p:nvSpPr>
              <p:cNvPr id="9237" name="Line 65"/>
              <p:cNvSpPr/>
              <p:nvPr/>
            </p:nvSpPr>
            <p:spPr>
              <a:xfrm>
                <a:off x="3266" y="3339"/>
                <a:ext cx="0" cy="295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38" name="Line 66"/>
              <p:cNvSpPr/>
              <p:nvPr/>
            </p:nvSpPr>
            <p:spPr>
              <a:xfrm>
                <a:off x="4626" y="3317"/>
                <a:ext cx="0" cy="272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39" name="Line 67"/>
              <p:cNvSpPr/>
              <p:nvPr/>
            </p:nvSpPr>
            <p:spPr>
              <a:xfrm>
                <a:off x="3288" y="3498"/>
                <a:ext cx="1338" cy="0"/>
              </a:xfrm>
              <a:prstGeom prst="line">
                <a:avLst/>
              </a:prstGeom>
              <a:ln w="28575" cap="flat" cmpd="sng">
                <a:solidFill>
                  <a:srgbClr val="CC0000"/>
                </a:solidFill>
                <a:prstDash val="solid"/>
                <a:headEnd type="arrow" w="med" len="med"/>
                <a:tailEnd type="arrow" w="med" len="med"/>
              </a:ln>
            </p:spPr>
          </p:sp>
          <p:sp>
            <p:nvSpPr>
              <p:cNvPr id="9240" name="Text Box 68"/>
              <p:cNvSpPr txBox="1"/>
              <p:nvPr/>
            </p:nvSpPr>
            <p:spPr>
              <a:xfrm>
                <a:off x="3810" y="3317"/>
                <a:ext cx="295" cy="3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</p:grpSp>
        <p:grpSp>
          <p:nvGrpSpPr>
            <p:cNvPr id="18" name="Group 69"/>
            <p:cNvGrpSpPr/>
            <p:nvPr/>
          </p:nvGrpSpPr>
          <p:grpSpPr>
            <a:xfrm>
              <a:off x="3266" y="2591"/>
              <a:ext cx="680" cy="385"/>
              <a:chOff x="3266" y="2591"/>
              <a:chExt cx="680" cy="385"/>
            </a:xfrm>
          </p:grpSpPr>
          <p:sp>
            <p:nvSpPr>
              <p:cNvPr id="9235" name="Line 70"/>
              <p:cNvSpPr/>
              <p:nvPr/>
            </p:nvSpPr>
            <p:spPr>
              <a:xfrm rot="5400000" flipV="1">
                <a:off x="3595" y="2647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9236" name="Text Box 71"/>
              <p:cNvSpPr txBox="1"/>
              <p:nvPr/>
            </p:nvSpPr>
            <p:spPr>
              <a:xfrm>
                <a:off x="3651" y="2591"/>
                <a:ext cx="295" cy="3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7" grpId="0"/>
      <p:bldP spid="33848" grpId="0"/>
      <p:bldP spid="33850" grpId="0"/>
      <p:bldP spid="33857" grpId="0" bldLvl="0" animBg="1"/>
      <p:bldP spid="38925" grpId="0"/>
      <p:bldP spid="38932" grpId="0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941763"/>
            <a:ext cx="1677988" cy="271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0" y="0"/>
            <a:ext cx="1765300" cy="785813"/>
            <a:chOff x="0" y="0"/>
            <a:chExt cx="1389" cy="495"/>
          </a:xfrm>
        </p:grpSpPr>
        <p:pic>
          <p:nvPicPr>
            <p:cNvPr id="10250" name="Rectangl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1" name="Text Box 6"/>
            <p:cNvSpPr txBox="1"/>
            <p:nvPr/>
          </p:nvSpPr>
          <p:spPr>
            <a:xfrm>
              <a:off x="103" y="89"/>
              <a:ext cx="127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议一议</a:t>
              </a:r>
              <a:endParaRPr lang="en-US" altLang="zh-CN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0245" name="Text Box 7"/>
          <p:cNvSpPr txBox="1"/>
          <p:nvPr/>
        </p:nvSpPr>
        <p:spPr>
          <a:xfrm>
            <a:off x="539750" y="728663"/>
            <a:ext cx="82804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当你抱着一摞书不动时，你累吗？你对书做功了吗？为什么？</a:t>
            </a:r>
          </a:p>
        </p:txBody>
      </p:sp>
      <p:sp>
        <p:nvSpPr>
          <p:cNvPr id="10246" name="Text Box 8"/>
          <p:cNvSpPr txBox="1"/>
          <p:nvPr/>
        </p:nvSpPr>
        <p:spPr>
          <a:xfrm>
            <a:off x="576263" y="1773238"/>
            <a:ext cx="82804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808"/>
                </a:solidFill>
                <a:latin typeface="Arial" panose="020B0604020202020204" pitchFamily="34" charset="0"/>
              </a:rPr>
              <a:t>）用脚踢出足球，球在地面上滚动，滚动过程中，人对球做功了吗？</a:t>
            </a:r>
          </a:p>
        </p:txBody>
      </p:sp>
      <p:pic>
        <p:nvPicPr>
          <p:cNvPr id="10247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5" y="4251325"/>
            <a:ext cx="2895600" cy="2092325"/>
          </a:xfrm>
          <a:prstGeom prst="rect">
            <a:avLst/>
          </a:prstGeom>
          <a:noFill/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8" name="Text Box 10"/>
          <p:cNvSpPr txBox="1"/>
          <p:nvPr/>
        </p:nvSpPr>
        <p:spPr>
          <a:xfrm>
            <a:off x="539750" y="2816225"/>
            <a:ext cx="82804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808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808"/>
                </a:solidFill>
                <a:latin typeface="Arial" panose="020B0604020202020204" pitchFamily="34" charset="0"/>
              </a:rPr>
              <a:t>）人提起箱子沿水平面前进时，提力有没有做功，为什么？</a:t>
            </a:r>
          </a:p>
        </p:txBody>
      </p:sp>
      <p:pic>
        <p:nvPicPr>
          <p:cNvPr id="10249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988" y="4149725"/>
            <a:ext cx="3819525" cy="230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1267</Words>
  <PresentationFormat>全屏显示(4:3)</PresentationFormat>
  <Paragraphs>167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语文词语中“功”的含义：</vt:lpstr>
      <vt:lpstr>幻灯片 3</vt:lpstr>
      <vt:lpstr>搬而未起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7</cp:revision>
  <dcterms:created xsi:type="dcterms:W3CDTF">2020-02-09T01:43:08Z</dcterms:created>
  <dcterms:modified xsi:type="dcterms:W3CDTF">2020-02-09T02:07:14Z</dcterms:modified>
</cp:coreProperties>
</file>