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80F5-6B4E-4DB6-A749-C2CC2FA9A4E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1A730-1A40-4868-89D3-AE6CD1908B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A5A5FB-4CCA-4C53-90F6-E186FC7E951A}" type="slidenum">
              <a:rPr lang="zh-CN" altLang="en-US">
                <a:latin typeface="Times New Roman" pitchFamily="18" charset="0"/>
                <a:ea typeface="黑体" pitchFamily="49" charset="-122"/>
              </a:rPr>
              <a:pPr/>
              <a:t>20</a:t>
            </a:fld>
            <a:endParaRPr lang="zh-CN" altLang="en-US"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4F2A4CC-5CEB-4C9C-9586-755603DC52E4}"/>
              </a:ext>
            </a:extLst>
          </p:cNvPr>
          <p:cNvGrpSpPr>
            <a:grpSpLocks/>
          </p:cNvGrpSpPr>
          <p:nvPr/>
        </p:nvGrpSpPr>
        <p:grpSpPr bwMode="auto">
          <a:xfrm>
            <a:off x="558542" y="347891"/>
            <a:ext cx="4013457" cy="707799"/>
            <a:chOff x="1752567" y="402830"/>
            <a:chExt cx="4217586" cy="844742"/>
          </a:xfrm>
          <a:solidFill>
            <a:srgbClr val="4B5251"/>
          </a:solidFill>
          <a:effectLst>
            <a:outerShdw blurRad="50800" dist="38100" dir="5400000" sx="105000" sy="105000" algn="t" rotWithShape="0">
              <a:prstClr val="black">
                <a:alpha val="40000"/>
              </a:prstClr>
            </a:outerShdw>
          </a:effectLst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F47F93C3-8FEA-4EC1-B60B-982D81893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567" y="402830"/>
              <a:ext cx="844470" cy="844742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bg1"/>
                </a:solidFill>
                <a:latin typeface="等线" panose="02010600030101010101" pitchFamily="2" charset="-122"/>
                <a:ea typeface="+mn-ea"/>
              </a:endParaRPr>
            </a:p>
          </p:txBody>
        </p:sp>
        <p:sp>
          <p:nvSpPr>
            <p:cNvPr id="4" name="任意多边形: 形状 14">
              <a:extLst>
                <a:ext uri="{FF2B5EF4-FFF2-40B4-BE49-F238E27FC236}">
                  <a16:creationId xmlns:a16="http://schemas.microsoft.com/office/drawing/2014/main" xmlns="" id="{0A980B0D-0913-44D1-BCEA-C6532AD2C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055" y="402830"/>
              <a:ext cx="3827098" cy="844742"/>
            </a:xfrm>
            <a:custGeom>
              <a:avLst/>
              <a:gdLst>
                <a:gd name="T0" fmla="*/ 3535441 w 3096868"/>
                <a:gd name="T1" fmla="*/ 665844 h 683523"/>
                <a:gd name="T2" fmla="*/ 3620786 w 3096868"/>
                <a:gd name="T3" fmla="*/ 751190 h 683523"/>
                <a:gd name="T4" fmla="*/ 3535441 w 3096868"/>
                <a:gd name="T5" fmla="*/ 836535 h 683523"/>
                <a:gd name="T6" fmla="*/ 3450096 w 3096868"/>
                <a:gd name="T7" fmla="*/ 751190 h 683523"/>
                <a:gd name="T8" fmla="*/ 3535441 w 3096868"/>
                <a:gd name="T9" fmla="*/ 665844 h 683523"/>
                <a:gd name="T10" fmla="*/ 3575421 w 3096868"/>
                <a:gd name="T11" fmla="*/ 334148 h 683523"/>
                <a:gd name="T12" fmla="*/ 3740494 w 3096868"/>
                <a:gd name="T13" fmla="*/ 334148 h 683523"/>
                <a:gd name="T14" fmla="*/ 3827310 w 3096868"/>
                <a:gd name="T15" fmla="*/ 420964 h 683523"/>
                <a:gd name="T16" fmla="*/ 3740494 w 3096868"/>
                <a:gd name="T17" fmla="*/ 507780 h 683523"/>
                <a:gd name="T18" fmla="*/ 3575421 w 3096868"/>
                <a:gd name="T19" fmla="*/ 507780 h 683523"/>
                <a:gd name="T20" fmla="*/ 3488605 w 3096868"/>
                <a:gd name="T21" fmla="*/ 420964 h 683523"/>
                <a:gd name="T22" fmla="*/ 3575421 w 3096868"/>
                <a:gd name="T23" fmla="*/ 334148 h 683523"/>
                <a:gd name="T24" fmla="*/ 300585 w 3096868"/>
                <a:gd name="T25" fmla="*/ 260256 h 683523"/>
                <a:gd name="T26" fmla="*/ 300585 w 3096868"/>
                <a:gd name="T27" fmla="*/ 260256 h 683523"/>
                <a:gd name="T28" fmla="*/ 300585 w 3096868"/>
                <a:gd name="T29" fmla="*/ 260257 h 683523"/>
                <a:gd name="T30" fmla="*/ 3111437 w 3096868"/>
                <a:gd name="T31" fmla="*/ 8158 h 683523"/>
                <a:gd name="T32" fmla="*/ 3196782 w 3096868"/>
                <a:gd name="T33" fmla="*/ 93503 h 683523"/>
                <a:gd name="T34" fmla="*/ 3111437 w 3096868"/>
                <a:gd name="T35" fmla="*/ 178848 h 683523"/>
                <a:gd name="T36" fmla="*/ 3026091 w 3096868"/>
                <a:gd name="T37" fmla="*/ 93503 h 683523"/>
                <a:gd name="T38" fmla="*/ 3111437 w 3096868"/>
                <a:gd name="T39" fmla="*/ 8158 h 683523"/>
                <a:gd name="T40" fmla="*/ 86816 w 3096868"/>
                <a:gd name="T41" fmla="*/ 0 h 683523"/>
                <a:gd name="T42" fmla="*/ 2864929 w 3096868"/>
                <a:gd name="T43" fmla="*/ 0 h 683523"/>
                <a:gd name="T44" fmla="*/ 2951744 w 3096868"/>
                <a:gd name="T45" fmla="*/ 86816 h 683523"/>
                <a:gd name="T46" fmla="*/ 2864929 w 3096868"/>
                <a:gd name="T47" fmla="*/ 173632 h 683523"/>
                <a:gd name="T48" fmla="*/ 2734090 w 3096868"/>
                <a:gd name="T49" fmla="*/ 173632 h 683523"/>
                <a:gd name="T50" fmla="*/ 2723584 w 3096868"/>
                <a:gd name="T51" fmla="*/ 175729 h 683523"/>
                <a:gd name="T52" fmla="*/ 2670560 w 3096868"/>
                <a:gd name="T53" fmla="*/ 254801 h 683523"/>
                <a:gd name="T54" fmla="*/ 2723584 w 3096868"/>
                <a:gd name="T55" fmla="*/ 333871 h 683523"/>
                <a:gd name="T56" fmla="*/ 2724968 w 3096868"/>
                <a:gd name="T57" fmla="*/ 334148 h 683523"/>
                <a:gd name="T58" fmla="*/ 3156548 w 3096868"/>
                <a:gd name="T59" fmla="*/ 334148 h 683523"/>
                <a:gd name="T60" fmla="*/ 3243364 w 3096868"/>
                <a:gd name="T61" fmla="*/ 420964 h 683523"/>
                <a:gd name="T62" fmla="*/ 3156548 w 3096868"/>
                <a:gd name="T63" fmla="*/ 507780 h 683523"/>
                <a:gd name="T64" fmla="*/ 3030652 w 3096868"/>
                <a:gd name="T65" fmla="*/ 507780 h 683523"/>
                <a:gd name="T66" fmla="*/ 3002180 w 3096868"/>
                <a:gd name="T67" fmla="*/ 513462 h 683523"/>
                <a:gd name="T68" fmla="*/ 2949156 w 3096868"/>
                <a:gd name="T69" fmla="*/ 592534 h 683523"/>
                <a:gd name="T70" fmla="*/ 2974584 w 3096868"/>
                <a:gd name="T71" fmla="*/ 653214 h 683523"/>
                <a:gd name="T72" fmla="*/ 3001437 w 3096868"/>
                <a:gd name="T73" fmla="*/ 671110 h 683523"/>
                <a:gd name="T74" fmla="*/ 3287446 w 3096868"/>
                <a:gd name="T75" fmla="*/ 671110 h 683523"/>
                <a:gd name="T76" fmla="*/ 3374262 w 3096868"/>
                <a:gd name="T77" fmla="*/ 757926 h 683523"/>
                <a:gd name="T78" fmla="*/ 3287446 w 3096868"/>
                <a:gd name="T79" fmla="*/ 844742 h 683523"/>
                <a:gd name="T80" fmla="*/ 86816 w 3096868"/>
                <a:gd name="T81" fmla="*/ 844742 h 683523"/>
                <a:gd name="T82" fmla="*/ 0 w 3096868"/>
                <a:gd name="T83" fmla="*/ 757926 h 683523"/>
                <a:gd name="T84" fmla="*/ 86816 w 3096868"/>
                <a:gd name="T85" fmla="*/ 671110 h 683523"/>
                <a:gd name="T86" fmla="*/ 300585 w 3096868"/>
                <a:gd name="T87" fmla="*/ 671110 h 683523"/>
                <a:gd name="T88" fmla="*/ 300585 w 3096868"/>
                <a:gd name="T89" fmla="*/ 507780 h 683523"/>
                <a:gd name="T90" fmla="*/ 131059 w 3096868"/>
                <a:gd name="T91" fmla="*/ 507780 h 683523"/>
                <a:gd name="T92" fmla="*/ 44243 w 3096868"/>
                <a:gd name="T93" fmla="*/ 420964 h 683523"/>
                <a:gd name="T94" fmla="*/ 131059 w 3096868"/>
                <a:gd name="T95" fmla="*/ 334148 h 683523"/>
                <a:gd name="T96" fmla="*/ 340336 w 3096868"/>
                <a:gd name="T97" fmla="*/ 334148 h 683523"/>
                <a:gd name="T98" fmla="*/ 327649 w 3096868"/>
                <a:gd name="T99" fmla="*/ 325594 h 683523"/>
                <a:gd name="T100" fmla="*/ 307845 w 3096868"/>
                <a:gd name="T101" fmla="*/ 296223 h 683523"/>
                <a:gd name="T102" fmla="*/ 300585 w 3096868"/>
                <a:gd name="T103" fmla="*/ 260256 h 683523"/>
                <a:gd name="T104" fmla="*/ 307845 w 3096868"/>
                <a:gd name="T105" fmla="*/ 224290 h 683523"/>
                <a:gd name="T106" fmla="*/ 341324 w 3096868"/>
                <a:gd name="T107" fmla="*/ 183636 h 683523"/>
                <a:gd name="T108" fmla="*/ 374075 w 3096868"/>
                <a:gd name="T109" fmla="*/ 173632 h 683523"/>
                <a:gd name="T110" fmla="*/ 86816 w 3096868"/>
                <a:gd name="T111" fmla="*/ 173632 h 683523"/>
                <a:gd name="T112" fmla="*/ 0 w 3096868"/>
                <a:gd name="T113" fmla="*/ 86816 h 683523"/>
                <a:gd name="T114" fmla="*/ 86816 w 3096868"/>
                <a:gd name="T115" fmla="*/ 0 h 6835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6868"/>
                <a:gd name="T175" fmla="*/ 0 h 683523"/>
                <a:gd name="T176" fmla="*/ 3096868 w 3096868"/>
                <a:gd name="T177" fmla="*/ 683523 h 6835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6868" h="683523">
                  <a:moveTo>
                    <a:pt x="2860702" y="538768"/>
                  </a:moveTo>
                  <a:cubicBezTo>
                    <a:pt x="2898841" y="538768"/>
                    <a:pt x="2929759" y="569686"/>
                    <a:pt x="2929759" y="607825"/>
                  </a:cubicBezTo>
                  <a:cubicBezTo>
                    <a:pt x="2929759" y="645964"/>
                    <a:pt x="2898841" y="676882"/>
                    <a:pt x="2860702" y="676882"/>
                  </a:cubicBezTo>
                  <a:cubicBezTo>
                    <a:pt x="2822563" y="676882"/>
                    <a:pt x="2791645" y="645964"/>
                    <a:pt x="2791645" y="607825"/>
                  </a:cubicBezTo>
                  <a:cubicBezTo>
                    <a:pt x="2791645" y="569686"/>
                    <a:pt x="2822563" y="538768"/>
                    <a:pt x="2860702" y="538768"/>
                  </a:cubicBezTo>
                  <a:close/>
                  <a:moveTo>
                    <a:pt x="2893052" y="270376"/>
                  </a:moveTo>
                  <a:lnTo>
                    <a:pt x="3026621" y="270376"/>
                  </a:lnTo>
                  <a:cubicBezTo>
                    <a:pt x="3065417" y="270376"/>
                    <a:pt x="3096868" y="301827"/>
                    <a:pt x="3096868" y="340623"/>
                  </a:cubicBezTo>
                  <a:cubicBezTo>
                    <a:pt x="3096868" y="379419"/>
                    <a:pt x="3065417" y="410870"/>
                    <a:pt x="3026621" y="410870"/>
                  </a:cubicBezTo>
                  <a:lnTo>
                    <a:pt x="2893052" y="410870"/>
                  </a:lnTo>
                  <a:cubicBezTo>
                    <a:pt x="2854256" y="410870"/>
                    <a:pt x="2822805" y="379419"/>
                    <a:pt x="2822805" y="340623"/>
                  </a:cubicBezTo>
                  <a:cubicBezTo>
                    <a:pt x="2822805" y="301827"/>
                    <a:pt x="2854256" y="270376"/>
                    <a:pt x="2893052" y="270376"/>
                  </a:cubicBezTo>
                  <a:close/>
                  <a:moveTo>
                    <a:pt x="243218" y="210586"/>
                  </a:moveTo>
                  <a:lnTo>
                    <a:pt x="243218" y="210586"/>
                  </a:lnTo>
                  <a:lnTo>
                    <a:pt x="243218" y="210587"/>
                  </a:lnTo>
                  <a:lnTo>
                    <a:pt x="243218" y="210586"/>
                  </a:lnTo>
                  <a:close/>
                  <a:moveTo>
                    <a:pt x="2517619" y="6601"/>
                  </a:moveTo>
                  <a:cubicBezTo>
                    <a:pt x="2555758" y="6601"/>
                    <a:pt x="2586676" y="37519"/>
                    <a:pt x="2586676" y="75658"/>
                  </a:cubicBezTo>
                  <a:cubicBezTo>
                    <a:pt x="2586676" y="113797"/>
                    <a:pt x="2555758" y="144715"/>
                    <a:pt x="2517619" y="144715"/>
                  </a:cubicBezTo>
                  <a:cubicBezTo>
                    <a:pt x="2479480" y="144715"/>
                    <a:pt x="2448562" y="113797"/>
                    <a:pt x="2448562" y="75658"/>
                  </a:cubicBezTo>
                  <a:cubicBezTo>
                    <a:pt x="2448562" y="37519"/>
                    <a:pt x="2479480" y="6601"/>
                    <a:pt x="2517619" y="6601"/>
                  </a:cubicBezTo>
                  <a:close/>
                  <a:moveTo>
                    <a:pt x="70247" y="0"/>
                  </a:moveTo>
                  <a:lnTo>
                    <a:pt x="2318157" y="0"/>
                  </a:lnTo>
                  <a:cubicBezTo>
                    <a:pt x="2356953" y="0"/>
                    <a:pt x="2388404" y="31451"/>
                    <a:pt x="2388404" y="70247"/>
                  </a:cubicBezTo>
                  <a:cubicBezTo>
                    <a:pt x="2388404" y="109043"/>
                    <a:pt x="2356953" y="140494"/>
                    <a:pt x="2318157" y="140494"/>
                  </a:cubicBezTo>
                  <a:lnTo>
                    <a:pt x="2212289" y="140494"/>
                  </a:lnTo>
                  <a:lnTo>
                    <a:pt x="2203788" y="142191"/>
                  </a:lnTo>
                  <a:cubicBezTo>
                    <a:pt x="2178575" y="152732"/>
                    <a:pt x="2160884" y="177410"/>
                    <a:pt x="2160884" y="206172"/>
                  </a:cubicBezTo>
                  <a:cubicBezTo>
                    <a:pt x="2160884" y="234933"/>
                    <a:pt x="2178575" y="259611"/>
                    <a:pt x="2203788" y="270152"/>
                  </a:cubicBezTo>
                  <a:lnTo>
                    <a:pt x="2204908" y="270376"/>
                  </a:lnTo>
                  <a:lnTo>
                    <a:pt x="2554121" y="270376"/>
                  </a:lnTo>
                  <a:cubicBezTo>
                    <a:pt x="2592917" y="270376"/>
                    <a:pt x="2624368" y="301827"/>
                    <a:pt x="2624368" y="340623"/>
                  </a:cubicBezTo>
                  <a:cubicBezTo>
                    <a:pt x="2624368" y="379419"/>
                    <a:pt x="2592917" y="410870"/>
                    <a:pt x="2554121" y="410870"/>
                  </a:cubicBezTo>
                  <a:lnTo>
                    <a:pt x="2452252" y="410870"/>
                  </a:lnTo>
                  <a:lnTo>
                    <a:pt x="2429214" y="415468"/>
                  </a:lnTo>
                  <a:cubicBezTo>
                    <a:pt x="2404001" y="426009"/>
                    <a:pt x="2386310" y="450687"/>
                    <a:pt x="2386310" y="479449"/>
                  </a:cubicBezTo>
                  <a:cubicBezTo>
                    <a:pt x="2386310" y="498623"/>
                    <a:pt x="2394173" y="515982"/>
                    <a:pt x="2406885" y="528548"/>
                  </a:cubicBezTo>
                  <a:lnTo>
                    <a:pt x="2428613" y="543029"/>
                  </a:lnTo>
                  <a:lnTo>
                    <a:pt x="2660037" y="543029"/>
                  </a:lnTo>
                  <a:cubicBezTo>
                    <a:pt x="2698833" y="543029"/>
                    <a:pt x="2730284" y="574480"/>
                    <a:pt x="2730284" y="613276"/>
                  </a:cubicBezTo>
                  <a:cubicBezTo>
                    <a:pt x="2730284" y="652072"/>
                    <a:pt x="2698833" y="683523"/>
                    <a:pt x="2660037" y="683523"/>
                  </a:cubicBezTo>
                  <a:lnTo>
                    <a:pt x="70247" y="683523"/>
                  </a:lnTo>
                  <a:cubicBezTo>
                    <a:pt x="31451" y="683523"/>
                    <a:pt x="0" y="652072"/>
                    <a:pt x="0" y="613276"/>
                  </a:cubicBezTo>
                  <a:cubicBezTo>
                    <a:pt x="0" y="574480"/>
                    <a:pt x="31451" y="543029"/>
                    <a:pt x="70247" y="543029"/>
                  </a:cubicBezTo>
                  <a:lnTo>
                    <a:pt x="243218" y="543029"/>
                  </a:lnTo>
                  <a:lnTo>
                    <a:pt x="243218" y="410870"/>
                  </a:lnTo>
                  <a:lnTo>
                    <a:pt x="106046" y="410870"/>
                  </a:lnTo>
                  <a:cubicBezTo>
                    <a:pt x="67250" y="410870"/>
                    <a:pt x="35799" y="379419"/>
                    <a:pt x="35799" y="340623"/>
                  </a:cubicBezTo>
                  <a:cubicBezTo>
                    <a:pt x="35799" y="301827"/>
                    <a:pt x="67250" y="270376"/>
                    <a:pt x="106046" y="270376"/>
                  </a:cubicBezTo>
                  <a:lnTo>
                    <a:pt x="275383" y="270376"/>
                  </a:lnTo>
                  <a:lnTo>
                    <a:pt x="265117" y="263454"/>
                  </a:lnTo>
                  <a:cubicBezTo>
                    <a:pt x="258351" y="256689"/>
                    <a:pt x="252877" y="248634"/>
                    <a:pt x="249093" y="239689"/>
                  </a:cubicBezTo>
                  <a:lnTo>
                    <a:pt x="243218" y="210586"/>
                  </a:lnTo>
                  <a:lnTo>
                    <a:pt x="249093" y="181484"/>
                  </a:lnTo>
                  <a:cubicBezTo>
                    <a:pt x="254769" y="168067"/>
                    <a:pt x="264249" y="156651"/>
                    <a:pt x="276182" y="148589"/>
                  </a:cubicBezTo>
                  <a:lnTo>
                    <a:pt x="302683" y="140494"/>
                  </a:lnTo>
                  <a:lnTo>
                    <a:pt x="70247" y="140494"/>
                  </a:lnTo>
                  <a:cubicBezTo>
                    <a:pt x="31451" y="140494"/>
                    <a:pt x="0" y="109043"/>
                    <a:pt x="0" y="70247"/>
                  </a:cubicBezTo>
                  <a:cubicBezTo>
                    <a:pt x="0" y="31451"/>
                    <a:pt x="31451" y="0"/>
                    <a:pt x="7024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  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想想做做</a:t>
              </a:r>
              <a:endParaRPr lang="zh-CN" altLang="en-US" sz="4000" dirty="0">
                <a:solidFill>
                  <a:schemeClr val="bg1"/>
                </a:solidFill>
                <a:latin typeface="等线" panose="02010600030101010101" pitchFamily="2" charset="-122"/>
                <a:ea typeface="+mn-ea"/>
              </a:endParaRPr>
            </a:p>
          </p:txBody>
        </p:sp>
      </p:grpSp>
      <p:grpSp>
        <p:nvGrpSpPr>
          <p:cNvPr id="5" name="组合 4"/>
          <p:cNvGrpSpPr>
            <a:grpSpLocks/>
          </p:cNvGrpSpPr>
          <p:nvPr/>
        </p:nvGrpSpPr>
        <p:grpSpPr bwMode="auto">
          <a:xfrm rot="586902">
            <a:off x="-379413" y="292100"/>
            <a:ext cx="1876426" cy="819150"/>
            <a:chOff x="8036364" y="3109913"/>
            <a:chExt cx="1163638" cy="508000"/>
          </a:xfrm>
        </p:grpSpPr>
        <p:sp>
          <p:nvSpPr>
            <p:cNvPr id="6" name="Freeform 10"/>
            <p:cNvSpPr>
              <a:spLocks/>
            </p:cNvSpPr>
            <p:nvPr/>
          </p:nvSpPr>
          <p:spPr bwMode="auto">
            <a:xfrm>
              <a:off x="8380201" y="3109980"/>
              <a:ext cx="509953" cy="508000"/>
            </a:xfrm>
            <a:custGeom>
              <a:avLst/>
              <a:gdLst>
                <a:gd name="T0" fmla="*/ 2147483646 w 239"/>
                <a:gd name="T1" fmla="*/ 2147483646 h 239"/>
                <a:gd name="T2" fmla="*/ 2147483646 w 239"/>
                <a:gd name="T3" fmla="*/ 2147483646 h 239"/>
                <a:gd name="T4" fmla="*/ 2147483646 w 239"/>
                <a:gd name="T5" fmla="*/ 2147483646 h 239"/>
                <a:gd name="T6" fmla="*/ 2147483646 w 239"/>
                <a:gd name="T7" fmla="*/ 2147483646 h 239"/>
                <a:gd name="T8" fmla="*/ 2147483646 w 239"/>
                <a:gd name="T9" fmla="*/ 2147483646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" h="239">
                  <a:moveTo>
                    <a:pt x="15" y="93"/>
                  </a:moveTo>
                  <a:cubicBezTo>
                    <a:pt x="0" y="150"/>
                    <a:pt x="35" y="209"/>
                    <a:pt x="92" y="224"/>
                  </a:cubicBezTo>
                  <a:cubicBezTo>
                    <a:pt x="150" y="239"/>
                    <a:pt x="209" y="205"/>
                    <a:pt x="224" y="147"/>
                  </a:cubicBezTo>
                  <a:cubicBezTo>
                    <a:pt x="239" y="89"/>
                    <a:pt x="205" y="30"/>
                    <a:pt x="147" y="15"/>
                  </a:cubicBezTo>
                  <a:cubicBezTo>
                    <a:pt x="89" y="0"/>
                    <a:pt x="30" y="35"/>
                    <a:pt x="15" y="93"/>
                  </a:cubicBezTo>
                </a:path>
              </a:pathLst>
            </a:custGeom>
            <a:solidFill>
              <a:srgbClr val="E7EB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8465837" y="3192184"/>
              <a:ext cx="395755" cy="129953"/>
            </a:xfrm>
            <a:custGeom>
              <a:avLst/>
              <a:gdLst>
                <a:gd name="T0" fmla="*/ 2147483646 w 186"/>
                <a:gd name="T1" fmla="*/ 0 h 61"/>
                <a:gd name="T2" fmla="*/ 0 w 186"/>
                <a:gd name="T3" fmla="*/ 2147483646 h 61"/>
                <a:gd name="T4" fmla="*/ 0 w 186"/>
                <a:gd name="T5" fmla="*/ 2147483646 h 61"/>
                <a:gd name="T6" fmla="*/ 0 w 186"/>
                <a:gd name="T7" fmla="*/ 2147483646 h 61"/>
                <a:gd name="T8" fmla="*/ 0 w 186"/>
                <a:gd name="T9" fmla="*/ 2147483646 h 61"/>
                <a:gd name="T10" fmla="*/ 2147483646 w 186"/>
                <a:gd name="T11" fmla="*/ 2147483646 h 61"/>
                <a:gd name="T12" fmla="*/ 2147483646 w 186"/>
                <a:gd name="T13" fmla="*/ 2147483646 h 61"/>
                <a:gd name="T14" fmla="*/ 2147483646 w 186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61">
                  <a:moveTo>
                    <a:pt x="8" y="0"/>
                  </a:moveTo>
                  <a:cubicBezTo>
                    <a:pt x="5" y="3"/>
                    <a:pt x="2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8" y="37"/>
                    <a:pt x="122" y="56"/>
                    <a:pt x="186" y="61"/>
                  </a:cubicBezTo>
                  <a:cubicBezTo>
                    <a:pt x="186" y="60"/>
                    <a:pt x="186" y="59"/>
                    <a:pt x="185" y="58"/>
                  </a:cubicBezTo>
                  <a:cubicBezTo>
                    <a:pt x="124" y="47"/>
                    <a:pt x="65" y="26"/>
                    <a:pt x="8" y="0"/>
                  </a:cubicBezTo>
                </a:path>
              </a:pathLst>
            </a:custGeom>
            <a:solidFill>
              <a:srgbClr val="BDB1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8424300" y="3252528"/>
              <a:ext cx="440056" cy="137829"/>
            </a:xfrm>
            <a:custGeom>
              <a:avLst/>
              <a:gdLst>
                <a:gd name="T0" fmla="*/ 2147483646 w 206"/>
                <a:gd name="T1" fmla="*/ 2147483646 h 65"/>
                <a:gd name="T2" fmla="*/ 2147483646 w 206"/>
                <a:gd name="T3" fmla="*/ 2147483646 h 65"/>
                <a:gd name="T4" fmla="*/ 2147483646 w 206"/>
                <a:gd name="T5" fmla="*/ 2147483646 h 65"/>
                <a:gd name="T6" fmla="*/ 2147483646 w 206"/>
                <a:gd name="T7" fmla="*/ 2147483646 h 65"/>
                <a:gd name="T8" fmla="*/ 2147483646 w 206"/>
                <a:gd name="T9" fmla="*/ 2147483646 h 65"/>
                <a:gd name="T10" fmla="*/ 2147483646 w 206"/>
                <a:gd name="T11" fmla="*/ 0 h 65"/>
                <a:gd name="T12" fmla="*/ 0 w 206"/>
                <a:gd name="T13" fmla="*/ 2147483646 h 65"/>
                <a:gd name="T14" fmla="*/ 0 w 206"/>
                <a:gd name="T15" fmla="*/ 2147483646 h 65"/>
                <a:gd name="T16" fmla="*/ 2147483646 w 206"/>
                <a:gd name="T17" fmla="*/ 0 h 65"/>
                <a:gd name="T18" fmla="*/ 2147483646 w 206"/>
                <a:gd name="T19" fmla="*/ 0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6" h="65">
                  <a:moveTo>
                    <a:pt x="14" y="4"/>
                  </a:moveTo>
                  <a:cubicBezTo>
                    <a:pt x="14" y="9"/>
                    <a:pt x="13" y="13"/>
                    <a:pt x="13" y="17"/>
                  </a:cubicBezTo>
                  <a:cubicBezTo>
                    <a:pt x="73" y="45"/>
                    <a:pt x="140" y="61"/>
                    <a:pt x="206" y="65"/>
                  </a:cubicBezTo>
                  <a:cubicBezTo>
                    <a:pt x="206" y="64"/>
                    <a:pt x="206" y="62"/>
                    <a:pt x="206" y="61"/>
                  </a:cubicBezTo>
                  <a:cubicBezTo>
                    <a:pt x="139" y="51"/>
                    <a:pt x="75" y="32"/>
                    <a:pt x="14" y="4"/>
                  </a:cubicBezTo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7"/>
                    <a:pt x="3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BDB1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8468074" y="3379010"/>
              <a:ext cx="366221" cy="109279"/>
            </a:xfrm>
            <a:custGeom>
              <a:avLst/>
              <a:gdLst>
                <a:gd name="T0" fmla="*/ 0 w 172"/>
                <a:gd name="T1" fmla="*/ 0 h 51"/>
                <a:gd name="T2" fmla="*/ 2147483646 w 172"/>
                <a:gd name="T3" fmla="*/ 2147483646 h 51"/>
                <a:gd name="T4" fmla="*/ 2147483646 w 172"/>
                <a:gd name="T5" fmla="*/ 2147483646 h 51"/>
                <a:gd name="T6" fmla="*/ 2147483646 w 172"/>
                <a:gd name="T7" fmla="*/ 2147483646 h 51"/>
                <a:gd name="T8" fmla="*/ 0 w 17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" h="51">
                  <a:moveTo>
                    <a:pt x="0" y="0"/>
                  </a:moveTo>
                  <a:cubicBezTo>
                    <a:pt x="1" y="3"/>
                    <a:pt x="2" y="6"/>
                    <a:pt x="3" y="9"/>
                  </a:cubicBezTo>
                  <a:cubicBezTo>
                    <a:pt x="56" y="31"/>
                    <a:pt x="112" y="46"/>
                    <a:pt x="170" y="51"/>
                  </a:cubicBezTo>
                  <a:cubicBezTo>
                    <a:pt x="170" y="50"/>
                    <a:pt x="171" y="49"/>
                    <a:pt x="172" y="48"/>
                  </a:cubicBezTo>
                  <a:cubicBezTo>
                    <a:pt x="113" y="41"/>
                    <a:pt x="55" y="23"/>
                    <a:pt x="0" y="0"/>
                  </a:cubicBezTo>
                </a:path>
              </a:pathLst>
            </a:custGeom>
            <a:solidFill>
              <a:srgbClr val="BDB1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8554161" y="3508531"/>
              <a:ext cx="205753" cy="63008"/>
            </a:xfrm>
            <a:custGeom>
              <a:avLst/>
              <a:gdLst>
                <a:gd name="T0" fmla="*/ 0 w 97"/>
                <a:gd name="T1" fmla="*/ 0 h 30"/>
                <a:gd name="T2" fmla="*/ 2147483646 w 97"/>
                <a:gd name="T3" fmla="*/ 2147483646 h 30"/>
                <a:gd name="T4" fmla="*/ 2147483646 w 97"/>
                <a:gd name="T5" fmla="*/ 2147483646 h 30"/>
                <a:gd name="T6" fmla="*/ 2147483646 w 97"/>
                <a:gd name="T7" fmla="*/ 2147483646 h 30"/>
                <a:gd name="T8" fmla="*/ 2147483646 w 97"/>
                <a:gd name="T9" fmla="*/ 2147483646 h 30"/>
                <a:gd name="T10" fmla="*/ 0 w 97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0">
                  <a:moveTo>
                    <a:pt x="0" y="0"/>
                  </a:moveTo>
                  <a:cubicBezTo>
                    <a:pt x="10" y="9"/>
                    <a:pt x="21" y="16"/>
                    <a:pt x="33" y="21"/>
                  </a:cubicBezTo>
                  <a:cubicBezTo>
                    <a:pt x="50" y="25"/>
                    <a:pt x="68" y="29"/>
                    <a:pt x="85" y="30"/>
                  </a:cubicBezTo>
                  <a:cubicBezTo>
                    <a:pt x="89" y="28"/>
                    <a:pt x="93" y="26"/>
                    <a:pt x="97" y="24"/>
                  </a:cubicBezTo>
                  <a:cubicBezTo>
                    <a:pt x="65" y="21"/>
                    <a:pt x="34" y="12"/>
                    <a:pt x="5" y="2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BDB1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96726" y="3294063"/>
              <a:ext cx="25400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16"/>
            <p:cNvSpPr>
              <a:spLocks noEditPoints="1"/>
            </p:cNvSpPr>
            <p:nvPr/>
          </p:nvSpPr>
          <p:spPr bwMode="auto">
            <a:xfrm>
              <a:off x="8405389" y="3209682"/>
              <a:ext cx="323889" cy="384938"/>
            </a:xfrm>
            <a:custGeom>
              <a:avLst/>
              <a:gdLst>
                <a:gd name="T0" fmla="*/ 2147483646 w 152"/>
                <a:gd name="T1" fmla="*/ 2147483646 h 181"/>
                <a:gd name="T2" fmla="*/ 2147483646 w 152"/>
                <a:gd name="T3" fmla="*/ 2147483646 h 181"/>
                <a:gd name="T4" fmla="*/ 2147483646 w 152"/>
                <a:gd name="T5" fmla="*/ 2147483646 h 181"/>
                <a:gd name="T6" fmla="*/ 2147483646 w 152"/>
                <a:gd name="T7" fmla="*/ 2147483646 h 181"/>
                <a:gd name="T8" fmla="*/ 2147483646 w 152"/>
                <a:gd name="T9" fmla="*/ 2147483646 h 181"/>
                <a:gd name="T10" fmla="*/ 2147483646 w 152"/>
                <a:gd name="T11" fmla="*/ 2147483646 h 181"/>
                <a:gd name="T12" fmla="*/ 2147483646 w 152"/>
                <a:gd name="T13" fmla="*/ 2147483646 h 181"/>
                <a:gd name="T14" fmla="*/ 2147483646 w 152"/>
                <a:gd name="T15" fmla="*/ 2147483646 h 181"/>
                <a:gd name="T16" fmla="*/ 0 w 152"/>
                <a:gd name="T17" fmla="*/ 2147483646 h 181"/>
                <a:gd name="T18" fmla="*/ 2147483646 w 152"/>
                <a:gd name="T19" fmla="*/ 2147483646 h 181"/>
                <a:gd name="T20" fmla="*/ 2147483646 w 152"/>
                <a:gd name="T21" fmla="*/ 2147483646 h 181"/>
                <a:gd name="T22" fmla="*/ 2147483646 w 152"/>
                <a:gd name="T23" fmla="*/ 2147483646 h 181"/>
                <a:gd name="T24" fmla="*/ 0 w 152"/>
                <a:gd name="T25" fmla="*/ 2147483646 h 181"/>
                <a:gd name="T26" fmla="*/ 2147483646 w 152"/>
                <a:gd name="T27" fmla="*/ 2147483646 h 181"/>
                <a:gd name="T28" fmla="*/ 2147483646 w 152"/>
                <a:gd name="T29" fmla="*/ 2147483646 h 181"/>
                <a:gd name="T30" fmla="*/ 2147483646 w 152"/>
                <a:gd name="T31" fmla="*/ 2147483646 h 181"/>
                <a:gd name="T32" fmla="*/ 2147483646 w 152"/>
                <a:gd name="T33" fmla="*/ 2147483646 h 181"/>
                <a:gd name="T34" fmla="*/ 2147483646 w 152"/>
                <a:gd name="T35" fmla="*/ 2147483646 h 181"/>
                <a:gd name="T36" fmla="*/ 0 w 152"/>
                <a:gd name="T37" fmla="*/ 2147483646 h 181"/>
                <a:gd name="T38" fmla="*/ 2147483646 w 152"/>
                <a:gd name="T39" fmla="*/ 2147483646 h 181"/>
                <a:gd name="T40" fmla="*/ 2147483646 w 152"/>
                <a:gd name="T41" fmla="*/ 2147483646 h 181"/>
                <a:gd name="T42" fmla="*/ 2147483646 w 152"/>
                <a:gd name="T43" fmla="*/ 2147483646 h 181"/>
                <a:gd name="T44" fmla="*/ 2147483646 w 152"/>
                <a:gd name="T45" fmla="*/ 0 h 181"/>
                <a:gd name="T46" fmla="*/ 2147483646 w 152"/>
                <a:gd name="T47" fmla="*/ 2147483646 h 181"/>
                <a:gd name="T48" fmla="*/ 2147483646 w 152"/>
                <a:gd name="T49" fmla="*/ 2147483646 h 181"/>
                <a:gd name="T50" fmla="*/ 2147483646 w 152"/>
                <a:gd name="T51" fmla="*/ 2147483646 h 181"/>
                <a:gd name="T52" fmla="*/ 2147483646 w 152"/>
                <a:gd name="T53" fmla="*/ 0 h 181"/>
                <a:gd name="T54" fmla="*/ 2147483646 w 152"/>
                <a:gd name="T55" fmla="*/ 0 h 1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2" h="181">
                  <a:moveTo>
                    <a:pt x="16" y="131"/>
                  </a:moveTo>
                  <a:cubicBezTo>
                    <a:pt x="31" y="153"/>
                    <a:pt x="53" y="170"/>
                    <a:pt x="80" y="177"/>
                  </a:cubicBezTo>
                  <a:cubicBezTo>
                    <a:pt x="90" y="180"/>
                    <a:pt x="99" y="181"/>
                    <a:pt x="108" y="181"/>
                  </a:cubicBezTo>
                  <a:cubicBezTo>
                    <a:pt x="123" y="181"/>
                    <a:pt x="138" y="178"/>
                    <a:pt x="152" y="172"/>
                  </a:cubicBezTo>
                  <a:cubicBezTo>
                    <a:pt x="141" y="171"/>
                    <a:pt x="131" y="170"/>
                    <a:pt x="121" y="167"/>
                  </a:cubicBezTo>
                  <a:cubicBezTo>
                    <a:pt x="114" y="166"/>
                    <a:pt x="108" y="164"/>
                    <a:pt x="102" y="161"/>
                  </a:cubicBezTo>
                  <a:cubicBezTo>
                    <a:pt x="93" y="159"/>
                    <a:pt x="85" y="156"/>
                    <a:pt x="76" y="153"/>
                  </a:cubicBezTo>
                  <a:cubicBezTo>
                    <a:pt x="56" y="147"/>
                    <a:pt x="36" y="139"/>
                    <a:pt x="16" y="131"/>
                  </a:cubicBezTo>
                  <a:moveTo>
                    <a:pt x="0" y="75"/>
                  </a:moveTo>
                  <a:cubicBezTo>
                    <a:pt x="0" y="89"/>
                    <a:pt x="3" y="102"/>
                    <a:pt x="8" y="115"/>
                  </a:cubicBezTo>
                  <a:cubicBezTo>
                    <a:pt x="28" y="124"/>
                    <a:pt x="49" y="133"/>
                    <a:pt x="69" y="140"/>
                  </a:cubicBezTo>
                  <a:cubicBezTo>
                    <a:pt x="53" y="127"/>
                    <a:pt x="40" y="109"/>
                    <a:pt x="32" y="89"/>
                  </a:cubicBezTo>
                  <a:cubicBezTo>
                    <a:pt x="21" y="85"/>
                    <a:pt x="10" y="80"/>
                    <a:pt x="0" y="75"/>
                  </a:cubicBezTo>
                  <a:moveTo>
                    <a:pt x="9" y="30"/>
                  </a:moveTo>
                  <a:cubicBezTo>
                    <a:pt x="6" y="35"/>
                    <a:pt x="5" y="40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1" y="53"/>
                    <a:pt x="0" y="60"/>
                    <a:pt x="0" y="67"/>
                  </a:cubicBezTo>
                  <a:cubicBezTo>
                    <a:pt x="9" y="72"/>
                    <a:pt x="19" y="76"/>
                    <a:pt x="29" y="80"/>
                  </a:cubicBezTo>
                  <a:cubicBezTo>
                    <a:pt x="24" y="66"/>
                    <a:pt x="22" y="52"/>
                    <a:pt x="22" y="37"/>
                  </a:cubicBezTo>
                  <a:cubicBezTo>
                    <a:pt x="18" y="35"/>
                    <a:pt x="13" y="33"/>
                    <a:pt x="9" y="30"/>
                  </a:cubicBezTo>
                  <a:moveTo>
                    <a:pt x="28" y="0"/>
                  </a:moveTo>
                  <a:cubicBezTo>
                    <a:pt x="22" y="6"/>
                    <a:pt x="18" y="13"/>
                    <a:pt x="13" y="20"/>
                  </a:cubicBezTo>
                  <a:cubicBezTo>
                    <a:pt x="17" y="22"/>
                    <a:pt x="20" y="23"/>
                    <a:pt x="23" y="24"/>
                  </a:cubicBezTo>
                  <a:cubicBezTo>
                    <a:pt x="24" y="18"/>
                    <a:pt x="25" y="12"/>
                    <a:pt x="27" y="6"/>
                  </a:cubicBezTo>
                  <a:cubicBezTo>
                    <a:pt x="27" y="4"/>
                    <a:pt x="28" y="2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2CE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8465838" y="321035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5A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8424367" y="3252099"/>
              <a:ext cx="30519" cy="35442"/>
            </a:xfrm>
            <a:custGeom>
              <a:avLst/>
              <a:gdLst>
                <a:gd name="T0" fmla="*/ 2147483646 w 14"/>
                <a:gd name="T1" fmla="*/ 0 h 17"/>
                <a:gd name="T2" fmla="*/ 0 w 14"/>
                <a:gd name="T3" fmla="*/ 2147483646 h 17"/>
                <a:gd name="T4" fmla="*/ 2147483646 w 14"/>
                <a:gd name="T5" fmla="*/ 2147483646 h 17"/>
                <a:gd name="T6" fmla="*/ 2147483646 w 14"/>
                <a:gd name="T7" fmla="*/ 2147483646 h 17"/>
                <a:gd name="T8" fmla="*/ 2147483646 w 1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7">
                  <a:moveTo>
                    <a:pt x="4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4" y="13"/>
                    <a:pt x="9" y="15"/>
                    <a:pt x="13" y="17"/>
                  </a:cubicBezTo>
                  <a:cubicBezTo>
                    <a:pt x="13" y="13"/>
                    <a:pt x="14" y="9"/>
                    <a:pt x="14" y="4"/>
                  </a:cubicBezTo>
                  <a:cubicBezTo>
                    <a:pt x="11" y="3"/>
                    <a:pt x="8" y="2"/>
                    <a:pt x="4" y="0"/>
                  </a:cubicBezTo>
                </a:path>
              </a:pathLst>
            </a:custGeom>
            <a:solidFill>
              <a:srgbClr val="B5A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8405929" y="3353027"/>
              <a:ext cx="67928" cy="45287"/>
            </a:xfrm>
            <a:custGeom>
              <a:avLst/>
              <a:gdLst>
                <a:gd name="T0" fmla="*/ 0 w 32"/>
                <a:gd name="T1" fmla="*/ 0 h 22"/>
                <a:gd name="T2" fmla="*/ 0 w 32"/>
                <a:gd name="T3" fmla="*/ 2147483646 h 22"/>
                <a:gd name="T4" fmla="*/ 0 w 32"/>
                <a:gd name="T5" fmla="*/ 2147483646 h 22"/>
                <a:gd name="T6" fmla="*/ 2147483646 w 32"/>
                <a:gd name="T7" fmla="*/ 2147483646 h 22"/>
                <a:gd name="T8" fmla="*/ 2147483646 w 32"/>
                <a:gd name="T9" fmla="*/ 2147483646 h 22"/>
                <a:gd name="T10" fmla="*/ 0 w 3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22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0" y="13"/>
                    <a:pt x="21" y="18"/>
                    <a:pt x="32" y="22"/>
                  </a:cubicBezTo>
                  <a:cubicBezTo>
                    <a:pt x="31" y="19"/>
                    <a:pt x="30" y="16"/>
                    <a:pt x="29" y="13"/>
                  </a:cubicBezTo>
                  <a:cubicBezTo>
                    <a:pt x="19" y="9"/>
                    <a:pt x="9" y="5"/>
                    <a:pt x="0" y="0"/>
                  </a:cubicBezTo>
                </a:path>
              </a:pathLst>
            </a:custGeom>
            <a:solidFill>
              <a:srgbClr val="B5A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8422892" y="3453925"/>
              <a:ext cx="200831" cy="98450"/>
            </a:xfrm>
            <a:custGeom>
              <a:avLst/>
              <a:gdLst>
                <a:gd name="T0" fmla="*/ 0 w 94"/>
                <a:gd name="T1" fmla="*/ 0 h 46"/>
                <a:gd name="T2" fmla="*/ 2147483646 w 94"/>
                <a:gd name="T3" fmla="*/ 2147483646 h 46"/>
                <a:gd name="T4" fmla="*/ 2147483646 w 94"/>
                <a:gd name="T5" fmla="*/ 2147483646 h 46"/>
                <a:gd name="T6" fmla="*/ 2147483646 w 94"/>
                <a:gd name="T7" fmla="*/ 2147483646 h 46"/>
                <a:gd name="T8" fmla="*/ 2147483646 w 94"/>
                <a:gd name="T9" fmla="*/ 2147483646 h 46"/>
                <a:gd name="T10" fmla="*/ 0 w 94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" h="46">
                  <a:moveTo>
                    <a:pt x="0" y="0"/>
                  </a:moveTo>
                  <a:cubicBezTo>
                    <a:pt x="3" y="5"/>
                    <a:pt x="5" y="11"/>
                    <a:pt x="8" y="16"/>
                  </a:cubicBezTo>
                  <a:cubicBezTo>
                    <a:pt x="28" y="24"/>
                    <a:pt x="48" y="32"/>
                    <a:pt x="68" y="38"/>
                  </a:cubicBezTo>
                  <a:cubicBezTo>
                    <a:pt x="77" y="41"/>
                    <a:pt x="85" y="44"/>
                    <a:pt x="94" y="46"/>
                  </a:cubicBezTo>
                  <a:cubicBezTo>
                    <a:pt x="82" y="41"/>
                    <a:pt x="71" y="34"/>
                    <a:pt x="61" y="25"/>
                  </a:cubicBezTo>
                  <a:cubicBezTo>
                    <a:pt x="41" y="18"/>
                    <a:pt x="20" y="9"/>
                    <a:pt x="0" y="0"/>
                  </a:cubicBezTo>
                </a:path>
              </a:pathLst>
            </a:custGeom>
            <a:solidFill>
              <a:srgbClr val="B5A6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8036180" y="3197154"/>
              <a:ext cx="1163637" cy="412504"/>
            </a:xfrm>
            <a:custGeom>
              <a:avLst/>
              <a:gdLst>
                <a:gd name="T0" fmla="*/ 2147483646 w 546"/>
                <a:gd name="T1" fmla="*/ 2147483646 h 194"/>
                <a:gd name="T2" fmla="*/ 2147483646 w 546"/>
                <a:gd name="T3" fmla="*/ 2147483646 h 194"/>
                <a:gd name="T4" fmla="*/ 2147483646 w 546"/>
                <a:gd name="T5" fmla="*/ 2147483646 h 194"/>
                <a:gd name="T6" fmla="*/ 2147483646 w 546"/>
                <a:gd name="T7" fmla="*/ 2147483646 h 194"/>
                <a:gd name="T8" fmla="*/ 2147483646 w 546"/>
                <a:gd name="T9" fmla="*/ 2147483646 h 194"/>
                <a:gd name="T10" fmla="*/ 2147483646 w 546"/>
                <a:gd name="T11" fmla="*/ 2147483646 h 194"/>
                <a:gd name="T12" fmla="*/ 2147483646 w 546"/>
                <a:gd name="T13" fmla="*/ 2147483646 h 194"/>
                <a:gd name="T14" fmla="*/ 2147483646 w 546"/>
                <a:gd name="T15" fmla="*/ 2147483646 h 194"/>
                <a:gd name="T16" fmla="*/ 2147483646 w 546"/>
                <a:gd name="T17" fmla="*/ 2147483646 h 194"/>
                <a:gd name="T18" fmla="*/ 2147483646 w 546"/>
                <a:gd name="T19" fmla="*/ 2147483646 h 194"/>
                <a:gd name="T20" fmla="*/ 2147483646 w 546"/>
                <a:gd name="T21" fmla="*/ 2147483646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6" h="194">
                  <a:moveTo>
                    <a:pt x="184" y="32"/>
                  </a:moveTo>
                  <a:cubicBezTo>
                    <a:pt x="183" y="36"/>
                    <a:pt x="179" y="46"/>
                    <a:pt x="178" y="47"/>
                  </a:cubicBezTo>
                  <a:cubicBezTo>
                    <a:pt x="124" y="34"/>
                    <a:pt x="85" y="26"/>
                    <a:pt x="84" y="31"/>
                  </a:cubicBezTo>
                  <a:cubicBezTo>
                    <a:pt x="82" y="39"/>
                    <a:pt x="165" y="71"/>
                    <a:pt x="271" y="102"/>
                  </a:cubicBezTo>
                  <a:cubicBezTo>
                    <a:pt x="377" y="133"/>
                    <a:pt x="465" y="152"/>
                    <a:pt x="467" y="144"/>
                  </a:cubicBezTo>
                  <a:cubicBezTo>
                    <a:pt x="469" y="139"/>
                    <a:pt x="437" y="126"/>
                    <a:pt x="386" y="108"/>
                  </a:cubicBezTo>
                  <a:cubicBezTo>
                    <a:pt x="386" y="108"/>
                    <a:pt x="389" y="94"/>
                    <a:pt x="389" y="93"/>
                  </a:cubicBezTo>
                  <a:cubicBezTo>
                    <a:pt x="483" y="127"/>
                    <a:pt x="546" y="159"/>
                    <a:pt x="541" y="174"/>
                  </a:cubicBezTo>
                  <a:cubicBezTo>
                    <a:pt x="536" y="194"/>
                    <a:pt x="411" y="174"/>
                    <a:pt x="263" y="130"/>
                  </a:cubicBezTo>
                  <a:cubicBezTo>
                    <a:pt x="115" y="87"/>
                    <a:pt x="0" y="35"/>
                    <a:pt x="6" y="15"/>
                  </a:cubicBezTo>
                  <a:cubicBezTo>
                    <a:pt x="10" y="0"/>
                    <a:pt x="84" y="8"/>
                    <a:pt x="184" y="32"/>
                  </a:cubicBezTo>
                  <a:close/>
                </a:path>
              </a:pathLst>
            </a:custGeom>
            <a:solidFill>
              <a:srgbClr val="A18B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Scale>
                                      <p:cBhvr>
                                        <p:cTn id="8" dur="46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10000" y="110000"/>
                                    </p:animScale>
                                    <p:animScale>
                                      <p:cBhvr>
                                        <p:cTn id="9" dur="46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10000" y="110000"/>
                                      <p:to x="100000" y="100000"/>
                                    </p:animScale>
                                    <p:animScale>
                                      <p:cBhvr>
                                        <p:cTn id="10" dur="46" fill="hold">
                                          <p:stCondLst>
                                            <p:cond delay="3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5000" y="105000"/>
                                    </p:animScale>
                                    <p:animScale>
                                      <p:cBhvr>
                                        <p:cTn id="11" dur="58" fill="hold">
                                          <p:stCondLst>
                                            <p:cond delay="4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5000" y="10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CF61D2A-A827-462E-A016-F3E7EEB082F1}"/>
              </a:ext>
            </a:extLst>
          </p:cNvPr>
          <p:cNvSpPr/>
          <p:nvPr/>
        </p:nvSpPr>
        <p:spPr bwMode="auto">
          <a:xfrm>
            <a:off x="0" y="228600"/>
            <a:ext cx="515938" cy="7889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2"/>
          <a:srcRect b="11511"/>
          <a:stretch>
            <a:fillRect/>
          </a:stretch>
        </p:blipFill>
        <p:spPr bwMode="auto">
          <a:xfrm>
            <a:off x="-1063625" y="0"/>
            <a:ext cx="1127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任意多边形 1">
            <a:extLst>
              <a:ext uri="{FF2B5EF4-FFF2-40B4-BE49-F238E27FC236}">
                <a16:creationId xmlns:a16="http://schemas.microsoft.com/office/drawing/2014/main" xmlns="" id="{0A6CF5EF-B041-4AAA-BB3E-AF7C6167B909}"/>
              </a:ext>
            </a:extLst>
          </p:cNvPr>
          <p:cNvSpPr/>
          <p:nvPr/>
        </p:nvSpPr>
        <p:spPr>
          <a:xfrm rot="8940187" flipV="1">
            <a:off x="5814354" y="4496727"/>
            <a:ext cx="1354138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6" name="任意多边形 2">
            <a:extLst>
              <a:ext uri="{FF2B5EF4-FFF2-40B4-BE49-F238E27FC236}">
                <a16:creationId xmlns:a16="http://schemas.microsoft.com/office/drawing/2014/main" xmlns="" id="{0B3AD5ED-F25C-4F08-9C30-4BEBCACECEF7}"/>
              </a:ext>
            </a:extLst>
          </p:cNvPr>
          <p:cNvSpPr/>
          <p:nvPr/>
        </p:nvSpPr>
        <p:spPr>
          <a:xfrm rot="8940187" flipV="1">
            <a:off x="2847317" y="3990314"/>
            <a:ext cx="1352550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7" name="任意多边形 3">
            <a:extLst>
              <a:ext uri="{FF2B5EF4-FFF2-40B4-BE49-F238E27FC236}">
                <a16:creationId xmlns:a16="http://schemas.microsoft.com/office/drawing/2014/main" xmlns="" id="{D82FDAC6-A9F4-46F6-8B15-1C6D9268CDB1}"/>
              </a:ext>
            </a:extLst>
          </p:cNvPr>
          <p:cNvSpPr/>
          <p:nvPr/>
        </p:nvSpPr>
        <p:spPr>
          <a:xfrm rot="8940187" flipV="1">
            <a:off x="1963079" y="1220127"/>
            <a:ext cx="1354138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任意多边形 4">
            <a:extLst>
              <a:ext uri="{FF2B5EF4-FFF2-40B4-BE49-F238E27FC236}">
                <a16:creationId xmlns:a16="http://schemas.microsoft.com/office/drawing/2014/main" xmlns="" id="{46027A06-970F-4D57-B712-3A471B2C5395}"/>
              </a:ext>
            </a:extLst>
          </p:cNvPr>
          <p:cNvSpPr/>
          <p:nvPr/>
        </p:nvSpPr>
        <p:spPr>
          <a:xfrm rot="8940187" flipV="1">
            <a:off x="289854" y="4115727"/>
            <a:ext cx="1354138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9" name="任意多边形 5">
            <a:extLst>
              <a:ext uri="{FF2B5EF4-FFF2-40B4-BE49-F238E27FC236}">
                <a16:creationId xmlns:a16="http://schemas.microsoft.com/office/drawing/2014/main" xmlns="" id="{331212E7-510E-4CEF-A2F4-1E1D53463DBE}"/>
              </a:ext>
            </a:extLst>
          </p:cNvPr>
          <p:cNvSpPr/>
          <p:nvPr/>
        </p:nvSpPr>
        <p:spPr>
          <a:xfrm rot="8940187" flipV="1">
            <a:off x="4431642" y="1312202"/>
            <a:ext cx="1354137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4FF2E5B-D459-4422-9579-A2EC59296B4E}"/>
              </a:ext>
            </a:extLst>
          </p:cNvPr>
          <p:cNvSpPr txBox="1"/>
          <p:nvPr/>
        </p:nvSpPr>
        <p:spPr>
          <a:xfrm>
            <a:off x="1428728" y="2143116"/>
            <a:ext cx="4231408" cy="101566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000" b="1" spc="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第二节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9D54027-682F-45B5-A754-49834438BFC9}"/>
              </a:ext>
            </a:extLst>
          </p:cNvPr>
          <p:cNvSpPr txBox="1"/>
          <p:nvPr/>
        </p:nvSpPr>
        <p:spPr>
          <a:xfrm>
            <a:off x="1770455" y="3270242"/>
            <a:ext cx="6315075" cy="1016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6000" b="1" spc="6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弹  力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D067279A-0FEA-42DB-A9B1-C40B956B4629}"/>
              </a:ext>
            </a:extLst>
          </p:cNvPr>
          <p:cNvSpPr/>
          <p:nvPr/>
        </p:nvSpPr>
        <p:spPr>
          <a:xfrm>
            <a:off x="3606142" y="3225455"/>
            <a:ext cx="655637" cy="44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3" name="任意多边形 4">
            <a:extLst>
              <a:ext uri="{FF2B5EF4-FFF2-40B4-BE49-F238E27FC236}">
                <a16:creationId xmlns:a16="http://schemas.microsoft.com/office/drawing/2014/main" xmlns="" id="{8B869B96-887D-461A-AF94-DC732CCDB53B}"/>
              </a:ext>
            </a:extLst>
          </p:cNvPr>
          <p:cNvSpPr/>
          <p:nvPr/>
        </p:nvSpPr>
        <p:spPr>
          <a:xfrm rot="8940187" flipV="1">
            <a:off x="1471405" y="4771333"/>
            <a:ext cx="1354138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4" name="任意多边形 1">
            <a:extLst>
              <a:ext uri="{FF2B5EF4-FFF2-40B4-BE49-F238E27FC236}">
                <a16:creationId xmlns:a16="http://schemas.microsoft.com/office/drawing/2014/main" xmlns="" id="{A1610CC9-F060-4710-B481-3C9CA1752FF6}"/>
              </a:ext>
            </a:extLst>
          </p:cNvPr>
          <p:cNvSpPr/>
          <p:nvPr/>
        </p:nvSpPr>
        <p:spPr>
          <a:xfrm rot="8940187" flipV="1">
            <a:off x="4045846" y="5595574"/>
            <a:ext cx="1354138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lt"/>
            </a:endParaRPr>
          </a:p>
        </p:txBody>
      </p:sp>
      <p:sp>
        <p:nvSpPr>
          <p:cNvPr id="15" name="任意多边形 5">
            <a:extLst>
              <a:ext uri="{FF2B5EF4-FFF2-40B4-BE49-F238E27FC236}">
                <a16:creationId xmlns:a16="http://schemas.microsoft.com/office/drawing/2014/main" xmlns="" id="{54B632B5-137F-4E5C-A7C2-E7B1E3AA918A}"/>
              </a:ext>
            </a:extLst>
          </p:cNvPr>
          <p:cNvSpPr/>
          <p:nvPr/>
        </p:nvSpPr>
        <p:spPr>
          <a:xfrm rot="8940187" flipV="1">
            <a:off x="6479473" y="1597022"/>
            <a:ext cx="1354137" cy="76200"/>
          </a:xfrm>
          <a:custGeom>
            <a:avLst/>
            <a:gdLst>
              <a:gd name="connsiteX0" fmla="*/ 375899 w 3658771"/>
              <a:gd name="connsiteY0" fmla="*/ 66655 h 351772"/>
              <a:gd name="connsiteX1" fmla="*/ 3658744 w 3658771"/>
              <a:gd name="connsiteY1" fmla="*/ 21685 h 351772"/>
              <a:gd name="connsiteX2" fmla="*/ 435859 w 3658771"/>
              <a:gd name="connsiteY2" fmla="*/ 351469 h 351772"/>
              <a:gd name="connsiteX3" fmla="*/ 375899 w 3658771"/>
              <a:gd name="connsiteY3" fmla="*/ 66655 h 3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771" h="351772">
                <a:moveTo>
                  <a:pt x="375899" y="66655"/>
                </a:moveTo>
                <a:cubicBezTo>
                  <a:pt x="913047" y="11691"/>
                  <a:pt x="3648751" y="-25784"/>
                  <a:pt x="3658744" y="21685"/>
                </a:cubicBezTo>
                <a:cubicBezTo>
                  <a:pt x="3668737" y="69154"/>
                  <a:pt x="978003" y="341476"/>
                  <a:pt x="435859" y="351469"/>
                </a:cubicBezTo>
                <a:cubicBezTo>
                  <a:pt x="-106285" y="361462"/>
                  <a:pt x="-161249" y="121619"/>
                  <a:pt x="375899" y="6665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xit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.55112E-17 3.33333E-6 L 0.25 3.33333E-6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1.35802E-6 L -0.25 1.35802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906 -0.36512 L -0.44393 0.43241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" y="39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2357 -0.6 L -0.35729 0.33889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62357 -0.6 L -0.35729 0.33889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3151 -0.70324 L -0.35729 0.33889 " pathEditMode="relative" rAng="0" ptsTypes="AA">
                                      <p:cBhvr>
                                        <p:cTn id="42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" y="52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2357 -0.6 L -0.35729 0.33889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3151 -0.70324 L -0.35729 0.33889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" y="52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906 -0.36512 L -0.44393 0.43241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" y="39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2357 -0.6 L -0.35729 0.33889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" y="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92A67B0C-4D14-404C-ABFA-9A1E32FA38E0}"/>
              </a:ext>
            </a:extLst>
          </p:cNvPr>
          <p:cNvSpPr txBox="1">
            <a:spLocks noChangeArrowheads="1"/>
          </p:cNvSpPr>
          <p:nvPr/>
        </p:nvSpPr>
        <p:spPr>
          <a:xfrm>
            <a:off x="2445371" y="2706599"/>
            <a:ext cx="6195709" cy="1827193"/>
          </a:xfrm>
          <a:prstGeom prst="cloudCallout">
            <a:avLst>
              <a:gd name="adj1" fmla="val -60089"/>
              <a:gd name="adj2" fmla="val -73180"/>
            </a:avLst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eaLnBrk="1" hangingPunct="1">
              <a:defRPr sz="3200" b="1">
                <a:latin typeface="宋体" panose="02010600030101010101" pitchFamily="2" charset="-122"/>
              </a:defRPr>
            </a:lvl1pPr>
            <a:lvl2pPr marL="828675" indent="-28575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236663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4465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那我们怎么测量弹力的大小呢？</a:t>
            </a:r>
          </a:p>
        </p:txBody>
      </p:sp>
      <p:sp>
        <p:nvSpPr>
          <p:cNvPr id="4" name="student-making-a-question-in-class_43655">
            <a:extLst>
              <a:ext uri="{FF2B5EF4-FFF2-40B4-BE49-F238E27FC236}">
                <a16:creationId xmlns:a16="http://schemas.microsoft.com/office/drawing/2014/main" xmlns="" id="{E3A075AE-52AD-485B-987F-A92DB8D00B98}"/>
              </a:ext>
            </a:extLst>
          </p:cNvPr>
          <p:cNvSpPr>
            <a:spLocks noChangeAspect="1"/>
          </p:cNvSpPr>
          <p:nvPr/>
        </p:nvSpPr>
        <p:spPr bwMode="auto">
          <a:xfrm>
            <a:off x="671513" y="1581150"/>
            <a:ext cx="2778125" cy="2789238"/>
          </a:xfrm>
          <a:custGeom>
            <a:avLst/>
            <a:gdLst>
              <a:gd name="connsiteX0" fmla="*/ 225477 w 575660"/>
              <a:gd name="connsiteY0" fmla="*/ 377030 h 577729"/>
              <a:gd name="connsiteX1" fmla="*/ 265618 w 575660"/>
              <a:gd name="connsiteY1" fmla="*/ 377030 h 577729"/>
              <a:gd name="connsiteX2" fmla="*/ 325830 w 575660"/>
              <a:gd name="connsiteY2" fmla="*/ 377030 h 577729"/>
              <a:gd name="connsiteX3" fmla="*/ 330131 w 575660"/>
              <a:gd name="connsiteY3" fmla="*/ 377030 h 577729"/>
              <a:gd name="connsiteX4" fmla="*/ 330131 w 575660"/>
              <a:gd name="connsiteY4" fmla="*/ 577729 h 577729"/>
              <a:gd name="connsiteX5" fmla="*/ 265618 w 575660"/>
              <a:gd name="connsiteY5" fmla="*/ 577729 h 577729"/>
              <a:gd name="connsiteX6" fmla="*/ 265618 w 575660"/>
              <a:gd name="connsiteY6" fmla="*/ 427205 h 577729"/>
              <a:gd name="connsiteX7" fmla="*/ 205406 w 575660"/>
              <a:gd name="connsiteY7" fmla="*/ 427205 h 577729"/>
              <a:gd name="connsiteX8" fmla="*/ 202539 w 575660"/>
              <a:gd name="connsiteY8" fmla="*/ 427205 h 577729"/>
              <a:gd name="connsiteX9" fmla="*/ 35898 w 575660"/>
              <a:gd name="connsiteY9" fmla="*/ 237943 h 577729"/>
              <a:gd name="connsiteX10" fmla="*/ 86155 w 575660"/>
              <a:gd name="connsiteY10" fmla="*/ 438612 h 577729"/>
              <a:gd name="connsiteX11" fmla="*/ 159386 w 575660"/>
              <a:gd name="connsiteY11" fmla="*/ 438612 h 577729"/>
              <a:gd name="connsiteX12" fmla="*/ 163694 w 575660"/>
              <a:gd name="connsiteY12" fmla="*/ 427145 h 577729"/>
              <a:gd name="connsiteX13" fmla="*/ 205335 w 575660"/>
              <a:gd name="connsiteY13" fmla="*/ 342578 h 577729"/>
              <a:gd name="connsiteX14" fmla="*/ 212515 w 575660"/>
              <a:gd name="connsiteY14" fmla="*/ 325377 h 577729"/>
              <a:gd name="connsiteX15" fmla="*/ 350362 w 575660"/>
              <a:gd name="connsiteY15" fmla="*/ 325377 h 577729"/>
              <a:gd name="connsiteX16" fmla="*/ 350362 w 575660"/>
              <a:gd name="connsiteY16" fmla="*/ 346878 h 577729"/>
              <a:gd name="connsiteX17" fmla="*/ 226874 w 575660"/>
              <a:gd name="connsiteY17" fmla="*/ 346878 h 577729"/>
              <a:gd name="connsiteX18" fmla="*/ 182361 w 575660"/>
              <a:gd name="connsiteY18" fmla="*/ 438612 h 577729"/>
              <a:gd name="connsiteX19" fmla="*/ 228310 w 575660"/>
              <a:gd name="connsiteY19" fmla="*/ 438612 h 577729"/>
              <a:gd name="connsiteX20" fmla="*/ 228310 w 575660"/>
              <a:gd name="connsiteY20" fmla="*/ 475879 h 577729"/>
              <a:gd name="connsiteX21" fmla="*/ 202463 w 575660"/>
              <a:gd name="connsiteY21" fmla="*/ 475879 h 577729"/>
              <a:gd name="connsiteX22" fmla="*/ 238361 w 575660"/>
              <a:gd name="connsiteY22" fmla="*/ 557581 h 577729"/>
              <a:gd name="connsiteX23" fmla="*/ 215386 w 575660"/>
              <a:gd name="connsiteY23" fmla="*/ 567614 h 577729"/>
              <a:gd name="connsiteX24" fmla="*/ 175181 w 575660"/>
              <a:gd name="connsiteY24" fmla="*/ 475879 h 577729"/>
              <a:gd name="connsiteX25" fmla="*/ 113437 w 575660"/>
              <a:gd name="connsiteY25" fmla="*/ 475879 h 577729"/>
              <a:gd name="connsiteX26" fmla="*/ 71795 w 575660"/>
              <a:gd name="connsiteY26" fmla="*/ 567614 h 577729"/>
              <a:gd name="connsiteX27" fmla="*/ 48821 w 575660"/>
              <a:gd name="connsiteY27" fmla="*/ 557581 h 577729"/>
              <a:gd name="connsiteX28" fmla="*/ 86155 w 575660"/>
              <a:gd name="connsiteY28" fmla="*/ 475879 h 577729"/>
              <a:gd name="connsiteX29" fmla="*/ 57436 w 575660"/>
              <a:gd name="connsiteY29" fmla="*/ 475879 h 577729"/>
              <a:gd name="connsiteX30" fmla="*/ 0 w 575660"/>
              <a:gd name="connsiteY30" fmla="*/ 246543 h 577729"/>
              <a:gd name="connsiteX31" fmla="*/ 304382 w 575660"/>
              <a:gd name="connsiteY31" fmla="*/ 104603 h 577729"/>
              <a:gd name="connsiteX32" fmla="*/ 304382 w 575660"/>
              <a:gd name="connsiteY32" fmla="*/ 144742 h 577729"/>
              <a:gd name="connsiteX33" fmla="*/ 211088 w 575660"/>
              <a:gd name="connsiteY33" fmla="*/ 233621 h 577729"/>
              <a:gd name="connsiteX34" fmla="*/ 205346 w 575660"/>
              <a:gd name="connsiteY34" fmla="*/ 313898 h 577729"/>
              <a:gd name="connsiteX35" fmla="*/ 202476 w 575660"/>
              <a:gd name="connsiteY35" fmla="*/ 321066 h 577729"/>
              <a:gd name="connsiteX36" fmla="*/ 150805 w 575660"/>
              <a:gd name="connsiteY36" fmla="*/ 427147 h 577729"/>
              <a:gd name="connsiteX37" fmla="*/ 133582 w 575660"/>
              <a:gd name="connsiteY37" fmla="*/ 427147 h 577729"/>
              <a:gd name="connsiteX38" fmla="*/ 91958 w 575660"/>
              <a:gd name="connsiteY38" fmla="*/ 427147 h 577729"/>
              <a:gd name="connsiteX39" fmla="*/ 104876 w 575660"/>
              <a:gd name="connsiteY39" fmla="*/ 184881 h 577729"/>
              <a:gd name="connsiteX40" fmla="*/ 205346 w 575660"/>
              <a:gd name="connsiteY40" fmla="*/ 184881 h 577729"/>
              <a:gd name="connsiteX41" fmla="*/ 443598 w 575660"/>
              <a:gd name="connsiteY41" fmla="*/ 98954 h 577729"/>
              <a:gd name="connsiteX42" fmla="*/ 443598 w 575660"/>
              <a:gd name="connsiteY42" fmla="*/ 126202 h 577729"/>
              <a:gd name="connsiteX43" fmla="*/ 472308 w 575660"/>
              <a:gd name="connsiteY43" fmla="*/ 126202 h 577729"/>
              <a:gd name="connsiteX44" fmla="*/ 472308 w 575660"/>
              <a:gd name="connsiteY44" fmla="*/ 98954 h 577729"/>
              <a:gd name="connsiteX45" fmla="*/ 459388 w 575660"/>
              <a:gd name="connsiteY45" fmla="*/ 25814 h 577729"/>
              <a:gd name="connsiteX46" fmla="*/ 442163 w 575660"/>
              <a:gd name="connsiteY46" fmla="*/ 28682 h 577729"/>
              <a:gd name="connsiteX47" fmla="*/ 430679 w 575660"/>
              <a:gd name="connsiteY47" fmla="*/ 37287 h 577729"/>
              <a:gd name="connsiteX48" fmla="*/ 423502 w 575660"/>
              <a:gd name="connsiteY48" fmla="*/ 47326 h 577729"/>
              <a:gd name="connsiteX49" fmla="*/ 422067 w 575660"/>
              <a:gd name="connsiteY49" fmla="*/ 60233 h 577729"/>
              <a:gd name="connsiteX50" fmla="*/ 450776 w 575660"/>
              <a:gd name="connsiteY50" fmla="*/ 60233 h 577729"/>
              <a:gd name="connsiteX51" fmla="*/ 452211 w 575660"/>
              <a:gd name="connsiteY51" fmla="*/ 53062 h 577729"/>
              <a:gd name="connsiteX52" fmla="*/ 459388 w 575660"/>
              <a:gd name="connsiteY52" fmla="*/ 48760 h 577729"/>
              <a:gd name="connsiteX53" fmla="*/ 466566 w 575660"/>
              <a:gd name="connsiteY53" fmla="*/ 55930 h 577729"/>
              <a:gd name="connsiteX54" fmla="*/ 465130 w 575660"/>
              <a:gd name="connsiteY54" fmla="*/ 60233 h 577729"/>
              <a:gd name="connsiteX55" fmla="*/ 462259 w 575660"/>
              <a:gd name="connsiteY55" fmla="*/ 63101 h 577729"/>
              <a:gd name="connsiteX56" fmla="*/ 457953 w 575660"/>
              <a:gd name="connsiteY56" fmla="*/ 64535 h 577729"/>
              <a:gd name="connsiteX57" fmla="*/ 453647 w 575660"/>
              <a:gd name="connsiteY57" fmla="*/ 67403 h 577729"/>
              <a:gd name="connsiteX58" fmla="*/ 447905 w 575660"/>
              <a:gd name="connsiteY58" fmla="*/ 71706 h 577729"/>
              <a:gd name="connsiteX59" fmla="*/ 445034 w 575660"/>
              <a:gd name="connsiteY59" fmla="*/ 78876 h 577729"/>
              <a:gd name="connsiteX60" fmla="*/ 445034 w 575660"/>
              <a:gd name="connsiteY60" fmla="*/ 86047 h 577729"/>
              <a:gd name="connsiteX61" fmla="*/ 445034 w 575660"/>
              <a:gd name="connsiteY61" fmla="*/ 90349 h 577729"/>
              <a:gd name="connsiteX62" fmla="*/ 469437 w 575660"/>
              <a:gd name="connsiteY62" fmla="*/ 90349 h 577729"/>
              <a:gd name="connsiteX63" fmla="*/ 470872 w 575660"/>
              <a:gd name="connsiteY63" fmla="*/ 87481 h 577729"/>
              <a:gd name="connsiteX64" fmla="*/ 472308 w 575660"/>
              <a:gd name="connsiteY64" fmla="*/ 83178 h 577729"/>
              <a:gd name="connsiteX65" fmla="*/ 473743 w 575660"/>
              <a:gd name="connsiteY65" fmla="*/ 81744 h 577729"/>
              <a:gd name="connsiteX66" fmla="*/ 478049 w 575660"/>
              <a:gd name="connsiteY66" fmla="*/ 78876 h 577729"/>
              <a:gd name="connsiteX67" fmla="*/ 485227 w 575660"/>
              <a:gd name="connsiteY67" fmla="*/ 74574 h 577729"/>
              <a:gd name="connsiteX68" fmla="*/ 490968 w 575660"/>
              <a:gd name="connsiteY68" fmla="*/ 70271 h 577729"/>
              <a:gd name="connsiteX69" fmla="*/ 495275 w 575660"/>
              <a:gd name="connsiteY69" fmla="*/ 64535 h 577729"/>
              <a:gd name="connsiteX70" fmla="*/ 496710 w 575660"/>
              <a:gd name="connsiteY70" fmla="*/ 54496 h 577729"/>
              <a:gd name="connsiteX71" fmla="*/ 493839 w 575660"/>
              <a:gd name="connsiteY71" fmla="*/ 44457 h 577729"/>
              <a:gd name="connsiteX72" fmla="*/ 488097 w 575660"/>
              <a:gd name="connsiteY72" fmla="*/ 34419 h 577729"/>
              <a:gd name="connsiteX73" fmla="*/ 476614 w 575660"/>
              <a:gd name="connsiteY73" fmla="*/ 28682 h 577729"/>
              <a:gd name="connsiteX74" fmla="*/ 459388 w 575660"/>
              <a:gd name="connsiteY74" fmla="*/ 25814 h 577729"/>
              <a:gd name="connsiteX75" fmla="*/ 157939 w 575660"/>
              <a:gd name="connsiteY75" fmla="*/ 18622 h 577729"/>
              <a:gd name="connsiteX76" fmla="*/ 229667 w 575660"/>
              <a:gd name="connsiteY76" fmla="*/ 90350 h 577729"/>
              <a:gd name="connsiteX77" fmla="*/ 157939 w 575660"/>
              <a:gd name="connsiteY77" fmla="*/ 162078 h 577729"/>
              <a:gd name="connsiteX78" fmla="*/ 86211 w 575660"/>
              <a:gd name="connsiteY78" fmla="*/ 90350 h 577729"/>
              <a:gd name="connsiteX79" fmla="*/ 157939 w 575660"/>
              <a:gd name="connsiteY79" fmla="*/ 18622 h 577729"/>
              <a:gd name="connsiteX80" fmla="*/ 457953 w 575660"/>
              <a:gd name="connsiteY80" fmla="*/ 0 h 577729"/>
              <a:gd name="connsiteX81" fmla="*/ 575660 w 575660"/>
              <a:gd name="connsiteY81" fmla="*/ 78876 h 577729"/>
              <a:gd name="connsiteX82" fmla="*/ 483791 w 575660"/>
              <a:gd name="connsiteY82" fmla="*/ 157752 h 577729"/>
              <a:gd name="connsiteX83" fmla="*/ 368955 w 575660"/>
              <a:gd name="connsiteY83" fmla="*/ 180698 h 577729"/>
              <a:gd name="connsiteX84" fmla="*/ 390487 w 575660"/>
              <a:gd name="connsiteY84" fmla="*/ 144845 h 577729"/>
              <a:gd name="connsiteX85" fmla="*/ 340246 w 575660"/>
              <a:gd name="connsiteY85" fmla="*/ 78876 h 577729"/>
              <a:gd name="connsiteX86" fmla="*/ 457953 w 575660"/>
              <a:gd name="connsiteY86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75660" h="577729">
                <a:moveTo>
                  <a:pt x="225477" y="377030"/>
                </a:moveTo>
                <a:lnTo>
                  <a:pt x="265618" y="377030"/>
                </a:lnTo>
                <a:lnTo>
                  <a:pt x="325830" y="377030"/>
                </a:lnTo>
                <a:lnTo>
                  <a:pt x="330131" y="377030"/>
                </a:lnTo>
                <a:lnTo>
                  <a:pt x="330131" y="577729"/>
                </a:lnTo>
                <a:lnTo>
                  <a:pt x="265618" y="577729"/>
                </a:lnTo>
                <a:lnTo>
                  <a:pt x="265618" y="427205"/>
                </a:lnTo>
                <a:lnTo>
                  <a:pt x="205406" y="427205"/>
                </a:lnTo>
                <a:lnTo>
                  <a:pt x="202539" y="427205"/>
                </a:lnTo>
                <a:close/>
                <a:moveTo>
                  <a:pt x="35898" y="237943"/>
                </a:moveTo>
                <a:lnTo>
                  <a:pt x="86155" y="438612"/>
                </a:lnTo>
                <a:lnTo>
                  <a:pt x="159386" y="438612"/>
                </a:lnTo>
                <a:lnTo>
                  <a:pt x="163694" y="427145"/>
                </a:lnTo>
                <a:lnTo>
                  <a:pt x="205335" y="342578"/>
                </a:lnTo>
                <a:lnTo>
                  <a:pt x="212515" y="325377"/>
                </a:lnTo>
                <a:lnTo>
                  <a:pt x="350362" y="325377"/>
                </a:lnTo>
                <a:lnTo>
                  <a:pt x="350362" y="346878"/>
                </a:lnTo>
                <a:lnTo>
                  <a:pt x="226874" y="346878"/>
                </a:lnTo>
                <a:lnTo>
                  <a:pt x="182361" y="438612"/>
                </a:lnTo>
                <a:lnTo>
                  <a:pt x="228310" y="438612"/>
                </a:lnTo>
                <a:lnTo>
                  <a:pt x="228310" y="475879"/>
                </a:lnTo>
                <a:lnTo>
                  <a:pt x="202463" y="475879"/>
                </a:lnTo>
                <a:lnTo>
                  <a:pt x="238361" y="557581"/>
                </a:lnTo>
                <a:lnTo>
                  <a:pt x="215386" y="567614"/>
                </a:lnTo>
                <a:lnTo>
                  <a:pt x="175181" y="475879"/>
                </a:lnTo>
                <a:lnTo>
                  <a:pt x="113437" y="475879"/>
                </a:lnTo>
                <a:lnTo>
                  <a:pt x="71795" y="567614"/>
                </a:lnTo>
                <a:lnTo>
                  <a:pt x="48821" y="557581"/>
                </a:lnTo>
                <a:lnTo>
                  <a:pt x="86155" y="475879"/>
                </a:lnTo>
                <a:lnTo>
                  <a:pt x="57436" y="475879"/>
                </a:lnTo>
                <a:lnTo>
                  <a:pt x="0" y="246543"/>
                </a:lnTo>
                <a:close/>
                <a:moveTo>
                  <a:pt x="304382" y="104603"/>
                </a:moveTo>
                <a:lnTo>
                  <a:pt x="304382" y="144742"/>
                </a:lnTo>
                <a:lnTo>
                  <a:pt x="211088" y="233621"/>
                </a:lnTo>
                <a:lnTo>
                  <a:pt x="205346" y="313898"/>
                </a:lnTo>
                <a:lnTo>
                  <a:pt x="202476" y="321066"/>
                </a:lnTo>
                <a:lnTo>
                  <a:pt x="150805" y="427147"/>
                </a:lnTo>
                <a:lnTo>
                  <a:pt x="133582" y="427147"/>
                </a:lnTo>
                <a:lnTo>
                  <a:pt x="91958" y="427147"/>
                </a:lnTo>
                <a:lnTo>
                  <a:pt x="104876" y="184881"/>
                </a:lnTo>
                <a:lnTo>
                  <a:pt x="205346" y="184881"/>
                </a:lnTo>
                <a:close/>
                <a:moveTo>
                  <a:pt x="443598" y="98954"/>
                </a:moveTo>
                <a:lnTo>
                  <a:pt x="443598" y="126202"/>
                </a:lnTo>
                <a:lnTo>
                  <a:pt x="472308" y="126202"/>
                </a:lnTo>
                <a:lnTo>
                  <a:pt x="472308" y="98954"/>
                </a:lnTo>
                <a:close/>
                <a:moveTo>
                  <a:pt x="459388" y="25814"/>
                </a:moveTo>
                <a:cubicBezTo>
                  <a:pt x="453647" y="25814"/>
                  <a:pt x="447905" y="25814"/>
                  <a:pt x="442163" y="28682"/>
                </a:cubicBezTo>
                <a:cubicBezTo>
                  <a:pt x="437857" y="30116"/>
                  <a:pt x="433550" y="32985"/>
                  <a:pt x="430679" y="37287"/>
                </a:cubicBezTo>
                <a:cubicBezTo>
                  <a:pt x="427809" y="40155"/>
                  <a:pt x="424938" y="43023"/>
                  <a:pt x="423502" y="47326"/>
                </a:cubicBezTo>
                <a:cubicBezTo>
                  <a:pt x="422067" y="51628"/>
                  <a:pt x="422067" y="55930"/>
                  <a:pt x="422067" y="60233"/>
                </a:cubicBezTo>
                <a:lnTo>
                  <a:pt x="450776" y="60233"/>
                </a:lnTo>
                <a:cubicBezTo>
                  <a:pt x="449340" y="57364"/>
                  <a:pt x="450776" y="54496"/>
                  <a:pt x="452211" y="53062"/>
                </a:cubicBezTo>
                <a:cubicBezTo>
                  <a:pt x="453647" y="50194"/>
                  <a:pt x="455082" y="48760"/>
                  <a:pt x="459388" y="48760"/>
                </a:cubicBezTo>
                <a:cubicBezTo>
                  <a:pt x="463695" y="48760"/>
                  <a:pt x="466566" y="51628"/>
                  <a:pt x="466566" y="55930"/>
                </a:cubicBezTo>
                <a:cubicBezTo>
                  <a:pt x="466566" y="57364"/>
                  <a:pt x="466566" y="58799"/>
                  <a:pt x="465130" y="60233"/>
                </a:cubicBezTo>
                <a:cubicBezTo>
                  <a:pt x="465130" y="61667"/>
                  <a:pt x="463695" y="61667"/>
                  <a:pt x="462259" y="63101"/>
                </a:cubicBezTo>
                <a:cubicBezTo>
                  <a:pt x="460824" y="63101"/>
                  <a:pt x="459388" y="64535"/>
                  <a:pt x="457953" y="64535"/>
                </a:cubicBezTo>
                <a:cubicBezTo>
                  <a:pt x="456518" y="65969"/>
                  <a:pt x="455082" y="65969"/>
                  <a:pt x="453647" y="67403"/>
                </a:cubicBezTo>
                <a:cubicBezTo>
                  <a:pt x="452211" y="68837"/>
                  <a:pt x="449340" y="70271"/>
                  <a:pt x="447905" y="71706"/>
                </a:cubicBezTo>
                <a:cubicBezTo>
                  <a:pt x="446469" y="74574"/>
                  <a:pt x="446469" y="77442"/>
                  <a:pt x="445034" y="78876"/>
                </a:cubicBezTo>
                <a:cubicBezTo>
                  <a:pt x="445034" y="81744"/>
                  <a:pt x="445034" y="83178"/>
                  <a:pt x="445034" y="86047"/>
                </a:cubicBezTo>
                <a:cubicBezTo>
                  <a:pt x="445034" y="87481"/>
                  <a:pt x="445034" y="90349"/>
                  <a:pt x="445034" y="90349"/>
                </a:cubicBezTo>
                <a:lnTo>
                  <a:pt x="469437" y="90349"/>
                </a:lnTo>
                <a:cubicBezTo>
                  <a:pt x="469437" y="88915"/>
                  <a:pt x="470872" y="87481"/>
                  <a:pt x="470872" y="87481"/>
                </a:cubicBezTo>
                <a:cubicBezTo>
                  <a:pt x="470872" y="86047"/>
                  <a:pt x="470872" y="84613"/>
                  <a:pt x="472308" y="83178"/>
                </a:cubicBezTo>
                <a:cubicBezTo>
                  <a:pt x="472308" y="83178"/>
                  <a:pt x="472308" y="81744"/>
                  <a:pt x="473743" y="81744"/>
                </a:cubicBezTo>
                <a:cubicBezTo>
                  <a:pt x="475178" y="80310"/>
                  <a:pt x="476614" y="78876"/>
                  <a:pt x="478049" y="78876"/>
                </a:cubicBezTo>
                <a:cubicBezTo>
                  <a:pt x="479485" y="77442"/>
                  <a:pt x="482356" y="76008"/>
                  <a:pt x="485227" y="74574"/>
                </a:cubicBezTo>
                <a:cubicBezTo>
                  <a:pt x="486662" y="74574"/>
                  <a:pt x="489533" y="73140"/>
                  <a:pt x="490968" y="70271"/>
                </a:cubicBezTo>
                <a:cubicBezTo>
                  <a:pt x="492404" y="68837"/>
                  <a:pt x="493839" y="67403"/>
                  <a:pt x="495275" y="64535"/>
                </a:cubicBezTo>
                <a:cubicBezTo>
                  <a:pt x="496710" y="61667"/>
                  <a:pt x="496710" y="58799"/>
                  <a:pt x="496710" y="54496"/>
                </a:cubicBezTo>
                <a:cubicBezTo>
                  <a:pt x="496710" y="50194"/>
                  <a:pt x="495275" y="47326"/>
                  <a:pt x="493839" y="44457"/>
                </a:cubicBezTo>
                <a:cubicBezTo>
                  <a:pt x="492404" y="41589"/>
                  <a:pt x="490968" y="37287"/>
                  <a:pt x="488097" y="34419"/>
                </a:cubicBezTo>
                <a:cubicBezTo>
                  <a:pt x="485227" y="31550"/>
                  <a:pt x="480920" y="30116"/>
                  <a:pt x="476614" y="28682"/>
                </a:cubicBezTo>
                <a:cubicBezTo>
                  <a:pt x="472308" y="25814"/>
                  <a:pt x="466566" y="25814"/>
                  <a:pt x="459388" y="25814"/>
                </a:cubicBezTo>
                <a:close/>
                <a:moveTo>
                  <a:pt x="157939" y="18622"/>
                </a:moveTo>
                <a:cubicBezTo>
                  <a:pt x="197553" y="18622"/>
                  <a:pt x="229667" y="50736"/>
                  <a:pt x="229667" y="90350"/>
                </a:cubicBezTo>
                <a:cubicBezTo>
                  <a:pt x="229667" y="129964"/>
                  <a:pt x="197553" y="162078"/>
                  <a:pt x="157939" y="162078"/>
                </a:cubicBezTo>
                <a:cubicBezTo>
                  <a:pt x="118325" y="162078"/>
                  <a:pt x="86211" y="129964"/>
                  <a:pt x="86211" y="90350"/>
                </a:cubicBezTo>
                <a:cubicBezTo>
                  <a:pt x="86211" y="50736"/>
                  <a:pt x="118325" y="18622"/>
                  <a:pt x="157939" y="18622"/>
                </a:cubicBezTo>
                <a:close/>
                <a:moveTo>
                  <a:pt x="457953" y="0"/>
                </a:moveTo>
                <a:cubicBezTo>
                  <a:pt x="522548" y="0"/>
                  <a:pt x="575660" y="35853"/>
                  <a:pt x="575660" y="78876"/>
                </a:cubicBezTo>
                <a:cubicBezTo>
                  <a:pt x="575660" y="117597"/>
                  <a:pt x="529726" y="143411"/>
                  <a:pt x="483791" y="157752"/>
                </a:cubicBezTo>
                <a:cubicBezTo>
                  <a:pt x="436421" y="170659"/>
                  <a:pt x="368955" y="180698"/>
                  <a:pt x="368955" y="180698"/>
                </a:cubicBezTo>
                <a:lnTo>
                  <a:pt x="390487" y="144845"/>
                </a:lnTo>
                <a:cubicBezTo>
                  <a:pt x="358907" y="130504"/>
                  <a:pt x="340246" y="106124"/>
                  <a:pt x="340246" y="78876"/>
                </a:cubicBezTo>
                <a:cubicBezTo>
                  <a:pt x="340246" y="35853"/>
                  <a:pt x="391922" y="0"/>
                  <a:pt x="457953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xmlns="" id="{7CFEB2FA-C867-443D-845A-EB5848F2A56F}"/>
              </a:ext>
            </a:extLst>
          </p:cNvPr>
          <p:cNvSpPr txBox="1"/>
          <p:nvPr/>
        </p:nvSpPr>
        <p:spPr>
          <a:xfrm>
            <a:off x="517526" y="243024"/>
            <a:ext cx="1396837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627188"/>
            <a:ext cx="8763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5">
            <a:extLst>
              <a:ext uri="{FF2B5EF4-FFF2-40B4-BE49-F238E27FC236}">
                <a16:creationId xmlns:a16="http://schemas.microsoft.com/office/drawing/2014/main" xmlns="" id="{81E58C7B-C917-4E83-AABA-A9B11BE9AD28}"/>
              </a:ext>
            </a:extLst>
          </p:cNvPr>
          <p:cNvSpPr txBox="1"/>
          <p:nvPr/>
        </p:nvSpPr>
        <p:spPr>
          <a:xfrm>
            <a:off x="517526" y="243024"/>
            <a:ext cx="3128644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C30E5FD8-84BB-4C82-9861-46FB8256F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380" y="1488341"/>
            <a:ext cx="5738000" cy="1077218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eaLnBrk="1" hangingPunct="1">
              <a:defRPr sz="3600" b="1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828675" indent="-28575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2pPr>
            <a:lvl3pPr marL="1236663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3pPr>
            <a:lvl4pPr marL="1644650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在弹性限度内，弹簧受到的拉力越大，弹簧的伸长量就越长。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>
            <a:extLst>
              <a:ext uri="{FF2B5EF4-FFF2-40B4-BE49-F238E27FC236}">
                <a16:creationId xmlns:a16="http://schemas.microsoft.com/office/drawing/2014/main" xmlns="" id="{0DB3FE14-97BC-404D-9322-F6B0F9058ED7}"/>
              </a:ext>
            </a:extLst>
          </p:cNvPr>
          <p:cNvSpPr txBox="1"/>
          <p:nvPr/>
        </p:nvSpPr>
        <p:spPr>
          <a:xfrm>
            <a:off x="517526" y="243024"/>
            <a:ext cx="3128644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3FBE3797-E4E5-4BAD-A6CC-B3B9ABB514E8}"/>
              </a:ext>
            </a:extLst>
          </p:cNvPr>
          <p:cNvGraphicFramePr>
            <a:graphicFrameLocks noGrp="1"/>
          </p:cNvGraphicFramePr>
          <p:nvPr/>
        </p:nvGraphicFramePr>
        <p:xfrm>
          <a:off x="217488" y="1643063"/>
          <a:ext cx="8709662" cy="20106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5973">
                  <a:extLst>
                    <a:ext uri="{9D8B030D-6E8A-4147-A177-3AD203B41FA5}">
                      <a16:colId xmlns:a16="http://schemas.microsoft.com/office/drawing/2014/main" xmlns="" val="932836714"/>
                    </a:ext>
                  </a:extLst>
                </a:gridCol>
                <a:gridCol w="3149049">
                  <a:extLst>
                    <a:ext uri="{9D8B030D-6E8A-4147-A177-3AD203B41FA5}">
                      <a16:colId xmlns:a16="http://schemas.microsoft.com/office/drawing/2014/main" xmlns="" val="26571195"/>
                    </a:ext>
                  </a:extLst>
                </a:gridCol>
                <a:gridCol w="1178660">
                  <a:extLst>
                    <a:ext uri="{9D8B030D-6E8A-4147-A177-3AD203B41FA5}">
                      <a16:colId xmlns:a16="http://schemas.microsoft.com/office/drawing/2014/main" xmlns="" val="1279532558"/>
                    </a:ext>
                  </a:extLst>
                </a:gridCol>
                <a:gridCol w="1178660">
                  <a:extLst>
                    <a:ext uri="{9D8B030D-6E8A-4147-A177-3AD203B41FA5}">
                      <a16:colId xmlns:a16="http://schemas.microsoft.com/office/drawing/2014/main" xmlns="" val="561387237"/>
                    </a:ext>
                  </a:extLst>
                </a:gridCol>
                <a:gridCol w="1178660">
                  <a:extLst>
                    <a:ext uri="{9D8B030D-6E8A-4147-A177-3AD203B41FA5}">
                      <a16:colId xmlns:a16="http://schemas.microsoft.com/office/drawing/2014/main" xmlns="" val="1875541545"/>
                    </a:ext>
                  </a:extLst>
                </a:gridCol>
                <a:gridCol w="1178660">
                  <a:extLst>
                    <a:ext uri="{9D8B030D-6E8A-4147-A177-3AD203B41FA5}">
                      <a16:colId xmlns:a16="http://schemas.microsoft.com/office/drawing/2014/main" xmlns="" val="1684123539"/>
                    </a:ext>
                  </a:extLst>
                </a:gridCol>
              </a:tblGrid>
              <a:tr h="6702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拉力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F/N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5501804"/>
                  </a:ext>
                </a:extLst>
              </a:tr>
              <a:tr h="6702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弹簧的总长度</a:t>
                      </a:r>
                      <a:r>
                        <a:rPr lang="en-US" altLang="zh-CN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7220892"/>
                  </a:ext>
                </a:extLst>
              </a:tr>
              <a:tr h="6702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弹簧的伸长量</a:t>
                      </a:r>
                      <a:r>
                        <a:rPr lang="el-GR" altLang="zh-C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Δ</a:t>
                      </a:r>
                      <a:r>
                        <a:rPr lang="en-US" altLang="zh-CN" sz="2400" b="1" i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/cm</a:t>
                      </a:r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139457" marR="139457" marT="69744" marB="69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363522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EB775AD-A818-46CD-9E37-9AE605608CAE}"/>
              </a:ext>
            </a:extLst>
          </p:cNvPr>
          <p:cNvSpPr txBox="1"/>
          <p:nvPr/>
        </p:nvSpPr>
        <p:spPr bwMode="auto">
          <a:xfrm>
            <a:off x="4156233" y="2417475"/>
            <a:ext cx="1250156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002363C-B97B-4BD9-B62F-13959A21B398}"/>
              </a:ext>
            </a:extLst>
          </p:cNvPr>
          <p:cNvSpPr txBox="1"/>
          <p:nvPr/>
        </p:nvSpPr>
        <p:spPr bwMode="auto">
          <a:xfrm>
            <a:off x="4156233" y="3076563"/>
            <a:ext cx="1250156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30544D7-ECB0-49EA-AD71-35BB5BF31791}"/>
              </a:ext>
            </a:extLst>
          </p:cNvPr>
          <p:cNvSpPr txBox="1"/>
          <p:nvPr/>
        </p:nvSpPr>
        <p:spPr bwMode="auto">
          <a:xfrm>
            <a:off x="5349239" y="2417475"/>
            <a:ext cx="1250156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B9EB4096-1748-4ADD-AC38-4DBA89AE0C36}"/>
              </a:ext>
            </a:extLst>
          </p:cNvPr>
          <p:cNvSpPr txBox="1"/>
          <p:nvPr/>
        </p:nvSpPr>
        <p:spPr bwMode="auto">
          <a:xfrm>
            <a:off x="5349239" y="3076563"/>
            <a:ext cx="1250156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A87AFE37-A33B-481C-A07D-3849D3A5BE00}"/>
              </a:ext>
            </a:extLst>
          </p:cNvPr>
          <p:cNvSpPr txBox="1"/>
          <p:nvPr/>
        </p:nvSpPr>
        <p:spPr bwMode="auto">
          <a:xfrm>
            <a:off x="6512957" y="2417475"/>
            <a:ext cx="1250156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D6D9B56F-B894-4A5C-9C72-8CF7C2547BF7}"/>
              </a:ext>
            </a:extLst>
          </p:cNvPr>
          <p:cNvSpPr txBox="1"/>
          <p:nvPr/>
        </p:nvSpPr>
        <p:spPr bwMode="auto">
          <a:xfrm>
            <a:off x="6512957" y="3076563"/>
            <a:ext cx="1250156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C537BEA-28BC-4168-A98A-16BFAF953B91}"/>
              </a:ext>
            </a:extLst>
          </p:cNvPr>
          <p:cNvSpPr txBox="1"/>
          <p:nvPr/>
        </p:nvSpPr>
        <p:spPr bwMode="auto">
          <a:xfrm>
            <a:off x="7719894" y="2417475"/>
            <a:ext cx="1250156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A3E9CE34-70A7-4316-B295-F34261A78B57}"/>
              </a:ext>
            </a:extLst>
          </p:cNvPr>
          <p:cNvSpPr txBox="1"/>
          <p:nvPr/>
        </p:nvSpPr>
        <p:spPr bwMode="auto">
          <a:xfrm>
            <a:off x="7719894" y="3080465"/>
            <a:ext cx="1250156" cy="4616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D2FDE6B1-2D64-4D8E-BC5A-A424FD31A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765" y="4550225"/>
            <a:ext cx="4812031" cy="1077218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eaLnBrk="1" hangingPunct="1">
              <a:defRPr sz="3600" b="1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828675" indent="-28575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2pPr>
            <a:lvl3pPr marL="1236663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3pPr>
            <a:lvl4pPr marL="1644650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在弹性限度内，弹簧的伸长量与所受拉力成正比。</a:t>
            </a:r>
          </a:p>
        </p:txBody>
      </p:sp>
      <p:pic>
        <p:nvPicPr>
          <p:cNvPr id="3" name="图片 2" descr="图片包含 文字, 室内, 人员, 照片&#10;&#10;已生成极高可信度的说明">
            <a:extLst>
              <a:ext uri="{FF2B5EF4-FFF2-40B4-BE49-F238E27FC236}">
                <a16:creationId xmlns:a16="http://schemas.microsoft.com/office/drawing/2014/main" xmlns="" id="{9AC82A39-833C-44D1-B75A-70AE77E4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2" t="3544" r="3212" b="3544"/>
          <a:stretch/>
        </p:blipFill>
        <p:spPr>
          <a:xfrm>
            <a:off x="798392" y="3743454"/>
            <a:ext cx="2181662" cy="2690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2550" y="1463675"/>
            <a:ext cx="2328863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137B21C4-654F-4C4A-9F4A-A32289BAE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6" y="1644347"/>
            <a:ext cx="4351654" cy="1569660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eaLnBrk="1" hangingPunct="1">
              <a:defRPr sz="3600" b="1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828675" indent="-28575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2pPr>
            <a:lvl3pPr marL="1236663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3pPr>
            <a:lvl4pPr marL="1644650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原理：</a:t>
            </a:r>
            <a:r>
              <a:rPr lang="zh-CN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  <a:sym typeface="+mn-lt"/>
              </a:rPr>
              <a:t>在弹性限度内，弹簧的伸长量与所受拉力成正比。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xmlns="" id="{B0687781-7B9B-4D48-987F-B52F6A58D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6" y="3845889"/>
            <a:ext cx="4797424" cy="1077218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eaLnBrk="1" hangingPunct="1">
              <a:defRPr sz="32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828675" indent="-28575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2pPr>
            <a:lvl3pPr marL="1236663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3pPr>
            <a:lvl4pPr marL="1644650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>
              <a:defRPr/>
            </a:pPr>
            <a:r>
              <a:rPr lang="zh-CN" altLang="en-US" dirty="0">
                <a:sym typeface="+mn-lt"/>
              </a:rPr>
              <a:t>构造：主要由</a:t>
            </a:r>
            <a:r>
              <a:rPr lang="zh-CN" altLang="en-US" dirty="0">
                <a:solidFill>
                  <a:srgbClr val="FF0000"/>
                </a:solidFill>
                <a:sym typeface="+mn-lt"/>
              </a:rPr>
              <a:t>刻度盘</a:t>
            </a:r>
            <a:r>
              <a:rPr lang="zh-CN" altLang="en-US" dirty="0">
                <a:sym typeface="+mn-lt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lt"/>
              </a:rPr>
              <a:t>弹簧</a:t>
            </a:r>
            <a:r>
              <a:rPr lang="zh-CN" altLang="en-US" dirty="0">
                <a:sym typeface="+mn-lt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lt"/>
              </a:rPr>
              <a:t>指针</a:t>
            </a:r>
            <a:r>
              <a:rPr lang="zh-CN" altLang="en-US" dirty="0">
                <a:sym typeface="+mn-lt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lt"/>
              </a:rPr>
              <a:t>挂钩</a:t>
            </a:r>
            <a:r>
              <a:rPr lang="zh-CN" altLang="en-US" dirty="0">
                <a:sym typeface="+mn-lt"/>
              </a:rPr>
              <a:t>等组成。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200FFAC-BAE0-4BB8-8E39-F613F6C92297}"/>
              </a:ext>
            </a:extLst>
          </p:cNvPr>
          <p:cNvSpPr txBox="1"/>
          <p:nvPr/>
        </p:nvSpPr>
        <p:spPr>
          <a:xfrm>
            <a:off x="517526" y="243024"/>
            <a:ext cx="3128644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8150" y="1162050"/>
            <a:ext cx="2687638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4970463" y="1905000"/>
            <a:ext cx="2397125" cy="2206625"/>
            <a:chOff x="4970938" y="1047571"/>
            <a:chExt cx="2397366" cy="2207240"/>
          </a:xfrm>
        </p:grpSpPr>
        <p:sp>
          <p:nvSpPr>
            <p:cNvPr id="10" name="对话气泡: 椭圆形 9">
              <a:extLst>
                <a:ext uri="{FF2B5EF4-FFF2-40B4-BE49-F238E27FC236}">
                  <a16:creationId xmlns:a16="http://schemas.microsoft.com/office/drawing/2014/main" xmlns="" id="{1B01BF92-F365-49AE-A09D-74A750989A70}"/>
                </a:ext>
              </a:extLst>
            </p:cNvPr>
            <p:cNvSpPr/>
            <p:nvPr/>
          </p:nvSpPr>
          <p:spPr>
            <a:xfrm>
              <a:off x="4970938" y="1047571"/>
              <a:ext cx="2397366" cy="2207240"/>
            </a:xfrm>
            <a:prstGeom prst="wedgeEllipseCallout">
              <a:avLst>
                <a:gd name="adj1" fmla="val 77735"/>
                <a:gd name="adj2" fmla="val 16489"/>
              </a:avLst>
            </a:prstGeom>
            <a:gradFill flip="none" rotWithShape="1">
              <a:gsLst>
                <a:gs pos="0">
                  <a:srgbClr val="C7C5C4"/>
                </a:gs>
                <a:gs pos="100000">
                  <a:srgbClr val="EEF2F3"/>
                </a:gs>
              </a:gsLst>
              <a:lin ang="0" scaled="1"/>
              <a:tileRect/>
            </a:gra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63500" h="63500" prst="coolSlant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>
                <a:defRPr/>
              </a:pP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>
                <a:defRPr/>
              </a:pP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B6D4A38-772E-4278-80D1-BBF390E9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435" t="33447" r="33435" b="50000"/>
            <a:stretch>
              <a:fillRect/>
            </a:stretch>
          </p:blipFill>
          <p:spPr>
            <a:xfrm>
              <a:off x="5066001" y="1047571"/>
              <a:ext cx="2207240" cy="2207240"/>
            </a:xfrm>
            <a:custGeom>
              <a:avLst/>
              <a:gdLst>
                <a:gd name="connsiteX0" fmla="*/ 1198683 w 2397366"/>
                <a:gd name="connsiteY0" fmla="*/ 0 h 2397366"/>
                <a:gd name="connsiteX1" fmla="*/ 2397366 w 2397366"/>
                <a:gd name="connsiteY1" fmla="*/ 1198683 h 2397366"/>
                <a:gd name="connsiteX2" fmla="*/ 1198683 w 2397366"/>
                <a:gd name="connsiteY2" fmla="*/ 2397366 h 2397366"/>
                <a:gd name="connsiteX3" fmla="*/ 0 w 2397366"/>
                <a:gd name="connsiteY3" fmla="*/ 1198683 h 2397366"/>
                <a:gd name="connsiteX4" fmla="*/ 1198683 w 2397366"/>
                <a:gd name="connsiteY4" fmla="*/ 0 h 239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7366" h="2397366">
                  <a:moveTo>
                    <a:pt x="1198683" y="0"/>
                  </a:moveTo>
                  <a:cubicBezTo>
                    <a:pt x="1860697" y="0"/>
                    <a:pt x="2397366" y="536669"/>
                    <a:pt x="2397366" y="1198683"/>
                  </a:cubicBezTo>
                  <a:cubicBezTo>
                    <a:pt x="2397366" y="1860697"/>
                    <a:pt x="1860697" y="2397366"/>
                    <a:pt x="1198683" y="2397366"/>
                  </a:cubicBezTo>
                  <a:cubicBezTo>
                    <a:pt x="536669" y="2397366"/>
                    <a:pt x="0" y="1860697"/>
                    <a:pt x="0" y="1198683"/>
                  </a:cubicBezTo>
                  <a:cubicBezTo>
                    <a:pt x="0" y="536669"/>
                    <a:pt x="536669" y="0"/>
                    <a:pt x="1198683" y="0"/>
                  </a:cubicBezTo>
                  <a:close/>
                </a:path>
              </a:pathLst>
            </a:cu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C12A335-F573-4F33-9911-4B28BF52354C}"/>
              </a:ext>
            </a:extLst>
          </p:cNvPr>
          <p:cNvSpPr txBox="1"/>
          <p:nvPr/>
        </p:nvSpPr>
        <p:spPr bwMode="auto">
          <a:xfrm>
            <a:off x="262966" y="3242938"/>
            <a:ext cx="4612443" cy="523220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看清测力计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量程、分度值</a:t>
            </a:r>
            <a:r>
              <a:rPr lang="en-US" altLang="zh-CN" sz="28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800" b="1" dirty="0">
              <a:solidFill>
                <a:srgbClr val="FF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850A599D-8FDF-4380-A15A-0C2025ACCFDF}"/>
              </a:ext>
            </a:extLst>
          </p:cNvPr>
          <p:cNvSpPr txBox="1"/>
          <p:nvPr/>
        </p:nvSpPr>
        <p:spPr bwMode="auto">
          <a:xfrm>
            <a:off x="262966" y="4006819"/>
            <a:ext cx="4612442" cy="954107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测量时，使测力计受力方向沿弹簧轴线方向</a:t>
            </a:r>
            <a:endParaRPr lang="zh-CN" altLang="en-US" sz="2800" b="1" dirty="0">
              <a:solidFill>
                <a:srgbClr val="FF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587EEC8-6FA3-43C7-ABA3-3C5B89071F87}"/>
              </a:ext>
            </a:extLst>
          </p:cNvPr>
          <p:cNvSpPr txBox="1"/>
          <p:nvPr/>
        </p:nvSpPr>
        <p:spPr bwMode="auto">
          <a:xfrm>
            <a:off x="262966" y="5155428"/>
            <a:ext cx="4612442" cy="1384995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待示数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稳定后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在读数，且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视线与指针对应的刻度线垂直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5">
            <a:extLst>
              <a:ext uri="{FF2B5EF4-FFF2-40B4-BE49-F238E27FC236}">
                <a16:creationId xmlns:a16="http://schemas.microsoft.com/office/drawing/2014/main" xmlns="" id="{EBAEEE3F-82BF-42C3-A0BB-BACA4DB0600D}"/>
              </a:ext>
            </a:extLst>
          </p:cNvPr>
          <p:cNvSpPr txBox="1"/>
          <p:nvPr/>
        </p:nvSpPr>
        <p:spPr>
          <a:xfrm>
            <a:off x="517526" y="243024"/>
            <a:ext cx="3128644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707B3E62-7C6F-4F9E-AA36-71E5E3275137}"/>
              </a:ext>
            </a:extLst>
          </p:cNvPr>
          <p:cNvSpPr txBox="1"/>
          <p:nvPr/>
        </p:nvSpPr>
        <p:spPr bwMode="auto">
          <a:xfrm>
            <a:off x="262966" y="1159299"/>
            <a:ext cx="4612443" cy="1815882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使用前，检查指针、弹簧和外壳之间是否有过大摩擦。再观察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指针是否指在零刻度线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，若不是，需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调零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highlight>
                <a:srgbClr val="FFFF00"/>
              </a:highligh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1658938"/>
            <a:ext cx="81724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525" y="1414463"/>
            <a:ext cx="86169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4975" y="1138238"/>
            <a:ext cx="13763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000" y="1487488"/>
            <a:ext cx="12827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5">
            <a:extLst>
              <a:ext uri="{FF2B5EF4-FFF2-40B4-BE49-F238E27FC236}">
                <a16:creationId xmlns:a16="http://schemas.microsoft.com/office/drawing/2014/main" xmlns="" id="{B2F18FE1-2D17-4D86-B334-5E32FFDAB391}"/>
              </a:ext>
            </a:extLst>
          </p:cNvPr>
          <p:cNvSpPr txBox="1"/>
          <p:nvPr/>
        </p:nvSpPr>
        <p:spPr>
          <a:xfrm>
            <a:off x="517526" y="243024"/>
            <a:ext cx="3128644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E:\R八物下\8x72\jpg\00804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009775"/>
            <a:ext cx="250507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E:\R八物下\8x72\jpg\008040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5963" y="2000250"/>
            <a:ext cx="250507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7">
            <a:extLst>
              <a:ext uri="{FF2B5EF4-FFF2-40B4-BE49-F238E27FC236}">
                <a16:creationId xmlns:a16="http://schemas.microsoft.com/office/drawing/2014/main" xmlns="" id="{31FD3292-8CC4-4127-92EE-856EED5E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82688"/>
            <a:ext cx="7618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请读出图中两个弹簧测力计的示数</a:t>
            </a: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圆筒测力计每个小格表示</a:t>
            </a: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0.1N.</a:t>
            </a:r>
            <a:endParaRPr lang="zh-CN" altLang="en-US" sz="2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B2C331-DD6E-4E7C-A237-18E4825F1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786313"/>
            <a:ext cx="77358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解答：</a:t>
            </a:r>
            <a:r>
              <a:rPr lang="zh-CN" altLang="en-US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圆筒测力计示数为</a:t>
            </a:r>
            <a:r>
              <a:rPr lang="en-US" altLang="zh-CN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1.5N</a:t>
            </a:r>
            <a:r>
              <a:rPr lang="zh-CN" altLang="en-US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，条形盒测力计示数为</a:t>
            </a:r>
            <a:r>
              <a:rPr lang="en-US" altLang="zh-CN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1.15N.</a:t>
            </a:r>
            <a:endParaRPr lang="zh-CN" altLang="en-US" sz="2800" b="1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4263" y="1774825"/>
            <a:ext cx="18224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图片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3925" y="1774825"/>
            <a:ext cx="18224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图片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3588" y="1355725"/>
            <a:ext cx="1709737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8EF41D4-EB75-4500-B1DB-BD8EAC2CEE4B}"/>
              </a:ext>
            </a:extLst>
          </p:cNvPr>
          <p:cNvSpPr txBox="1"/>
          <p:nvPr/>
        </p:nvSpPr>
        <p:spPr>
          <a:xfrm>
            <a:off x="517526" y="243024"/>
            <a:ext cx="3128644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5"/>
          <a:stretch>
            <a:fillRect/>
          </a:stretch>
        </p:blipFill>
        <p:spPr bwMode="auto">
          <a:xfrm>
            <a:off x="865188" y="1546225"/>
            <a:ext cx="65119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5188" y="3429000"/>
            <a:ext cx="67786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6523B67-9E66-43B1-A66F-6C9E5D2753C4}"/>
              </a:ext>
            </a:extLst>
          </p:cNvPr>
          <p:cNvSpPr/>
          <p:nvPr/>
        </p:nvSpPr>
        <p:spPr>
          <a:xfrm>
            <a:off x="1069975" y="2071688"/>
            <a:ext cx="696913" cy="35242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xmlns="" id="{452C9DE2-F353-497D-B4C9-B61B43BA2FFA}"/>
              </a:ext>
            </a:extLst>
          </p:cNvPr>
          <p:cNvSpPr txBox="1"/>
          <p:nvPr/>
        </p:nvSpPr>
        <p:spPr>
          <a:xfrm>
            <a:off x="517526" y="243024"/>
            <a:ext cx="3128644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49"/>
          <a:stretch>
            <a:fillRect/>
          </a:stretch>
        </p:blipFill>
        <p:spPr bwMode="auto">
          <a:xfrm>
            <a:off x="692150" y="1506538"/>
            <a:ext cx="72644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图片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952"/>
          <a:stretch>
            <a:fillRect/>
          </a:stretch>
        </p:blipFill>
        <p:spPr bwMode="auto">
          <a:xfrm>
            <a:off x="2266950" y="3586163"/>
            <a:ext cx="31416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E53A9F6-6F12-4487-8DBF-C714813B02C2}"/>
              </a:ext>
            </a:extLst>
          </p:cNvPr>
          <p:cNvSpPr/>
          <p:nvPr/>
        </p:nvSpPr>
        <p:spPr>
          <a:xfrm>
            <a:off x="1581150" y="2600325"/>
            <a:ext cx="1022350" cy="419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0D1C3E0-C820-4E12-9392-F20D90136741}"/>
              </a:ext>
            </a:extLst>
          </p:cNvPr>
          <p:cNvSpPr/>
          <p:nvPr/>
        </p:nvSpPr>
        <p:spPr>
          <a:xfrm>
            <a:off x="6056313" y="3165475"/>
            <a:ext cx="1023937" cy="419100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5">
            <a:extLst>
              <a:ext uri="{FF2B5EF4-FFF2-40B4-BE49-F238E27FC236}">
                <a16:creationId xmlns:a16="http://schemas.microsoft.com/office/drawing/2014/main" xmlns="" id="{14464B82-BDAD-4064-A39D-C221172BAD85}"/>
              </a:ext>
            </a:extLst>
          </p:cNvPr>
          <p:cNvSpPr txBox="1"/>
          <p:nvPr/>
        </p:nvSpPr>
        <p:spPr>
          <a:xfrm>
            <a:off x="517526" y="243024"/>
            <a:ext cx="3128644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8788" y="3600450"/>
            <a:ext cx="34369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图片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3970338"/>
            <a:ext cx="24415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右箭头 3">
            <a:extLst>
              <a:ext uri="{FF2B5EF4-FFF2-40B4-BE49-F238E27FC236}">
                <a16:creationId xmlns:a16="http://schemas.microsoft.com/office/drawing/2014/main" xmlns="" id="{18B93727-D9C5-4FC6-9767-5F6465E99F5F}"/>
              </a:ext>
            </a:extLst>
          </p:cNvPr>
          <p:cNvSpPr/>
          <p:nvPr/>
        </p:nvSpPr>
        <p:spPr>
          <a:xfrm>
            <a:off x="5130800" y="2092325"/>
            <a:ext cx="571500" cy="85725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xmlns="" id="{1ACE7070-4FFC-4B37-915E-939E46034651}"/>
              </a:ext>
            </a:extLst>
          </p:cNvPr>
          <p:cNvSpPr/>
          <p:nvPr/>
        </p:nvSpPr>
        <p:spPr>
          <a:xfrm>
            <a:off x="5845175" y="2051050"/>
            <a:ext cx="1928813" cy="9286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恢复到原来形状</a:t>
            </a:r>
            <a:endParaRPr lang="en-US" altLang="zh-CN" sz="2800" b="1" dirty="0">
              <a:cs typeface="+mn-ea"/>
              <a:sym typeface="+mn-lt"/>
            </a:endParaRPr>
          </a:p>
        </p:txBody>
      </p:sp>
      <p:sp>
        <p:nvSpPr>
          <p:cNvPr id="6" name="右箭头 5">
            <a:extLst>
              <a:ext uri="{FF2B5EF4-FFF2-40B4-BE49-F238E27FC236}">
                <a16:creationId xmlns:a16="http://schemas.microsoft.com/office/drawing/2014/main" xmlns="" id="{198DE39B-58B8-4B54-94C9-773AAEE9A5B0}"/>
              </a:ext>
            </a:extLst>
          </p:cNvPr>
          <p:cNvSpPr/>
          <p:nvPr/>
        </p:nvSpPr>
        <p:spPr>
          <a:xfrm>
            <a:off x="5130800" y="4452938"/>
            <a:ext cx="571500" cy="78581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9EC0644C-7512-4ED9-9810-C73015BA411D}"/>
              </a:ext>
            </a:extLst>
          </p:cNvPr>
          <p:cNvSpPr/>
          <p:nvPr/>
        </p:nvSpPr>
        <p:spPr>
          <a:xfrm>
            <a:off x="5802313" y="4381500"/>
            <a:ext cx="2071687" cy="9286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cs typeface="+mn-ea"/>
                <a:sym typeface="+mn-lt"/>
              </a:rPr>
              <a:t>没有恢复到原来形状</a:t>
            </a:r>
          </a:p>
        </p:txBody>
      </p:sp>
      <p:pic>
        <p:nvPicPr>
          <p:cNvPr id="15368" name="图片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6063" y="1497013"/>
            <a:ext cx="29464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图片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6513" y="1323975"/>
            <a:ext cx="25542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xmlns="" id="{5031828C-1849-4083-B2F1-A1E0592E113D}"/>
              </a:ext>
            </a:extLst>
          </p:cNvPr>
          <p:cNvSpPr txBox="1"/>
          <p:nvPr/>
        </p:nvSpPr>
        <p:spPr>
          <a:xfrm>
            <a:off x="8041911" y="1900531"/>
            <a:ext cx="589435" cy="1200329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FF0000"/>
                </a:solidFill>
              </a:rPr>
              <a:t>弹性</a:t>
            </a:r>
            <a:endParaRPr lang="zh-CN" altLang="en-US" sz="3600" dirty="0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11FDC9A0-528A-4B78-99E9-2C1E6E8677CA}"/>
              </a:ext>
            </a:extLst>
          </p:cNvPr>
          <p:cNvSpPr txBox="1"/>
          <p:nvPr/>
        </p:nvSpPr>
        <p:spPr>
          <a:xfrm>
            <a:off x="8041911" y="4258490"/>
            <a:ext cx="589435" cy="1200329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rgbClr val="FF0000"/>
                </a:solidFill>
              </a:rPr>
              <a:t>塑性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54" t="10115" b="34930"/>
          <a:stretch>
            <a:fillRect/>
          </a:stretch>
        </p:blipFill>
        <p:spPr bwMode="auto">
          <a:xfrm>
            <a:off x="654050" y="1822450"/>
            <a:ext cx="78359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F6EE986-0FC3-4165-98A6-D9310304DF8B}"/>
              </a:ext>
            </a:extLst>
          </p:cNvPr>
          <p:cNvSpPr/>
          <p:nvPr/>
        </p:nvSpPr>
        <p:spPr>
          <a:xfrm>
            <a:off x="6432550" y="3803650"/>
            <a:ext cx="1022350" cy="4191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D541E16-7B43-4E4D-ABF4-588D975D3E2B}"/>
              </a:ext>
            </a:extLst>
          </p:cNvPr>
          <p:cNvSpPr txBox="1"/>
          <p:nvPr/>
        </p:nvSpPr>
        <p:spPr>
          <a:xfrm>
            <a:off x="517526" y="243024"/>
            <a:ext cx="3128644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8"/>
          <a:stretch>
            <a:fillRect/>
          </a:stretch>
        </p:blipFill>
        <p:spPr bwMode="auto">
          <a:xfrm>
            <a:off x="1206500" y="1982788"/>
            <a:ext cx="71485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EE68DE8-E71F-4A21-B8A1-1C24BAF43DCF}"/>
              </a:ext>
            </a:extLst>
          </p:cNvPr>
          <p:cNvSpPr/>
          <p:nvPr/>
        </p:nvSpPr>
        <p:spPr>
          <a:xfrm>
            <a:off x="5162550" y="3068638"/>
            <a:ext cx="1022350" cy="4191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2BF0AF4-EE09-4F23-A564-F85225476937}"/>
              </a:ext>
            </a:extLst>
          </p:cNvPr>
          <p:cNvSpPr txBox="1"/>
          <p:nvPr/>
        </p:nvSpPr>
        <p:spPr>
          <a:xfrm>
            <a:off x="517526" y="243024"/>
            <a:ext cx="3128644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弹簧测力计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E:\R八物下\8x72\jpg\00804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900" y="1409700"/>
            <a:ext cx="13843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7">
            <a:extLst>
              <a:ext uri="{FF2B5EF4-FFF2-40B4-BE49-F238E27FC236}">
                <a16:creationId xmlns:a16="http://schemas.microsoft.com/office/drawing/2014/main" xmlns="" id="{3D793151-93EC-4EFA-8179-52F791AF2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592263"/>
            <a:ext cx="558006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在“橡皮泥上留下漂亮的指印”“跳板被跳水运动员压弯（如图）”两个现象中，发生的是不是弹性形变？说说你的理由</a:t>
            </a: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7049DF-34D1-4C14-A322-B609D1A0A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3571875"/>
            <a:ext cx="7734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解答：</a:t>
            </a:r>
            <a:r>
              <a:rPr lang="zh-CN" altLang="en-US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“橡皮泥上留下漂亮的指印”，橡皮泥发生的是塑性形变，因为橡皮泥在撤去外力后不能自动地恢复到原来的形状；“跳板被跳水运动员压弯”，跳板发生的是弹性形变，因为跳板在撤去外力后能自动地恢复到原来的形状</a:t>
            </a:r>
            <a:r>
              <a:rPr lang="en-US" altLang="zh-CN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800" b="1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">
            <a:extLst>
              <a:ext uri="{FF2B5EF4-FFF2-40B4-BE49-F238E27FC236}">
                <a16:creationId xmlns:a16="http://schemas.microsoft.com/office/drawing/2014/main" xmlns="" id="{1F14F891-8CFD-4C34-BD3F-980D66B2E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57350"/>
            <a:ext cx="79660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小强用弹簧拉力器锻炼身体，刚拉开时没感到太费力，可是两手拉开的距离越大，就感到越费力</a:t>
            </a: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这是什么原因？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B5D5A55-8EA9-4618-B4FE-22D2DD2FE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568700"/>
            <a:ext cx="77358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解答：</a:t>
            </a:r>
            <a:r>
              <a:rPr lang="zh-CN" altLang="en-US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两手拉开的距离越大，弹簧伸长量越长，产生的弹力越大，所以就感到越费力</a:t>
            </a:r>
            <a:r>
              <a:rPr lang="en-US" altLang="zh-CN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800" b="1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">
            <a:extLst>
              <a:ext uri="{FF2B5EF4-FFF2-40B4-BE49-F238E27FC236}">
                <a16:creationId xmlns:a16="http://schemas.microsoft.com/office/drawing/2014/main" xmlns="" id="{0B32E84B-FDF9-4F63-8B31-0CA327D3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684338"/>
            <a:ext cx="75676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试分析一个旧弹簧测力计不能准确测量的原因</a:t>
            </a: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796035-1D75-47C8-9A6D-0BABB292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222625"/>
            <a:ext cx="80946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解答：</a:t>
            </a:r>
            <a:r>
              <a:rPr lang="zh-CN" altLang="en-US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）弹簧会轻微变形导致原长变长，结果偏大；（</a:t>
            </a:r>
            <a:r>
              <a:rPr lang="en-US" altLang="zh-CN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）弹簧弹性变小</a:t>
            </a:r>
            <a:r>
              <a:rPr lang="en-US" altLang="zh-CN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800" b="1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7">
            <a:extLst>
              <a:ext uri="{FF2B5EF4-FFF2-40B4-BE49-F238E27FC236}">
                <a16:creationId xmlns:a16="http://schemas.microsoft.com/office/drawing/2014/main" xmlns="" id="{011CE1A7-1C07-4350-92D4-39A21411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1341438"/>
            <a:ext cx="5751512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如图，将椭圆形厚玻璃瓶装满水，把细玻璃管通过带孔的橡皮塞插入瓶中</a:t>
            </a: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沿着不同的方向用力捏厚玻璃瓶，观察细管中水面高度的变化</a:t>
            </a: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请你从力使物体产生形变的角度解释所看到的现象</a:t>
            </a:r>
            <a:r>
              <a:rPr lang="en-US" altLang="zh-CN" sz="2800" b="1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D4272B-4FC1-464D-9250-8541466AD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4381500"/>
            <a:ext cx="77374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719138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解答：</a:t>
            </a:r>
            <a:r>
              <a:rPr lang="zh-CN" altLang="en-US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细管中的水面高度升高，用力捏厚玻璃瓶，瓶子变扁，水面升高</a:t>
            </a:r>
            <a:r>
              <a:rPr lang="en-US" altLang="zh-CN" sz="2800" b="1">
                <a:solidFill>
                  <a:srgbClr val="0000FF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2800" b="1">
              <a:solidFill>
                <a:srgbClr val="0000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9940" name="Picture 2" descr="E:\R八物下\8x72\jpg\0080400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7450" y="1341438"/>
            <a:ext cx="18859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27B374-7C57-4FCB-B571-B749C46253A6}"/>
              </a:ext>
            </a:extLst>
          </p:cNvPr>
          <p:cNvSpPr txBox="1"/>
          <p:nvPr/>
        </p:nvSpPr>
        <p:spPr>
          <a:xfrm>
            <a:off x="460375" y="1708150"/>
            <a:ext cx="4500563" cy="954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撑竿跳的竿子是用玻璃钢做的，玻璃钢有什么性质？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BD05D3-3617-4BA8-A974-4AEAD36E9AF3}"/>
              </a:ext>
            </a:extLst>
          </p:cNvPr>
          <p:cNvSpPr txBox="1"/>
          <p:nvPr/>
        </p:nvSpPr>
        <p:spPr>
          <a:xfrm>
            <a:off x="460375" y="2909888"/>
            <a:ext cx="4500563" cy="954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如果用橡皮泥做的竿子会怎么样？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0EE59A-9FCD-485A-BA76-2D6B9E5EB8F1}"/>
              </a:ext>
            </a:extLst>
          </p:cNvPr>
          <p:cNvSpPr txBox="1"/>
          <p:nvPr/>
        </p:nvSpPr>
        <p:spPr>
          <a:xfrm>
            <a:off x="460375" y="4110038"/>
            <a:ext cx="5908675" cy="528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cs typeface="+mn-ea"/>
                <a:sym typeface="+mn-lt"/>
              </a:rPr>
              <a:t>回忆压弹簧、拉橡皮筋时手的感受。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3AC5D4-45C5-4526-9C3A-9FCAFCAF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8" y="4885518"/>
            <a:ext cx="9036905" cy="646331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zh-CN" altLang="en-US" sz="3600" dirty="0">
                <a:sym typeface="+mn-lt"/>
              </a:rPr>
              <a:t>物体由于发生</a:t>
            </a:r>
            <a:r>
              <a:rPr lang="zh-CN" altLang="en-US" sz="3600" dirty="0">
                <a:highlight>
                  <a:srgbClr val="FFFF00"/>
                </a:highlight>
                <a:sym typeface="+mn-lt"/>
              </a:rPr>
              <a:t>弹性形变</a:t>
            </a:r>
            <a:r>
              <a:rPr lang="zh-CN" altLang="en-US" sz="3600" dirty="0">
                <a:sym typeface="+mn-lt"/>
              </a:rPr>
              <a:t>而产生的力叫做</a:t>
            </a:r>
            <a:r>
              <a:rPr lang="zh-CN" altLang="en-US" sz="3600" dirty="0">
                <a:highlight>
                  <a:srgbClr val="FFFF00"/>
                </a:highlight>
                <a:sym typeface="+mn-lt"/>
              </a:rPr>
              <a:t>弹力</a:t>
            </a:r>
            <a:r>
              <a:rPr lang="zh-CN" altLang="en-US" sz="3600" dirty="0">
                <a:sym typeface="+mn-lt"/>
              </a:rPr>
              <a:t>。</a:t>
            </a: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xmlns="" id="{4F30C033-CE16-4C9E-B78D-D58C8D4A7A06}"/>
              </a:ext>
            </a:extLst>
          </p:cNvPr>
          <p:cNvSpPr txBox="1"/>
          <p:nvPr/>
        </p:nvSpPr>
        <p:spPr>
          <a:xfrm>
            <a:off x="517526" y="243024"/>
            <a:ext cx="1396837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弹力</a:t>
            </a:r>
          </a:p>
        </p:txBody>
      </p:sp>
      <p:pic>
        <p:nvPicPr>
          <p:cNvPr id="16391" name="图片 7"/>
          <p:cNvPicPr>
            <a:picLocks noChangeAspect="1" noChangeArrowheads="1"/>
          </p:cNvPicPr>
          <p:nvPr/>
        </p:nvPicPr>
        <p:blipFill>
          <a:blip r:embed="rId2" cstate="print"/>
          <a:srcRect b="11511"/>
          <a:stretch>
            <a:fillRect/>
          </a:stretch>
        </p:blipFill>
        <p:spPr bwMode="auto">
          <a:xfrm>
            <a:off x="5192713" y="1595438"/>
            <a:ext cx="38036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8"/>
          <p:cNvPicPr>
            <a:picLocks noChangeAspect="1" noChangeArrowheads="1"/>
          </p:cNvPicPr>
          <p:nvPr/>
        </p:nvPicPr>
        <p:blipFill>
          <a:blip r:embed="rId2"/>
          <a:srcRect b="10027"/>
          <a:stretch>
            <a:fillRect/>
          </a:stretch>
        </p:blipFill>
        <p:spPr bwMode="auto">
          <a:xfrm>
            <a:off x="515938" y="1993900"/>
            <a:ext cx="3516312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03E87886-8593-4254-8038-848B315B580A}"/>
              </a:ext>
            </a:extLst>
          </p:cNvPr>
          <p:cNvCxnSpPr/>
          <p:nvPr/>
        </p:nvCxnSpPr>
        <p:spPr>
          <a:xfrm>
            <a:off x="2274888" y="4046538"/>
            <a:ext cx="0" cy="866775"/>
          </a:xfrm>
          <a:prstGeom prst="straightConnector1">
            <a:avLst/>
          </a:prstGeom>
          <a:ln w="57150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3E696F59-A31A-4338-8A75-1B366998E79B}"/>
              </a:ext>
            </a:extLst>
          </p:cNvPr>
          <p:cNvCxnSpPr>
            <a:cxnSpLocks/>
          </p:cNvCxnSpPr>
          <p:nvPr/>
        </p:nvCxnSpPr>
        <p:spPr>
          <a:xfrm flipV="1">
            <a:off x="2274888" y="3178175"/>
            <a:ext cx="0" cy="868363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D9F0EF-E476-4721-9C3E-CF7B64ACB014}"/>
              </a:ext>
            </a:extLst>
          </p:cNvPr>
          <p:cNvSpPr txBox="1"/>
          <p:nvPr/>
        </p:nvSpPr>
        <p:spPr>
          <a:xfrm>
            <a:off x="2719756" y="4479681"/>
            <a:ext cx="1078518" cy="523220"/>
          </a:xfrm>
          <a:prstGeom prst="wedgeRectCallout">
            <a:avLst>
              <a:gd name="adj1" fmla="val -83877"/>
              <a:gd name="adj2" fmla="val -65212"/>
            </a:avLst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</a:rPr>
              <a:t>压力</a:t>
            </a:r>
            <a:endParaRPr lang="zh-CN" altLang="en-US" dirty="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6DC1F82E-E408-4C3D-8D1E-60B12355D067}"/>
              </a:ext>
            </a:extLst>
          </p:cNvPr>
          <p:cNvSpPr txBox="1"/>
          <p:nvPr/>
        </p:nvSpPr>
        <p:spPr>
          <a:xfrm>
            <a:off x="2672872" y="3019302"/>
            <a:ext cx="1359868" cy="523220"/>
          </a:xfrm>
          <a:prstGeom prst="wedgeRectCallout">
            <a:avLst>
              <a:gd name="adj1" fmla="val -77093"/>
              <a:gd name="adj2" fmla="val 102831"/>
            </a:avLst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</a:rPr>
              <a:t>支持力</a:t>
            </a:r>
            <a:endParaRPr lang="zh-CN" altLang="en-US" dirty="0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6E98DAF8-0DF0-4E05-8F29-F7A761C1D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334" y="1719579"/>
            <a:ext cx="4547602" cy="1569660"/>
          </a:xfrm>
          <a:prstGeom prst="rect">
            <a:avLst/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zh-CN" altLang="en-US" sz="3200" dirty="0">
                <a:solidFill>
                  <a:schemeClr val="tx1"/>
                </a:solidFill>
                <a:sym typeface="+mn-lt"/>
              </a:rPr>
              <a:t>日常生活中的</a:t>
            </a:r>
            <a:r>
              <a:rPr lang="zh-CN" altLang="en-US" sz="3200" dirty="0">
                <a:sym typeface="+mn-lt"/>
              </a:rPr>
              <a:t>压力</a:t>
            </a:r>
            <a:r>
              <a:rPr lang="zh-CN" altLang="en-US" sz="3200" dirty="0">
                <a:solidFill>
                  <a:schemeClr val="tx1"/>
                </a:solidFill>
                <a:sym typeface="+mn-lt"/>
              </a:rPr>
              <a:t>、</a:t>
            </a:r>
            <a:r>
              <a:rPr lang="zh-CN" altLang="en-US" sz="3200" dirty="0">
                <a:sym typeface="+mn-lt"/>
              </a:rPr>
              <a:t>支持力</a:t>
            </a:r>
            <a:r>
              <a:rPr lang="zh-CN" altLang="en-US" sz="3200" dirty="0">
                <a:solidFill>
                  <a:schemeClr val="tx1"/>
                </a:solidFill>
                <a:sym typeface="+mn-lt"/>
              </a:rPr>
              <a:t>、绳子的</a:t>
            </a:r>
            <a:r>
              <a:rPr lang="zh-CN" altLang="en-US" sz="3200" dirty="0">
                <a:sym typeface="+mn-lt"/>
              </a:rPr>
              <a:t>拉力</a:t>
            </a:r>
            <a:r>
              <a:rPr lang="zh-CN" altLang="en-US" sz="3200" dirty="0">
                <a:solidFill>
                  <a:schemeClr val="tx1"/>
                </a:solidFill>
                <a:sym typeface="+mn-lt"/>
              </a:rPr>
              <a:t>，</a:t>
            </a:r>
            <a:r>
              <a:rPr lang="zh-CN" altLang="en-US" sz="3200" dirty="0">
                <a:highlight>
                  <a:srgbClr val="FFFF00"/>
                </a:highlight>
                <a:sym typeface="+mn-lt"/>
              </a:rPr>
              <a:t>其实质都是弹力。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66868BA-4C06-4FFC-A45C-0BC0ED96CE85}"/>
              </a:ext>
            </a:extLst>
          </p:cNvPr>
          <p:cNvSpPr txBox="1"/>
          <p:nvPr/>
        </p:nvSpPr>
        <p:spPr bwMode="auto">
          <a:xfrm>
            <a:off x="4431334" y="3569677"/>
            <a:ext cx="4547602" cy="1736646"/>
          </a:xfrm>
          <a:prstGeom prst="round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latin typeface="宋体" panose="02010600030101010101" pitchFamily="2" charset="-122"/>
              </a:rPr>
              <a:t>产生条件：</a:t>
            </a:r>
            <a:endParaRPr lang="en-US" altLang="zh-CN" sz="3200" b="1" dirty="0">
              <a:latin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zh-CN" altLang="en-US" sz="3200" b="1" dirty="0">
                <a:latin typeface="宋体" panose="02010600030101010101" pitchFamily="2" charset="-122"/>
              </a:rPr>
              <a:t>①物体间相互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</a:rPr>
              <a:t>接触</a:t>
            </a:r>
            <a:endParaRPr lang="en-US" altLang="zh-CN" sz="3200" b="1" dirty="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</a:endParaRPr>
          </a:p>
          <a:p>
            <a:pPr eaLnBrk="1" hangingPunct="1">
              <a:defRPr/>
            </a:pPr>
            <a:r>
              <a:rPr lang="zh-CN" altLang="en-US" sz="3200" b="1" dirty="0">
                <a:latin typeface="宋体" panose="02010600030101010101" pitchFamily="2" charset="-122"/>
              </a:rPr>
              <a:t>②物体间相互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</a:rPr>
              <a:t>挤压</a:t>
            </a:r>
            <a:endParaRPr lang="en-US" altLang="zh-CN" sz="3200" b="1" dirty="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xmlns="" id="{FF451E8A-DCD4-4959-8DE6-14897C22C2E4}"/>
              </a:ext>
            </a:extLst>
          </p:cNvPr>
          <p:cNvSpPr txBox="1"/>
          <p:nvPr/>
        </p:nvSpPr>
        <p:spPr>
          <a:xfrm>
            <a:off x="517526" y="243024"/>
            <a:ext cx="1396837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弹力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288" y="2289175"/>
            <a:ext cx="484028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5288" y="2151063"/>
            <a:ext cx="48402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5288" y="2127250"/>
            <a:ext cx="4838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2"/>
          <a:srcRect b="10027"/>
          <a:stretch>
            <a:fillRect/>
          </a:stretch>
        </p:blipFill>
        <p:spPr bwMode="auto">
          <a:xfrm>
            <a:off x="322263" y="1993900"/>
            <a:ext cx="3516312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xmlns="" id="{4F532939-A43F-411B-942C-9A525DE809F3}"/>
              </a:ext>
            </a:extLst>
          </p:cNvPr>
          <p:cNvCxnSpPr/>
          <p:nvPr/>
        </p:nvCxnSpPr>
        <p:spPr>
          <a:xfrm>
            <a:off x="2081213" y="4046538"/>
            <a:ext cx="0" cy="866775"/>
          </a:xfrm>
          <a:prstGeom prst="straightConnector1">
            <a:avLst/>
          </a:prstGeom>
          <a:ln w="57150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3B6864C2-CDB0-4461-8A08-F9F5401FE879}"/>
              </a:ext>
            </a:extLst>
          </p:cNvPr>
          <p:cNvCxnSpPr>
            <a:cxnSpLocks/>
          </p:cNvCxnSpPr>
          <p:nvPr/>
        </p:nvCxnSpPr>
        <p:spPr>
          <a:xfrm flipV="1">
            <a:off x="2081213" y="3178175"/>
            <a:ext cx="0" cy="868363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2">
            <a:extLst>
              <a:ext uri="{FF2B5EF4-FFF2-40B4-BE49-F238E27FC236}">
                <a16:creationId xmlns:a16="http://schemas.microsoft.com/office/drawing/2014/main" xmlns="" id="{AE0B39FF-DBD1-42D2-AE71-971F1601E73B}"/>
              </a:ext>
            </a:extLst>
          </p:cNvPr>
          <p:cNvSpPr txBox="1"/>
          <p:nvPr/>
        </p:nvSpPr>
        <p:spPr>
          <a:xfrm>
            <a:off x="2525446" y="4479010"/>
            <a:ext cx="1078518" cy="523220"/>
          </a:xfrm>
          <a:prstGeom prst="wedgeRectCallout">
            <a:avLst>
              <a:gd name="adj1" fmla="val -83877"/>
              <a:gd name="adj2" fmla="val -65212"/>
            </a:avLst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</a:rPr>
              <a:t>压力</a:t>
            </a:r>
            <a:endParaRPr lang="zh-CN" altLang="en-US" dirty="0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xmlns="" id="{A0F019BB-4FA8-410B-B2A1-385628770B12}"/>
              </a:ext>
            </a:extLst>
          </p:cNvPr>
          <p:cNvSpPr txBox="1"/>
          <p:nvPr/>
        </p:nvSpPr>
        <p:spPr>
          <a:xfrm>
            <a:off x="2478562" y="3018631"/>
            <a:ext cx="1359868" cy="523220"/>
          </a:xfrm>
          <a:prstGeom prst="wedgeRectCallout">
            <a:avLst>
              <a:gd name="adj1" fmla="val -77093"/>
              <a:gd name="adj2" fmla="val 102831"/>
            </a:avLst>
          </a:prstGeom>
          <a:gradFill flip="none" rotWithShape="1">
            <a:gsLst>
              <a:gs pos="0">
                <a:srgbClr val="C7C5C4"/>
              </a:gs>
              <a:gs pos="100000">
                <a:srgbClr val="EEF2F3"/>
              </a:gs>
            </a:gsLst>
            <a:lin ang="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</p:spPr>
        <p:txBody>
          <a:bodyPr anchor="ctr">
            <a:spAutoFit/>
          </a:bodyPr>
          <a:lstStyle>
            <a:defPPr>
              <a:defRPr lang="zh-CN"/>
            </a:defPPr>
            <a:lvl1pPr algn="ctr" eaLnBrk="1" hangingPunct="1">
              <a:defRPr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</a:rPr>
              <a:t>支持力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4EA2CD5-4931-4B17-AAD3-7795E694951D}"/>
              </a:ext>
            </a:extLst>
          </p:cNvPr>
          <p:cNvSpPr txBox="1"/>
          <p:nvPr/>
        </p:nvSpPr>
        <p:spPr bwMode="auto">
          <a:xfrm>
            <a:off x="4117410" y="1988250"/>
            <a:ext cx="4900859" cy="310854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宋体" panose="02010600030101010101" pitchFamily="2" charset="-122"/>
              </a:rPr>
              <a:t>三要素：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marL="1254125" indent="-1254125" eaLnBrk="1" hangingPunct="1">
              <a:defRPr/>
            </a:pPr>
            <a:r>
              <a:rPr lang="zh-CN" altLang="en-US" sz="2800" b="1" dirty="0">
                <a:latin typeface="宋体" panose="02010600030101010101" pitchFamily="2" charset="-122"/>
              </a:rPr>
              <a:t>方向</a:t>
            </a:r>
            <a:r>
              <a:rPr lang="en-US" altLang="zh-CN" sz="2800" b="1" dirty="0">
                <a:latin typeface="宋体" panose="02010600030101010101" pitchFamily="2" charset="-122"/>
              </a:rPr>
              <a:t>:</a:t>
            </a:r>
            <a:r>
              <a:rPr lang="zh-CN" altLang="en-US" sz="2800" b="1" dirty="0">
                <a:latin typeface="宋体" panose="02010600030101010101" pitchFamily="2" charset="-122"/>
              </a:rPr>
              <a:t>与恢复原状的方向相同。</a:t>
            </a:r>
            <a:endParaRPr lang="en-US" altLang="zh-CN" sz="2800" b="1" dirty="0">
              <a:solidFill>
                <a:srgbClr val="FF0000"/>
              </a:solidFill>
              <a:highlight>
                <a:srgbClr val="FFFF00"/>
              </a:highlight>
              <a:latin typeface="宋体" panose="02010600030101010101" pitchFamily="2" charset="-122"/>
            </a:endParaRPr>
          </a:p>
          <a:p>
            <a:pPr marL="903288" indent="-903288" eaLnBrk="1" hangingPunct="1">
              <a:defRPr/>
            </a:pPr>
            <a:r>
              <a:rPr lang="zh-CN" altLang="en-US" sz="2800" b="1" dirty="0">
                <a:latin typeface="宋体" panose="02010600030101010101" pitchFamily="2" charset="-122"/>
              </a:rPr>
              <a:t>大小</a:t>
            </a:r>
            <a:r>
              <a:rPr lang="en-US" altLang="zh-CN" sz="2800" b="1" dirty="0">
                <a:latin typeface="宋体" panose="02010600030101010101" pitchFamily="2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同一物体形变程度越大，弹力越大（</a:t>
            </a:r>
            <a:r>
              <a:rPr lang="zh-CN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</a:rPr>
              <a:t>不能超过弹性限度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也与物体本身弹性强弱有关。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903288" indent="-903288" eaLnBrk="1" hangingPunct="1"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作用点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</a:rPr>
              <a:t>物体间相互接触的点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xmlns="" id="{68F130D9-DF2E-4753-ABC4-0FA41FEEB8D9}"/>
              </a:ext>
            </a:extLst>
          </p:cNvPr>
          <p:cNvSpPr txBox="1"/>
          <p:nvPr/>
        </p:nvSpPr>
        <p:spPr>
          <a:xfrm>
            <a:off x="517526" y="243024"/>
            <a:ext cx="1396837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53"/>
          <a:stretch>
            <a:fillRect/>
          </a:stretch>
        </p:blipFill>
        <p:spPr bwMode="auto">
          <a:xfrm>
            <a:off x="203200" y="1635125"/>
            <a:ext cx="8737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0A1786D-1309-478C-8067-997FC9BA7754}"/>
              </a:ext>
            </a:extLst>
          </p:cNvPr>
          <p:cNvSpPr/>
          <p:nvPr/>
        </p:nvSpPr>
        <p:spPr>
          <a:xfrm>
            <a:off x="6170613" y="1800225"/>
            <a:ext cx="479425" cy="46196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xmlns="" id="{BBDA7469-2A4B-48C1-A64E-6FA821FA8266}"/>
              </a:ext>
            </a:extLst>
          </p:cNvPr>
          <p:cNvSpPr txBox="1"/>
          <p:nvPr/>
        </p:nvSpPr>
        <p:spPr>
          <a:xfrm>
            <a:off x="517526" y="243024"/>
            <a:ext cx="1396837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0279D43D-150F-4A08-9A93-10BC4F3B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4" y="1340729"/>
            <a:ext cx="6997699" cy="505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396E9EA-A3E5-4316-9B5E-DD40E129C987}"/>
              </a:ext>
            </a:extLst>
          </p:cNvPr>
          <p:cNvSpPr/>
          <p:nvPr/>
        </p:nvSpPr>
        <p:spPr>
          <a:xfrm>
            <a:off x="6970713" y="1390650"/>
            <a:ext cx="479425" cy="46196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xmlns="" id="{0AB93AF7-EA69-4D13-808E-91510D6A1BA4}"/>
              </a:ext>
            </a:extLst>
          </p:cNvPr>
          <p:cNvSpPr txBox="1"/>
          <p:nvPr/>
        </p:nvSpPr>
        <p:spPr>
          <a:xfrm>
            <a:off x="517526" y="243024"/>
            <a:ext cx="1396837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213" y="1203325"/>
            <a:ext cx="8280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AFABD5C-CA0D-4DE1-B43E-F623BC96795C}"/>
              </a:ext>
            </a:extLst>
          </p:cNvPr>
          <p:cNvSpPr/>
          <p:nvPr/>
        </p:nvSpPr>
        <p:spPr>
          <a:xfrm>
            <a:off x="4203700" y="2965450"/>
            <a:ext cx="481013" cy="46355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D782F23-7FCC-4D8D-8C0C-9FF852B745FE}"/>
              </a:ext>
            </a:extLst>
          </p:cNvPr>
          <p:cNvSpPr txBox="1"/>
          <p:nvPr/>
        </p:nvSpPr>
        <p:spPr>
          <a:xfrm>
            <a:off x="517526" y="243024"/>
            <a:ext cx="1396837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849" b="20656"/>
          <a:stretch>
            <a:fillRect/>
          </a:stretch>
        </p:blipFill>
        <p:spPr bwMode="auto">
          <a:xfrm>
            <a:off x="-855663" y="1438275"/>
            <a:ext cx="10182226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7300" y="2449513"/>
            <a:ext cx="34163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A053766D-11E3-499A-90D2-8EB8BD579135}"/>
              </a:ext>
            </a:extLst>
          </p:cNvPr>
          <p:cNvCxnSpPr/>
          <p:nvPr/>
        </p:nvCxnSpPr>
        <p:spPr>
          <a:xfrm flipV="1">
            <a:off x="4386263" y="2433638"/>
            <a:ext cx="0" cy="1819275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F945FC9-3E80-4E7B-8497-B394EAB5E5D4}"/>
              </a:ext>
            </a:extLst>
          </p:cNvPr>
          <p:cNvSpPr txBox="1"/>
          <p:nvPr/>
        </p:nvSpPr>
        <p:spPr bwMode="auto">
          <a:xfrm>
            <a:off x="4478217" y="2433487"/>
            <a:ext cx="808891" cy="70788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metal">
            <a:bevelT w="63500" h="63500" prst="coolSlant"/>
          </a:sp3d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4000" b="1" i="1" dirty="0">
                <a:latin typeface="宋体" panose="02010600030101010101" pitchFamily="2" charset="-122"/>
              </a:rPr>
              <a:t>F</a:t>
            </a:r>
            <a:endParaRPr lang="zh-CN" altLang="en-US" sz="4000" b="1" i="1" dirty="0">
              <a:latin typeface="宋体" panose="02010600030101010101" pitchFamily="2" charset="-122"/>
            </a:endParaRP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xmlns="" id="{FB58A724-8901-49F6-A36B-D8ADC6F7A0E8}"/>
              </a:ext>
            </a:extLst>
          </p:cNvPr>
          <p:cNvSpPr txBox="1"/>
          <p:nvPr/>
        </p:nvSpPr>
        <p:spPr>
          <a:xfrm>
            <a:off x="517526" y="243024"/>
            <a:ext cx="1396837" cy="769441"/>
          </a:xfrm>
          <a:prstGeom prst="round1Rect">
            <a:avLst>
              <a:gd name="adj" fmla="val 16667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弹力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PresentationFormat>全屏显示(4:3)</PresentationFormat>
  <Paragraphs>80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2</cp:revision>
  <dcterms:created xsi:type="dcterms:W3CDTF">2020-02-09T01:43:08Z</dcterms:created>
  <dcterms:modified xsi:type="dcterms:W3CDTF">2020-02-09T01:45:52Z</dcterms:modified>
</cp:coreProperties>
</file>