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64" r:id="rId3"/>
    <p:sldId id="265" r:id="rId4"/>
    <p:sldId id="266" r:id="rId5"/>
    <p:sldId id="267" r:id="rId6"/>
    <p:sldId id="268" r:id="rId7"/>
    <p:sldId id="269" r:id="rId8"/>
    <p:sldId id="270" r:id="rId9"/>
    <p:sldId id="271" r:id="rId10"/>
    <p:sldId id="272" r:id="rId11"/>
    <p:sldId id="256"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257" r:id="rId47"/>
    <p:sldId id="258" r:id="rId48"/>
    <p:sldId id="259" r:id="rId49"/>
    <p:sldId id="260" r:id="rId50"/>
    <p:sldId id="307" r:id="rId51"/>
    <p:sldId id="308" r:id="rId52"/>
    <p:sldId id="309" r:id="rId53"/>
    <p:sldId id="310" r:id="rId54"/>
    <p:sldId id="311" r:id="rId55"/>
    <p:sldId id="312" r:id="rId56"/>
    <p:sldId id="313" r:id="rId57"/>
    <p:sldId id="314" r:id="rId58"/>
    <p:sldId id="315"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5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599D19-F2D4-4F5C-B7B3-93065985C077}" type="datetimeFigureOut">
              <a:rPr lang="zh-CN" altLang="en-US" smtClean="0"/>
              <a:pPr/>
              <a:t>2020/3/30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093E54-2091-4F5A-9830-EF0A6A9D839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99D19-F2D4-4F5C-B7B3-93065985C077}" type="datetimeFigureOut">
              <a:rPr lang="zh-CN" altLang="en-US" smtClean="0"/>
              <a:pPr/>
              <a:t>2020/3/30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93E54-2091-4F5A-9830-EF0A6A9D839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7944" y="2492895"/>
            <a:ext cx="5076056" cy="1938992"/>
          </a:xfrm>
          <a:prstGeom prst="rect">
            <a:avLst/>
          </a:prstGeom>
          <a:noFill/>
        </p:spPr>
        <p:txBody>
          <a:bodyPr wrap="square" rtlCol="0">
            <a:spAutoFit/>
          </a:bodyPr>
          <a:lstStyle/>
          <a:p>
            <a:pPr algn="ctr"/>
            <a:r>
              <a:rPr lang="zh-CN" altLang="en-US" sz="4000" b="1" dirty="0" smtClean="0">
                <a:latin typeface="微软雅黑" pitchFamily="34" charset="-122"/>
                <a:ea typeface="微软雅黑" pitchFamily="34" charset="-122"/>
              </a:rPr>
              <a:t>人教版八年级物理</a:t>
            </a:r>
            <a:endParaRPr lang="en-US" altLang="zh-CN" sz="4000" b="1" dirty="0" smtClean="0">
              <a:latin typeface="微软雅黑" pitchFamily="34" charset="-122"/>
              <a:ea typeface="微软雅黑" pitchFamily="34" charset="-122"/>
            </a:endParaRPr>
          </a:p>
          <a:p>
            <a:pPr algn="ctr"/>
            <a:endParaRPr lang="en-US" altLang="zh-CN" sz="4000" b="1" dirty="0" smtClean="0">
              <a:latin typeface="微软雅黑" pitchFamily="34" charset="-122"/>
              <a:ea typeface="微软雅黑" pitchFamily="34" charset="-122"/>
            </a:endParaRPr>
          </a:p>
          <a:p>
            <a:pPr algn="ctr"/>
            <a:r>
              <a:rPr lang="en-US" altLang="zh-CN" sz="4000" dirty="0" smtClean="0">
                <a:latin typeface="微软雅黑" pitchFamily="34" charset="-122"/>
                <a:ea typeface="微软雅黑" pitchFamily="34" charset="-122"/>
              </a:rPr>
              <a:t>11.3 </a:t>
            </a:r>
            <a:r>
              <a:rPr lang="zh-CN" altLang="en-US" sz="4000" dirty="0" smtClean="0">
                <a:latin typeface="微软雅黑" pitchFamily="34" charset="-122"/>
                <a:ea typeface="微软雅黑" pitchFamily="34" charset="-122"/>
              </a:rPr>
              <a:t>动能和势能</a:t>
            </a:r>
            <a:endParaRPr lang="zh-CN" altLang="en-US" sz="4000" dirty="0" smtClean="0">
              <a:latin typeface="微软雅黑" pitchFamily="34" charset="-122"/>
              <a:ea typeface="微软雅黑"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1" y="1109974"/>
            <a:ext cx="4427984" cy="4861926"/>
          </a:xfrm>
          <a:prstGeom prst="rect">
            <a:avLst/>
          </a:prstGeom>
        </p:spPr>
      </p:pic>
    </p:spTree>
    <p:extLst>
      <p:ext uri="{BB962C8B-B14F-4D97-AF65-F5344CB8AC3E}">
        <p14:creationId xmlns:p14="http://schemas.microsoft.com/office/powerpoint/2010/main" val="4073791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556792"/>
            <a:ext cx="7560840" cy="584775"/>
          </a:xfrm>
          <a:prstGeom prst="rect">
            <a:avLst/>
          </a:prstGeom>
          <a:noFill/>
          <a:ln>
            <a:solidFill>
              <a:srgbClr val="FF0000"/>
            </a:solidFill>
          </a:ln>
        </p:spPr>
        <p:txBody>
          <a:bodyPr wrap="square" rtlCol="0">
            <a:spAutoFit/>
          </a:bodyPr>
          <a:lstStyle/>
          <a:p>
            <a:r>
              <a:rPr lang="zh-CN" altLang="en-US" sz="3200" dirty="0"/>
              <a:t>﻿物体由于运动而具有的能，叫做</a:t>
            </a:r>
            <a:r>
              <a:rPr lang="zh-CN" altLang="en-US" sz="3200" b="1" dirty="0">
                <a:solidFill>
                  <a:srgbClr val="FF0000"/>
                </a:solidFill>
              </a:rPr>
              <a:t>动能</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476672"/>
            <a:ext cx="1210588" cy="707886"/>
          </a:xfrm>
          <a:prstGeom prst="rect">
            <a:avLst/>
          </a:prstGeom>
        </p:spPr>
        <p:txBody>
          <a:bodyPr wrap="none">
            <a:spAutoFit/>
          </a:bodyPr>
          <a:lstStyle/>
          <a:p>
            <a:r>
              <a:rPr lang="zh-CN" altLang="en-US" sz="4000" b="1" dirty="0" smtClean="0">
                <a:latin typeface="微软雅黑" pitchFamily="34" charset="-122"/>
                <a:ea typeface="微软雅黑" pitchFamily="34" charset="-122"/>
              </a:rPr>
              <a:t>动能</a:t>
            </a:r>
            <a:endParaRPr lang="zh-CN" altLang="en-US" sz="4000" b="1" dirty="0">
              <a:latin typeface="微软雅黑" pitchFamily="34" charset="-122"/>
              <a:ea typeface="微软雅黑" pitchFamily="34" charset="-122"/>
            </a:endParaRPr>
          </a:p>
        </p:txBody>
      </p:sp>
      <p:sp>
        <p:nvSpPr>
          <p:cNvPr id="12" name="矩形 11"/>
          <p:cNvSpPr/>
          <p:nvPr/>
        </p:nvSpPr>
        <p:spPr>
          <a:xfrm>
            <a:off x="899592" y="4221088"/>
            <a:ext cx="2448272" cy="584775"/>
          </a:xfrm>
          <a:prstGeom prst="rect">
            <a:avLst/>
          </a:prstGeom>
        </p:spPr>
        <p:txBody>
          <a:bodyPr wrap="square">
            <a:spAutoFit/>
          </a:bodyPr>
          <a:lstStyle/>
          <a:p>
            <a:pPr fontAlgn="ctr"/>
            <a:r>
              <a:rPr lang="zh-CN" altLang="en-US" sz="3200" b="1" dirty="0"/>
              <a:t>飞驰的汽</a:t>
            </a:r>
            <a:r>
              <a:rPr lang="zh-CN" altLang="en-US" sz="3200" b="1" dirty="0" smtClean="0"/>
              <a:t>车</a:t>
            </a:r>
            <a:endParaRPr lang="zh-CN" altLang="en-US" sz="3200" dirty="0">
              <a:latin typeface="微软雅黑" pitchFamily="34" charset="-122"/>
              <a:ea typeface="微软雅黑" pitchFamily="34" charset="-122"/>
            </a:endParaRPr>
          </a:p>
        </p:txBody>
      </p:sp>
      <p:sp>
        <p:nvSpPr>
          <p:cNvPr id="21" name="矩形 20"/>
          <p:cNvSpPr/>
          <p:nvPr/>
        </p:nvSpPr>
        <p:spPr>
          <a:xfrm>
            <a:off x="827584" y="4941168"/>
            <a:ext cx="7848872" cy="1077218"/>
          </a:xfrm>
          <a:prstGeom prst="rect">
            <a:avLst/>
          </a:prstGeom>
        </p:spPr>
        <p:txBody>
          <a:bodyPr wrap="square">
            <a:spAutoFit/>
          </a:bodyPr>
          <a:lstStyle/>
          <a:p>
            <a:pPr fontAlgn="ctr"/>
            <a:r>
              <a:rPr lang="zh-CN" altLang="en-US" sz="3200" dirty="0"/>
              <a:t>一切运动的物体都具有动能，静止的物体没有动能。</a:t>
            </a:r>
            <a:endParaRPr lang="zh-CN" altLang="en-US" sz="3200" dirty="0">
              <a:latin typeface="微软雅黑" pitchFamily="34" charset="-122"/>
              <a:ea typeface="微软雅黑" pitchFamily="34" charset="-122"/>
            </a:endParaRPr>
          </a:p>
        </p:txBody>
      </p:sp>
      <p:sp>
        <p:nvSpPr>
          <p:cNvPr id="7" name="矩形 6"/>
          <p:cNvSpPr/>
          <p:nvPr/>
        </p:nvSpPr>
        <p:spPr>
          <a:xfrm>
            <a:off x="6732240" y="4221088"/>
            <a:ext cx="720080" cy="584775"/>
          </a:xfrm>
          <a:prstGeom prst="rect">
            <a:avLst/>
          </a:prstGeom>
        </p:spPr>
        <p:txBody>
          <a:bodyPr wrap="square">
            <a:spAutoFit/>
          </a:bodyPr>
          <a:lstStyle/>
          <a:p>
            <a:pPr fontAlgn="ctr"/>
            <a:r>
              <a:rPr lang="zh-CN" altLang="en-US" sz="3200" b="1" dirty="0" smtClean="0">
                <a:latin typeface="+mn-ea"/>
              </a:rPr>
              <a:t>风</a:t>
            </a:r>
            <a:endParaRPr lang="zh-CN" altLang="en-US" sz="3200" b="1" dirty="0">
              <a:latin typeface="+mn-ea"/>
            </a:endParaRPr>
          </a:p>
        </p:txBody>
      </p:sp>
      <p:sp>
        <p:nvSpPr>
          <p:cNvPr id="8" name="矩形 7"/>
          <p:cNvSpPr/>
          <p:nvPr/>
        </p:nvSpPr>
        <p:spPr>
          <a:xfrm>
            <a:off x="3995936" y="4221088"/>
            <a:ext cx="1944216" cy="584775"/>
          </a:xfrm>
          <a:prstGeom prst="rect">
            <a:avLst/>
          </a:prstGeom>
        </p:spPr>
        <p:txBody>
          <a:bodyPr wrap="square">
            <a:spAutoFit/>
          </a:bodyPr>
          <a:lstStyle/>
          <a:p>
            <a:pPr fontAlgn="ctr"/>
            <a:r>
              <a:rPr lang="zh-CN" altLang="en-US" sz="3200" b="1" dirty="0"/>
              <a:t>流动的水</a:t>
            </a:r>
            <a:endParaRPr lang="zh-CN" altLang="en-US" sz="3200" dirty="0">
              <a:latin typeface="微软雅黑" pitchFamily="34" charset="-122"/>
              <a:ea typeface="微软雅黑" pitchFamily="34" charset="-122"/>
            </a:endParaRPr>
          </a:p>
        </p:txBody>
      </p:sp>
      <p:pic>
        <p:nvPicPr>
          <p:cNvPr id="6146" name="Picture 2"/>
          <p:cNvPicPr>
            <a:picLocks noChangeAspect="1" noChangeArrowheads="1"/>
          </p:cNvPicPr>
          <p:nvPr/>
        </p:nvPicPr>
        <p:blipFill>
          <a:blip r:embed="rId2" cstate="print"/>
          <a:srcRect/>
          <a:stretch>
            <a:fillRect/>
          </a:stretch>
        </p:blipFill>
        <p:spPr bwMode="auto">
          <a:xfrm>
            <a:off x="755576" y="2420888"/>
            <a:ext cx="2609850" cy="17526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419872" y="2420888"/>
            <a:ext cx="2609850" cy="173355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156176" y="2420888"/>
            <a:ext cx="2590800" cy="173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704850"/>
            <a:ext cx="9144000"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056784" cy="584775"/>
          </a:xfrm>
          <a:prstGeom prst="rect">
            <a:avLst/>
          </a:prstGeom>
        </p:spPr>
        <p:txBody>
          <a:bodyPr wrap="square">
            <a:spAutoFit/>
          </a:bodyPr>
          <a:lstStyle/>
          <a:p>
            <a:r>
              <a:rPr lang="zh-CN" altLang="en-US" sz="3200" dirty="0"/>
              <a:t>下列物体具有动能的是</a:t>
            </a:r>
            <a:r>
              <a:rPr lang="zh-CN" altLang="en-US" sz="3200" dirty="0" smtClean="0"/>
              <a:t>（      </a:t>
            </a:r>
            <a:r>
              <a:rPr lang="zh-CN" altLang="en-US" sz="3200" dirty="0"/>
              <a:t>）。</a:t>
            </a:r>
            <a:endParaRPr lang="zh-CN" altLang="en-US" sz="3200" dirty="0">
              <a:latin typeface="微软雅黑" pitchFamily="34" charset="-122"/>
              <a:ea typeface="微软雅黑" pitchFamily="34" charset="-122"/>
            </a:endParaRPr>
          </a:p>
        </p:txBody>
      </p:sp>
      <p:sp>
        <p:nvSpPr>
          <p:cNvPr id="5" name="TextBox 4"/>
          <p:cNvSpPr txBox="1"/>
          <p:nvPr/>
        </p:nvSpPr>
        <p:spPr>
          <a:xfrm>
            <a:off x="6084168" y="836712"/>
            <a:ext cx="504056" cy="584775"/>
          </a:xfrm>
          <a:prstGeom prst="rect">
            <a:avLst/>
          </a:prstGeom>
          <a:noFill/>
        </p:spPr>
        <p:txBody>
          <a:bodyPr wrap="square" rtlCol="0">
            <a:spAutoFit/>
          </a:bodyPr>
          <a:lstStyle/>
          <a:p>
            <a:r>
              <a:rPr lang="en-US" altLang="zh-CN" sz="3200" dirty="0" smtClean="0">
                <a:solidFill>
                  <a:srgbClr val="FF0000"/>
                </a:solidFill>
              </a:rPr>
              <a:t>D</a:t>
            </a:r>
            <a:endParaRPr lang="zh-CN" altLang="en-US" sz="3200" dirty="0">
              <a:solidFill>
                <a:srgbClr val="FF0000"/>
              </a:solidFill>
            </a:endParaRPr>
          </a:p>
        </p:txBody>
      </p:sp>
      <p:sp>
        <p:nvSpPr>
          <p:cNvPr id="7" name="矩形 6"/>
          <p:cNvSpPr/>
          <p:nvPr/>
        </p:nvSpPr>
        <p:spPr>
          <a:xfrm>
            <a:off x="683568" y="1988840"/>
            <a:ext cx="7344816" cy="3046988"/>
          </a:xfrm>
          <a:prstGeom prst="rect">
            <a:avLst/>
          </a:prstGeom>
        </p:spPr>
        <p:txBody>
          <a:bodyPr wrap="square">
            <a:spAutoFit/>
          </a:bodyPr>
          <a:lstStyle/>
          <a:p>
            <a:pPr fontAlgn="ctr">
              <a:lnSpc>
                <a:spcPct val="150000"/>
              </a:lnSpc>
            </a:pPr>
            <a:r>
              <a:rPr lang="en-US" altLang="zh-CN" sz="3200" dirty="0"/>
              <a:t>A. </a:t>
            </a:r>
            <a:r>
              <a:rPr lang="zh-CN" altLang="en-US" sz="3200" dirty="0"/>
              <a:t>静止在高山上的石头</a:t>
            </a:r>
          </a:p>
          <a:p>
            <a:pPr fontAlgn="ctr">
              <a:lnSpc>
                <a:spcPct val="150000"/>
              </a:lnSpc>
            </a:pPr>
            <a:r>
              <a:rPr lang="en-US" altLang="zh-CN" sz="3200" dirty="0"/>
              <a:t>B. </a:t>
            </a:r>
            <a:r>
              <a:rPr lang="zh-CN" altLang="en-US" sz="3200" dirty="0"/>
              <a:t>被拉开的弓</a:t>
            </a:r>
          </a:p>
          <a:p>
            <a:pPr fontAlgn="ctr">
              <a:lnSpc>
                <a:spcPct val="150000"/>
              </a:lnSpc>
            </a:pPr>
            <a:r>
              <a:rPr lang="en-US" altLang="zh-CN" sz="3200" dirty="0"/>
              <a:t>C. </a:t>
            </a:r>
            <a:r>
              <a:rPr lang="zh-CN" altLang="en-US" sz="3200" dirty="0"/>
              <a:t>举重运动员举起后静止在空中的杠铃</a:t>
            </a:r>
          </a:p>
          <a:p>
            <a:pPr fontAlgn="ctr">
              <a:lnSpc>
                <a:spcPct val="150000"/>
              </a:lnSpc>
            </a:pPr>
            <a:r>
              <a:rPr lang="en-US" altLang="zh-CN" sz="3200" dirty="0"/>
              <a:t>D. </a:t>
            </a:r>
            <a:r>
              <a:rPr lang="zh-CN" altLang="en-US" sz="3200" dirty="0"/>
              <a:t>百米跑道上正在比赛的运动员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056784" cy="584775"/>
          </a:xfrm>
          <a:prstGeom prst="rect">
            <a:avLst/>
          </a:prstGeom>
        </p:spPr>
        <p:txBody>
          <a:bodyPr wrap="square">
            <a:spAutoFit/>
          </a:bodyPr>
          <a:lstStyle/>
          <a:p>
            <a:r>
              <a:rPr lang="zh-CN" altLang="en-US" sz="3200" dirty="0" smtClean="0"/>
              <a:t>﻿</a:t>
            </a:r>
            <a:r>
              <a:rPr lang="zh-CN" altLang="en-US" sz="3200" dirty="0"/>
              <a:t>下列物体具有动能的是</a:t>
            </a:r>
            <a:r>
              <a:rPr lang="zh-CN" altLang="en-US" sz="3200" dirty="0" smtClean="0"/>
              <a:t>（         </a:t>
            </a:r>
            <a:r>
              <a:rPr lang="zh-CN" altLang="en-US" sz="3200" dirty="0"/>
              <a:t>）。</a:t>
            </a:r>
            <a:endParaRPr lang="zh-CN" altLang="en-US" sz="3200" dirty="0">
              <a:latin typeface="微软雅黑" pitchFamily="34" charset="-122"/>
              <a:ea typeface="微软雅黑" pitchFamily="34" charset="-122"/>
            </a:endParaRPr>
          </a:p>
        </p:txBody>
      </p:sp>
      <p:sp>
        <p:nvSpPr>
          <p:cNvPr id="5" name="TextBox 4"/>
          <p:cNvSpPr txBox="1"/>
          <p:nvPr/>
        </p:nvSpPr>
        <p:spPr>
          <a:xfrm>
            <a:off x="6228184" y="764704"/>
            <a:ext cx="504056" cy="584775"/>
          </a:xfrm>
          <a:prstGeom prst="rect">
            <a:avLst/>
          </a:prstGeom>
          <a:noFill/>
        </p:spPr>
        <p:txBody>
          <a:bodyPr wrap="square" rtlCol="0">
            <a:spAutoFit/>
          </a:bodyPr>
          <a:lstStyle/>
          <a:p>
            <a:r>
              <a:rPr lang="en-US" altLang="zh-CN" sz="3200" dirty="0" smtClean="0">
                <a:solidFill>
                  <a:srgbClr val="FF0000"/>
                </a:solidFill>
              </a:rPr>
              <a:t>A</a:t>
            </a:r>
            <a:endParaRPr lang="zh-CN" altLang="en-US" sz="3200" dirty="0">
              <a:solidFill>
                <a:srgbClr val="FF0000"/>
              </a:solidFill>
            </a:endParaRPr>
          </a:p>
        </p:txBody>
      </p:sp>
      <p:sp>
        <p:nvSpPr>
          <p:cNvPr id="7" name="矩形 6"/>
          <p:cNvSpPr/>
          <p:nvPr/>
        </p:nvSpPr>
        <p:spPr>
          <a:xfrm>
            <a:off x="1619672" y="2420888"/>
            <a:ext cx="4248472" cy="3046988"/>
          </a:xfrm>
          <a:prstGeom prst="rect">
            <a:avLst/>
          </a:prstGeom>
        </p:spPr>
        <p:txBody>
          <a:bodyPr wrap="square">
            <a:spAutoFit/>
          </a:bodyPr>
          <a:lstStyle/>
          <a:p>
            <a:pPr marL="514350" indent="-514350" fontAlgn="ctr">
              <a:lnSpc>
                <a:spcPct val="150000"/>
              </a:lnSpc>
              <a:buAutoNum type="alphaUcPeriod"/>
            </a:pPr>
            <a:r>
              <a:rPr lang="zh-CN" altLang="en-US" sz="3200" dirty="0" smtClean="0"/>
              <a:t>正</a:t>
            </a:r>
            <a:r>
              <a:rPr lang="zh-CN" altLang="en-US" sz="3200" dirty="0"/>
              <a:t>在下落的雨点 </a:t>
            </a:r>
            <a:endParaRPr lang="en-US" altLang="zh-CN" sz="3200" dirty="0" smtClean="0"/>
          </a:p>
          <a:p>
            <a:pPr marL="514350" indent="-514350" fontAlgn="ctr">
              <a:lnSpc>
                <a:spcPct val="150000"/>
              </a:lnSpc>
            </a:pPr>
            <a:r>
              <a:rPr lang="en-US" altLang="zh-CN" sz="3200" dirty="0" smtClean="0"/>
              <a:t>B</a:t>
            </a:r>
            <a:r>
              <a:rPr lang="en-US" altLang="zh-CN" sz="3200" dirty="0"/>
              <a:t>. </a:t>
            </a:r>
            <a:r>
              <a:rPr lang="zh-CN" altLang="en-US" sz="3200" dirty="0"/>
              <a:t>被拉长的橡皮筋</a:t>
            </a:r>
          </a:p>
          <a:p>
            <a:pPr fontAlgn="ctr">
              <a:lnSpc>
                <a:spcPct val="150000"/>
              </a:lnSpc>
            </a:pPr>
            <a:r>
              <a:rPr lang="en-US" altLang="zh-CN" sz="3200" dirty="0"/>
              <a:t>C. </a:t>
            </a:r>
            <a:r>
              <a:rPr lang="zh-CN" altLang="en-US" sz="3200" dirty="0"/>
              <a:t>阳台上的花盆 </a:t>
            </a:r>
            <a:endParaRPr lang="en-US" altLang="zh-CN" sz="3200" dirty="0" smtClean="0"/>
          </a:p>
          <a:p>
            <a:pPr fontAlgn="ctr">
              <a:lnSpc>
                <a:spcPct val="150000"/>
              </a:lnSpc>
            </a:pPr>
            <a:r>
              <a:rPr lang="en-US" altLang="zh-CN" sz="3200" dirty="0" smtClean="0"/>
              <a:t>D</a:t>
            </a:r>
            <a:r>
              <a:rPr lang="en-US" altLang="zh-CN" sz="3200" dirty="0"/>
              <a:t>. </a:t>
            </a:r>
            <a:r>
              <a:rPr lang="zh-CN" altLang="en-US" sz="3200" dirty="0"/>
              <a:t>上了膛的子弹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056784" cy="584775"/>
          </a:xfrm>
          <a:prstGeom prst="rect">
            <a:avLst/>
          </a:prstGeom>
        </p:spPr>
        <p:txBody>
          <a:bodyPr wrap="square">
            <a:spAutoFit/>
          </a:bodyPr>
          <a:lstStyle/>
          <a:p>
            <a:r>
              <a:rPr lang="zh-CN" altLang="en-US" sz="3200" dirty="0" smtClean="0"/>
              <a:t>﻿</a:t>
            </a:r>
            <a:r>
              <a:rPr lang="zh-CN" altLang="en-US" sz="3200" dirty="0"/>
              <a:t>为什么巨大的飞机会怕小鸟的撞击呢？</a:t>
            </a:r>
            <a:endParaRPr lang="zh-CN" altLang="en-US" sz="3200" dirty="0">
              <a:latin typeface="微软雅黑" pitchFamily="34" charset="-122"/>
              <a:ea typeface="微软雅黑" pitchFamily="34" charset="-122"/>
            </a:endParaRPr>
          </a:p>
        </p:txBody>
      </p:sp>
      <p:sp>
        <p:nvSpPr>
          <p:cNvPr id="7" name="矩形 6"/>
          <p:cNvSpPr/>
          <p:nvPr/>
        </p:nvSpPr>
        <p:spPr>
          <a:xfrm>
            <a:off x="1475656" y="1700808"/>
            <a:ext cx="5544616" cy="584775"/>
          </a:xfrm>
          <a:prstGeom prst="rect">
            <a:avLst/>
          </a:prstGeom>
        </p:spPr>
        <p:txBody>
          <a:bodyPr wrap="square">
            <a:spAutoFit/>
          </a:bodyPr>
          <a:lstStyle/>
          <a:p>
            <a:pPr fontAlgn="ctr"/>
            <a:r>
              <a:rPr lang="zh-CN" altLang="en-US" sz="3200" dirty="0"/>
              <a:t>动能的影响因素有什么呢？</a:t>
            </a:r>
          </a:p>
        </p:txBody>
      </p:sp>
      <p:pic>
        <p:nvPicPr>
          <p:cNvPr id="8194" name="Picture 2"/>
          <p:cNvPicPr>
            <a:picLocks noChangeAspect="1" noChangeArrowheads="1"/>
          </p:cNvPicPr>
          <p:nvPr/>
        </p:nvPicPr>
        <p:blipFill>
          <a:blip r:embed="rId2" cstate="print"/>
          <a:srcRect/>
          <a:stretch>
            <a:fillRect/>
          </a:stretch>
        </p:blipFill>
        <p:spPr bwMode="auto">
          <a:xfrm>
            <a:off x="1" y="2495550"/>
            <a:ext cx="91440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187624"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75656" y="836712"/>
            <a:ext cx="4752528" cy="584775"/>
          </a:xfrm>
          <a:prstGeom prst="rect">
            <a:avLst/>
          </a:prstGeom>
        </p:spPr>
        <p:txBody>
          <a:bodyPr wrap="square">
            <a:spAutoFit/>
          </a:bodyPr>
          <a:lstStyle/>
          <a:p>
            <a:r>
              <a:rPr lang="zh-CN" altLang="en-US" sz="3200" b="1" dirty="0"/>
              <a:t>动能</a:t>
            </a:r>
            <a:r>
              <a:rPr lang="zh-CN" altLang="en-US" sz="3200" dirty="0"/>
              <a:t>大小的影响因素。</a:t>
            </a:r>
            <a:endParaRPr lang="zh-CN" altLang="en-US" sz="3200" dirty="0">
              <a:latin typeface="微软雅黑" pitchFamily="34" charset="-122"/>
              <a:ea typeface="微软雅黑" pitchFamily="34" charset="-122"/>
            </a:endParaRPr>
          </a:p>
        </p:txBody>
      </p:sp>
      <p:sp>
        <p:nvSpPr>
          <p:cNvPr id="13" name="TextBox 12"/>
          <p:cNvSpPr txBox="1"/>
          <p:nvPr/>
        </p:nvSpPr>
        <p:spPr>
          <a:xfrm>
            <a:off x="1403648" y="5085184"/>
            <a:ext cx="5688632" cy="584775"/>
          </a:xfrm>
          <a:prstGeom prst="rect">
            <a:avLst/>
          </a:prstGeom>
          <a:noFill/>
        </p:spPr>
        <p:txBody>
          <a:bodyPr wrap="square" rtlCol="0">
            <a:spAutoFit/>
          </a:bodyPr>
          <a:lstStyle/>
          <a:p>
            <a:r>
              <a:rPr lang="zh-CN" altLang="en-US" sz="3200" dirty="0"/>
              <a:t>（</a:t>
            </a:r>
            <a:r>
              <a:rPr lang="en-US" altLang="zh-CN" sz="3200" dirty="0"/>
              <a:t>1</a:t>
            </a:r>
            <a:r>
              <a:rPr lang="zh-CN" altLang="en-US" sz="3200" dirty="0"/>
              <a:t>）考虑“</a:t>
            </a:r>
            <a:r>
              <a:rPr lang="zh-CN" altLang="en-US" sz="3200" b="1" dirty="0"/>
              <a:t>控制变量法</a:t>
            </a:r>
            <a:r>
              <a:rPr lang="en-US" altLang="zh-CN" sz="3200" b="1" dirty="0"/>
              <a:t>"</a:t>
            </a:r>
            <a:r>
              <a:rPr lang="zh-CN" altLang="en-US" sz="3200" dirty="0"/>
              <a:t>。</a:t>
            </a:r>
            <a:endParaRPr lang="zh-CN" altLang="en-US" sz="3200" baseline="-25000" dirty="0">
              <a:solidFill>
                <a:srgbClr val="FF0000"/>
              </a:solidFill>
            </a:endParaRPr>
          </a:p>
        </p:txBody>
      </p:sp>
      <p:sp>
        <p:nvSpPr>
          <p:cNvPr id="11" name="矩形 10"/>
          <p:cNvSpPr/>
          <p:nvPr/>
        </p:nvSpPr>
        <p:spPr>
          <a:xfrm>
            <a:off x="1331640" y="3068960"/>
            <a:ext cx="6696744" cy="830997"/>
          </a:xfrm>
          <a:prstGeom prst="rect">
            <a:avLst/>
          </a:prstGeom>
        </p:spPr>
        <p:txBody>
          <a:bodyPr wrap="square">
            <a:spAutoFit/>
          </a:bodyPr>
          <a:lstStyle/>
          <a:p>
            <a:pPr fontAlgn="ctr">
              <a:lnSpc>
                <a:spcPct val="150000"/>
              </a:lnSpc>
            </a:pPr>
            <a:r>
              <a:rPr lang="zh-CN" altLang="en-US" sz="3200" dirty="0"/>
              <a:t>动能的大小可能与物体的</a:t>
            </a:r>
            <a:r>
              <a:rPr lang="zh-CN" altLang="en-US" sz="3200" b="1" dirty="0"/>
              <a:t>质量</a:t>
            </a:r>
            <a:r>
              <a:rPr lang="zh-CN" altLang="en-US" sz="3200" dirty="0"/>
              <a:t>有关。</a:t>
            </a:r>
          </a:p>
        </p:txBody>
      </p:sp>
      <p:sp>
        <p:nvSpPr>
          <p:cNvPr id="12" name="矩形 11"/>
          <p:cNvSpPr/>
          <p:nvPr/>
        </p:nvSpPr>
        <p:spPr>
          <a:xfrm>
            <a:off x="1403648" y="1916832"/>
            <a:ext cx="6768752" cy="830997"/>
          </a:xfrm>
          <a:prstGeom prst="rect">
            <a:avLst/>
          </a:prstGeom>
        </p:spPr>
        <p:txBody>
          <a:bodyPr wrap="square">
            <a:spAutoFit/>
          </a:bodyPr>
          <a:lstStyle/>
          <a:p>
            <a:pPr fontAlgn="ctr">
              <a:lnSpc>
                <a:spcPct val="150000"/>
              </a:lnSpc>
            </a:pPr>
            <a:r>
              <a:rPr lang="zh-CN" altLang="en-US" sz="3200" dirty="0"/>
              <a:t>动能的大小可能与物体的</a:t>
            </a:r>
            <a:r>
              <a:rPr lang="zh-CN" altLang="en-US" sz="3200" b="1" dirty="0"/>
              <a:t>速度</a:t>
            </a:r>
            <a:r>
              <a:rPr lang="zh-CN" altLang="en-US" sz="3200" dirty="0"/>
              <a:t>有关；</a:t>
            </a:r>
          </a:p>
        </p:txBody>
      </p:sp>
      <p:sp>
        <p:nvSpPr>
          <p:cNvPr id="16" name="TextBox 15"/>
          <p:cNvSpPr txBox="1"/>
          <p:nvPr/>
        </p:nvSpPr>
        <p:spPr>
          <a:xfrm>
            <a:off x="0" y="5085184"/>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提示</a:t>
            </a:r>
            <a:endParaRPr lang="zh-CN" altLang="en-US" sz="3200" dirty="0">
              <a:solidFill>
                <a:schemeClr val="tx2"/>
              </a:solidFill>
              <a:latin typeface="微软雅黑" pitchFamily="34" charset="-122"/>
              <a:ea typeface="微软雅黑" pitchFamily="34" charset="-122"/>
            </a:endParaRPr>
          </a:p>
        </p:txBody>
      </p:sp>
      <p:sp>
        <p:nvSpPr>
          <p:cNvPr id="17" name="TextBox 16"/>
          <p:cNvSpPr txBox="1"/>
          <p:nvPr/>
        </p:nvSpPr>
        <p:spPr>
          <a:xfrm>
            <a:off x="0" y="3284984"/>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猜想</a:t>
            </a:r>
            <a:r>
              <a:rPr lang="en-US" altLang="zh-CN" sz="3200" dirty="0" smtClean="0">
                <a:solidFill>
                  <a:schemeClr val="tx2"/>
                </a:solidFill>
                <a:latin typeface="微软雅黑" pitchFamily="34" charset="-122"/>
                <a:ea typeface="微软雅黑" pitchFamily="34" charset="-122"/>
              </a:rPr>
              <a:t>2</a:t>
            </a:r>
            <a:endParaRPr lang="zh-CN" altLang="en-US" sz="3200" dirty="0">
              <a:solidFill>
                <a:schemeClr val="tx2"/>
              </a:solidFill>
              <a:latin typeface="微软雅黑" pitchFamily="34" charset="-122"/>
              <a:ea typeface="微软雅黑" pitchFamily="34" charset="-122"/>
            </a:endParaRPr>
          </a:p>
        </p:txBody>
      </p:sp>
      <p:sp>
        <p:nvSpPr>
          <p:cNvPr id="18" name="TextBox 17"/>
          <p:cNvSpPr txBox="1"/>
          <p:nvPr/>
        </p:nvSpPr>
        <p:spPr>
          <a:xfrm>
            <a:off x="0" y="2204864"/>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猜想</a:t>
            </a:r>
            <a:r>
              <a:rPr lang="en-US" altLang="zh-CN" sz="3200" dirty="0" smtClean="0">
                <a:solidFill>
                  <a:schemeClr val="tx2"/>
                </a:solidFill>
                <a:latin typeface="微软雅黑" pitchFamily="34" charset="-122"/>
                <a:ea typeface="微软雅黑" pitchFamily="34" charset="-122"/>
              </a:rPr>
              <a:t>1</a:t>
            </a:r>
            <a:endParaRPr lang="zh-CN" altLang="en-US" sz="3200" dirty="0">
              <a:solidFill>
                <a:schemeClr val="tx2"/>
              </a:solidFill>
              <a:latin typeface="微软雅黑" pitchFamily="34" charset="-122"/>
              <a:ea typeface="微软雅黑" pitchFamily="34" charset="-122"/>
            </a:endParaRPr>
          </a:p>
        </p:txBody>
      </p:sp>
      <p:sp>
        <p:nvSpPr>
          <p:cNvPr id="19" name="矩形 18"/>
          <p:cNvSpPr/>
          <p:nvPr/>
        </p:nvSpPr>
        <p:spPr>
          <a:xfrm>
            <a:off x="1403648" y="6021288"/>
            <a:ext cx="5256584" cy="584775"/>
          </a:xfrm>
          <a:prstGeom prst="rect">
            <a:avLst/>
          </a:prstGeom>
        </p:spPr>
        <p:txBody>
          <a:bodyPr wrap="square">
            <a:spAutoFit/>
          </a:bodyPr>
          <a:lstStyle/>
          <a:p>
            <a:r>
              <a:rPr lang="zh-CN" altLang="en-US" sz="3200" dirty="0"/>
              <a:t>（</a:t>
            </a:r>
            <a:r>
              <a:rPr lang="en-US" altLang="zh-CN" sz="3200" dirty="0"/>
              <a:t>2</a:t>
            </a:r>
            <a:r>
              <a:rPr lang="zh-CN" altLang="en-US" sz="3200" dirty="0"/>
              <a:t>）怎样比较动能的大小？</a:t>
            </a:r>
            <a:endParaRPr lang="zh-CN" altLang="en-US" sz="3200" dirty="0">
              <a:solidFill>
                <a:srgbClr val="FF0000"/>
              </a:solidFill>
              <a:latin typeface="华文楷体" pitchFamily="2" charset="-122"/>
              <a:ea typeface="华文楷体" pitchFamily="2" charset="-122"/>
            </a:endParaRPr>
          </a:p>
        </p:txBody>
      </p:sp>
      <p:sp>
        <p:nvSpPr>
          <p:cNvPr id="14" name="矩形 13"/>
          <p:cNvSpPr/>
          <p:nvPr/>
        </p:nvSpPr>
        <p:spPr>
          <a:xfrm>
            <a:off x="395536" y="4365104"/>
            <a:ext cx="2952328" cy="584775"/>
          </a:xfrm>
          <a:prstGeom prst="rect">
            <a:avLst/>
          </a:prstGeom>
        </p:spPr>
        <p:txBody>
          <a:bodyPr wrap="square">
            <a:spAutoFit/>
          </a:bodyPr>
          <a:lstStyle/>
          <a:p>
            <a:r>
              <a:rPr lang="zh-CN" altLang="en-US" sz="3200" dirty="0"/>
              <a:t>设计实验方案：</a:t>
            </a:r>
            <a:endParaRPr lang="zh-CN" altLang="en-US" sz="32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6" grpId="0" animBg="1"/>
      <p:bldP spid="17" grpId="0" animBg="1"/>
      <p:bldP spid="18" grpId="0" animBg="1"/>
      <p:bldP spid="19"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187624"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75656" y="836712"/>
            <a:ext cx="4752528" cy="584775"/>
          </a:xfrm>
          <a:prstGeom prst="rect">
            <a:avLst/>
          </a:prstGeom>
        </p:spPr>
        <p:txBody>
          <a:bodyPr wrap="square">
            <a:spAutoFit/>
          </a:bodyPr>
          <a:lstStyle/>
          <a:p>
            <a:r>
              <a:rPr lang="zh-CN" altLang="en-US" sz="3200" dirty="0"/>
              <a:t>从控制变量的角度考虑：</a:t>
            </a:r>
            <a:endParaRPr lang="zh-CN" altLang="en-US" sz="3200" dirty="0">
              <a:latin typeface="微软雅黑" pitchFamily="34" charset="-122"/>
              <a:ea typeface="微软雅黑" pitchFamily="34" charset="-122"/>
            </a:endParaRPr>
          </a:p>
        </p:txBody>
      </p:sp>
      <p:sp>
        <p:nvSpPr>
          <p:cNvPr id="13" name="TextBox 12"/>
          <p:cNvSpPr txBox="1"/>
          <p:nvPr/>
        </p:nvSpPr>
        <p:spPr>
          <a:xfrm>
            <a:off x="1403648" y="5373216"/>
            <a:ext cx="5688632" cy="584775"/>
          </a:xfrm>
          <a:prstGeom prst="rect">
            <a:avLst/>
          </a:prstGeom>
          <a:noFill/>
        </p:spPr>
        <p:txBody>
          <a:bodyPr wrap="square" rtlCol="0">
            <a:spAutoFit/>
          </a:bodyPr>
          <a:lstStyle/>
          <a:p>
            <a:r>
              <a:rPr lang="zh-CN" altLang="en-US" sz="3200" dirty="0"/>
              <a:t>阻力对运动的影响实验。</a:t>
            </a:r>
            <a:endParaRPr lang="zh-CN" altLang="en-US" sz="3200" baseline="-25000" dirty="0">
              <a:solidFill>
                <a:srgbClr val="FF0000"/>
              </a:solidFill>
            </a:endParaRPr>
          </a:p>
        </p:txBody>
      </p:sp>
      <p:sp>
        <p:nvSpPr>
          <p:cNvPr id="11" name="矩形 10"/>
          <p:cNvSpPr/>
          <p:nvPr/>
        </p:nvSpPr>
        <p:spPr>
          <a:xfrm>
            <a:off x="1475656" y="3429000"/>
            <a:ext cx="6696744" cy="584775"/>
          </a:xfrm>
          <a:prstGeom prst="rect">
            <a:avLst/>
          </a:prstGeom>
        </p:spPr>
        <p:txBody>
          <a:bodyPr wrap="square">
            <a:spAutoFit/>
          </a:bodyPr>
          <a:lstStyle/>
          <a:p>
            <a:pPr fontAlgn="ctr"/>
            <a:r>
              <a:rPr lang="zh-CN" altLang="en-US" sz="3200" dirty="0"/>
              <a:t>如何保持物体的质量不变？</a:t>
            </a:r>
          </a:p>
        </p:txBody>
      </p:sp>
      <p:sp>
        <p:nvSpPr>
          <p:cNvPr id="12" name="矩形 11"/>
          <p:cNvSpPr/>
          <p:nvPr/>
        </p:nvSpPr>
        <p:spPr>
          <a:xfrm>
            <a:off x="1403648" y="1484784"/>
            <a:ext cx="7344816" cy="954107"/>
          </a:xfrm>
          <a:prstGeom prst="rect">
            <a:avLst/>
          </a:prstGeom>
        </p:spPr>
        <p:txBody>
          <a:bodyPr wrap="square">
            <a:spAutoFit/>
          </a:bodyPr>
          <a:lstStyle/>
          <a:p>
            <a:pPr fontAlgn="ctr"/>
            <a:r>
              <a:rPr lang="zh-CN" altLang="en-US" sz="2800" dirty="0"/>
              <a:t>探究物体的动能与质量的关系，应该保持物体的 </a:t>
            </a:r>
            <a:r>
              <a:rPr lang="en-US" altLang="zh-CN" sz="2800" dirty="0"/>
              <a:t>_____</a:t>
            </a:r>
            <a:r>
              <a:rPr lang="zh-CN" altLang="en-US" sz="2800" dirty="0"/>
              <a:t>不变。</a:t>
            </a:r>
          </a:p>
        </p:txBody>
      </p:sp>
      <p:sp>
        <p:nvSpPr>
          <p:cNvPr id="16" name="TextBox 15"/>
          <p:cNvSpPr txBox="1"/>
          <p:nvPr/>
        </p:nvSpPr>
        <p:spPr>
          <a:xfrm>
            <a:off x="0" y="5445224"/>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提示</a:t>
            </a:r>
            <a:endParaRPr lang="zh-CN" altLang="en-US" sz="3200" dirty="0">
              <a:solidFill>
                <a:schemeClr val="tx2"/>
              </a:solidFill>
              <a:latin typeface="微软雅黑" pitchFamily="34" charset="-122"/>
              <a:ea typeface="微软雅黑" pitchFamily="34" charset="-122"/>
            </a:endParaRPr>
          </a:p>
        </p:txBody>
      </p:sp>
      <p:sp>
        <p:nvSpPr>
          <p:cNvPr id="17" name="TextBox 16"/>
          <p:cNvSpPr txBox="1"/>
          <p:nvPr/>
        </p:nvSpPr>
        <p:spPr>
          <a:xfrm>
            <a:off x="0" y="4653136"/>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r>
              <a:rPr lang="en-US" altLang="zh-CN" sz="3200" dirty="0" smtClean="0">
                <a:solidFill>
                  <a:schemeClr val="tx2"/>
                </a:solidFill>
                <a:latin typeface="微软雅黑" pitchFamily="34" charset="-122"/>
                <a:ea typeface="微软雅黑" pitchFamily="34" charset="-122"/>
              </a:rPr>
              <a:t>2</a:t>
            </a:r>
            <a:endParaRPr lang="zh-CN" altLang="en-US" sz="3200" dirty="0">
              <a:solidFill>
                <a:schemeClr val="tx2"/>
              </a:solidFill>
              <a:latin typeface="微软雅黑" pitchFamily="34" charset="-122"/>
              <a:ea typeface="微软雅黑" pitchFamily="34" charset="-122"/>
            </a:endParaRPr>
          </a:p>
        </p:txBody>
      </p:sp>
      <p:sp>
        <p:nvSpPr>
          <p:cNvPr id="18" name="TextBox 17"/>
          <p:cNvSpPr txBox="1"/>
          <p:nvPr/>
        </p:nvSpPr>
        <p:spPr>
          <a:xfrm>
            <a:off x="0" y="3429000"/>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r>
              <a:rPr lang="en-US" altLang="zh-CN" sz="3200" dirty="0" smtClean="0">
                <a:solidFill>
                  <a:schemeClr val="tx2"/>
                </a:solidFill>
                <a:latin typeface="微软雅黑" pitchFamily="34" charset="-122"/>
                <a:ea typeface="微软雅黑" pitchFamily="34" charset="-122"/>
              </a:rPr>
              <a:t>1</a:t>
            </a:r>
            <a:endParaRPr lang="zh-CN" altLang="en-US" sz="3200" dirty="0">
              <a:solidFill>
                <a:schemeClr val="tx2"/>
              </a:solidFill>
              <a:latin typeface="微软雅黑" pitchFamily="34" charset="-122"/>
              <a:ea typeface="微软雅黑" pitchFamily="34" charset="-122"/>
            </a:endParaRPr>
          </a:p>
        </p:txBody>
      </p:sp>
      <p:sp>
        <p:nvSpPr>
          <p:cNvPr id="19" name="矩形 18"/>
          <p:cNvSpPr/>
          <p:nvPr/>
        </p:nvSpPr>
        <p:spPr>
          <a:xfrm>
            <a:off x="1403648" y="6021288"/>
            <a:ext cx="7740352" cy="584775"/>
          </a:xfrm>
          <a:prstGeom prst="rect">
            <a:avLst/>
          </a:prstGeom>
        </p:spPr>
        <p:txBody>
          <a:bodyPr wrap="square">
            <a:spAutoFit/>
          </a:bodyPr>
          <a:lstStyle/>
          <a:p>
            <a:r>
              <a:rPr lang="zh-CN" altLang="en-US" sz="3200" b="1" dirty="0">
                <a:solidFill>
                  <a:srgbClr val="FF0000"/>
                </a:solidFill>
                <a:latin typeface="华文楷体" pitchFamily="2" charset="-122"/>
                <a:ea typeface="华文楷体" pitchFamily="2" charset="-122"/>
              </a:rPr>
              <a:t>使物体从斜面的同一高度由静止开始运动。</a:t>
            </a:r>
            <a:endParaRPr lang="zh-CN" altLang="en-US" sz="3200" dirty="0">
              <a:solidFill>
                <a:srgbClr val="FF0000"/>
              </a:solidFill>
              <a:latin typeface="华文楷体" pitchFamily="2" charset="-122"/>
              <a:ea typeface="华文楷体" pitchFamily="2" charset="-122"/>
            </a:endParaRPr>
          </a:p>
        </p:txBody>
      </p:sp>
      <p:sp>
        <p:nvSpPr>
          <p:cNvPr id="14" name="矩形 13"/>
          <p:cNvSpPr/>
          <p:nvPr/>
        </p:nvSpPr>
        <p:spPr>
          <a:xfrm>
            <a:off x="1475656" y="4653136"/>
            <a:ext cx="5544616" cy="584775"/>
          </a:xfrm>
          <a:prstGeom prst="rect">
            <a:avLst/>
          </a:prstGeom>
        </p:spPr>
        <p:txBody>
          <a:bodyPr wrap="square">
            <a:spAutoFit/>
          </a:bodyPr>
          <a:lstStyle/>
          <a:p>
            <a:r>
              <a:rPr lang="zh-CN" altLang="en-US" sz="3200" dirty="0"/>
              <a:t>如何保持物体的速度不变？</a:t>
            </a:r>
            <a:endParaRPr lang="zh-CN" altLang="en-US" sz="3200" dirty="0">
              <a:solidFill>
                <a:srgbClr val="FF0000"/>
              </a:solidFill>
              <a:latin typeface="华文楷体" pitchFamily="2" charset="-122"/>
              <a:ea typeface="华文楷体" pitchFamily="2" charset="-122"/>
            </a:endParaRPr>
          </a:p>
        </p:txBody>
      </p:sp>
      <p:sp>
        <p:nvSpPr>
          <p:cNvPr id="15" name="矩形 14"/>
          <p:cNvSpPr/>
          <p:nvPr/>
        </p:nvSpPr>
        <p:spPr>
          <a:xfrm>
            <a:off x="1403648" y="2420888"/>
            <a:ext cx="7344816" cy="954107"/>
          </a:xfrm>
          <a:prstGeom prst="rect">
            <a:avLst/>
          </a:prstGeom>
        </p:spPr>
        <p:txBody>
          <a:bodyPr wrap="square">
            <a:spAutoFit/>
          </a:bodyPr>
          <a:lstStyle/>
          <a:p>
            <a:pPr fontAlgn="ctr"/>
            <a:r>
              <a:rPr lang="zh-CN" altLang="en-US" sz="2800" dirty="0"/>
              <a:t>探究物体的动能与质量的关系，应该保持物体的 </a:t>
            </a:r>
            <a:r>
              <a:rPr lang="en-US" altLang="zh-CN" sz="2800" dirty="0"/>
              <a:t>_____</a:t>
            </a:r>
            <a:r>
              <a:rPr lang="zh-CN" altLang="en-US" sz="2800" dirty="0"/>
              <a:t>不变。</a:t>
            </a:r>
          </a:p>
        </p:txBody>
      </p:sp>
      <p:sp>
        <p:nvSpPr>
          <p:cNvPr id="20" name="矩形 19"/>
          <p:cNvSpPr/>
          <p:nvPr/>
        </p:nvSpPr>
        <p:spPr>
          <a:xfrm>
            <a:off x="1403648" y="4005064"/>
            <a:ext cx="4752528" cy="584775"/>
          </a:xfrm>
          <a:prstGeom prst="rect">
            <a:avLst/>
          </a:prstGeom>
        </p:spPr>
        <p:txBody>
          <a:bodyPr wrap="square">
            <a:spAutoFit/>
          </a:bodyPr>
          <a:lstStyle/>
          <a:p>
            <a:r>
              <a:rPr lang="zh-CN" altLang="en-US" sz="3200" b="1" dirty="0">
                <a:solidFill>
                  <a:srgbClr val="FF0000"/>
                </a:solidFill>
                <a:latin typeface="华文楷体" pitchFamily="2" charset="-122"/>
                <a:ea typeface="华文楷体" pitchFamily="2" charset="-122"/>
              </a:rPr>
              <a:t>使用同一物体进行实验。</a:t>
            </a:r>
            <a:endParaRPr lang="zh-CN" altLang="en-US" sz="3200" dirty="0">
              <a:solidFill>
                <a:srgbClr val="FF0000"/>
              </a:solidFill>
              <a:latin typeface="华文楷体" pitchFamily="2" charset="-122"/>
              <a:ea typeface="华文楷体" pitchFamily="2" charset="-122"/>
            </a:endParaRPr>
          </a:p>
        </p:txBody>
      </p:sp>
      <p:sp>
        <p:nvSpPr>
          <p:cNvPr id="21" name="矩形 20"/>
          <p:cNvSpPr/>
          <p:nvPr/>
        </p:nvSpPr>
        <p:spPr>
          <a:xfrm>
            <a:off x="1835696" y="2780928"/>
            <a:ext cx="1044624" cy="584775"/>
          </a:xfrm>
          <a:prstGeom prst="rect">
            <a:avLst/>
          </a:prstGeom>
        </p:spPr>
        <p:txBody>
          <a:bodyPr wrap="square">
            <a:spAutoFit/>
          </a:bodyPr>
          <a:lstStyle/>
          <a:p>
            <a:r>
              <a:rPr lang="zh-CN" altLang="en-US" sz="3200" b="1" dirty="0" smtClean="0">
                <a:solidFill>
                  <a:srgbClr val="FF0000"/>
                </a:solidFill>
                <a:latin typeface="华文楷体" pitchFamily="2" charset="-122"/>
                <a:ea typeface="华文楷体" pitchFamily="2" charset="-122"/>
              </a:rPr>
              <a:t>质量</a:t>
            </a:r>
            <a:endParaRPr lang="zh-CN" altLang="en-US" sz="3200" b="1" dirty="0">
              <a:solidFill>
                <a:srgbClr val="FF0000"/>
              </a:solidFill>
              <a:latin typeface="华文楷体" pitchFamily="2" charset="-122"/>
              <a:ea typeface="华文楷体" pitchFamily="2" charset="-122"/>
            </a:endParaRPr>
          </a:p>
        </p:txBody>
      </p:sp>
      <p:sp>
        <p:nvSpPr>
          <p:cNvPr id="22" name="矩形 21"/>
          <p:cNvSpPr/>
          <p:nvPr/>
        </p:nvSpPr>
        <p:spPr>
          <a:xfrm>
            <a:off x="1835696" y="1844824"/>
            <a:ext cx="1116632" cy="584775"/>
          </a:xfrm>
          <a:prstGeom prst="rect">
            <a:avLst/>
          </a:prstGeom>
        </p:spPr>
        <p:txBody>
          <a:bodyPr wrap="square">
            <a:spAutoFit/>
          </a:bodyPr>
          <a:lstStyle/>
          <a:p>
            <a:r>
              <a:rPr lang="zh-CN" altLang="en-US" sz="3200" b="1" dirty="0">
                <a:solidFill>
                  <a:srgbClr val="FF0000"/>
                </a:solidFill>
                <a:latin typeface="华文楷体" pitchFamily="2" charset="-122"/>
                <a:ea typeface="华文楷体" pitchFamily="2" charset="-122"/>
              </a:rPr>
              <a:t>速度</a:t>
            </a:r>
            <a:endParaRPr lang="zh-CN" altLang="en-US" sz="32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6" grpId="0" animBg="1"/>
      <p:bldP spid="17" grpId="0" animBg="1"/>
      <p:bldP spid="18" grpId="0" animBg="1"/>
      <p:bldP spid="19" grpId="0"/>
      <p:bldP spid="14"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187624"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75656" y="836712"/>
            <a:ext cx="4752528" cy="584775"/>
          </a:xfrm>
          <a:prstGeom prst="rect">
            <a:avLst/>
          </a:prstGeom>
        </p:spPr>
        <p:txBody>
          <a:bodyPr wrap="square">
            <a:spAutoFit/>
          </a:bodyPr>
          <a:lstStyle/>
          <a:p>
            <a:r>
              <a:rPr lang="zh-CN" altLang="en-US" sz="3200" dirty="0"/>
              <a:t>﻿如何判断物体的动能大小？</a:t>
            </a:r>
            <a:endParaRPr lang="zh-CN" altLang="en-US" sz="3200" dirty="0">
              <a:latin typeface="微软雅黑" pitchFamily="34" charset="-122"/>
              <a:ea typeface="微软雅黑" pitchFamily="34" charset="-122"/>
            </a:endParaRPr>
          </a:p>
        </p:txBody>
      </p:sp>
      <p:sp>
        <p:nvSpPr>
          <p:cNvPr id="11" name="矩形 10"/>
          <p:cNvSpPr/>
          <p:nvPr/>
        </p:nvSpPr>
        <p:spPr>
          <a:xfrm>
            <a:off x="1331640" y="2780928"/>
            <a:ext cx="6696744" cy="1077218"/>
          </a:xfrm>
          <a:prstGeom prst="rect">
            <a:avLst/>
          </a:prstGeom>
        </p:spPr>
        <p:txBody>
          <a:bodyPr wrap="square">
            <a:spAutoFit/>
          </a:bodyPr>
          <a:lstStyle/>
          <a:p>
            <a:pPr fontAlgn="ctr"/>
            <a:r>
              <a:rPr lang="zh-CN" altLang="en-US" sz="3200" b="1" dirty="0">
                <a:solidFill>
                  <a:srgbClr val="FF0000"/>
                </a:solidFill>
                <a:latin typeface="华文楷体" pitchFamily="2" charset="-122"/>
                <a:ea typeface="华文楷体" pitchFamily="2" charset="-122"/>
              </a:rPr>
              <a:t>可以通过比较物体对外做功的多少减小物体的动能多少。（转换法）</a:t>
            </a:r>
            <a:endParaRPr lang="zh-CN" altLang="en-US" sz="3200" dirty="0">
              <a:solidFill>
                <a:srgbClr val="FF0000"/>
              </a:solidFill>
              <a:latin typeface="华文楷体" pitchFamily="2" charset="-122"/>
              <a:ea typeface="华文楷体" pitchFamily="2" charset="-122"/>
            </a:endParaRPr>
          </a:p>
        </p:txBody>
      </p:sp>
      <p:sp>
        <p:nvSpPr>
          <p:cNvPr id="12" name="矩形 11"/>
          <p:cNvSpPr/>
          <p:nvPr/>
        </p:nvSpPr>
        <p:spPr>
          <a:xfrm>
            <a:off x="1403648" y="1916832"/>
            <a:ext cx="6768752" cy="830997"/>
          </a:xfrm>
          <a:prstGeom prst="rect">
            <a:avLst/>
          </a:prstGeom>
        </p:spPr>
        <p:txBody>
          <a:bodyPr wrap="square">
            <a:spAutoFit/>
          </a:bodyPr>
          <a:lstStyle/>
          <a:p>
            <a:pPr fontAlgn="ctr">
              <a:lnSpc>
                <a:spcPct val="150000"/>
              </a:lnSpc>
            </a:pPr>
            <a:r>
              <a:rPr lang="zh-CN" altLang="en-US" sz="3200" dirty="0"/>
              <a:t>物体能够对外做功就说物体具有能量。</a:t>
            </a:r>
          </a:p>
        </p:txBody>
      </p:sp>
      <p:sp>
        <p:nvSpPr>
          <p:cNvPr id="17" name="TextBox 16"/>
          <p:cNvSpPr txBox="1"/>
          <p:nvPr/>
        </p:nvSpPr>
        <p:spPr>
          <a:xfrm>
            <a:off x="0" y="3933056"/>
            <a:ext cx="205172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实验器材</a:t>
            </a:r>
            <a:endParaRPr lang="zh-CN" altLang="en-US" sz="3200" dirty="0">
              <a:solidFill>
                <a:schemeClr val="tx2"/>
              </a:solidFill>
              <a:latin typeface="微软雅黑" pitchFamily="34" charset="-122"/>
              <a:ea typeface="微软雅黑" pitchFamily="34" charset="-122"/>
            </a:endParaRPr>
          </a:p>
        </p:txBody>
      </p:sp>
      <p:sp>
        <p:nvSpPr>
          <p:cNvPr id="18" name="TextBox 17"/>
          <p:cNvSpPr txBox="1"/>
          <p:nvPr/>
        </p:nvSpPr>
        <p:spPr>
          <a:xfrm>
            <a:off x="0" y="2204864"/>
            <a:ext cx="1115616"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提示</a:t>
            </a:r>
            <a:endParaRPr lang="zh-CN" altLang="en-US" sz="3200" dirty="0">
              <a:solidFill>
                <a:schemeClr val="tx2"/>
              </a:solidFill>
              <a:latin typeface="微软雅黑" pitchFamily="34" charset="-122"/>
              <a:ea typeface="微软雅黑" pitchFamily="34" charset="-122"/>
            </a:endParaRPr>
          </a:p>
        </p:txBody>
      </p:sp>
      <p:pic>
        <p:nvPicPr>
          <p:cNvPr id="9218" name="Picture 2"/>
          <p:cNvPicPr>
            <a:picLocks noChangeAspect="1" noChangeArrowheads="1"/>
          </p:cNvPicPr>
          <p:nvPr/>
        </p:nvPicPr>
        <p:blipFill>
          <a:blip r:embed="rId2" cstate="print"/>
          <a:srcRect/>
          <a:stretch>
            <a:fillRect/>
          </a:stretch>
        </p:blipFill>
        <p:spPr bwMode="auto">
          <a:xfrm>
            <a:off x="323528" y="4653136"/>
            <a:ext cx="8247063" cy="188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18"/>
                                        </p:tgtEl>
                                        <p:attrNameLst>
                                          <p:attrName>style.visibility</p:attrName>
                                        </p:attrNameLst>
                                      </p:cBhvr>
                                      <p:to>
                                        <p:strVal val="visible"/>
                                      </p:to>
                                    </p:set>
                                    <p:anim calcmode="lin" valueType="num">
                                      <p:cBhvr additive="base">
                                        <p:cTn id="25" dur="500" fill="hold"/>
                                        <p:tgtEl>
                                          <p:spTgt spid="9218"/>
                                        </p:tgtEl>
                                        <p:attrNameLst>
                                          <p:attrName>ppt_x</p:attrName>
                                        </p:attrNameLst>
                                      </p:cBhvr>
                                      <p:tavLst>
                                        <p:tav tm="0">
                                          <p:val>
                                            <p:strVal val="#ppt_x"/>
                                          </p:val>
                                        </p:tav>
                                        <p:tav tm="100000">
                                          <p:val>
                                            <p:strVal val="#ppt_x"/>
                                          </p:val>
                                        </p:tav>
                                      </p:tavLst>
                                    </p:anim>
                                    <p:anim calcmode="lin" valueType="num">
                                      <p:cBhvr additive="base">
                                        <p:cTn id="26"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259632"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实验</a:t>
            </a:r>
            <a:r>
              <a:rPr lang="en-US" altLang="zh-CN" sz="3200" dirty="0" smtClean="0">
                <a:solidFill>
                  <a:schemeClr val="tx2"/>
                </a:solidFill>
                <a:latin typeface="微软雅黑" pitchFamily="34" charset="-122"/>
                <a:ea typeface="微软雅黑" pitchFamily="34" charset="-122"/>
              </a:rPr>
              <a:t>1</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488832" cy="2554545"/>
          </a:xfrm>
          <a:prstGeom prst="rect">
            <a:avLst/>
          </a:prstGeom>
        </p:spPr>
        <p:txBody>
          <a:bodyPr wrap="square">
            <a:spAutoFit/>
          </a:bodyPr>
          <a:lstStyle/>
          <a:p>
            <a:r>
              <a:rPr lang="zh-CN" altLang="en-US" sz="3200" dirty="0" smtClean="0"/>
              <a:t>﻿</a:t>
            </a:r>
            <a:r>
              <a:rPr lang="zh-CN" altLang="en-US" sz="3200" dirty="0"/>
              <a:t>用同一钢球以保持质量不变。让钢球分别从不同高度由静止开始滚下，使其到达水平面时的运动速度不同。钢球运动到水平面时撞击另一物体，观察物体被撞击后运动的距离。</a:t>
            </a:r>
            <a:endParaRPr lang="zh-CN" altLang="en-US" sz="3200" dirty="0">
              <a:latin typeface="微软雅黑" pitchFamily="34" charset="-122"/>
              <a:ea typeface="微软雅黑" pitchFamily="34" charset="-122"/>
            </a:endParaRPr>
          </a:p>
        </p:txBody>
      </p:sp>
      <p:pic>
        <p:nvPicPr>
          <p:cNvPr id="10242" name="Picture 2"/>
          <p:cNvPicPr>
            <a:picLocks noChangeAspect="1" noChangeArrowheads="1"/>
          </p:cNvPicPr>
          <p:nvPr/>
        </p:nvPicPr>
        <p:blipFill>
          <a:blip r:embed="rId2" cstate="print"/>
          <a:srcRect/>
          <a:stretch>
            <a:fillRect/>
          </a:stretch>
        </p:blipFill>
        <p:spPr bwMode="auto">
          <a:xfrm>
            <a:off x="1547664" y="3609975"/>
            <a:ext cx="6315075"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4608512" cy="584775"/>
          </a:xfrm>
          <a:prstGeom prst="rect">
            <a:avLst/>
          </a:prstGeom>
        </p:spPr>
        <p:txBody>
          <a:bodyPr wrap="square">
            <a:spAutoFit/>
          </a:bodyPr>
          <a:lstStyle/>
          <a:p>
            <a:r>
              <a:rPr lang="zh-CN" altLang="en-US" sz="3200" dirty="0" smtClean="0"/>
              <a:t>﻿</a:t>
            </a:r>
            <a:r>
              <a:rPr lang="zh-CN" altLang="en-US" sz="3200" dirty="0"/>
              <a:t>动能与物体质量的关系。</a:t>
            </a:r>
            <a:endParaRPr lang="zh-CN" altLang="en-US" sz="3200" dirty="0">
              <a:latin typeface="微软雅黑" pitchFamily="34" charset="-122"/>
              <a:ea typeface="微软雅黑" pitchFamily="34" charset="-122"/>
            </a:endParaRPr>
          </a:p>
        </p:txBody>
      </p:sp>
      <p:sp>
        <p:nvSpPr>
          <p:cNvPr id="7" name="矩形 6"/>
          <p:cNvSpPr/>
          <p:nvPr/>
        </p:nvSpPr>
        <p:spPr>
          <a:xfrm>
            <a:off x="683568" y="2276872"/>
            <a:ext cx="8064896" cy="3046988"/>
          </a:xfrm>
          <a:prstGeom prst="rect">
            <a:avLst/>
          </a:prstGeom>
        </p:spPr>
        <p:txBody>
          <a:bodyPr wrap="square">
            <a:spAutoFit/>
          </a:bodyPr>
          <a:lstStyle/>
          <a:p>
            <a:pPr>
              <a:lnSpc>
                <a:spcPct val="150000"/>
              </a:lnSpc>
            </a:pPr>
            <a:r>
              <a:rPr lang="zh-CN" altLang="en-US" sz="3200" dirty="0" smtClean="0"/>
              <a:t>﻿</a:t>
            </a:r>
            <a:r>
              <a:rPr lang="zh-CN" altLang="en-US" sz="3200" dirty="0"/>
              <a:t>实验表明钢球从高处滚下，高度 </a:t>
            </a:r>
            <a:r>
              <a:rPr lang="en-US" altLang="zh-CN" sz="3200" dirty="0"/>
              <a:t>h </a:t>
            </a:r>
            <a:r>
              <a:rPr lang="zh-CN" altLang="en-US" sz="3200" dirty="0"/>
              <a:t>越高，钢球运动到底部时越 </a:t>
            </a:r>
            <a:r>
              <a:rPr lang="en-US" altLang="zh-CN" sz="3200" dirty="0"/>
              <a:t>____</a:t>
            </a:r>
            <a:r>
              <a:rPr lang="zh-CN" altLang="en-US" sz="3200" dirty="0"/>
              <a:t>（快、慢），物体 </a:t>
            </a:r>
            <a:r>
              <a:rPr lang="en-US" altLang="zh-CN" sz="3200" dirty="0"/>
              <a:t>B </a:t>
            </a:r>
            <a:r>
              <a:rPr lang="zh-CN" altLang="en-US" sz="3200" dirty="0"/>
              <a:t>被撞得越远。所以，质量相同时，钢球的速度越大，动能越 </a:t>
            </a:r>
            <a:r>
              <a:rPr lang="en-US" altLang="zh-CN" sz="3200" dirty="0"/>
              <a:t>____</a:t>
            </a:r>
            <a:r>
              <a:rPr lang="zh-CN" altLang="en-US" sz="3200" dirty="0"/>
              <a:t>。</a:t>
            </a:r>
            <a:endParaRPr lang="zh-CN" altLang="en-US" sz="3200" dirty="0">
              <a:latin typeface="微软雅黑" pitchFamily="34" charset="-122"/>
              <a:ea typeface="微软雅黑" pitchFamily="34" charset="-122"/>
            </a:endParaRPr>
          </a:p>
        </p:txBody>
      </p:sp>
      <p:sp>
        <p:nvSpPr>
          <p:cNvPr id="8" name="矩形 7"/>
          <p:cNvSpPr/>
          <p:nvPr/>
        </p:nvSpPr>
        <p:spPr>
          <a:xfrm>
            <a:off x="4283968" y="3068960"/>
            <a:ext cx="648072" cy="584775"/>
          </a:xfrm>
          <a:prstGeom prst="rect">
            <a:avLst/>
          </a:prstGeom>
        </p:spPr>
        <p:txBody>
          <a:bodyPr wrap="square">
            <a:spAutoFit/>
          </a:bodyPr>
          <a:lstStyle/>
          <a:p>
            <a:r>
              <a:rPr lang="zh-CN" altLang="en-US" sz="3200" dirty="0" smtClean="0"/>
              <a:t>﻿</a:t>
            </a:r>
            <a:r>
              <a:rPr lang="zh-CN" altLang="en-US" sz="3200" dirty="0" smtClean="0">
                <a:solidFill>
                  <a:srgbClr val="FF0000"/>
                </a:solidFill>
                <a:latin typeface="华文楷体" pitchFamily="2" charset="-122"/>
                <a:ea typeface="华文楷体" pitchFamily="2" charset="-122"/>
              </a:rPr>
              <a:t>快</a:t>
            </a:r>
            <a:endParaRPr lang="zh-CN" altLang="en-US" sz="3200" dirty="0">
              <a:solidFill>
                <a:srgbClr val="FF0000"/>
              </a:solidFill>
              <a:latin typeface="华文楷体" pitchFamily="2" charset="-122"/>
              <a:ea typeface="华文楷体" pitchFamily="2" charset="-122"/>
            </a:endParaRPr>
          </a:p>
        </p:txBody>
      </p:sp>
      <p:sp>
        <p:nvSpPr>
          <p:cNvPr id="9" name="矩形 8"/>
          <p:cNvSpPr/>
          <p:nvPr/>
        </p:nvSpPr>
        <p:spPr>
          <a:xfrm>
            <a:off x="3779912" y="4581128"/>
            <a:ext cx="792088" cy="584775"/>
          </a:xfrm>
          <a:prstGeom prst="rect">
            <a:avLst/>
          </a:prstGeom>
        </p:spPr>
        <p:txBody>
          <a:bodyPr wrap="square">
            <a:spAutoFit/>
          </a:bodyPr>
          <a:lstStyle/>
          <a:p>
            <a:r>
              <a:rPr lang="zh-CN" altLang="en-US" sz="3200" dirty="0" smtClean="0"/>
              <a:t>﻿</a:t>
            </a:r>
            <a:r>
              <a:rPr lang="zh-CN" altLang="en-US" sz="3200" dirty="0" smtClean="0">
                <a:solidFill>
                  <a:srgbClr val="FF0000"/>
                </a:solidFill>
                <a:latin typeface="华文楷体" pitchFamily="2" charset="-122"/>
                <a:ea typeface="华文楷体" pitchFamily="2" charset="-122"/>
              </a:rPr>
              <a:t>大</a:t>
            </a:r>
            <a:endParaRPr lang="zh-CN" altLang="en-US" sz="32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404664"/>
            <a:ext cx="2242922" cy="707886"/>
          </a:xfrm>
          <a:prstGeom prst="rect">
            <a:avLst/>
          </a:prstGeom>
        </p:spPr>
        <p:txBody>
          <a:bodyPr wrap="none">
            <a:spAutoFit/>
          </a:bodyPr>
          <a:lstStyle/>
          <a:p>
            <a:r>
              <a:rPr lang="zh-CN" altLang="en-US" sz="4000" b="1" dirty="0">
                <a:latin typeface="微软雅黑" pitchFamily="34" charset="-122"/>
                <a:ea typeface="微软雅黑" pitchFamily="34" charset="-122"/>
              </a:rPr>
              <a:t>情景导入</a:t>
            </a:r>
            <a:endParaRPr lang="zh-CN" altLang="en-US" sz="4000" dirty="0">
              <a:latin typeface="微软雅黑" pitchFamily="34" charset="-122"/>
              <a:ea typeface="微软雅黑" pitchFamily="34" charset="-122"/>
            </a:endParaRPr>
          </a:p>
        </p:txBody>
      </p:sp>
      <p:sp>
        <p:nvSpPr>
          <p:cNvPr id="5" name="矩形 4"/>
          <p:cNvSpPr/>
          <p:nvPr/>
        </p:nvSpPr>
        <p:spPr>
          <a:xfrm>
            <a:off x="395536" y="1484784"/>
            <a:ext cx="8280920" cy="3046988"/>
          </a:xfrm>
          <a:prstGeom prst="rect">
            <a:avLst/>
          </a:prstGeom>
        </p:spPr>
        <p:txBody>
          <a:bodyPr wrap="square">
            <a:spAutoFit/>
          </a:bodyPr>
          <a:lstStyle/>
          <a:p>
            <a:r>
              <a:rPr lang="zh-CN" altLang="en-US" sz="3200" dirty="0"/>
              <a:t>满载游客的过山车，在机械的带动下向着轨道的最高端攀行，它又如一条蛟龙，时而上下翻腾，时而左摇右摆，时而驶上高高耸立着的大回环的顶</a:t>
            </a:r>
            <a:r>
              <a:rPr lang="zh-CN" altLang="en-US" sz="3200" dirty="0" smtClean="0"/>
              <a:t>端</a:t>
            </a:r>
            <a:r>
              <a:rPr lang="en-US" altLang="zh-CN" sz="3200" dirty="0" smtClean="0"/>
              <a:t>……</a:t>
            </a:r>
            <a:r>
              <a:rPr lang="zh-CN" altLang="en-US" sz="3200" dirty="0" smtClean="0"/>
              <a:t> </a:t>
            </a:r>
            <a:r>
              <a:rPr lang="zh-CN" altLang="en-US" sz="3200" i="1" dirty="0"/>
              <a:t>﻿﻿﻿﻿</a:t>
            </a:r>
            <a:r>
              <a:rPr lang="zh-CN" altLang="en-US" sz="3200" dirty="0"/>
              <a:t> 你知道过山车的速度为什么有那么多的变化吗？你知道过山车为什么能够到达大回环的最高处吗？</a:t>
            </a:r>
            <a:endParaRPr lang="zh-CN" altLang="en-US" sz="32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4932040" y="4653136"/>
            <a:ext cx="34194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259632"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实验</a:t>
            </a:r>
            <a:r>
              <a:rPr lang="en-US" altLang="zh-CN" sz="3200" dirty="0" smtClean="0">
                <a:solidFill>
                  <a:schemeClr val="tx2"/>
                </a:solidFill>
                <a:latin typeface="微软雅黑" pitchFamily="34" charset="-122"/>
                <a:ea typeface="微软雅黑" pitchFamily="34" charset="-122"/>
              </a:rPr>
              <a:t>2</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488832" cy="2062103"/>
          </a:xfrm>
          <a:prstGeom prst="rect">
            <a:avLst/>
          </a:prstGeom>
        </p:spPr>
        <p:txBody>
          <a:bodyPr wrap="square">
            <a:spAutoFit/>
          </a:bodyPr>
          <a:lstStyle/>
          <a:p>
            <a:r>
              <a:rPr lang="zh-CN" altLang="en-US" sz="3200" dirty="0" smtClean="0"/>
              <a:t>﻿</a:t>
            </a:r>
            <a:r>
              <a:rPr lang="zh-CN" altLang="en-US" sz="3200" dirty="0"/>
              <a:t>使钢球从斜面的同一高度由静止开始滚下，以保持钢球到达水平面时的运动速度相同，用大小不同的钢球以改变质量。观察物体被钢球撞击后运动的距离。</a:t>
            </a:r>
            <a:endParaRPr lang="zh-CN" altLang="en-US" sz="3200" dirty="0">
              <a:latin typeface="微软雅黑" pitchFamily="34" charset="-122"/>
              <a:ea typeface="微软雅黑" pitchFamily="34" charset="-122"/>
            </a:endParaRPr>
          </a:p>
        </p:txBody>
      </p:sp>
      <p:pic>
        <p:nvPicPr>
          <p:cNvPr id="11266" name="Picture 2"/>
          <p:cNvPicPr>
            <a:picLocks noChangeAspect="1" noChangeArrowheads="1"/>
          </p:cNvPicPr>
          <p:nvPr/>
        </p:nvPicPr>
        <p:blipFill>
          <a:blip r:embed="rId2" cstate="print"/>
          <a:srcRect/>
          <a:stretch>
            <a:fillRect/>
          </a:stretch>
        </p:blipFill>
        <p:spPr bwMode="auto">
          <a:xfrm>
            <a:off x="1547664" y="3140968"/>
            <a:ext cx="6408737"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4608512" cy="584775"/>
          </a:xfrm>
          <a:prstGeom prst="rect">
            <a:avLst/>
          </a:prstGeom>
        </p:spPr>
        <p:txBody>
          <a:bodyPr wrap="square">
            <a:spAutoFit/>
          </a:bodyPr>
          <a:lstStyle/>
          <a:p>
            <a:r>
              <a:rPr lang="zh-CN" altLang="en-US" sz="3200" dirty="0" smtClean="0"/>
              <a:t>﻿</a:t>
            </a:r>
            <a:r>
              <a:rPr lang="zh-CN" altLang="en-US" sz="3200" dirty="0"/>
              <a:t>动能与物体质量的关系。</a:t>
            </a:r>
            <a:endParaRPr lang="zh-CN" altLang="en-US" sz="3200" dirty="0">
              <a:latin typeface="微软雅黑" pitchFamily="34" charset="-122"/>
              <a:ea typeface="微软雅黑" pitchFamily="34" charset="-122"/>
            </a:endParaRPr>
          </a:p>
        </p:txBody>
      </p:sp>
      <p:sp>
        <p:nvSpPr>
          <p:cNvPr id="7" name="矩形 6"/>
          <p:cNvSpPr/>
          <p:nvPr/>
        </p:nvSpPr>
        <p:spPr>
          <a:xfrm>
            <a:off x="827584" y="1484784"/>
            <a:ext cx="8064896" cy="2308324"/>
          </a:xfrm>
          <a:prstGeom prst="rect">
            <a:avLst/>
          </a:prstGeom>
        </p:spPr>
        <p:txBody>
          <a:bodyPr wrap="square">
            <a:spAutoFit/>
          </a:bodyPr>
          <a:lstStyle/>
          <a:p>
            <a:pPr>
              <a:lnSpc>
                <a:spcPct val="150000"/>
              </a:lnSpc>
            </a:pPr>
            <a:r>
              <a:rPr lang="zh-CN" altLang="en-US" sz="3200" dirty="0" smtClean="0"/>
              <a:t>﻿</a:t>
            </a:r>
            <a:r>
              <a:rPr lang="zh-CN" altLang="en-US" sz="3200" dirty="0"/>
              <a:t>实验表明，速度相同时，质量越 </a:t>
            </a:r>
            <a:r>
              <a:rPr lang="en-US" altLang="zh-CN" sz="3200" dirty="0"/>
              <a:t>____ </a:t>
            </a:r>
            <a:r>
              <a:rPr lang="zh-CN" altLang="en-US" sz="3200" dirty="0"/>
              <a:t>的钢球能将物体 </a:t>
            </a:r>
            <a:r>
              <a:rPr lang="en-US" altLang="zh-CN" sz="3200" dirty="0"/>
              <a:t>B </a:t>
            </a:r>
            <a:r>
              <a:rPr lang="zh-CN" altLang="en-US" sz="3200" dirty="0"/>
              <a:t>撞得越远 。所以，钢球的速度相同时，质量越大，动能越 </a:t>
            </a:r>
            <a:r>
              <a:rPr lang="en-US" altLang="zh-CN" sz="3200" dirty="0"/>
              <a:t>____</a:t>
            </a:r>
            <a:r>
              <a:rPr lang="zh-CN" altLang="en-US" sz="3200" dirty="0"/>
              <a:t>。</a:t>
            </a:r>
            <a:endParaRPr lang="zh-CN" altLang="en-US" sz="3200" dirty="0">
              <a:latin typeface="微软雅黑" pitchFamily="34" charset="-122"/>
              <a:ea typeface="微软雅黑" pitchFamily="34" charset="-122"/>
            </a:endParaRPr>
          </a:p>
        </p:txBody>
      </p:sp>
      <p:sp>
        <p:nvSpPr>
          <p:cNvPr id="9" name="矩形 8"/>
          <p:cNvSpPr/>
          <p:nvPr/>
        </p:nvSpPr>
        <p:spPr>
          <a:xfrm>
            <a:off x="6588224" y="1628800"/>
            <a:ext cx="792088" cy="584775"/>
          </a:xfrm>
          <a:prstGeom prst="rect">
            <a:avLst/>
          </a:prstGeom>
        </p:spPr>
        <p:txBody>
          <a:bodyPr wrap="square">
            <a:spAutoFit/>
          </a:bodyPr>
          <a:lstStyle/>
          <a:p>
            <a:r>
              <a:rPr lang="zh-CN" altLang="en-US" sz="3200" dirty="0" smtClean="0"/>
              <a:t>﻿</a:t>
            </a:r>
            <a:r>
              <a:rPr lang="zh-CN" altLang="en-US" sz="3200" dirty="0" smtClean="0">
                <a:solidFill>
                  <a:srgbClr val="FF0000"/>
                </a:solidFill>
                <a:latin typeface="华文楷体" pitchFamily="2" charset="-122"/>
                <a:ea typeface="华文楷体" pitchFamily="2" charset="-122"/>
              </a:rPr>
              <a:t>大</a:t>
            </a:r>
            <a:endParaRPr lang="zh-CN" altLang="en-US" sz="3200" dirty="0">
              <a:solidFill>
                <a:srgbClr val="FF0000"/>
              </a:solidFill>
              <a:latin typeface="华文楷体" pitchFamily="2" charset="-122"/>
              <a:ea typeface="华文楷体" pitchFamily="2" charset="-122"/>
            </a:endParaRPr>
          </a:p>
        </p:txBody>
      </p:sp>
      <p:sp>
        <p:nvSpPr>
          <p:cNvPr id="10" name="矩形 9"/>
          <p:cNvSpPr/>
          <p:nvPr/>
        </p:nvSpPr>
        <p:spPr>
          <a:xfrm>
            <a:off x="5796136" y="3140968"/>
            <a:ext cx="792088" cy="584775"/>
          </a:xfrm>
          <a:prstGeom prst="rect">
            <a:avLst/>
          </a:prstGeom>
        </p:spPr>
        <p:txBody>
          <a:bodyPr wrap="square">
            <a:spAutoFit/>
          </a:bodyPr>
          <a:lstStyle/>
          <a:p>
            <a:r>
              <a:rPr lang="zh-CN" altLang="en-US" sz="3200" dirty="0" smtClean="0"/>
              <a:t>﻿</a:t>
            </a:r>
            <a:r>
              <a:rPr lang="zh-CN" altLang="en-US" sz="3200" dirty="0" smtClean="0">
                <a:solidFill>
                  <a:srgbClr val="FF0000"/>
                </a:solidFill>
                <a:latin typeface="华文楷体" pitchFamily="2" charset="-122"/>
                <a:ea typeface="华文楷体" pitchFamily="2" charset="-122"/>
              </a:rPr>
              <a:t>大</a:t>
            </a:r>
            <a:endParaRPr lang="zh-CN" altLang="en-US" sz="3200" dirty="0">
              <a:solidFill>
                <a:srgbClr val="FF0000"/>
              </a:solidFill>
              <a:latin typeface="华文楷体" pitchFamily="2" charset="-122"/>
              <a:ea typeface="华文楷体" pitchFamily="2" charset="-122"/>
            </a:endParaRPr>
          </a:p>
        </p:txBody>
      </p:sp>
      <p:sp>
        <p:nvSpPr>
          <p:cNvPr id="11" name="TextBox 10"/>
          <p:cNvSpPr txBox="1"/>
          <p:nvPr/>
        </p:nvSpPr>
        <p:spPr>
          <a:xfrm>
            <a:off x="0" y="386104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   </a:t>
            </a:r>
            <a:endParaRPr lang="zh-CN" altLang="en-US" sz="3200" dirty="0">
              <a:solidFill>
                <a:schemeClr val="tx2"/>
              </a:solidFill>
              <a:latin typeface="微软雅黑" pitchFamily="34" charset="-122"/>
              <a:ea typeface="微软雅黑" pitchFamily="34" charset="-122"/>
            </a:endParaRPr>
          </a:p>
        </p:txBody>
      </p:sp>
      <p:sp>
        <p:nvSpPr>
          <p:cNvPr id="12" name="矩形 11"/>
          <p:cNvSpPr/>
          <p:nvPr/>
        </p:nvSpPr>
        <p:spPr>
          <a:xfrm>
            <a:off x="1187624" y="3717032"/>
            <a:ext cx="7632848" cy="2954655"/>
          </a:xfrm>
          <a:prstGeom prst="rect">
            <a:avLst/>
          </a:prstGeom>
        </p:spPr>
        <p:txBody>
          <a:bodyPr wrap="square">
            <a:spAutoFit/>
          </a:bodyPr>
          <a:lstStyle/>
          <a:p>
            <a:pPr>
              <a:lnSpc>
                <a:spcPct val="150000"/>
              </a:lnSpc>
            </a:pPr>
            <a:r>
              <a:rPr lang="zh-CN" altLang="en-US" sz="3200" dirty="0" smtClean="0"/>
              <a:t>﻿</a:t>
            </a:r>
            <a:r>
              <a:rPr lang="zh-CN" altLang="en-US" sz="3200" dirty="0"/>
              <a:t>物体动</a:t>
            </a:r>
            <a:r>
              <a:rPr lang="zh-CN" altLang="en-US" sz="3200" dirty="0" smtClean="0"/>
              <a:t>能的</a:t>
            </a:r>
            <a:r>
              <a:rPr lang="zh-CN" altLang="en-US" sz="3200" dirty="0"/>
              <a:t>大小跟速度、质量有关，质量相同的物体，运动的速度越大，它的动能越大；运动速度相同的物体，质量越大，它的动能也越大。</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056784" cy="1384995"/>
          </a:xfrm>
          <a:prstGeom prst="rect">
            <a:avLst/>
          </a:prstGeom>
        </p:spPr>
        <p:txBody>
          <a:bodyPr wrap="square">
            <a:spAutoFit/>
          </a:bodyPr>
          <a:lstStyle/>
          <a:p>
            <a:r>
              <a:rPr lang="zh-CN" altLang="en-US" sz="2800" dirty="0"/>
              <a:t>如图所示，用质量不同的钢球 </a:t>
            </a:r>
            <a:r>
              <a:rPr lang="en-US" altLang="zh-CN" sz="2800" dirty="0"/>
              <a:t>A </a:t>
            </a:r>
            <a:r>
              <a:rPr lang="zh-CN" altLang="en-US" sz="2800" dirty="0"/>
              <a:t>、</a:t>
            </a:r>
            <a:r>
              <a:rPr lang="en-US" altLang="zh-CN" sz="2800" dirty="0"/>
              <a:t>B</a:t>
            </a:r>
            <a:r>
              <a:rPr lang="zh-CN" altLang="en-US" sz="2800" dirty="0"/>
              <a:t>，从同一斜面的同一高度由静止滑下，撞击同一块木块 </a:t>
            </a:r>
            <a:r>
              <a:rPr lang="en-US" altLang="zh-CN" sz="2800" dirty="0"/>
              <a:t>C</a:t>
            </a:r>
            <a:r>
              <a:rPr lang="zh-CN" altLang="en-US" sz="2800" dirty="0"/>
              <a:t>。</a:t>
            </a:r>
            <a:endParaRPr lang="zh-CN" altLang="en-US" sz="2800" dirty="0">
              <a:latin typeface="微软雅黑" pitchFamily="34" charset="-122"/>
              <a:ea typeface="微软雅黑" pitchFamily="34" charset="-122"/>
            </a:endParaRPr>
          </a:p>
        </p:txBody>
      </p:sp>
      <p:sp>
        <p:nvSpPr>
          <p:cNvPr id="7" name="矩形 6"/>
          <p:cNvSpPr/>
          <p:nvPr/>
        </p:nvSpPr>
        <p:spPr>
          <a:xfrm>
            <a:off x="611560" y="3749457"/>
            <a:ext cx="8208912" cy="3108543"/>
          </a:xfrm>
          <a:prstGeom prst="rect">
            <a:avLst/>
          </a:prstGeom>
        </p:spPr>
        <p:txBody>
          <a:bodyPr wrap="square">
            <a:spAutoFit/>
          </a:bodyPr>
          <a:lstStyle/>
          <a:p>
            <a:pPr fontAlgn="ctr"/>
            <a:r>
              <a:rPr lang="zh-CN" altLang="en-US" sz="2800" dirty="0"/>
              <a:t>（</a:t>
            </a:r>
            <a:r>
              <a:rPr lang="en-US" altLang="zh-CN" sz="2800" dirty="0"/>
              <a:t>1</a:t>
            </a:r>
            <a:r>
              <a:rPr lang="zh-CN" altLang="en-US" sz="2800" dirty="0"/>
              <a:t>）让钢球 </a:t>
            </a:r>
            <a:r>
              <a:rPr lang="en-US" altLang="zh-CN" sz="2800" dirty="0"/>
              <a:t>A</a:t>
            </a:r>
            <a:r>
              <a:rPr lang="zh-CN" altLang="en-US" sz="2800" dirty="0"/>
              <a:t>、</a:t>
            </a:r>
            <a:r>
              <a:rPr lang="en-US" altLang="zh-CN" sz="2800" dirty="0"/>
              <a:t>B </a:t>
            </a:r>
            <a:r>
              <a:rPr lang="zh-CN" altLang="en-US" sz="2800" dirty="0"/>
              <a:t>从同一斜面的同一高度由静止滚下，是为了使钢球滚到斜面底端时具有相同的 </a:t>
            </a:r>
            <a:r>
              <a:rPr lang="en-US" altLang="zh-CN" sz="2800" dirty="0"/>
              <a:t>______ </a:t>
            </a:r>
            <a:r>
              <a:rPr lang="zh-CN" altLang="en-US" sz="2800" dirty="0" smtClean="0"/>
              <a:t>；</a:t>
            </a:r>
            <a:endParaRPr lang="en-US" altLang="zh-CN" sz="2800" dirty="0" smtClean="0"/>
          </a:p>
          <a:p>
            <a:pPr fontAlgn="ctr"/>
            <a:r>
              <a:rPr lang="zh-CN" altLang="en-US" sz="2800" dirty="0" smtClean="0"/>
              <a:t>（</a:t>
            </a:r>
            <a:r>
              <a:rPr lang="en-US" altLang="zh-CN" sz="2800" dirty="0"/>
              <a:t>2</a:t>
            </a:r>
            <a:r>
              <a:rPr lang="zh-CN" altLang="en-US" sz="2800" dirty="0"/>
              <a:t>）本实验通过 </a:t>
            </a:r>
            <a:r>
              <a:rPr lang="en-US" altLang="zh-CN" sz="2800" dirty="0"/>
              <a:t>___________________ </a:t>
            </a:r>
            <a:r>
              <a:rPr lang="zh-CN" altLang="en-US" sz="2800" dirty="0"/>
              <a:t>确定动能大小；</a:t>
            </a:r>
            <a:endParaRPr lang="en-US" altLang="zh-CN" sz="2800" dirty="0" smtClean="0"/>
          </a:p>
          <a:p>
            <a:pPr fontAlgn="ctr"/>
            <a:r>
              <a:rPr lang="zh-CN" altLang="en-US" sz="2800" dirty="0"/>
              <a:t>（</a:t>
            </a:r>
            <a:r>
              <a:rPr lang="en-US" altLang="zh-CN" sz="2800" dirty="0"/>
              <a:t>3</a:t>
            </a:r>
            <a:r>
              <a:rPr lang="zh-CN" altLang="en-US" sz="2800" dirty="0"/>
              <a:t>）实验可得结论：速度相同的物体，质量越大，动能 </a:t>
            </a:r>
            <a:r>
              <a:rPr lang="en-US" altLang="zh-CN" sz="2800" dirty="0"/>
              <a:t>______ </a:t>
            </a:r>
            <a:r>
              <a:rPr lang="zh-CN" altLang="en-US" sz="2800" dirty="0"/>
              <a:t>。</a:t>
            </a:r>
          </a:p>
        </p:txBody>
      </p:sp>
      <p:sp>
        <p:nvSpPr>
          <p:cNvPr id="5" name="TextBox 4"/>
          <p:cNvSpPr txBox="1"/>
          <p:nvPr/>
        </p:nvSpPr>
        <p:spPr>
          <a:xfrm>
            <a:off x="683568" y="4509120"/>
            <a:ext cx="1080120" cy="523220"/>
          </a:xfrm>
          <a:prstGeom prst="rect">
            <a:avLst/>
          </a:prstGeom>
          <a:noFill/>
        </p:spPr>
        <p:txBody>
          <a:bodyPr wrap="square" rtlCol="0">
            <a:spAutoFit/>
          </a:bodyPr>
          <a:lstStyle/>
          <a:p>
            <a:r>
              <a:rPr lang="zh-CN" altLang="en-US" sz="2800" b="1" dirty="0" smtClean="0">
                <a:solidFill>
                  <a:srgbClr val="FF0000"/>
                </a:solidFill>
                <a:latin typeface="华文楷体" pitchFamily="2" charset="-122"/>
                <a:ea typeface="华文楷体" pitchFamily="2" charset="-122"/>
              </a:rPr>
              <a:t>速度</a:t>
            </a:r>
            <a:endParaRPr lang="zh-CN" altLang="en-US" sz="2800" b="1" dirty="0">
              <a:solidFill>
                <a:srgbClr val="FF0000"/>
              </a:solidFill>
              <a:latin typeface="华文楷体" pitchFamily="2" charset="-122"/>
              <a:ea typeface="华文楷体" pitchFamily="2" charset="-122"/>
            </a:endParaRPr>
          </a:p>
        </p:txBody>
      </p:sp>
      <p:pic>
        <p:nvPicPr>
          <p:cNvPr id="12290" name="Picture 2"/>
          <p:cNvPicPr>
            <a:picLocks noChangeAspect="1" noChangeArrowheads="1"/>
          </p:cNvPicPr>
          <p:nvPr/>
        </p:nvPicPr>
        <p:blipFill>
          <a:blip r:embed="rId2" cstate="print"/>
          <a:srcRect/>
          <a:stretch>
            <a:fillRect/>
          </a:stretch>
        </p:blipFill>
        <p:spPr bwMode="auto">
          <a:xfrm>
            <a:off x="1331640" y="2276872"/>
            <a:ext cx="6856413" cy="1400175"/>
          </a:xfrm>
          <a:prstGeom prst="rect">
            <a:avLst/>
          </a:prstGeom>
          <a:noFill/>
          <a:ln w="9525">
            <a:noFill/>
            <a:miter lim="800000"/>
            <a:headEnd/>
            <a:tailEnd/>
          </a:ln>
        </p:spPr>
      </p:pic>
      <p:sp>
        <p:nvSpPr>
          <p:cNvPr id="8" name="TextBox 7"/>
          <p:cNvSpPr txBox="1"/>
          <p:nvPr/>
        </p:nvSpPr>
        <p:spPr>
          <a:xfrm>
            <a:off x="1475656" y="6273225"/>
            <a:ext cx="1008112" cy="523220"/>
          </a:xfrm>
          <a:prstGeom prst="rect">
            <a:avLst/>
          </a:prstGeom>
          <a:noFill/>
        </p:spPr>
        <p:txBody>
          <a:bodyPr wrap="square" rtlCol="0">
            <a:spAutoFit/>
          </a:bodyPr>
          <a:lstStyle/>
          <a:p>
            <a:r>
              <a:rPr lang="zh-CN" altLang="en-US" sz="2800" b="1" dirty="0" smtClean="0">
                <a:solidFill>
                  <a:srgbClr val="FF0000"/>
                </a:solidFill>
                <a:latin typeface="华文楷体" pitchFamily="2" charset="-122"/>
                <a:ea typeface="华文楷体" pitchFamily="2" charset="-122"/>
              </a:rPr>
              <a:t>越大</a:t>
            </a:r>
            <a:endParaRPr lang="zh-CN" altLang="en-US" sz="2800" b="1" dirty="0">
              <a:solidFill>
                <a:srgbClr val="FF0000"/>
              </a:solidFill>
              <a:latin typeface="华文楷体" pitchFamily="2" charset="-122"/>
              <a:ea typeface="华文楷体" pitchFamily="2" charset="-122"/>
            </a:endParaRPr>
          </a:p>
        </p:txBody>
      </p:sp>
      <p:sp>
        <p:nvSpPr>
          <p:cNvPr id="9" name="TextBox 8"/>
          <p:cNvSpPr txBox="1"/>
          <p:nvPr/>
        </p:nvSpPr>
        <p:spPr>
          <a:xfrm>
            <a:off x="3275856" y="4869160"/>
            <a:ext cx="3528392" cy="523220"/>
          </a:xfrm>
          <a:prstGeom prst="rect">
            <a:avLst/>
          </a:prstGeom>
          <a:noFill/>
        </p:spPr>
        <p:txBody>
          <a:bodyPr wrap="square" rtlCol="0">
            <a:spAutoFit/>
          </a:bodyPr>
          <a:lstStyle/>
          <a:p>
            <a:r>
              <a:rPr lang="zh-CN" altLang="en-US" sz="2800" b="1" dirty="0">
                <a:solidFill>
                  <a:srgbClr val="FF0000"/>
                </a:solidFill>
                <a:latin typeface="华文楷体" pitchFamily="2" charset="-122"/>
                <a:ea typeface="华文楷体" pitchFamily="2" charset="-122"/>
              </a:rPr>
              <a:t>木块移动的距离大小</a:t>
            </a:r>
            <a:endParaRPr lang="zh-CN" altLang="en-US" sz="28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4320480" cy="2062103"/>
          </a:xfrm>
          <a:prstGeom prst="rect">
            <a:avLst/>
          </a:prstGeom>
        </p:spPr>
        <p:txBody>
          <a:bodyPr wrap="square">
            <a:spAutoFit/>
          </a:bodyPr>
          <a:lstStyle/>
          <a:p>
            <a:r>
              <a:rPr lang="zh-CN" altLang="en-US" sz="3200" dirty="0" smtClean="0"/>
              <a:t>﻿</a:t>
            </a:r>
            <a:r>
              <a:rPr lang="zh-CN" altLang="en-US" sz="3200" dirty="0"/>
              <a:t>如图所示，探究动能大小与哪些因素有关的实验情景中，以下说法正确的是（ </a:t>
            </a:r>
            <a:r>
              <a:rPr lang="zh-CN" altLang="en-US" sz="3200" dirty="0" smtClean="0"/>
              <a:t>       ）。</a:t>
            </a:r>
            <a:endParaRPr lang="zh-CN" altLang="en-US" sz="3200" dirty="0">
              <a:latin typeface="微软雅黑" pitchFamily="34" charset="-122"/>
              <a:ea typeface="微软雅黑" pitchFamily="34" charset="-122"/>
            </a:endParaRPr>
          </a:p>
        </p:txBody>
      </p:sp>
      <p:sp>
        <p:nvSpPr>
          <p:cNvPr id="5" name="TextBox 4"/>
          <p:cNvSpPr txBox="1"/>
          <p:nvPr/>
        </p:nvSpPr>
        <p:spPr>
          <a:xfrm>
            <a:off x="3347864" y="2348880"/>
            <a:ext cx="504056" cy="584775"/>
          </a:xfrm>
          <a:prstGeom prst="rect">
            <a:avLst/>
          </a:prstGeom>
          <a:noFill/>
        </p:spPr>
        <p:txBody>
          <a:bodyPr wrap="square" rtlCol="0">
            <a:spAutoFit/>
          </a:bodyPr>
          <a:lstStyle/>
          <a:p>
            <a:r>
              <a:rPr lang="en-US" altLang="zh-CN" sz="3200" dirty="0" smtClean="0">
                <a:solidFill>
                  <a:srgbClr val="FF0000"/>
                </a:solidFill>
              </a:rPr>
              <a:t>A</a:t>
            </a:r>
            <a:endParaRPr lang="zh-CN" altLang="en-US" sz="3200" dirty="0">
              <a:solidFill>
                <a:srgbClr val="FF0000"/>
              </a:solidFill>
            </a:endParaRPr>
          </a:p>
        </p:txBody>
      </p:sp>
      <p:sp>
        <p:nvSpPr>
          <p:cNvPr id="7" name="矩形 6"/>
          <p:cNvSpPr/>
          <p:nvPr/>
        </p:nvSpPr>
        <p:spPr>
          <a:xfrm>
            <a:off x="323528" y="2924944"/>
            <a:ext cx="8820472" cy="3046988"/>
          </a:xfrm>
          <a:prstGeom prst="rect">
            <a:avLst/>
          </a:prstGeom>
        </p:spPr>
        <p:txBody>
          <a:bodyPr wrap="square">
            <a:spAutoFit/>
          </a:bodyPr>
          <a:lstStyle/>
          <a:p>
            <a:pPr fontAlgn="ctr">
              <a:lnSpc>
                <a:spcPct val="150000"/>
              </a:lnSpc>
            </a:pPr>
            <a:r>
              <a:rPr lang="en-US" altLang="zh-CN" sz="3200" dirty="0"/>
              <a:t>A. </a:t>
            </a:r>
            <a:r>
              <a:rPr lang="zh-CN" altLang="en-US" sz="3200" dirty="0"/>
              <a:t>不同高度滑下的小车与木块碰撞前的速度不同</a:t>
            </a:r>
          </a:p>
          <a:p>
            <a:pPr fontAlgn="ctr">
              <a:lnSpc>
                <a:spcPct val="150000"/>
              </a:lnSpc>
            </a:pPr>
            <a:r>
              <a:rPr lang="en-US" altLang="zh-CN" sz="3200" dirty="0"/>
              <a:t>B. </a:t>
            </a:r>
            <a:r>
              <a:rPr lang="zh-CN" altLang="en-US" sz="3200" dirty="0"/>
              <a:t>两辆相同小车是探究质量因素与动能大小关系</a:t>
            </a:r>
          </a:p>
          <a:p>
            <a:pPr fontAlgn="ctr">
              <a:lnSpc>
                <a:spcPct val="150000"/>
              </a:lnSpc>
            </a:pPr>
            <a:r>
              <a:rPr lang="en-US" altLang="zh-CN" sz="3200" dirty="0"/>
              <a:t>C. </a:t>
            </a:r>
            <a:r>
              <a:rPr lang="zh-CN" altLang="en-US" sz="3200" dirty="0"/>
              <a:t>木块运动的距离越近表明碰撞前小车动能越大</a:t>
            </a:r>
          </a:p>
          <a:p>
            <a:pPr fontAlgn="ctr">
              <a:lnSpc>
                <a:spcPct val="150000"/>
              </a:lnSpc>
            </a:pPr>
            <a:r>
              <a:rPr lang="en-US" altLang="zh-CN" sz="3200" dirty="0"/>
              <a:t>D. </a:t>
            </a:r>
            <a:r>
              <a:rPr lang="zh-CN" altLang="en-US" sz="3200" dirty="0"/>
              <a:t>比较木块运动的距离可确定水平面的粗糙程度</a:t>
            </a:r>
          </a:p>
        </p:txBody>
      </p:sp>
      <p:pic>
        <p:nvPicPr>
          <p:cNvPr id="13314" name="Picture 2"/>
          <p:cNvPicPr>
            <a:picLocks noChangeAspect="1" noChangeArrowheads="1"/>
          </p:cNvPicPr>
          <p:nvPr/>
        </p:nvPicPr>
        <p:blipFill>
          <a:blip r:embed="rId2" cstate="print"/>
          <a:srcRect/>
          <a:stretch>
            <a:fillRect/>
          </a:stretch>
        </p:blipFill>
        <p:spPr bwMode="auto">
          <a:xfrm>
            <a:off x="5926528" y="980728"/>
            <a:ext cx="3217472" cy="18562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056784" cy="2062103"/>
          </a:xfrm>
          <a:prstGeom prst="rect">
            <a:avLst/>
          </a:prstGeom>
        </p:spPr>
        <p:txBody>
          <a:bodyPr wrap="square">
            <a:spAutoFit/>
          </a:bodyPr>
          <a:lstStyle/>
          <a:p>
            <a:r>
              <a:rPr lang="zh-CN" altLang="en-US" sz="3200" dirty="0" smtClean="0"/>
              <a:t>﻿</a:t>
            </a:r>
            <a:r>
              <a:rPr lang="zh-CN" altLang="en-US" sz="3200" dirty="0"/>
              <a:t>如图是探究“物体的动能跟哪些因素有关”的实验。实验中，让同一铜球从斜面的不同高度由静止释放，撞击同一木块，下列说法正确的是（ </a:t>
            </a:r>
            <a:r>
              <a:rPr lang="zh-CN" altLang="en-US" sz="3200" dirty="0" smtClean="0"/>
              <a:t>    ）。</a:t>
            </a:r>
            <a:endParaRPr lang="zh-CN" altLang="en-US" sz="3200" dirty="0">
              <a:latin typeface="微软雅黑" pitchFamily="34" charset="-122"/>
              <a:ea typeface="微软雅黑" pitchFamily="34" charset="-122"/>
            </a:endParaRPr>
          </a:p>
        </p:txBody>
      </p:sp>
      <p:sp>
        <p:nvSpPr>
          <p:cNvPr id="5" name="TextBox 4"/>
          <p:cNvSpPr txBox="1"/>
          <p:nvPr/>
        </p:nvSpPr>
        <p:spPr>
          <a:xfrm>
            <a:off x="7164288" y="2348880"/>
            <a:ext cx="504056" cy="584775"/>
          </a:xfrm>
          <a:prstGeom prst="rect">
            <a:avLst/>
          </a:prstGeom>
          <a:noFill/>
        </p:spPr>
        <p:txBody>
          <a:bodyPr wrap="square" rtlCol="0">
            <a:spAutoFit/>
          </a:bodyPr>
          <a:lstStyle/>
          <a:p>
            <a:r>
              <a:rPr lang="en-US" altLang="zh-CN" sz="3200" dirty="0" smtClean="0">
                <a:solidFill>
                  <a:srgbClr val="FF0000"/>
                </a:solidFill>
              </a:rPr>
              <a:t>D</a:t>
            </a:r>
            <a:endParaRPr lang="zh-CN" altLang="en-US" sz="3200" dirty="0">
              <a:solidFill>
                <a:srgbClr val="FF0000"/>
              </a:solidFill>
            </a:endParaRPr>
          </a:p>
        </p:txBody>
      </p:sp>
      <p:sp>
        <p:nvSpPr>
          <p:cNvPr id="7" name="矩形 6"/>
          <p:cNvSpPr/>
          <p:nvPr/>
        </p:nvSpPr>
        <p:spPr>
          <a:xfrm>
            <a:off x="323528" y="4581128"/>
            <a:ext cx="8496944" cy="2062103"/>
          </a:xfrm>
          <a:prstGeom prst="rect">
            <a:avLst/>
          </a:prstGeom>
        </p:spPr>
        <p:txBody>
          <a:bodyPr wrap="square">
            <a:spAutoFit/>
          </a:bodyPr>
          <a:lstStyle/>
          <a:p>
            <a:pPr fontAlgn="ctr"/>
            <a:r>
              <a:rPr lang="en-US" altLang="zh-CN" sz="3200" dirty="0"/>
              <a:t>A. </a:t>
            </a:r>
            <a:r>
              <a:rPr lang="zh-CN" altLang="en-US" sz="3200" dirty="0"/>
              <a:t>该实验探究的是物体动能大小与高度的关系</a:t>
            </a:r>
          </a:p>
          <a:p>
            <a:pPr fontAlgn="ctr"/>
            <a:r>
              <a:rPr lang="en-US" altLang="zh-CN" sz="3200" dirty="0"/>
              <a:t>B. </a:t>
            </a:r>
            <a:r>
              <a:rPr lang="zh-CN" altLang="en-US" sz="3200" dirty="0"/>
              <a:t>该实验探究的是物体动能大小与质量的关系</a:t>
            </a:r>
          </a:p>
          <a:p>
            <a:pPr fontAlgn="ctr"/>
            <a:r>
              <a:rPr lang="en-US" altLang="zh-CN" sz="3200" dirty="0"/>
              <a:t>C. </a:t>
            </a:r>
            <a:r>
              <a:rPr lang="zh-CN" altLang="en-US" sz="3200" dirty="0"/>
              <a:t>该实验中，物体的动能是指木块 </a:t>
            </a:r>
            <a:r>
              <a:rPr lang="en-US" altLang="zh-CN" sz="3200" dirty="0"/>
              <a:t>B </a:t>
            </a:r>
            <a:r>
              <a:rPr lang="zh-CN" altLang="en-US" sz="3200" dirty="0"/>
              <a:t>的动能</a:t>
            </a:r>
          </a:p>
          <a:p>
            <a:pPr fontAlgn="ctr"/>
            <a:r>
              <a:rPr lang="en-US" altLang="zh-CN" sz="3200" dirty="0"/>
              <a:t>D. </a:t>
            </a:r>
            <a:r>
              <a:rPr lang="zh-CN" altLang="en-US" sz="3200" dirty="0"/>
              <a:t>该实验结论可以解释为什么对机动车限速</a:t>
            </a:r>
          </a:p>
        </p:txBody>
      </p:sp>
      <p:pic>
        <p:nvPicPr>
          <p:cNvPr id="14338" name="Picture 2"/>
          <p:cNvPicPr>
            <a:picLocks noChangeAspect="1" noChangeArrowheads="1"/>
          </p:cNvPicPr>
          <p:nvPr/>
        </p:nvPicPr>
        <p:blipFill>
          <a:blip r:embed="rId2" cstate="print"/>
          <a:srcRect/>
          <a:stretch>
            <a:fillRect/>
          </a:stretch>
        </p:blipFill>
        <p:spPr bwMode="auto">
          <a:xfrm>
            <a:off x="1979712" y="2996952"/>
            <a:ext cx="5095875" cy="1457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2062103"/>
          </a:xfrm>
          <a:prstGeom prst="rect">
            <a:avLst/>
          </a:prstGeom>
        </p:spPr>
        <p:txBody>
          <a:bodyPr wrap="square">
            <a:spAutoFit/>
          </a:bodyPr>
          <a:lstStyle/>
          <a:p>
            <a:r>
              <a:rPr lang="zh-CN" altLang="en-US" sz="3200" dirty="0" smtClean="0"/>
              <a:t>﻿</a:t>
            </a:r>
            <a:r>
              <a:rPr lang="zh-CN" altLang="en-US" sz="3200" dirty="0"/>
              <a:t>在探究“物体动能的大小与哪些因素有关”的实验中，让同一铁球从斜面的不同高度由静止释放。撞击同一木块移动 </a:t>
            </a:r>
            <a:r>
              <a:rPr lang="en-US" altLang="zh-CN" sz="3200" dirty="0"/>
              <a:t>s </a:t>
            </a:r>
            <a:r>
              <a:rPr lang="zh-CN" altLang="en-US" sz="3200" dirty="0"/>
              <a:t>距离。下列说法不正确的是（ </a:t>
            </a:r>
            <a:r>
              <a:rPr lang="zh-CN" altLang="en-US" sz="3200" dirty="0" smtClean="0"/>
              <a:t>       ）。</a:t>
            </a:r>
            <a:endParaRPr lang="zh-CN" altLang="en-US" sz="3200" dirty="0">
              <a:latin typeface="微软雅黑" pitchFamily="34" charset="-122"/>
              <a:ea typeface="微软雅黑" pitchFamily="34" charset="-122"/>
            </a:endParaRPr>
          </a:p>
        </p:txBody>
      </p:sp>
      <p:sp>
        <p:nvSpPr>
          <p:cNvPr id="5" name="TextBox 4"/>
          <p:cNvSpPr txBox="1"/>
          <p:nvPr/>
        </p:nvSpPr>
        <p:spPr>
          <a:xfrm>
            <a:off x="7020272" y="2348880"/>
            <a:ext cx="504056" cy="584775"/>
          </a:xfrm>
          <a:prstGeom prst="rect">
            <a:avLst/>
          </a:prstGeom>
          <a:noFill/>
        </p:spPr>
        <p:txBody>
          <a:bodyPr wrap="square" rtlCol="0">
            <a:spAutoFit/>
          </a:bodyPr>
          <a:lstStyle/>
          <a:p>
            <a:r>
              <a:rPr lang="en-US" altLang="zh-CN" sz="3200" dirty="0" smtClean="0">
                <a:solidFill>
                  <a:srgbClr val="FF0000"/>
                </a:solidFill>
              </a:rPr>
              <a:t>B</a:t>
            </a:r>
            <a:endParaRPr lang="zh-CN" altLang="en-US" sz="3200" dirty="0">
              <a:solidFill>
                <a:srgbClr val="FF0000"/>
              </a:solidFill>
            </a:endParaRPr>
          </a:p>
        </p:txBody>
      </p:sp>
      <p:sp>
        <p:nvSpPr>
          <p:cNvPr id="7" name="矩形 6"/>
          <p:cNvSpPr/>
          <p:nvPr/>
        </p:nvSpPr>
        <p:spPr>
          <a:xfrm>
            <a:off x="251520" y="4149080"/>
            <a:ext cx="8892480" cy="2554545"/>
          </a:xfrm>
          <a:prstGeom prst="rect">
            <a:avLst/>
          </a:prstGeom>
        </p:spPr>
        <p:txBody>
          <a:bodyPr wrap="square">
            <a:spAutoFit/>
          </a:bodyPr>
          <a:lstStyle/>
          <a:p>
            <a:pPr fontAlgn="ctr"/>
            <a:r>
              <a:rPr lang="en-US" altLang="zh-CN" sz="3200" dirty="0"/>
              <a:t>A. </a:t>
            </a:r>
            <a:r>
              <a:rPr lang="zh-CN" altLang="en-US" sz="3200" dirty="0"/>
              <a:t>木块移动过程中，动能逐渐减小，摩擦力不变</a:t>
            </a:r>
          </a:p>
          <a:p>
            <a:pPr fontAlgn="ctr"/>
            <a:r>
              <a:rPr lang="en-US" altLang="zh-CN" sz="3200" dirty="0"/>
              <a:t>B. </a:t>
            </a:r>
            <a:r>
              <a:rPr lang="zh-CN" altLang="en-US" sz="3200" dirty="0"/>
              <a:t>该实验说明物体的动能大小与高度有关</a:t>
            </a:r>
          </a:p>
          <a:p>
            <a:pPr fontAlgn="ctr"/>
            <a:r>
              <a:rPr lang="en-US" altLang="zh-CN" sz="3200" dirty="0"/>
              <a:t>C. </a:t>
            </a:r>
            <a:r>
              <a:rPr lang="zh-CN" altLang="en-US" sz="3200" dirty="0"/>
              <a:t>若水平面绝对光滑，木块将做匀速直线运动</a:t>
            </a:r>
          </a:p>
          <a:p>
            <a:pPr fontAlgn="ctr"/>
            <a:r>
              <a:rPr lang="en-US" altLang="zh-CN" sz="3200" dirty="0"/>
              <a:t>D. </a:t>
            </a:r>
            <a:r>
              <a:rPr lang="zh-CN" altLang="en-US" sz="3200" dirty="0"/>
              <a:t>铁球从斜面上滚下来的过程中，速度越来越大，惯性却不变</a:t>
            </a:r>
          </a:p>
        </p:txBody>
      </p:sp>
      <p:pic>
        <p:nvPicPr>
          <p:cNvPr id="15362" name="Picture 2"/>
          <p:cNvPicPr>
            <a:picLocks noChangeAspect="1" noChangeArrowheads="1"/>
          </p:cNvPicPr>
          <p:nvPr/>
        </p:nvPicPr>
        <p:blipFill>
          <a:blip r:embed="rId2" cstate="print"/>
          <a:srcRect/>
          <a:stretch>
            <a:fillRect/>
          </a:stretch>
        </p:blipFill>
        <p:spPr bwMode="auto">
          <a:xfrm>
            <a:off x="1691680" y="2924944"/>
            <a:ext cx="4886325" cy="128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488832" cy="1569660"/>
          </a:xfrm>
          <a:prstGeom prst="rect">
            <a:avLst/>
          </a:prstGeom>
        </p:spPr>
        <p:txBody>
          <a:bodyPr wrap="square">
            <a:spAutoFit/>
          </a:bodyPr>
          <a:lstStyle/>
          <a:p>
            <a:r>
              <a:rPr lang="zh-CN" altLang="en-US" sz="3200" dirty="0" smtClean="0"/>
              <a:t>﻿</a:t>
            </a:r>
            <a:r>
              <a:rPr lang="zh-CN" altLang="en-US" sz="3200" dirty="0"/>
              <a:t>用物理学的术语解释，为什么要对机动车的行驶速度进行限制？为什么在同样的道路上，不同车型的限制车速不同？</a:t>
            </a:r>
            <a:endParaRPr lang="zh-CN" altLang="en-US" sz="3200" dirty="0">
              <a:latin typeface="微软雅黑" pitchFamily="34" charset="-122"/>
              <a:ea typeface="微软雅黑" pitchFamily="34" charset="-122"/>
            </a:endParaRPr>
          </a:p>
        </p:txBody>
      </p:sp>
      <p:pic>
        <p:nvPicPr>
          <p:cNvPr id="16386" name="Picture 2"/>
          <p:cNvPicPr>
            <a:picLocks noChangeAspect="1" noChangeArrowheads="1"/>
          </p:cNvPicPr>
          <p:nvPr/>
        </p:nvPicPr>
        <p:blipFill>
          <a:blip r:embed="rId2" cstate="print"/>
          <a:srcRect/>
          <a:stretch>
            <a:fillRect/>
          </a:stretch>
        </p:blipFill>
        <p:spPr bwMode="auto">
          <a:xfrm>
            <a:off x="323528" y="3284984"/>
            <a:ext cx="8456613"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3608" y="836712"/>
            <a:ext cx="7848872" cy="1077218"/>
          </a:xfrm>
          <a:prstGeom prst="rect">
            <a:avLst/>
          </a:prstGeom>
        </p:spPr>
        <p:txBody>
          <a:bodyPr wrap="square">
            <a:spAutoFit/>
          </a:bodyPr>
          <a:lstStyle/>
          <a:p>
            <a:r>
              <a:rPr lang="zh-CN" altLang="en-US" sz="3200" dirty="0" smtClean="0"/>
              <a:t>﻿</a:t>
            </a:r>
            <a:r>
              <a:rPr lang="zh-CN" altLang="en-US" sz="3200" dirty="0"/>
              <a:t> “最美司机”吴斌在高速路上遭铁块袭击过程详解。</a:t>
            </a:r>
            <a:endParaRPr lang="zh-CN" altLang="en-US" sz="3200" dirty="0">
              <a:latin typeface="微软雅黑" pitchFamily="34" charset="-122"/>
              <a:ea typeface="微软雅黑" pitchFamily="34" charset="-122"/>
            </a:endParaRPr>
          </a:p>
        </p:txBody>
      </p:sp>
      <p:sp>
        <p:nvSpPr>
          <p:cNvPr id="7" name="矩形 6"/>
          <p:cNvSpPr/>
          <p:nvPr/>
        </p:nvSpPr>
        <p:spPr>
          <a:xfrm>
            <a:off x="1043608" y="1988840"/>
            <a:ext cx="7920880" cy="1077218"/>
          </a:xfrm>
          <a:prstGeom prst="rect">
            <a:avLst/>
          </a:prstGeom>
        </p:spPr>
        <p:txBody>
          <a:bodyPr wrap="square">
            <a:spAutoFit/>
          </a:bodyPr>
          <a:lstStyle/>
          <a:p>
            <a:r>
              <a:rPr lang="en-US" altLang="zh-CN" sz="3200" dirty="0"/>
              <a:t>5 </a:t>
            </a:r>
            <a:r>
              <a:rPr lang="zh-CN" altLang="en-US" sz="3200" dirty="0"/>
              <a:t>月</a:t>
            </a:r>
            <a:r>
              <a:rPr lang="en-US" altLang="zh-CN" sz="3200" dirty="0"/>
              <a:t>29 </a:t>
            </a:r>
            <a:r>
              <a:rPr lang="zh-CN" altLang="en-US" sz="3200" dirty="0"/>
              <a:t>日 </a:t>
            </a:r>
            <a:r>
              <a:rPr lang="en-US" altLang="zh-CN" sz="3200" dirty="0"/>
              <a:t>11 </a:t>
            </a:r>
            <a:r>
              <a:rPr lang="zh-CN" altLang="en-US" sz="3200" dirty="0"/>
              <a:t>时 </a:t>
            </a:r>
            <a:r>
              <a:rPr lang="en-US" altLang="zh-CN" sz="3200" dirty="0"/>
              <a:t>40 </a:t>
            </a:r>
            <a:r>
              <a:rPr lang="zh-CN" altLang="en-US" sz="3200" dirty="0"/>
              <a:t>分左右，吴斌被飞来铁块击中过程。</a:t>
            </a:r>
            <a:endParaRPr lang="zh-CN" altLang="en-US" sz="3200" dirty="0">
              <a:latin typeface="微软雅黑" pitchFamily="34" charset="-122"/>
              <a:ea typeface="微软雅黑" pitchFamily="34" charset="-122"/>
            </a:endParaRPr>
          </a:p>
        </p:txBody>
      </p:sp>
      <p:pic>
        <p:nvPicPr>
          <p:cNvPr id="17410" name="Picture 2"/>
          <p:cNvPicPr>
            <a:picLocks noChangeAspect="1" noChangeArrowheads="1"/>
          </p:cNvPicPr>
          <p:nvPr/>
        </p:nvPicPr>
        <p:blipFill>
          <a:blip r:embed="rId2" cstate="print"/>
          <a:srcRect/>
          <a:stretch>
            <a:fillRect/>
          </a:stretch>
        </p:blipFill>
        <p:spPr bwMode="auto">
          <a:xfrm>
            <a:off x="2195736" y="3212976"/>
            <a:ext cx="4343400"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3645024"/>
            <a:ext cx="4860032" cy="2677656"/>
          </a:xfrm>
          <a:prstGeom prst="rect">
            <a:avLst/>
          </a:prstGeom>
        </p:spPr>
        <p:txBody>
          <a:bodyPr wrap="square">
            <a:spAutoFit/>
          </a:bodyPr>
          <a:lstStyle/>
          <a:p>
            <a:r>
              <a:rPr lang="zh-CN" altLang="en-US" sz="2800" dirty="0" smtClean="0"/>
              <a:t>﻿</a:t>
            </a:r>
            <a:r>
              <a:rPr lang="zh-CN" altLang="en-US" sz="2800" dirty="0"/>
              <a:t>吴斌整个肝脏破裂，多根肋骨折断</a:t>
            </a:r>
            <a:r>
              <a:rPr lang="zh-CN" altLang="en-US" sz="2800" dirty="0" smtClean="0"/>
              <a:t>。</a:t>
            </a:r>
            <a:r>
              <a:rPr lang="zh-CN" altLang="en-US" sz="2800" dirty="0"/>
              <a:t>虽剧痛难忍，吴斌却仍完成了靠边停车、拉手刹、打开双闪灯等保障安全的动作，最后还挣扎着站起来对乘客说：“别乱跑，注意安全。”</a:t>
            </a:r>
            <a:endParaRPr lang="zh-CN" altLang="en-US" sz="2800" dirty="0">
              <a:latin typeface="微软雅黑" pitchFamily="34" charset="-122"/>
              <a:ea typeface="微软雅黑" pitchFamily="34" charset="-122"/>
            </a:endParaRPr>
          </a:p>
        </p:txBody>
      </p:sp>
      <p:pic>
        <p:nvPicPr>
          <p:cNvPr id="18434" name="Picture 2"/>
          <p:cNvPicPr>
            <a:picLocks noChangeAspect="1" noChangeArrowheads="1"/>
          </p:cNvPicPr>
          <p:nvPr/>
        </p:nvPicPr>
        <p:blipFill>
          <a:blip r:embed="rId2" cstate="print"/>
          <a:srcRect/>
          <a:stretch>
            <a:fillRect/>
          </a:stretch>
        </p:blipFill>
        <p:spPr bwMode="auto">
          <a:xfrm>
            <a:off x="1979712" y="332656"/>
            <a:ext cx="5238750" cy="135255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1979712" y="332656"/>
            <a:ext cx="5181600" cy="3067050"/>
          </a:xfrm>
          <a:prstGeom prst="rect">
            <a:avLst/>
          </a:prstGeom>
          <a:noFill/>
          <a:ln w="9525">
            <a:noFill/>
            <a:miter lim="800000"/>
            <a:headEnd/>
            <a:tailEnd/>
          </a:ln>
        </p:spPr>
      </p:pic>
      <p:sp>
        <p:nvSpPr>
          <p:cNvPr id="7" name="矩形 6"/>
          <p:cNvSpPr/>
          <p:nvPr/>
        </p:nvSpPr>
        <p:spPr>
          <a:xfrm>
            <a:off x="4932040" y="1916832"/>
            <a:ext cx="1944216" cy="584775"/>
          </a:xfrm>
          <a:prstGeom prst="rect">
            <a:avLst/>
          </a:prstGeom>
        </p:spPr>
        <p:txBody>
          <a:bodyPr wrap="square">
            <a:spAutoFit/>
          </a:bodyPr>
          <a:lstStyle/>
          <a:p>
            <a:r>
              <a:rPr lang="en-US" altLang="zh-CN" sz="3200" b="1" dirty="0"/>
              <a:t>24 </a:t>
            </a:r>
            <a:r>
              <a:rPr lang="zh-CN" altLang="en-US" sz="3200" b="1" dirty="0"/>
              <a:t>名乘客</a:t>
            </a:r>
            <a:endParaRPr lang="zh-CN" altLang="en-US" sz="3200" dirty="0">
              <a:latin typeface="微软雅黑" pitchFamily="34" charset="-122"/>
              <a:ea typeface="微软雅黑" pitchFamily="34" charset="-122"/>
            </a:endParaRPr>
          </a:p>
        </p:txBody>
      </p:sp>
      <p:pic>
        <p:nvPicPr>
          <p:cNvPr id="18436" name="Picture 4"/>
          <p:cNvPicPr>
            <a:picLocks noChangeAspect="1" noChangeArrowheads="1"/>
          </p:cNvPicPr>
          <p:nvPr/>
        </p:nvPicPr>
        <p:blipFill>
          <a:blip r:embed="rId4" cstate="print"/>
          <a:srcRect/>
          <a:stretch>
            <a:fillRect/>
          </a:stretch>
        </p:blipFill>
        <p:spPr bwMode="auto">
          <a:xfrm>
            <a:off x="5181600" y="3861048"/>
            <a:ext cx="3962400" cy="184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436"/>
                                        </p:tgtEl>
                                        <p:attrNameLst>
                                          <p:attrName>style.visibility</p:attrName>
                                        </p:attrNameLst>
                                      </p:cBhvr>
                                      <p:to>
                                        <p:strVal val="visible"/>
                                      </p:to>
                                    </p:set>
                                    <p:anim calcmode="lin" valueType="num">
                                      <p:cBhvr additive="base">
                                        <p:cTn id="18" dur="500" fill="hold"/>
                                        <p:tgtEl>
                                          <p:spTgt spid="18436"/>
                                        </p:tgtEl>
                                        <p:attrNameLst>
                                          <p:attrName>ppt_x</p:attrName>
                                        </p:attrNameLst>
                                      </p:cBhvr>
                                      <p:tavLst>
                                        <p:tav tm="0">
                                          <p:val>
                                            <p:strVal val="#ppt_x"/>
                                          </p:val>
                                        </p:tav>
                                        <p:tav tm="100000">
                                          <p:val>
                                            <p:strVal val="#ppt_x"/>
                                          </p:val>
                                        </p:tav>
                                      </p:tavLst>
                                    </p:anim>
                                    <p:anim calcmode="lin" valueType="num">
                                      <p:cBhvr additive="base">
                                        <p:cTn id="19"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404664"/>
            <a:ext cx="2952328" cy="707886"/>
          </a:xfrm>
          <a:prstGeom prst="rect">
            <a:avLst/>
          </a:prstGeom>
        </p:spPr>
        <p:txBody>
          <a:bodyPr wrap="square">
            <a:spAutoFit/>
          </a:bodyPr>
          <a:lstStyle/>
          <a:p>
            <a:r>
              <a:rPr lang="zh-CN" altLang="en-US" sz="4000" b="1" dirty="0">
                <a:latin typeface="微软雅黑" pitchFamily="34" charset="-122"/>
                <a:ea typeface="微软雅黑" pitchFamily="34" charset="-122"/>
              </a:rPr>
              <a:t>打桩机工作</a:t>
            </a:r>
            <a:endParaRPr lang="zh-CN" altLang="en-US" sz="4000" dirty="0">
              <a:latin typeface="微软雅黑" pitchFamily="34" charset="-122"/>
              <a:ea typeface="微软雅黑" pitchFamily="34" charset="-122"/>
            </a:endParaRPr>
          </a:p>
        </p:txBody>
      </p:sp>
      <p:sp>
        <p:nvSpPr>
          <p:cNvPr id="5" name="矩形 4"/>
          <p:cNvSpPr/>
          <p:nvPr/>
        </p:nvSpPr>
        <p:spPr>
          <a:xfrm>
            <a:off x="1259632" y="2132856"/>
            <a:ext cx="3672408" cy="584775"/>
          </a:xfrm>
          <a:prstGeom prst="rect">
            <a:avLst/>
          </a:prstGeom>
        </p:spPr>
        <p:txBody>
          <a:bodyPr wrap="square">
            <a:spAutoFit/>
          </a:bodyPr>
          <a:lstStyle/>
          <a:p>
            <a:r>
              <a:rPr lang="zh-CN" altLang="en-US" sz="3200" dirty="0"/>
              <a:t>重锤对桩做功了吗？</a:t>
            </a:r>
            <a:endParaRPr lang="zh-CN" altLang="en-US" sz="3200" dirty="0">
              <a:latin typeface="+mn-ea"/>
            </a:endParaRPr>
          </a:p>
        </p:txBody>
      </p:sp>
      <p:sp>
        <p:nvSpPr>
          <p:cNvPr id="6" name="矩形 5"/>
          <p:cNvSpPr/>
          <p:nvPr/>
        </p:nvSpPr>
        <p:spPr>
          <a:xfrm>
            <a:off x="1547664" y="4869160"/>
            <a:ext cx="6624736" cy="584775"/>
          </a:xfrm>
          <a:prstGeom prst="rect">
            <a:avLst/>
          </a:prstGeom>
        </p:spPr>
        <p:txBody>
          <a:bodyPr wrap="square">
            <a:spAutoFit/>
          </a:bodyPr>
          <a:lstStyle/>
          <a:p>
            <a:r>
              <a:rPr lang="zh-CN" altLang="en-US" sz="3200" dirty="0"/>
              <a:t>那么被举高的重锤具有什么能呢？</a:t>
            </a:r>
            <a:endParaRPr lang="zh-CN" altLang="en-US" sz="3200" dirty="0">
              <a:latin typeface="+mn-ea"/>
            </a:endParaRPr>
          </a:p>
        </p:txBody>
      </p:sp>
      <p:sp>
        <p:nvSpPr>
          <p:cNvPr id="8" name="矩形 7"/>
          <p:cNvSpPr/>
          <p:nvPr/>
        </p:nvSpPr>
        <p:spPr>
          <a:xfrm>
            <a:off x="1259632" y="2996952"/>
            <a:ext cx="7272808" cy="1077218"/>
          </a:xfrm>
          <a:prstGeom prst="rect">
            <a:avLst/>
          </a:prstGeom>
        </p:spPr>
        <p:txBody>
          <a:bodyPr wrap="square">
            <a:spAutoFit/>
          </a:bodyPr>
          <a:lstStyle/>
          <a:p>
            <a:r>
              <a:rPr lang="zh-CN" altLang="en-US" sz="3200" dirty="0"/>
              <a:t>被举高的重锤具有对桩做功的本领，因此被举高的重锤应该具有 </a:t>
            </a:r>
            <a:r>
              <a:rPr lang="en-US" altLang="zh-CN" sz="3200" dirty="0"/>
              <a:t>_____</a:t>
            </a:r>
            <a:r>
              <a:rPr lang="zh-CN" altLang="en-US" sz="3200" dirty="0"/>
              <a:t>；</a:t>
            </a:r>
            <a:endParaRPr lang="zh-CN" altLang="en-US" sz="3200" dirty="0">
              <a:latin typeface="+mn-ea"/>
            </a:endParaRPr>
          </a:p>
        </p:txBody>
      </p:sp>
      <p:sp>
        <p:nvSpPr>
          <p:cNvPr id="7" name="矩形 6"/>
          <p:cNvSpPr/>
          <p:nvPr/>
        </p:nvSpPr>
        <p:spPr>
          <a:xfrm>
            <a:off x="5940152" y="3429000"/>
            <a:ext cx="1080120" cy="584775"/>
          </a:xfrm>
          <a:prstGeom prst="rect">
            <a:avLst/>
          </a:prstGeom>
        </p:spPr>
        <p:txBody>
          <a:bodyPr wrap="square">
            <a:spAutoFit/>
          </a:bodyPr>
          <a:lstStyle/>
          <a:p>
            <a:r>
              <a:rPr lang="zh-CN" altLang="en-US" sz="3200" b="1" dirty="0">
                <a:solidFill>
                  <a:srgbClr val="FF0000"/>
                </a:solidFill>
                <a:latin typeface="华文楷体" pitchFamily="2" charset="-122"/>
                <a:ea typeface="华文楷体" pitchFamily="2" charset="-122"/>
              </a:rPr>
              <a:t>能量</a:t>
            </a:r>
            <a:endParaRPr lang="zh-CN" altLang="en-US" sz="3200" dirty="0">
              <a:solidFill>
                <a:srgbClr val="FF0000"/>
              </a:solidFill>
              <a:latin typeface="华文楷体" pitchFamily="2" charset="-122"/>
              <a:ea typeface="华文楷体" pitchFamily="2" charset="-122"/>
            </a:endParaRPr>
          </a:p>
        </p:txBody>
      </p:sp>
      <p:sp>
        <p:nvSpPr>
          <p:cNvPr id="12" name="TextBox 11"/>
          <p:cNvSpPr txBox="1"/>
          <p:nvPr/>
        </p:nvSpPr>
        <p:spPr>
          <a:xfrm>
            <a:off x="0" y="4869160"/>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
        <p:nvSpPr>
          <p:cNvPr id="13" name="TextBox 12"/>
          <p:cNvSpPr txBox="1"/>
          <p:nvPr/>
        </p:nvSpPr>
        <p:spPr>
          <a:xfrm>
            <a:off x="0" y="213285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r>
              <a:rPr lang="en-US" altLang="zh-CN" sz="3200" dirty="0" smtClean="0">
                <a:solidFill>
                  <a:schemeClr val="tx2"/>
                </a:solidFill>
                <a:latin typeface="微软雅黑" pitchFamily="34" charset="-122"/>
                <a:ea typeface="微软雅黑" pitchFamily="34" charset="-122"/>
              </a:rPr>
              <a:t>1</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75656" y="836712"/>
            <a:ext cx="4752528" cy="584775"/>
          </a:xfrm>
          <a:prstGeom prst="rect">
            <a:avLst/>
          </a:prstGeom>
        </p:spPr>
        <p:txBody>
          <a:bodyPr wrap="square">
            <a:spAutoFit/>
          </a:bodyPr>
          <a:lstStyle/>
          <a:p>
            <a:r>
              <a:rPr lang="zh-CN" altLang="en-US" sz="3200" dirty="0"/>
              <a:t>你认识这个标志吗？</a:t>
            </a:r>
            <a:endParaRPr lang="zh-CN" altLang="en-US" sz="3200" dirty="0">
              <a:latin typeface="微软雅黑" pitchFamily="34" charset="-122"/>
              <a:ea typeface="微软雅黑" pitchFamily="34" charset="-122"/>
            </a:endParaRPr>
          </a:p>
        </p:txBody>
      </p:sp>
      <p:sp>
        <p:nvSpPr>
          <p:cNvPr id="13" name="TextBox 12"/>
          <p:cNvSpPr txBox="1"/>
          <p:nvPr/>
        </p:nvSpPr>
        <p:spPr>
          <a:xfrm>
            <a:off x="1403648" y="4509120"/>
            <a:ext cx="5688632" cy="1077218"/>
          </a:xfrm>
          <a:prstGeom prst="rect">
            <a:avLst/>
          </a:prstGeom>
          <a:noFill/>
        </p:spPr>
        <p:txBody>
          <a:bodyPr wrap="square" rtlCol="0">
            <a:spAutoFit/>
          </a:bodyPr>
          <a:lstStyle/>
          <a:p>
            <a:r>
              <a:rPr lang="zh-CN" altLang="en-US" sz="3200" dirty="0"/>
              <a:t>为什么对不同的车型有不同的速度限制呢？</a:t>
            </a:r>
            <a:endParaRPr lang="zh-CN" altLang="en-US" sz="3200" baseline="-25000" dirty="0">
              <a:solidFill>
                <a:srgbClr val="FF0000"/>
              </a:solidFill>
            </a:endParaRPr>
          </a:p>
        </p:txBody>
      </p:sp>
      <p:sp>
        <p:nvSpPr>
          <p:cNvPr id="11" name="矩形 10"/>
          <p:cNvSpPr/>
          <p:nvPr/>
        </p:nvSpPr>
        <p:spPr>
          <a:xfrm>
            <a:off x="1331640" y="3068960"/>
            <a:ext cx="6192688" cy="830997"/>
          </a:xfrm>
          <a:prstGeom prst="rect">
            <a:avLst/>
          </a:prstGeom>
        </p:spPr>
        <p:txBody>
          <a:bodyPr wrap="square">
            <a:spAutoFit/>
          </a:bodyPr>
          <a:lstStyle/>
          <a:p>
            <a:pPr fontAlgn="ctr">
              <a:lnSpc>
                <a:spcPct val="150000"/>
              </a:lnSpc>
            </a:pPr>
            <a:r>
              <a:rPr lang="zh-CN" altLang="en-US" sz="3200" dirty="0"/>
              <a:t>你认识这个标志吗？</a:t>
            </a:r>
          </a:p>
        </p:txBody>
      </p:sp>
      <p:sp>
        <p:nvSpPr>
          <p:cNvPr id="12" name="矩形 11"/>
          <p:cNvSpPr/>
          <p:nvPr/>
        </p:nvSpPr>
        <p:spPr>
          <a:xfrm>
            <a:off x="1403648" y="1916832"/>
            <a:ext cx="5688632" cy="830997"/>
          </a:xfrm>
          <a:prstGeom prst="rect">
            <a:avLst/>
          </a:prstGeom>
        </p:spPr>
        <p:txBody>
          <a:bodyPr wrap="square">
            <a:spAutoFit/>
          </a:bodyPr>
          <a:lstStyle/>
          <a:p>
            <a:pPr fontAlgn="ctr">
              <a:lnSpc>
                <a:spcPct val="150000"/>
              </a:lnSpc>
            </a:pPr>
            <a:r>
              <a:rPr lang="zh-CN" altLang="en-US" sz="3200" dirty="0" smtClean="0"/>
              <a:t>为</a:t>
            </a:r>
            <a:r>
              <a:rPr lang="zh-CN" altLang="en-US" sz="3200" dirty="0"/>
              <a:t>什么要限速呢？ </a:t>
            </a:r>
            <a:r>
              <a:rPr lang="zh-CN" altLang="en-US" sz="3200" dirty="0" smtClean="0"/>
              <a:t>；</a:t>
            </a:r>
            <a:endParaRPr lang="zh-CN" altLang="en-US" sz="3200" dirty="0"/>
          </a:p>
        </p:txBody>
      </p:sp>
      <p:sp>
        <p:nvSpPr>
          <p:cNvPr id="16" name="TextBox 15"/>
          <p:cNvSpPr txBox="1"/>
          <p:nvPr/>
        </p:nvSpPr>
        <p:spPr>
          <a:xfrm>
            <a:off x="0" y="4509120"/>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r>
              <a:rPr lang="en-US" altLang="zh-CN" sz="3200" dirty="0" smtClean="0">
                <a:solidFill>
                  <a:schemeClr val="tx2"/>
                </a:solidFill>
                <a:latin typeface="微软雅黑" pitchFamily="34" charset="-122"/>
                <a:ea typeface="微软雅黑" pitchFamily="34" charset="-122"/>
              </a:rPr>
              <a:t>4</a:t>
            </a:r>
            <a:endParaRPr lang="zh-CN" altLang="en-US" sz="3200" dirty="0">
              <a:solidFill>
                <a:schemeClr val="tx2"/>
              </a:solidFill>
              <a:latin typeface="微软雅黑" pitchFamily="34" charset="-122"/>
              <a:ea typeface="微软雅黑" pitchFamily="34" charset="-122"/>
            </a:endParaRPr>
          </a:p>
        </p:txBody>
      </p:sp>
      <p:sp>
        <p:nvSpPr>
          <p:cNvPr id="17" name="TextBox 16"/>
          <p:cNvSpPr txBox="1"/>
          <p:nvPr/>
        </p:nvSpPr>
        <p:spPr>
          <a:xfrm>
            <a:off x="0" y="3284984"/>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r>
              <a:rPr lang="en-US" altLang="zh-CN" sz="3200" dirty="0" smtClean="0">
                <a:solidFill>
                  <a:schemeClr val="tx2"/>
                </a:solidFill>
                <a:latin typeface="微软雅黑" pitchFamily="34" charset="-122"/>
                <a:ea typeface="微软雅黑" pitchFamily="34" charset="-122"/>
              </a:rPr>
              <a:t>3</a:t>
            </a:r>
            <a:endParaRPr lang="zh-CN" altLang="en-US" sz="3200" dirty="0">
              <a:solidFill>
                <a:schemeClr val="tx2"/>
              </a:solidFill>
              <a:latin typeface="微软雅黑" pitchFamily="34" charset="-122"/>
              <a:ea typeface="微软雅黑" pitchFamily="34" charset="-122"/>
            </a:endParaRPr>
          </a:p>
        </p:txBody>
      </p:sp>
      <p:sp>
        <p:nvSpPr>
          <p:cNvPr id="18" name="TextBox 17"/>
          <p:cNvSpPr txBox="1"/>
          <p:nvPr/>
        </p:nvSpPr>
        <p:spPr>
          <a:xfrm>
            <a:off x="0" y="2204864"/>
            <a:ext cx="1331640"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问题</a:t>
            </a:r>
            <a:r>
              <a:rPr lang="en-US" altLang="zh-CN" sz="3200" dirty="0" smtClean="0">
                <a:solidFill>
                  <a:schemeClr val="tx2"/>
                </a:solidFill>
                <a:latin typeface="微软雅黑" pitchFamily="34" charset="-122"/>
                <a:ea typeface="微软雅黑" pitchFamily="34" charset="-122"/>
              </a:rPr>
              <a:t>2</a:t>
            </a:r>
            <a:endParaRPr lang="zh-CN" altLang="en-US" sz="3200" dirty="0">
              <a:solidFill>
                <a:schemeClr val="tx2"/>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cstate="print"/>
          <a:srcRect/>
          <a:stretch>
            <a:fillRect/>
          </a:stretch>
        </p:blipFill>
        <p:spPr bwMode="auto">
          <a:xfrm>
            <a:off x="5796136" y="620688"/>
            <a:ext cx="981075" cy="1000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36096" y="1844824"/>
            <a:ext cx="1639041" cy="2670051"/>
          </a:xfrm>
          <a:prstGeom prst="rect">
            <a:avLst/>
          </a:prstGeom>
          <a:noFill/>
          <a:ln w="9525">
            <a:noFill/>
            <a:miter lim="800000"/>
            <a:headEnd/>
            <a:tailEnd/>
          </a:ln>
        </p:spPr>
      </p:pic>
      <p:sp>
        <p:nvSpPr>
          <p:cNvPr id="19" name="矩形 18"/>
          <p:cNvSpPr/>
          <p:nvPr/>
        </p:nvSpPr>
        <p:spPr>
          <a:xfrm>
            <a:off x="1547664" y="1484784"/>
            <a:ext cx="2736304" cy="584775"/>
          </a:xfrm>
          <a:prstGeom prst="rect">
            <a:avLst/>
          </a:prstGeom>
        </p:spPr>
        <p:txBody>
          <a:bodyPr wrap="square">
            <a:spAutoFit/>
          </a:bodyPr>
          <a:lstStyle/>
          <a:p>
            <a:r>
              <a:rPr lang="zh-CN" altLang="en-US" sz="3200" dirty="0" smtClean="0">
                <a:solidFill>
                  <a:srgbClr val="FF0000"/>
                </a:solidFill>
                <a:latin typeface="华文楷体" pitchFamily="2" charset="-122"/>
                <a:ea typeface="华文楷体" pitchFamily="2" charset="-122"/>
              </a:rPr>
              <a:t>限速</a:t>
            </a:r>
            <a:r>
              <a:rPr lang="en-US" altLang="zh-CN" sz="3200" dirty="0" smtClean="0">
                <a:solidFill>
                  <a:srgbClr val="FF0000"/>
                </a:solidFill>
                <a:latin typeface="华文楷体" pitchFamily="2" charset="-122"/>
                <a:ea typeface="华文楷体" pitchFamily="2" charset="-122"/>
              </a:rPr>
              <a:t>80km/h</a:t>
            </a:r>
            <a:endParaRPr lang="zh-CN" altLang="en-US" sz="32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additive="base">
                                        <p:cTn id="27" dur="500" fill="hold"/>
                                        <p:tgtEl>
                                          <p:spTgt spid="2051"/>
                                        </p:tgtEl>
                                        <p:attrNameLst>
                                          <p:attrName>ppt_x</p:attrName>
                                        </p:attrNameLst>
                                      </p:cBhvr>
                                      <p:tavLst>
                                        <p:tav tm="0">
                                          <p:val>
                                            <p:strVal val="#ppt_x"/>
                                          </p:val>
                                        </p:tav>
                                        <p:tav tm="100000">
                                          <p:val>
                                            <p:strVal val="#ppt_x"/>
                                          </p:val>
                                        </p:tav>
                                      </p:tavLst>
                                    </p:anim>
                                    <p:anim calcmode="lin" valueType="num">
                                      <p:cBhvr additive="base">
                                        <p:cTn id="28" dur="500" fill="hold"/>
                                        <p:tgtEl>
                                          <p:spTgt spid="205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556792"/>
            <a:ext cx="7560840" cy="584775"/>
          </a:xfrm>
          <a:prstGeom prst="rect">
            <a:avLst/>
          </a:prstGeom>
          <a:noFill/>
          <a:ln>
            <a:solidFill>
              <a:srgbClr val="FF0000"/>
            </a:solidFill>
          </a:ln>
        </p:spPr>
        <p:txBody>
          <a:bodyPr wrap="square" rtlCol="0">
            <a:spAutoFit/>
          </a:bodyPr>
          <a:lstStyle/>
          <a:p>
            <a:r>
              <a:rPr lang="zh-CN" altLang="en-US" sz="3200" dirty="0"/>
              <a:t>﻿物体由于被举高而具有的能叫</a:t>
            </a:r>
            <a:r>
              <a:rPr lang="zh-CN" altLang="en-US" sz="3200" b="1" dirty="0">
                <a:solidFill>
                  <a:srgbClr val="FF0000"/>
                </a:solidFill>
              </a:rPr>
              <a:t>重力势能</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476672"/>
            <a:ext cx="2242922" cy="707886"/>
          </a:xfrm>
          <a:prstGeom prst="rect">
            <a:avLst/>
          </a:prstGeom>
        </p:spPr>
        <p:txBody>
          <a:bodyPr wrap="none">
            <a:spAutoFit/>
          </a:bodyPr>
          <a:lstStyle/>
          <a:p>
            <a:r>
              <a:rPr lang="zh-CN" altLang="en-US" sz="4000" b="1" dirty="0">
                <a:latin typeface="微软雅黑" pitchFamily="34" charset="-122"/>
                <a:ea typeface="微软雅黑" pitchFamily="34" charset="-122"/>
              </a:rPr>
              <a:t>重力势能</a:t>
            </a:r>
          </a:p>
        </p:txBody>
      </p:sp>
      <p:sp>
        <p:nvSpPr>
          <p:cNvPr id="12" name="矩形 11"/>
          <p:cNvSpPr/>
          <p:nvPr/>
        </p:nvSpPr>
        <p:spPr>
          <a:xfrm>
            <a:off x="2267744" y="2780928"/>
            <a:ext cx="2448272" cy="584775"/>
          </a:xfrm>
          <a:prstGeom prst="rect">
            <a:avLst/>
          </a:prstGeom>
        </p:spPr>
        <p:txBody>
          <a:bodyPr wrap="square">
            <a:spAutoFit/>
          </a:bodyPr>
          <a:lstStyle/>
          <a:p>
            <a:pPr fontAlgn="ctr"/>
            <a:r>
              <a:rPr lang="zh-CN" altLang="en-US" sz="3200" b="1" dirty="0"/>
              <a:t>举高的杠铃</a:t>
            </a:r>
            <a:endParaRPr lang="zh-CN" altLang="en-US" sz="3200" dirty="0">
              <a:latin typeface="微软雅黑" pitchFamily="34" charset="-122"/>
              <a:ea typeface="微软雅黑" pitchFamily="34" charset="-122"/>
            </a:endParaRPr>
          </a:p>
        </p:txBody>
      </p:sp>
      <p:sp>
        <p:nvSpPr>
          <p:cNvPr id="21" name="矩形 20"/>
          <p:cNvSpPr/>
          <p:nvPr/>
        </p:nvSpPr>
        <p:spPr>
          <a:xfrm>
            <a:off x="3059832" y="4797152"/>
            <a:ext cx="1512168" cy="1077218"/>
          </a:xfrm>
          <a:prstGeom prst="rect">
            <a:avLst/>
          </a:prstGeom>
        </p:spPr>
        <p:txBody>
          <a:bodyPr wrap="square">
            <a:spAutoFit/>
          </a:bodyPr>
          <a:lstStyle/>
          <a:p>
            <a:pPr fontAlgn="ctr"/>
            <a:r>
              <a:rPr lang="zh-CN" altLang="en-US" sz="3200" b="1" dirty="0"/>
              <a:t>棚架上的瓜果</a:t>
            </a:r>
            <a:endParaRPr lang="zh-CN" altLang="en-US" sz="3200" dirty="0">
              <a:latin typeface="微软雅黑" pitchFamily="34" charset="-122"/>
              <a:ea typeface="微软雅黑" pitchFamily="34" charset="-122"/>
            </a:endParaRPr>
          </a:p>
        </p:txBody>
      </p:sp>
      <p:sp>
        <p:nvSpPr>
          <p:cNvPr id="7" name="矩形 6"/>
          <p:cNvSpPr/>
          <p:nvPr/>
        </p:nvSpPr>
        <p:spPr>
          <a:xfrm>
            <a:off x="7164288" y="4869160"/>
            <a:ext cx="1512168" cy="1077218"/>
          </a:xfrm>
          <a:prstGeom prst="rect">
            <a:avLst/>
          </a:prstGeom>
        </p:spPr>
        <p:txBody>
          <a:bodyPr wrap="square">
            <a:spAutoFit/>
          </a:bodyPr>
          <a:lstStyle/>
          <a:p>
            <a:pPr fontAlgn="ctr"/>
            <a:r>
              <a:rPr lang="zh-CN" altLang="en-US" sz="3200" b="1" dirty="0"/>
              <a:t>举高的重锤</a:t>
            </a:r>
            <a:endParaRPr lang="zh-CN" altLang="en-US" sz="3200" b="1" dirty="0">
              <a:latin typeface="+mn-ea"/>
            </a:endParaRPr>
          </a:p>
        </p:txBody>
      </p:sp>
      <p:sp>
        <p:nvSpPr>
          <p:cNvPr id="8" name="矩形 7"/>
          <p:cNvSpPr/>
          <p:nvPr/>
        </p:nvSpPr>
        <p:spPr>
          <a:xfrm>
            <a:off x="7020272" y="2924944"/>
            <a:ext cx="1944216" cy="584775"/>
          </a:xfrm>
          <a:prstGeom prst="rect">
            <a:avLst/>
          </a:prstGeom>
        </p:spPr>
        <p:txBody>
          <a:bodyPr wrap="square">
            <a:spAutoFit/>
          </a:bodyPr>
          <a:lstStyle/>
          <a:p>
            <a:pPr fontAlgn="ctr"/>
            <a:r>
              <a:rPr lang="zh-CN" altLang="en-US" sz="3200" b="1" dirty="0"/>
              <a:t>瀑布落下</a:t>
            </a:r>
            <a:endParaRPr lang="zh-CN" altLang="en-US" sz="3200" dirty="0">
              <a:latin typeface="微软雅黑" pitchFamily="34" charset="-122"/>
              <a:ea typeface="微软雅黑" pitchFamily="34" charset="-122"/>
            </a:endParaRPr>
          </a:p>
        </p:txBody>
      </p:sp>
      <p:pic>
        <p:nvPicPr>
          <p:cNvPr id="19458" name="Picture 2"/>
          <p:cNvPicPr>
            <a:picLocks noChangeAspect="1" noChangeArrowheads="1"/>
          </p:cNvPicPr>
          <p:nvPr/>
        </p:nvPicPr>
        <p:blipFill>
          <a:blip r:embed="rId2" cstate="print"/>
          <a:srcRect/>
          <a:stretch>
            <a:fillRect/>
          </a:stretch>
        </p:blipFill>
        <p:spPr bwMode="auto">
          <a:xfrm>
            <a:off x="467544" y="2204864"/>
            <a:ext cx="1704975" cy="1971675"/>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4499992" y="2348880"/>
            <a:ext cx="2476500" cy="1733550"/>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4788024" y="4509120"/>
            <a:ext cx="2181225" cy="1733550"/>
          </a:xfrm>
          <a:prstGeom prst="rect">
            <a:avLst/>
          </a:prstGeom>
          <a:noFill/>
          <a:ln w="9525">
            <a:noFill/>
            <a:miter lim="800000"/>
            <a:headEnd/>
            <a:tailEnd/>
          </a:ln>
        </p:spPr>
      </p:pic>
      <p:pic>
        <p:nvPicPr>
          <p:cNvPr id="19461" name="Picture 5"/>
          <p:cNvPicPr>
            <a:picLocks noChangeAspect="1" noChangeArrowheads="1"/>
          </p:cNvPicPr>
          <p:nvPr/>
        </p:nvPicPr>
        <p:blipFill>
          <a:blip r:embed="rId5" cstate="print"/>
          <a:srcRect/>
          <a:stretch>
            <a:fillRect/>
          </a:stretch>
        </p:blipFill>
        <p:spPr bwMode="auto">
          <a:xfrm>
            <a:off x="395536" y="4581128"/>
            <a:ext cx="253365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556792"/>
            <a:ext cx="7560840" cy="584775"/>
          </a:xfrm>
          <a:prstGeom prst="rect">
            <a:avLst/>
          </a:prstGeom>
          <a:noFill/>
          <a:ln>
            <a:solidFill>
              <a:srgbClr val="FF0000"/>
            </a:solidFill>
          </a:ln>
        </p:spPr>
        <p:txBody>
          <a:bodyPr wrap="square" rtlCol="0">
            <a:spAutoFit/>
          </a:bodyPr>
          <a:lstStyle/>
          <a:p>
            <a:r>
              <a:rPr lang="zh-CN" altLang="en-US" sz="3200" dirty="0"/>
              <a:t>﻿物体由于被举高而具有的能叫</a:t>
            </a:r>
            <a:r>
              <a:rPr lang="zh-CN" altLang="en-US" sz="3200" b="1" dirty="0">
                <a:solidFill>
                  <a:srgbClr val="FF0000"/>
                </a:solidFill>
              </a:rPr>
              <a:t>重力势能</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476672"/>
            <a:ext cx="2242922" cy="707886"/>
          </a:xfrm>
          <a:prstGeom prst="rect">
            <a:avLst/>
          </a:prstGeom>
        </p:spPr>
        <p:txBody>
          <a:bodyPr wrap="none">
            <a:spAutoFit/>
          </a:bodyPr>
          <a:lstStyle/>
          <a:p>
            <a:r>
              <a:rPr lang="zh-CN" altLang="en-US" sz="4000" b="1" dirty="0">
                <a:latin typeface="微软雅黑" pitchFamily="34" charset="-122"/>
                <a:ea typeface="微软雅黑" pitchFamily="34" charset="-122"/>
              </a:rPr>
              <a:t>重力势能</a:t>
            </a:r>
          </a:p>
        </p:txBody>
      </p:sp>
      <p:sp>
        <p:nvSpPr>
          <p:cNvPr id="12" name="矩形 11"/>
          <p:cNvSpPr/>
          <p:nvPr/>
        </p:nvSpPr>
        <p:spPr>
          <a:xfrm>
            <a:off x="827584" y="2492896"/>
            <a:ext cx="6624736" cy="584775"/>
          </a:xfrm>
          <a:prstGeom prst="rect">
            <a:avLst/>
          </a:prstGeom>
        </p:spPr>
        <p:txBody>
          <a:bodyPr wrap="square">
            <a:spAutoFit/>
          </a:bodyPr>
          <a:lstStyle/>
          <a:p>
            <a:pPr fontAlgn="ctr"/>
            <a:r>
              <a:rPr lang="zh-CN" altLang="en-US" sz="3200" dirty="0"/>
              <a:t>一切</a:t>
            </a:r>
            <a:r>
              <a:rPr lang="zh-CN" altLang="en-US" sz="3200" b="1" dirty="0"/>
              <a:t>被举高</a:t>
            </a:r>
            <a:r>
              <a:rPr lang="zh-CN" altLang="en-US" sz="3200" dirty="0"/>
              <a:t>的物体都具有重力势能。</a:t>
            </a:r>
            <a:endParaRPr lang="zh-CN" altLang="en-US" sz="3200" dirty="0">
              <a:latin typeface="微软雅黑" pitchFamily="34" charset="-122"/>
              <a:ea typeface="微软雅黑" pitchFamily="34" charset="-122"/>
            </a:endParaRPr>
          </a:p>
        </p:txBody>
      </p:sp>
      <p:sp>
        <p:nvSpPr>
          <p:cNvPr id="21" name="矩形 20"/>
          <p:cNvSpPr/>
          <p:nvPr/>
        </p:nvSpPr>
        <p:spPr>
          <a:xfrm>
            <a:off x="1259632" y="4149080"/>
            <a:ext cx="7200800" cy="584775"/>
          </a:xfrm>
          <a:prstGeom prst="rect">
            <a:avLst/>
          </a:prstGeom>
        </p:spPr>
        <p:txBody>
          <a:bodyPr wrap="square">
            <a:spAutoFit/>
          </a:bodyPr>
          <a:lstStyle/>
          <a:p>
            <a:pPr fontAlgn="ctr"/>
            <a:r>
              <a:rPr lang="zh-CN" altLang="en-US" sz="3200" dirty="0"/>
              <a:t>重力势能的大小可能与物体的高度有关。</a:t>
            </a:r>
            <a:endParaRPr lang="zh-CN" altLang="en-US" sz="3200" dirty="0">
              <a:latin typeface="微软雅黑" pitchFamily="34" charset="-122"/>
              <a:ea typeface="微软雅黑" pitchFamily="34" charset="-122"/>
            </a:endParaRPr>
          </a:p>
        </p:txBody>
      </p:sp>
      <p:sp>
        <p:nvSpPr>
          <p:cNvPr id="7" name="矩形 6"/>
          <p:cNvSpPr/>
          <p:nvPr/>
        </p:nvSpPr>
        <p:spPr>
          <a:xfrm>
            <a:off x="1259632" y="4869160"/>
            <a:ext cx="7344816" cy="584775"/>
          </a:xfrm>
          <a:prstGeom prst="rect">
            <a:avLst/>
          </a:prstGeom>
        </p:spPr>
        <p:txBody>
          <a:bodyPr wrap="square">
            <a:spAutoFit/>
          </a:bodyPr>
          <a:lstStyle/>
          <a:p>
            <a:pPr fontAlgn="ctr"/>
            <a:r>
              <a:rPr lang="zh-CN" altLang="en-US" sz="3200" dirty="0" smtClean="0"/>
              <a:t>重</a:t>
            </a:r>
            <a:r>
              <a:rPr lang="zh-CN" altLang="en-US" sz="3200" dirty="0"/>
              <a:t>力势能的大小可能与物体的质量有关。</a:t>
            </a:r>
            <a:endParaRPr lang="zh-CN" altLang="en-US" sz="3200" b="1" dirty="0">
              <a:latin typeface="+mn-ea"/>
            </a:endParaRPr>
          </a:p>
        </p:txBody>
      </p:sp>
      <p:sp>
        <p:nvSpPr>
          <p:cNvPr id="8" name="矩形 7"/>
          <p:cNvSpPr/>
          <p:nvPr/>
        </p:nvSpPr>
        <p:spPr>
          <a:xfrm>
            <a:off x="1259632" y="3284984"/>
            <a:ext cx="6696744" cy="584775"/>
          </a:xfrm>
          <a:prstGeom prst="rect">
            <a:avLst/>
          </a:prstGeom>
        </p:spPr>
        <p:txBody>
          <a:bodyPr wrap="square">
            <a:spAutoFit/>
          </a:bodyPr>
          <a:lstStyle/>
          <a:p>
            <a:pPr fontAlgn="ctr"/>
            <a:r>
              <a:rPr lang="zh-CN" altLang="en-US" sz="3200" dirty="0"/>
              <a:t>物体有重力势能大小与什么有关呢？</a:t>
            </a:r>
            <a:endParaRPr lang="zh-CN" altLang="en-US" sz="3200" dirty="0">
              <a:latin typeface="微软雅黑" pitchFamily="34" charset="-122"/>
              <a:ea typeface="微软雅黑" pitchFamily="34" charset="-122"/>
            </a:endParaRPr>
          </a:p>
        </p:txBody>
      </p:sp>
      <p:sp>
        <p:nvSpPr>
          <p:cNvPr id="13" name="TextBox 12"/>
          <p:cNvSpPr txBox="1"/>
          <p:nvPr/>
        </p:nvSpPr>
        <p:spPr>
          <a:xfrm>
            <a:off x="0" y="4869160"/>
            <a:ext cx="1259632"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猜想</a:t>
            </a:r>
            <a:r>
              <a:rPr lang="en-US" altLang="zh-CN" sz="3200" dirty="0" smtClean="0">
                <a:solidFill>
                  <a:schemeClr val="tx2"/>
                </a:solidFill>
                <a:latin typeface="微软雅黑" pitchFamily="34" charset="-122"/>
                <a:ea typeface="微软雅黑" pitchFamily="34" charset="-122"/>
              </a:rPr>
              <a:t>2</a:t>
            </a:r>
            <a:endParaRPr lang="zh-CN" altLang="en-US" sz="3200" dirty="0">
              <a:solidFill>
                <a:schemeClr val="tx2"/>
              </a:solidFill>
              <a:latin typeface="微软雅黑" pitchFamily="34" charset="-122"/>
              <a:ea typeface="微软雅黑" pitchFamily="34" charset="-122"/>
            </a:endParaRPr>
          </a:p>
        </p:txBody>
      </p:sp>
      <p:sp>
        <p:nvSpPr>
          <p:cNvPr id="14" name="TextBox 13"/>
          <p:cNvSpPr txBox="1"/>
          <p:nvPr/>
        </p:nvSpPr>
        <p:spPr>
          <a:xfrm>
            <a:off x="0" y="4149080"/>
            <a:ext cx="1259632"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猜想</a:t>
            </a:r>
            <a:r>
              <a:rPr lang="en-US" altLang="zh-CN" sz="3200" dirty="0" smtClean="0">
                <a:solidFill>
                  <a:schemeClr val="tx2"/>
                </a:solidFill>
                <a:latin typeface="微软雅黑" pitchFamily="34" charset="-122"/>
                <a:ea typeface="微软雅黑" pitchFamily="34" charset="-122"/>
              </a:rPr>
              <a:t>1</a:t>
            </a:r>
            <a:endParaRPr lang="zh-CN" altLang="en-US" sz="3200" dirty="0">
              <a:solidFill>
                <a:schemeClr val="tx2"/>
              </a:solidFill>
              <a:latin typeface="微软雅黑" pitchFamily="34" charset="-122"/>
              <a:ea typeface="微软雅黑" pitchFamily="34" charset="-122"/>
            </a:endParaRPr>
          </a:p>
        </p:txBody>
      </p:sp>
      <p:sp>
        <p:nvSpPr>
          <p:cNvPr id="15" name="TextBox 14"/>
          <p:cNvSpPr txBox="1"/>
          <p:nvPr/>
        </p:nvSpPr>
        <p:spPr>
          <a:xfrm>
            <a:off x="0" y="3284984"/>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7" grpId="0"/>
      <p:bldP spid="8" grpId="0"/>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5976664" cy="584775"/>
          </a:xfrm>
          <a:prstGeom prst="rect">
            <a:avLst/>
          </a:prstGeom>
        </p:spPr>
        <p:txBody>
          <a:bodyPr wrap="square">
            <a:spAutoFit/>
          </a:bodyPr>
          <a:lstStyle/>
          <a:p>
            <a:r>
              <a:rPr lang="zh-CN" altLang="en-US" sz="3200" dirty="0" smtClean="0"/>
              <a:t>﻿</a:t>
            </a:r>
            <a:r>
              <a:rPr lang="zh-CN" altLang="en-US" sz="3200" dirty="0"/>
              <a:t>重力势能与物体质量的关系。</a:t>
            </a:r>
            <a:endParaRPr lang="zh-CN" altLang="en-US" sz="3200" dirty="0">
              <a:latin typeface="微软雅黑" pitchFamily="34" charset="-122"/>
              <a:ea typeface="微软雅黑" pitchFamily="34" charset="-122"/>
            </a:endParaRPr>
          </a:p>
        </p:txBody>
      </p:sp>
      <p:sp>
        <p:nvSpPr>
          <p:cNvPr id="7" name="矩形 6"/>
          <p:cNvSpPr/>
          <p:nvPr/>
        </p:nvSpPr>
        <p:spPr>
          <a:xfrm>
            <a:off x="1115616" y="2132856"/>
            <a:ext cx="7056784" cy="830997"/>
          </a:xfrm>
          <a:prstGeom prst="rect">
            <a:avLst/>
          </a:prstGeom>
        </p:spPr>
        <p:txBody>
          <a:bodyPr wrap="square">
            <a:spAutoFit/>
          </a:bodyPr>
          <a:lstStyle/>
          <a:p>
            <a:pPr>
              <a:lnSpc>
                <a:spcPct val="150000"/>
              </a:lnSpc>
            </a:pPr>
            <a:r>
              <a:rPr lang="zh-CN" altLang="en-US" sz="3200" dirty="0" smtClean="0"/>
              <a:t>﻿</a:t>
            </a:r>
            <a:r>
              <a:rPr lang="zh-CN" altLang="en-US" sz="3200" dirty="0"/>
              <a:t> ﻿高度一定，质量越大，重力势能越大</a:t>
            </a:r>
            <a:endParaRPr lang="zh-CN" altLang="en-US" sz="3200" dirty="0">
              <a:latin typeface="微软雅黑" pitchFamily="34" charset="-122"/>
              <a:ea typeface="微软雅黑" pitchFamily="34" charset="-122"/>
            </a:endParaRPr>
          </a:p>
        </p:txBody>
      </p:sp>
      <p:sp>
        <p:nvSpPr>
          <p:cNvPr id="9" name="矩形 8"/>
          <p:cNvSpPr/>
          <p:nvPr/>
        </p:nvSpPr>
        <p:spPr>
          <a:xfrm>
            <a:off x="1331640" y="4653136"/>
            <a:ext cx="7488832" cy="584775"/>
          </a:xfrm>
          <a:prstGeom prst="rect">
            <a:avLst/>
          </a:prstGeom>
        </p:spPr>
        <p:txBody>
          <a:bodyPr wrap="square">
            <a:spAutoFit/>
          </a:bodyPr>
          <a:lstStyle/>
          <a:p>
            <a:r>
              <a:rPr lang="zh-CN" altLang="en-US" sz="3200" dirty="0"/>
              <a:t>质量一定，位置越高，重力势能越大。</a:t>
            </a:r>
            <a:endParaRPr lang="zh-CN" altLang="en-US" sz="3200" dirty="0">
              <a:solidFill>
                <a:srgbClr val="FF0000"/>
              </a:solidFill>
              <a:latin typeface="华文楷体" pitchFamily="2" charset="-122"/>
              <a:ea typeface="华文楷体" pitchFamily="2" charset="-122"/>
            </a:endParaRPr>
          </a:p>
        </p:txBody>
      </p:sp>
      <p:sp>
        <p:nvSpPr>
          <p:cNvPr id="10" name="TextBox 9"/>
          <p:cNvSpPr txBox="1"/>
          <p:nvPr/>
        </p:nvSpPr>
        <p:spPr>
          <a:xfrm>
            <a:off x="0" y="3429000"/>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探究</a:t>
            </a:r>
            <a:endParaRPr lang="zh-CN" altLang="en-US" sz="3200" dirty="0">
              <a:solidFill>
                <a:schemeClr val="tx2"/>
              </a:solidFill>
              <a:latin typeface="微软雅黑" pitchFamily="34" charset="-122"/>
              <a:ea typeface="微软雅黑" pitchFamily="34" charset="-122"/>
            </a:endParaRPr>
          </a:p>
        </p:txBody>
      </p:sp>
      <p:sp>
        <p:nvSpPr>
          <p:cNvPr id="11" name="TextBox 10"/>
          <p:cNvSpPr txBox="1"/>
          <p:nvPr/>
        </p:nvSpPr>
        <p:spPr>
          <a:xfrm>
            <a:off x="0" y="227687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
        <p:nvSpPr>
          <p:cNvPr id="12" name="TextBox 11"/>
          <p:cNvSpPr txBox="1"/>
          <p:nvPr/>
        </p:nvSpPr>
        <p:spPr>
          <a:xfrm>
            <a:off x="0" y="4653136"/>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
        <p:nvSpPr>
          <p:cNvPr id="13" name="矩形 12"/>
          <p:cNvSpPr/>
          <p:nvPr/>
        </p:nvSpPr>
        <p:spPr>
          <a:xfrm>
            <a:off x="1259632" y="3284984"/>
            <a:ext cx="7056784" cy="830997"/>
          </a:xfrm>
          <a:prstGeom prst="rect">
            <a:avLst/>
          </a:prstGeom>
        </p:spPr>
        <p:txBody>
          <a:bodyPr wrap="square">
            <a:spAutoFit/>
          </a:bodyPr>
          <a:lstStyle/>
          <a:p>
            <a:pPr>
              <a:lnSpc>
                <a:spcPct val="150000"/>
              </a:lnSpc>
            </a:pPr>
            <a:r>
              <a:rPr lang="zh-CN" altLang="en-US" sz="3200" dirty="0" smtClean="0"/>
              <a:t>﻿</a:t>
            </a:r>
            <a:r>
              <a:rPr lang="zh-CN" altLang="en-US" sz="3200" dirty="0"/>
              <a:t> ﻿重力势能与物体高度的关系。</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7624" y="3645024"/>
            <a:ext cx="7128792" cy="584775"/>
          </a:xfrm>
          <a:prstGeom prst="rect">
            <a:avLst/>
          </a:prstGeom>
          <a:noFill/>
          <a:ln>
            <a:solidFill>
              <a:srgbClr val="FF0000"/>
            </a:solidFill>
          </a:ln>
        </p:spPr>
        <p:txBody>
          <a:bodyPr wrap="square" rtlCol="0">
            <a:spAutoFit/>
          </a:bodyPr>
          <a:lstStyle/>
          <a:p>
            <a:r>
              <a:rPr lang="zh-CN" altLang="en-US" sz="3200" dirty="0"/>
              <a:t>﻿﻿高度一定，质量越大，重力势能越大。</a:t>
            </a:r>
            <a:endParaRPr lang="zh-CN" altLang="en-US" sz="3200" dirty="0">
              <a:solidFill>
                <a:schemeClr val="tx2"/>
              </a:solidFill>
              <a:latin typeface="微软雅黑" pitchFamily="34" charset="-122"/>
              <a:ea typeface="微软雅黑" pitchFamily="34" charset="-122"/>
            </a:endParaRPr>
          </a:p>
        </p:txBody>
      </p:sp>
      <p:sp>
        <p:nvSpPr>
          <p:cNvPr id="12" name="矩形 11"/>
          <p:cNvSpPr/>
          <p:nvPr/>
        </p:nvSpPr>
        <p:spPr>
          <a:xfrm>
            <a:off x="1187624" y="1844824"/>
            <a:ext cx="6192688" cy="1077218"/>
          </a:xfrm>
          <a:prstGeom prst="rect">
            <a:avLst/>
          </a:prstGeom>
        </p:spPr>
        <p:txBody>
          <a:bodyPr wrap="square">
            <a:spAutoFit/>
          </a:bodyPr>
          <a:lstStyle/>
          <a:p>
            <a:pPr fontAlgn="ctr"/>
            <a:r>
              <a:rPr lang="zh-CN" altLang="en-US" sz="3200" dirty="0"/>
              <a:t>﻿物体重力势能跟 </a:t>
            </a:r>
            <a:r>
              <a:rPr lang="en-US" altLang="zh-CN" sz="3200" dirty="0"/>
              <a:t>____________ </a:t>
            </a:r>
            <a:r>
              <a:rPr lang="zh-CN" altLang="en-US" sz="3200" dirty="0"/>
              <a:t>与 </a:t>
            </a:r>
            <a:r>
              <a:rPr lang="en-US" altLang="zh-CN" sz="3200" dirty="0"/>
              <a:t>______________ </a:t>
            </a:r>
            <a:r>
              <a:rPr lang="zh-CN" altLang="en-US" sz="3200" dirty="0"/>
              <a:t>有关。</a:t>
            </a:r>
            <a:endParaRPr lang="zh-CN" altLang="en-US" sz="3200" dirty="0">
              <a:latin typeface="微软雅黑" pitchFamily="34" charset="-122"/>
              <a:ea typeface="微软雅黑" pitchFamily="34" charset="-122"/>
            </a:endParaRPr>
          </a:p>
        </p:txBody>
      </p:sp>
      <p:sp>
        <p:nvSpPr>
          <p:cNvPr id="7" name="矩形 6"/>
          <p:cNvSpPr/>
          <p:nvPr/>
        </p:nvSpPr>
        <p:spPr>
          <a:xfrm>
            <a:off x="4139952" y="1772816"/>
            <a:ext cx="2592288" cy="584775"/>
          </a:xfrm>
          <a:prstGeom prst="rect">
            <a:avLst/>
          </a:prstGeom>
        </p:spPr>
        <p:txBody>
          <a:bodyPr wrap="square">
            <a:spAutoFit/>
          </a:bodyPr>
          <a:lstStyle/>
          <a:p>
            <a:pPr fontAlgn="ctr"/>
            <a:r>
              <a:rPr lang="zh-CN" altLang="en-US" sz="3200" b="1" dirty="0">
                <a:solidFill>
                  <a:srgbClr val="FF0000"/>
                </a:solidFill>
                <a:latin typeface="华文楷体" pitchFamily="2" charset="-122"/>
                <a:ea typeface="华文楷体" pitchFamily="2" charset="-122"/>
              </a:rPr>
              <a:t>物体的质量</a:t>
            </a:r>
          </a:p>
        </p:txBody>
      </p:sp>
      <p:sp>
        <p:nvSpPr>
          <p:cNvPr id="8" name="矩形 7"/>
          <p:cNvSpPr/>
          <p:nvPr/>
        </p:nvSpPr>
        <p:spPr>
          <a:xfrm>
            <a:off x="1259632" y="2348880"/>
            <a:ext cx="2808312" cy="584775"/>
          </a:xfrm>
          <a:prstGeom prst="rect">
            <a:avLst/>
          </a:prstGeom>
        </p:spPr>
        <p:txBody>
          <a:bodyPr wrap="square">
            <a:spAutoFit/>
          </a:bodyPr>
          <a:lstStyle/>
          <a:p>
            <a:pPr fontAlgn="ctr"/>
            <a:r>
              <a:rPr lang="zh-CN" altLang="en-US" sz="3200" b="1" dirty="0">
                <a:solidFill>
                  <a:srgbClr val="FF0000"/>
                </a:solidFill>
                <a:latin typeface="华文楷体" pitchFamily="2" charset="-122"/>
                <a:ea typeface="华文楷体" pitchFamily="2" charset="-122"/>
              </a:rPr>
              <a:t>被举高的高度</a:t>
            </a:r>
            <a:endParaRPr lang="zh-CN" altLang="en-US" sz="3200" dirty="0">
              <a:solidFill>
                <a:srgbClr val="FF0000"/>
              </a:solidFill>
              <a:latin typeface="华文楷体" pitchFamily="2" charset="-122"/>
              <a:ea typeface="华文楷体" pitchFamily="2" charset="-122"/>
            </a:endParaRPr>
          </a:p>
        </p:txBody>
      </p:sp>
      <p:sp>
        <p:nvSpPr>
          <p:cNvPr id="15" name="TextBox 14"/>
          <p:cNvSpPr txBox="1"/>
          <p:nvPr/>
        </p:nvSpPr>
        <p:spPr>
          <a:xfrm>
            <a:off x="0" y="764704"/>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
        <p:nvSpPr>
          <p:cNvPr id="17" name="TextBox 16"/>
          <p:cNvSpPr txBox="1"/>
          <p:nvPr/>
        </p:nvSpPr>
        <p:spPr>
          <a:xfrm>
            <a:off x="1187624" y="5013176"/>
            <a:ext cx="7128792" cy="584775"/>
          </a:xfrm>
          <a:prstGeom prst="rect">
            <a:avLst/>
          </a:prstGeom>
          <a:noFill/>
          <a:ln>
            <a:solidFill>
              <a:srgbClr val="FF0000"/>
            </a:solidFill>
          </a:ln>
        </p:spPr>
        <p:txBody>
          <a:bodyPr wrap="square" rtlCol="0">
            <a:spAutoFit/>
          </a:bodyPr>
          <a:lstStyle/>
          <a:p>
            <a:r>
              <a:rPr lang="zh-CN" altLang="en-US" sz="3200" dirty="0"/>
              <a:t>﻿﻿质量一定，位置越高，重力势能越大。</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7" grpId="0"/>
      <p:bldP spid="8"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056784" cy="1569660"/>
          </a:xfrm>
          <a:prstGeom prst="rect">
            <a:avLst/>
          </a:prstGeom>
        </p:spPr>
        <p:txBody>
          <a:bodyPr wrap="square">
            <a:spAutoFit/>
          </a:bodyPr>
          <a:lstStyle/>
          <a:p>
            <a:r>
              <a:rPr lang="zh-CN" altLang="en-US" sz="3200" dirty="0" smtClean="0"/>
              <a:t>﻿</a:t>
            </a:r>
            <a:r>
              <a:rPr lang="zh-CN" altLang="en-US" sz="3200" dirty="0"/>
              <a:t>高空抛物是极不文明的行为，会造成很大的伤害，因为高处的物体具有较大的</a:t>
            </a:r>
            <a:r>
              <a:rPr lang="zh-CN" altLang="en-US" sz="3200" dirty="0" smtClean="0"/>
              <a:t>（       </a:t>
            </a:r>
            <a:r>
              <a:rPr lang="zh-CN" altLang="en-US" sz="3200" dirty="0"/>
              <a:t>）。</a:t>
            </a:r>
            <a:endParaRPr lang="zh-CN" altLang="en-US" sz="3200" dirty="0">
              <a:latin typeface="微软雅黑" pitchFamily="34" charset="-122"/>
              <a:ea typeface="微软雅黑" pitchFamily="34" charset="-122"/>
            </a:endParaRPr>
          </a:p>
        </p:txBody>
      </p:sp>
      <p:sp>
        <p:nvSpPr>
          <p:cNvPr id="5" name="TextBox 4"/>
          <p:cNvSpPr txBox="1"/>
          <p:nvPr/>
        </p:nvSpPr>
        <p:spPr>
          <a:xfrm>
            <a:off x="2915816" y="1772816"/>
            <a:ext cx="504056" cy="584775"/>
          </a:xfrm>
          <a:prstGeom prst="rect">
            <a:avLst/>
          </a:prstGeom>
          <a:noFill/>
        </p:spPr>
        <p:txBody>
          <a:bodyPr wrap="square" rtlCol="0">
            <a:spAutoFit/>
          </a:bodyPr>
          <a:lstStyle/>
          <a:p>
            <a:r>
              <a:rPr lang="en-US" altLang="zh-CN" sz="3200" dirty="0" smtClean="0">
                <a:solidFill>
                  <a:srgbClr val="FF0000"/>
                </a:solidFill>
              </a:rPr>
              <a:t>B</a:t>
            </a:r>
            <a:endParaRPr lang="zh-CN" altLang="en-US" sz="3200" dirty="0">
              <a:solidFill>
                <a:srgbClr val="FF0000"/>
              </a:solidFill>
            </a:endParaRPr>
          </a:p>
        </p:txBody>
      </p:sp>
      <p:sp>
        <p:nvSpPr>
          <p:cNvPr id="7" name="矩形 6"/>
          <p:cNvSpPr/>
          <p:nvPr/>
        </p:nvSpPr>
        <p:spPr>
          <a:xfrm>
            <a:off x="1619672" y="2780928"/>
            <a:ext cx="2520280" cy="3046988"/>
          </a:xfrm>
          <a:prstGeom prst="rect">
            <a:avLst/>
          </a:prstGeom>
        </p:spPr>
        <p:txBody>
          <a:bodyPr wrap="square">
            <a:spAutoFit/>
          </a:bodyPr>
          <a:lstStyle/>
          <a:p>
            <a:pPr marL="514350" indent="-514350" fontAlgn="ctr">
              <a:lnSpc>
                <a:spcPct val="150000"/>
              </a:lnSpc>
              <a:buAutoNum type="alphaUcPeriod"/>
            </a:pPr>
            <a:r>
              <a:rPr lang="zh-CN" altLang="en-US" sz="3200" dirty="0" smtClean="0"/>
              <a:t>速</a:t>
            </a:r>
            <a:r>
              <a:rPr lang="zh-CN" altLang="en-US" sz="3200" dirty="0"/>
              <a:t>度 </a:t>
            </a:r>
            <a:endParaRPr lang="en-US" altLang="zh-CN" sz="3200" dirty="0" smtClean="0"/>
          </a:p>
          <a:p>
            <a:pPr marL="514350" indent="-514350" fontAlgn="ctr">
              <a:lnSpc>
                <a:spcPct val="150000"/>
              </a:lnSpc>
            </a:pPr>
            <a:r>
              <a:rPr lang="en-US" altLang="zh-CN" sz="3200" dirty="0" smtClean="0"/>
              <a:t>B</a:t>
            </a:r>
            <a:r>
              <a:rPr lang="en-US" altLang="zh-CN" sz="3200" dirty="0"/>
              <a:t>. </a:t>
            </a:r>
            <a:r>
              <a:rPr lang="zh-CN" altLang="en-US" sz="3200" dirty="0"/>
              <a:t>重力势能</a:t>
            </a:r>
          </a:p>
          <a:p>
            <a:pPr fontAlgn="ctr">
              <a:lnSpc>
                <a:spcPct val="150000"/>
              </a:lnSpc>
            </a:pPr>
            <a:r>
              <a:rPr lang="en-US" altLang="zh-CN" sz="3200" dirty="0"/>
              <a:t>C. </a:t>
            </a:r>
            <a:r>
              <a:rPr lang="zh-CN" altLang="en-US" sz="3200" dirty="0"/>
              <a:t>动能 </a:t>
            </a:r>
            <a:endParaRPr lang="en-US" altLang="zh-CN" sz="3200" dirty="0" smtClean="0"/>
          </a:p>
          <a:p>
            <a:pPr fontAlgn="ctr">
              <a:lnSpc>
                <a:spcPct val="150000"/>
              </a:lnSpc>
            </a:pPr>
            <a:r>
              <a:rPr lang="en-US" altLang="zh-CN" sz="3200" dirty="0" smtClean="0"/>
              <a:t>D</a:t>
            </a:r>
            <a:r>
              <a:rPr lang="en-US" altLang="zh-CN" sz="3200" dirty="0"/>
              <a:t>. </a:t>
            </a:r>
            <a:r>
              <a:rPr lang="zh-CN" altLang="en-US" sz="3200" dirty="0"/>
              <a:t>重力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115616" y="836712"/>
            <a:ext cx="7776864" cy="4031873"/>
          </a:xfrm>
          <a:prstGeom prst="rect">
            <a:avLst/>
          </a:prstGeom>
        </p:spPr>
        <p:txBody>
          <a:bodyPr wrap="square">
            <a:spAutoFit/>
          </a:bodyPr>
          <a:lstStyle/>
          <a:p>
            <a:r>
              <a:rPr lang="zh-CN" altLang="en-US" sz="3200" dirty="0" smtClean="0"/>
              <a:t>﻿</a:t>
            </a:r>
            <a:r>
              <a:rPr lang="zh-CN" altLang="en-US" sz="3200" dirty="0"/>
              <a:t>建高楼时首先要打好地基。原来相同高度的相同地桩，经打击后某一瞬时三个地桩所处的位置如图所示。如果 </a:t>
            </a:r>
            <a:r>
              <a:rPr lang="en-US" altLang="zh-CN" sz="3200" dirty="0"/>
              <a:t>A</a:t>
            </a:r>
            <a:r>
              <a:rPr lang="zh-CN" altLang="en-US" sz="3200" dirty="0"/>
              <a:t>、</a:t>
            </a:r>
            <a:r>
              <a:rPr lang="en-US" altLang="zh-CN" sz="3200" dirty="0"/>
              <a:t>B </a:t>
            </a:r>
            <a:r>
              <a:rPr lang="zh-CN" altLang="en-US" sz="3200" dirty="0"/>
              <a:t>两锤的质量相同，则刚开始下落时，</a:t>
            </a:r>
            <a:r>
              <a:rPr lang="en-US" altLang="zh-CN" sz="3200" dirty="0"/>
              <a:t>____ </a:t>
            </a:r>
            <a:r>
              <a:rPr lang="zh-CN" altLang="en-US" sz="3200" dirty="0"/>
              <a:t>锤的高度要高一些。如果 </a:t>
            </a:r>
            <a:r>
              <a:rPr lang="en-US" altLang="zh-CN" sz="3200" dirty="0"/>
              <a:t>B</a:t>
            </a:r>
            <a:r>
              <a:rPr lang="zh-CN" altLang="en-US" sz="3200" dirty="0"/>
              <a:t>、</a:t>
            </a:r>
            <a:r>
              <a:rPr lang="en-US" altLang="zh-CN" sz="3200" dirty="0"/>
              <a:t>C </a:t>
            </a:r>
            <a:r>
              <a:rPr lang="zh-CN" altLang="en-US" sz="3200" dirty="0"/>
              <a:t>两锤刚下落时的高度相同，则 </a:t>
            </a:r>
            <a:r>
              <a:rPr lang="en-US" altLang="zh-CN" sz="3200" dirty="0"/>
              <a:t>____</a:t>
            </a:r>
            <a:r>
              <a:rPr lang="zh-CN" altLang="en-US" sz="3200" dirty="0"/>
              <a:t>锤的质量要小一些。打桩时，</a:t>
            </a:r>
            <a:r>
              <a:rPr lang="en-US" altLang="zh-CN" sz="3200" dirty="0"/>
              <a:t>B </a:t>
            </a:r>
            <a:r>
              <a:rPr lang="zh-CN" altLang="en-US" sz="3200" dirty="0"/>
              <a:t>锤把地桩打的最深，</a:t>
            </a:r>
            <a:r>
              <a:rPr lang="en-US" altLang="zh-CN" sz="3200" dirty="0"/>
              <a:t>B </a:t>
            </a:r>
            <a:r>
              <a:rPr lang="zh-CN" altLang="en-US" sz="3200" dirty="0"/>
              <a:t>锤具有的重力势能 </a:t>
            </a:r>
            <a:r>
              <a:rPr lang="en-US" altLang="zh-CN" sz="3200" dirty="0"/>
              <a:t>_____</a:t>
            </a:r>
            <a:r>
              <a:rPr lang="zh-CN" altLang="en-US" sz="3200" dirty="0"/>
              <a:t>（一定</a:t>
            </a:r>
            <a:r>
              <a:rPr lang="en-US" altLang="zh-CN" sz="3200" dirty="0"/>
              <a:t>/</a:t>
            </a:r>
            <a:r>
              <a:rPr lang="zh-CN" altLang="en-US" sz="3200" dirty="0"/>
              <a:t>不一定）大。</a:t>
            </a:r>
            <a:endParaRPr lang="zh-CN" altLang="en-US" sz="3200" dirty="0">
              <a:latin typeface="微软雅黑" pitchFamily="34" charset="-122"/>
              <a:ea typeface="微软雅黑" pitchFamily="34" charset="-122"/>
            </a:endParaRPr>
          </a:p>
        </p:txBody>
      </p:sp>
      <p:sp>
        <p:nvSpPr>
          <p:cNvPr id="5" name="TextBox 4"/>
          <p:cNvSpPr txBox="1"/>
          <p:nvPr/>
        </p:nvSpPr>
        <p:spPr>
          <a:xfrm>
            <a:off x="6156176" y="2276872"/>
            <a:ext cx="504056" cy="584775"/>
          </a:xfrm>
          <a:prstGeom prst="rect">
            <a:avLst/>
          </a:prstGeom>
          <a:noFill/>
        </p:spPr>
        <p:txBody>
          <a:bodyPr wrap="square" rtlCol="0">
            <a:spAutoFit/>
          </a:bodyPr>
          <a:lstStyle/>
          <a:p>
            <a:r>
              <a:rPr lang="en-US" altLang="zh-CN" sz="3200" dirty="0" smtClean="0">
                <a:solidFill>
                  <a:srgbClr val="FF0000"/>
                </a:solidFill>
              </a:rPr>
              <a:t>B</a:t>
            </a:r>
            <a:endParaRPr lang="zh-CN" altLang="en-US" sz="3200" dirty="0">
              <a:solidFill>
                <a:srgbClr val="FF0000"/>
              </a:solidFill>
            </a:endParaRPr>
          </a:p>
        </p:txBody>
      </p:sp>
      <p:sp>
        <p:nvSpPr>
          <p:cNvPr id="7" name="矩形 6"/>
          <p:cNvSpPr/>
          <p:nvPr/>
        </p:nvSpPr>
        <p:spPr>
          <a:xfrm>
            <a:off x="2987824" y="3284984"/>
            <a:ext cx="576064" cy="584775"/>
          </a:xfrm>
          <a:prstGeom prst="rect">
            <a:avLst/>
          </a:prstGeom>
        </p:spPr>
        <p:txBody>
          <a:bodyPr wrap="square">
            <a:spAutoFit/>
          </a:bodyPr>
          <a:lstStyle/>
          <a:p>
            <a:pPr marL="514350" indent="-514350" fontAlgn="ctr"/>
            <a:r>
              <a:rPr lang="en-US" altLang="zh-CN" sz="3200" dirty="0" smtClean="0">
                <a:solidFill>
                  <a:srgbClr val="FF0000"/>
                </a:solidFill>
              </a:rPr>
              <a:t>C</a:t>
            </a:r>
            <a:endParaRPr lang="zh-CN" altLang="en-US" sz="3200" dirty="0">
              <a:solidFill>
                <a:srgbClr val="FF0000"/>
              </a:solidFill>
            </a:endParaRPr>
          </a:p>
        </p:txBody>
      </p:sp>
      <p:sp>
        <p:nvSpPr>
          <p:cNvPr id="8" name="TextBox 7"/>
          <p:cNvSpPr txBox="1"/>
          <p:nvPr/>
        </p:nvSpPr>
        <p:spPr>
          <a:xfrm>
            <a:off x="1187624" y="4149080"/>
            <a:ext cx="1224136" cy="584775"/>
          </a:xfrm>
          <a:prstGeom prst="rect">
            <a:avLst/>
          </a:prstGeom>
          <a:noFill/>
        </p:spPr>
        <p:txBody>
          <a:bodyPr wrap="square" rtlCol="0">
            <a:spAutoFit/>
          </a:bodyPr>
          <a:lstStyle/>
          <a:p>
            <a:r>
              <a:rPr lang="zh-CN" altLang="en-US" sz="3200" b="1" dirty="0" smtClean="0">
                <a:solidFill>
                  <a:srgbClr val="FF0000"/>
                </a:solidFill>
              </a:rPr>
              <a:t>一定</a:t>
            </a:r>
            <a:endParaRPr lang="zh-CN" altLang="en-US" sz="3200" b="1" dirty="0">
              <a:solidFill>
                <a:srgbClr val="FF0000"/>
              </a:solidFill>
            </a:endParaRPr>
          </a:p>
        </p:txBody>
      </p:sp>
      <p:pic>
        <p:nvPicPr>
          <p:cNvPr id="20482" name="Picture 2"/>
          <p:cNvPicPr>
            <a:picLocks noChangeAspect="1" noChangeArrowheads="1"/>
          </p:cNvPicPr>
          <p:nvPr/>
        </p:nvPicPr>
        <p:blipFill>
          <a:blip r:embed="rId2" cstate="print"/>
          <a:srcRect/>
          <a:stretch>
            <a:fillRect/>
          </a:stretch>
        </p:blipFill>
        <p:spPr bwMode="auto">
          <a:xfrm>
            <a:off x="6012160" y="4437112"/>
            <a:ext cx="2723778" cy="18158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056784" cy="1077218"/>
          </a:xfrm>
          <a:prstGeom prst="rect">
            <a:avLst/>
          </a:prstGeom>
        </p:spPr>
        <p:txBody>
          <a:bodyPr wrap="square">
            <a:spAutoFit/>
          </a:bodyPr>
          <a:lstStyle/>
          <a:p>
            <a:r>
              <a:rPr lang="zh-CN" altLang="en-US" sz="3200" dirty="0" smtClean="0"/>
              <a:t>﻿</a:t>
            </a:r>
            <a:r>
              <a:rPr lang="zh-CN" altLang="en-US" sz="3200" dirty="0"/>
              <a:t>如图所示，青蛙从跳起到落地的过程中，它的重力势能</a:t>
            </a:r>
            <a:r>
              <a:rPr lang="zh-CN" altLang="en-US" sz="3200" dirty="0" smtClean="0"/>
              <a:t>（       </a:t>
            </a:r>
            <a:r>
              <a:rPr lang="zh-CN" altLang="en-US" sz="3200" dirty="0"/>
              <a:t>）。</a:t>
            </a:r>
            <a:endParaRPr lang="zh-CN" altLang="en-US" sz="3200" dirty="0">
              <a:latin typeface="微软雅黑" pitchFamily="34" charset="-122"/>
              <a:ea typeface="微软雅黑" pitchFamily="34" charset="-122"/>
            </a:endParaRPr>
          </a:p>
        </p:txBody>
      </p:sp>
      <p:sp>
        <p:nvSpPr>
          <p:cNvPr id="5" name="TextBox 4"/>
          <p:cNvSpPr txBox="1"/>
          <p:nvPr/>
        </p:nvSpPr>
        <p:spPr>
          <a:xfrm>
            <a:off x="5364088" y="1340768"/>
            <a:ext cx="504056" cy="584775"/>
          </a:xfrm>
          <a:prstGeom prst="rect">
            <a:avLst/>
          </a:prstGeom>
          <a:noFill/>
        </p:spPr>
        <p:txBody>
          <a:bodyPr wrap="square" rtlCol="0">
            <a:spAutoFit/>
          </a:bodyPr>
          <a:lstStyle/>
          <a:p>
            <a:r>
              <a:rPr lang="en-US" altLang="zh-CN" sz="3200" dirty="0" smtClean="0">
                <a:solidFill>
                  <a:srgbClr val="FF0000"/>
                </a:solidFill>
              </a:rPr>
              <a:t>D</a:t>
            </a:r>
            <a:endParaRPr lang="zh-CN" altLang="en-US" sz="3200" dirty="0">
              <a:solidFill>
                <a:srgbClr val="FF0000"/>
              </a:solidFill>
            </a:endParaRPr>
          </a:p>
        </p:txBody>
      </p:sp>
      <p:sp>
        <p:nvSpPr>
          <p:cNvPr id="7" name="矩形 6"/>
          <p:cNvSpPr/>
          <p:nvPr/>
        </p:nvSpPr>
        <p:spPr>
          <a:xfrm>
            <a:off x="899592" y="2204864"/>
            <a:ext cx="3168352" cy="3046988"/>
          </a:xfrm>
          <a:prstGeom prst="rect">
            <a:avLst/>
          </a:prstGeom>
        </p:spPr>
        <p:txBody>
          <a:bodyPr wrap="square">
            <a:spAutoFit/>
          </a:bodyPr>
          <a:lstStyle/>
          <a:p>
            <a:pPr marL="514350" indent="-514350" fontAlgn="ctr">
              <a:lnSpc>
                <a:spcPct val="150000"/>
              </a:lnSpc>
              <a:buAutoNum type="alphaUcPeriod"/>
            </a:pPr>
            <a:r>
              <a:rPr lang="zh-CN" altLang="en-US" sz="3200" dirty="0" smtClean="0"/>
              <a:t>一</a:t>
            </a:r>
            <a:r>
              <a:rPr lang="zh-CN" altLang="en-US" sz="3200" dirty="0"/>
              <a:t>直增大 </a:t>
            </a:r>
            <a:endParaRPr lang="en-US" altLang="zh-CN" sz="3200" dirty="0" smtClean="0"/>
          </a:p>
          <a:p>
            <a:pPr marL="514350" indent="-514350" fontAlgn="ctr">
              <a:lnSpc>
                <a:spcPct val="150000"/>
              </a:lnSpc>
            </a:pPr>
            <a:r>
              <a:rPr lang="en-US" altLang="zh-CN" sz="3200" dirty="0" smtClean="0"/>
              <a:t>B</a:t>
            </a:r>
            <a:r>
              <a:rPr lang="en-US" altLang="zh-CN" sz="3200" dirty="0"/>
              <a:t>. </a:t>
            </a:r>
            <a:r>
              <a:rPr lang="zh-CN" altLang="en-US" sz="3200" dirty="0"/>
              <a:t>一直减小</a:t>
            </a:r>
          </a:p>
          <a:p>
            <a:pPr fontAlgn="ctr">
              <a:lnSpc>
                <a:spcPct val="150000"/>
              </a:lnSpc>
            </a:pPr>
            <a:r>
              <a:rPr lang="en-US" altLang="zh-CN" sz="3200" dirty="0"/>
              <a:t>C. </a:t>
            </a:r>
            <a:r>
              <a:rPr lang="zh-CN" altLang="en-US" sz="3200" dirty="0"/>
              <a:t>先减小后增大 </a:t>
            </a:r>
            <a:endParaRPr lang="en-US" altLang="zh-CN" sz="3200" dirty="0" smtClean="0"/>
          </a:p>
          <a:p>
            <a:pPr fontAlgn="ctr">
              <a:lnSpc>
                <a:spcPct val="150000"/>
              </a:lnSpc>
            </a:pPr>
            <a:r>
              <a:rPr lang="en-US" altLang="zh-CN" sz="3200" dirty="0" smtClean="0"/>
              <a:t>D</a:t>
            </a:r>
            <a:r>
              <a:rPr lang="en-US" altLang="zh-CN" sz="3200" dirty="0"/>
              <a:t>. </a:t>
            </a:r>
            <a:r>
              <a:rPr lang="zh-CN" altLang="en-US" sz="3200" dirty="0"/>
              <a:t>先增大后减小</a:t>
            </a:r>
          </a:p>
        </p:txBody>
      </p:sp>
      <p:pic>
        <p:nvPicPr>
          <p:cNvPr id="21506" name="Picture 2"/>
          <p:cNvPicPr>
            <a:picLocks noChangeAspect="1" noChangeArrowheads="1"/>
          </p:cNvPicPr>
          <p:nvPr/>
        </p:nvPicPr>
        <p:blipFill>
          <a:blip r:embed="rId2" cstate="print"/>
          <a:srcRect/>
          <a:stretch>
            <a:fillRect/>
          </a:stretch>
        </p:blipFill>
        <p:spPr bwMode="auto">
          <a:xfrm>
            <a:off x="3995936" y="3356992"/>
            <a:ext cx="5148064" cy="17793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1815882"/>
          </a:xfrm>
          <a:prstGeom prst="rect">
            <a:avLst/>
          </a:prstGeom>
        </p:spPr>
        <p:txBody>
          <a:bodyPr wrap="square">
            <a:spAutoFit/>
          </a:bodyPr>
          <a:lstStyle/>
          <a:p>
            <a:r>
              <a:rPr lang="zh-CN" altLang="en-US" sz="2800" dirty="0" smtClean="0"/>
              <a:t>﻿</a:t>
            </a:r>
            <a:r>
              <a:rPr lang="zh-CN" altLang="en-US" sz="2800" dirty="0"/>
              <a:t>为探究重力势能与质量关系，如图所示小龙选择了体积不同的实心铝球 </a:t>
            </a:r>
            <a:r>
              <a:rPr lang="en-US" altLang="zh-CN" sz="2800" dirty="0"/>
              <a:t>a</a:t>
            </a:r>
            <a:r>
              <a:rPr lang="zh-CN" altLang="en-US" sz="2800" dirty="0"/>
              <a:t>、</a:t>
            </a:r>
            <a:r>
              <a:rPr lang="en-US" altLang="zh-CN" sz="2800" dirty="0"/>
              <a:t>b</a:t>
            </a:r>
            <a:r>
              <a:rPr lang="zh-CN" altLang="en-US" sz="2800" dirty="0"/>
              <a:t>，体积相同的实心铜球 </a:t>
            </a:r>
            <a:r>
              <a:rPr lang="en-US" altLang="zh-CN" sz="2800" dirty="0"/>
              <a:t>c </a:t>
            </a:r>
            <a:r>
              <a:rPr lang="zh-CN" altLang="en-US" sz="2800" dirty="0"/>
              <a:t>和铝球 </a:t>
            </a:r>
            <a:r>
              <a:rPr lang="en-US" altLang="zh-CN" sz="2800" dirty="0"/>
              <a:t>d </a:t>
            </a:r>
            <a:r>
              <a:rPr lang="zh-CN" altLang="en-US" sz="2800" dirty="0"/>
              <a:t>以及平整的橡皮泥进行实验。下列关于本实验说法不正确的是（ </a:t>
            </a:r>
            <a:r>
              <a:rPr lang="zh-CN" altLang="en-US" sz="2800" dirty="0" smtClean="0"/>
              <a:t>    ）。</a:t>
            </a:r>
            <a:endParaRPr lang="zh-CN" altLang="en-US" sz="2800" dirty="0">
              <a:latin typeface="微软雅黑" pitchFamily="34" charset="-122"/>
              <a:ea typeface="微软雅黑" pitchFamily="34" charset="-122"/>
            </a:endParaRPr>
          </a:p>
        </p:txBody>
      </p:sp>
      <p:sp>
        <p:nvSpPr>
          <p:cNvPr id="5" name="TextBox 4"/>
          <p:cNvSpPr txBox="1"/>
          <p:nvPr/>
        </p:nvSpPr>
        <p:spPr>
          <a:xfrm>
            <a:off x="7524328" y="2060848"/>
            <a:ext cx="504056" cy="584775"/>
          </a:xfrm>
          <a:prstGeom prst="rect">
            <a:avLst/>
          </a:prstGeom>
          <a:noFill/>
        </p:spPr>
        <p:txBody>
          <a:bodyPr wrap="square" rtlCol="0">
            <a:spAutoFit/>
          </a:bodyPr>
          <a:lstStyle/>
          <a:p>
            <a:r>
              <a:rPr lang="en-US" altLang="zh-CN" sz="3200" dirty="0" smtClean="0">
                <a:solidFill>
                  <a:srgbClr val="FF0000"/>
                </a:solidFill>
              </a:rPr>
              <a:t>C</a:t>
            </a:r>
            <a:endParaRPr lang="zh-CN" altLang="en-US" sz="3200" dirty="0">
              <a:solidFill>
                <a:srgbClr val="FF0000"/>
              </a:solidFill>
            </a:endParaRPr>
          </a:p>
        </p:txBody>
      </p:sp>
      <p:sp>
        <p:nvSpPr>
          <p:cNvPr id="7" name="矩形 6"/>
          <p:cNvSpPr/>
          <p:nvPr/>
        </p:nvSpPr>
        <p:spPr>
          <a:xfrm>
            <a:off x="395536" y="4869160"/>
            <a:ext cx="8424936" cy="1815882"/>
          </a:xfrm>
          <a:prstGeom prst="rect">
            <a:avLst/>
          </a:prstGeom>
        </p:spPr>
        <p:txBody>
          <a:bodyPr wrap="square">
            <a:spAutoFit/>
          </a:bodyPr>
          <a:lstStyle/>
          <a:p>
            <a:pPr fontAlgn="ctr"/>
            <a:r>
              <a:rPr lang="en-US" altLang="zh-CN" sz="2800" dirty="0"/>
              <a:t>A. </a:t>
            </a:r>
            <a:r>
              <a:rPr lang="zh-CN" altLang="en-US" sz="2800" dirty="0"/>
              <a:t>实验时要让球从同一高度自由落下</a:t>
            </a:r>
          </a:p>
          <a:p>
            <a:pPr fontAlgn="ctr"/>
            <a:r>
              <a:rPr lang="en-US" altLang="zh-CN" sz="2800" dirty="0"/>
              <a:t>B. </a:t>
            </a:r>
            <a:r>
              <a:rPr lang="zh-CN" altLang="en-US" sz="2800" dirty="0"/>
              <a:t>比较球落在橡皮泥中的凹陷程度来反映势能的大小</a:t>
            </a:r>
          </a:p>
          <a:p>
            <a:pPr fontAlgn="ctr"/>
            <a:r>
              <a:rPr lang="en-US" altLang="zh-CN" sz="2800" dirty="0"/>
              <a:t>C. </a:t>
            </a:r>
            <a:r>
              <a:rPr lang="zh-CN" altLang="en-US" sz="2800" dirty="0"/>
              <a:t>研究 </a:t>
            </a:r>
            <a:r>
              <a:rPr lang="en-US" altLang="zh-CN" sz="2800" dirty="0"/>
              <a:t>a </a:t>
            </a:r>
            <a:r>
              <a:rPr lang="zh-CN" altLang="en-US" sz="2800" dirty="0"/>
              <a:t>球和 </a:t>
            </a:r>
            <a:r>
              <a:rPr lang="en-US" altLang="zh-CN" sz="2800" dirty="0"/>
              <a:t>b </a:t>
            </a:r>
            <a:r>
              <a:rPr lang="zh-CN" altLang="en-US" sz="2800" dirty="0"/>
              <a:t>球可以验证重力势能与质量有关</a:t>
            </a:r>
          </a:p>
          <a:p>
            <a:pPr fontAlgn="ctr"/>
            <a:r>
              <a:rPr lang="en-US" altLang="zh-CN" sz="2800" dirty="0"/>
              <a:t>D. </a:t>
            </a:r>
            <a:r>
              <a:rPr lang="zh-CN" altLang="en-US" sz="2800" dirty="0"/>
              <a:t>本实验器材还可以探究重力势能与高度的关系</a:t>
            </a:r>
          </a:p>
        </p:txBody>
      </p:sp>
      <p:pic>
        <p:nvPicPr>
          <p:cNvPr id="22530" name="Picture 2"/>
          <p:cNvPicPr>
            <a:picLocks noChangeAspect="1" noChangeArrowheads="1"/>
          </p:cNvPicPr>
          <p:nvPr/>
        </p:nvPicPr>
        <p:blipFill>
          <a:blip r:embed="rId2" cstate="print"/>
          <a:srcRect/>
          <a:stretch>
            <a:fillRect/>
          </a:stretch>
        </p:blipFill>
        <p:spPr bwMode="auto">
          <a:xfrm>
            <a:off x="2123728" y="2708920"/>
            <a:ext cx="4752975" cy="201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4744"/>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解析</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827584" y="2060848"/>
            <a:ext cx="7704856" cy="3046988"/>
          </a:xfrm>
          <a:prstGeom prst="rect">
            <a:avLst/>
          </a:prstGeom>
        </p:spPr>
        <p:txBody>
          <a:bodyPr wrap="square">
            <a:spAutoFit/>
          </a:bodyPr>
          <a:lstStyle/>
          <a:p>
            <a:r>
              <a:rPr lang="zh-CN" altLang="en-US" sz="3200" dirty="0" smtClean="0"/>
              <a:t>﻿</a:t>
            </a:r>
            <a:r>
              <a:rPr lang="zh-CN" altLang="en-US" sz="3200" dirty="0"/>
              <a:t>在探究重力势能与质量的关系时，要控制两球下落的高度相同，质量不同，因此在选取器材时应选质量不同的两个小球，同时为了避免球的体积大小对实验的影响，所选取的两个球的体积应相同，而 </a:t>
            </a:r>
            <a:r>
              <a:rPr lang="en-US" altLang="zh-CN" sz="3200" dirty="0"/>
              <a:t>a </a:t>
            </a:r>
            <a:r>
              <a:rPr lang="zh-CN" altLang="en-US" sz="3200" dirty="0"/>
              <a:t>球和 </a:t>
            </a:r>
            <a:r>
              <a:rPr lang="en-US" altLang="zh-CN" sz="3200" dirty="0"/>
              <a:t>b </a:t>
            </a:r>
            <a:r>
              <a:rPr lang="zh-CN" altLang="en-US" sz="3200" dirty="0"/>
              <a:t>球体积不同，故 </a:t>
            </a:r>
            <a:r>
              <a:rPr lang="en-US" altLang="zh-CN" sz="3200" b="1" dirty="0">
                <a:solidFill>
                  <a:srgbClr val="FF0000"/>
                </a:solidFill>
              </a:rPr>
              <a:t>C</a:t>
            </a:r>
            <a:r>
              <a:rPr lang="en-US" altLang="zh-CN" sz="3200" b="1" dirty="0"/>
              <a:t> </a:t>
            </a:r>
            <a:r>
              <a:rPr lang="zh-CN" altLang="en-US" sz="3200" dirty="0"/>
              <a:t>错误。</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908720"/>
            <a:ext cx="4464496" cy="584775"/>
          </a:xfrm>
          <a:prstGeom prst="rect">
            <a:avLst/>
          </a:prstGeom>
        </p:spPr>
        <p:txBody>
          <a:bodyPr wrap="square">
            <a:spAutoFit/>
          </a:bodyPr>
          <a:lstStyle/>
          <a:p>
            <a:r>
              <a:rPr lang="zh-CN" altLang="en-US" sz="3200" dirty="0"/>
              <a:t>弓弦对弓箭做功了吗？</a:t>
            </a:r>
            <a:endParaRPr lang="zh-CN" altLang="en-US" sz="3200" dirty="0">
              <a:latin typeface="微软雅黑" pitchFamily="34" charset="-122"/>
              <a:ea typeface="微软雅黑" pitchFamily="34" charset="-122"/>
            </a:endParaRPr>
          </a:p>
        </p:txBody>
      </p:sp>
      <p:sp>
        <p:nvSpPr>
          <p:cNvPr id="5" name="矩形 4"/>
          <p:cNvSpPr/>
          <p:nvPr/>
        </p:nvSpPr>
        <p:spPr>
          <a:xfrm>
            <a:off x="2843808" y="2132856"/>
            <a:ext cx="5472608" cy="1569660"/>
          </a:xfrm>
          <a:prstGeom prst="rect">
            <a:avLst/>
          </a:prstGeom>
        </p:spPr>
        <p:txBody>
          <a:bodyPr wrap="square">
            <a:spAutoFit/>
          </a:bodyPr>
          <a:lstStyle/>
          <a:p>
            <a:r>
              <a:rPr lang="zh-CN" altLang="en-US" sz="3200" dirty="0"/>
              <a:t>发生弹性形变的弓弦对弓箭做了弓，因此发生弹性形变的弓弦应该具有 </a:t>
            </a:r>
            <a:r>
              <a:rPr lang="en-US" altLang="zh-CN" sz="3200" dirty="0"/>
              <a:t>_____</a:t>
            </a:r>
            <a:r>
              <a:rPr lang="zh-CN" altLang="en-US" sz="3200" dirty="0"/>
              <a:t>；</a:t>
            </a:r>
            <a:endParaRPr lang="zh-CN" altLang="en-US" sz="3200" dirty="0">
              <a:latin typeface="微软雅黑" pitchFamily="34" charset="-122"/>
              <a:ea typeface="微软雅黑" pitchFamily="34" charset="-122"/>
            </a:endParaRPr>
          </a:p>
        </p:txBody>
      </p:sp>
      <p:sp>
        <p:nvSpPr>
          <p:cNvPr id="7" name="矩形 6"/>
          <p:cNvSpPr/>
          <p:nvPr/>
        </p:nvSpPr>
        <p:spPr>
          <a:xfrm>
            <a:off x="2915816" y="4149080"/>
            <a:ext cx="5400600" cy="1077218"/>
          </a:xfrm>
          <a:prstGeom prst="rect">
            <a:avLst/>
          </a:prstGeom>
        </p:spPr>
        <p:txBody>
          <a:bodyPr wrap="square">
            <a:spAutoFit/>
          </a:bodyPr>
          <a:lstStyle/>
          <a:p>
            <a:r>
              <a:rPr lang="zh-CN" altLang="en-US" sz="3200" dirty="0"/>
              <a:t>那么发生弹性形变的弓弦具有什么能呢？</a:t>
            </a:r>
            <a:endParaRPr lang="zh-CN" altLang="en-US" sz="3200" dirty="0">
              <a:latin typeface="微软雅黑" pitchFamily="34" charset="-122"/>
              <a:ea typeface="微软雅黑" pitchFamily="34" charset="-122"/>
            </a:endParaRPr>
          </a:p>
        </p:txBody>
      </p:sp>
      <p:sp>
        <p:nvSpPr>
          <p:cNvPr id="8" name="矩形 7"/>
          <p:cNvSpPr/>
          <p:nvPr/>
        </p:nvSpPr>
        <p:spPr>
          <a:xfrm>
            <a:off x="4932040" y="3068960"/>
            <a:ext cx="1080120" cy="584775"/>
          </a:xfrm>
          <a:prstGeom prst="rect">
            <a:avLst/>
          </a:prstGeom>
        </p:spPr>
        <p:txBody>
          <a:bodyPr wrap="square">
            <a:spAutoFit/>
          </a:bodyPr>
          <a:lstStyle/>
          <a:p>
            <a:r>
              <a:rPr lang="zh-CN" altLang="en-US" sz="3200" b="1" dirty="0">
                <a:solidFill>
                  <a:srgbClr val="FF0000"/>
                </a:solidFill>
                <a:latin typeface="华文楷体" pitchFamily="2" charset="-122"/>
                <a:ea typeface="华文楷体" pitchFamily="2" charset="-122"/>
              </a:rPr>
              <a:t>能量</a:t>
            </a:r>
            <a:endParaRPr lang="zh-CN" altLang="en-US" sz="3200" dirty="0">
              <a:solidFill>
                <a:srgbClr val="FF0000"/>
              </a:solidFill>
              <a:latin typeface="华文楷体" pitchFamily="2" charset="-122"/>
              <a:ea typeface="华文楷体" pitchFamily="2" charset="-122"/>
            </a:endParaRPr>
          </a:p>
        </p:txBody>
      </p:sp>
      <p:pic>
        <p:nvPicPr>
          <p:cNvPr id="23554" name="Picture 2"/>
          <p:cNvPicPr>
            <a:picLocks noChangeAspect="1" noChangeArrowheads="1"/>
          </p:cNvPicPr>
          <p:nvPr/>
        </p:nvPicPr>
        <p:blipFill>
          <a:blip r:embed="rId2" cstate="print"/>
          <a:srcRect/>
          <a:stretch>
            <a:fillRect/>
          </a:stretch>
        </p:blipFill>
        <p:spPr bwMode="auto">
          <a:xfrm>
            <a:off x="0" y="1700808"/>
            <a:ext cx="2809875" cy="427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a:solidFill>
                  <a:schemeClr val="tx2"/>
                </a:solidFill>
                <a:latin typeface="微软雅黑" pitchFamily="34" charset="-122"/>
                <a:ea typeface="微软雅黑" pitchFamily="34" charset="-122"/>
              </a:rPr>
              <a:t>思考</a:t>
            </a:r>
          </a:p>
        </p:txBody>
      </p:sp>
      <p:sp>
        <p:nvSpPr>
          <p:cNvPr id="3" name="矩形 2"/>
          <p:cNvSpPr/>
          <p:nvPr/>
        </p:nvSpPr>
        <p:spPr>
          <a:xfrm>
            <a:off x="1403648" y="836712"/>
            <a:ext cx="5328592" cy="584775"/>
          </a:xfrm>
          <a:prstGeom prst="rect">
            <a:avLst/>
          </a:prstGeom>
        </p:spPr>
        <p:txBody>
          <a:bodyPr wrap="square">
            <a:spAutoFit/>
          </a:bodyPr>
          <a:lstStyle/>
          <a:p>
            <a:r>
              <a:rPr lang="zh-CN" altLang="en-US" sz="3200" dirty="0"/>
              <a:t>从做功的角度分析下列过程。</a:t>
            </a:r>
            <a:endParaRPr lang="zh-CN" altLang="en-US" sz="3200" dirty="0">
              <a:latin typeface="微软雅黑" pitchFamily="34" charset="-122"/>
              <a:ea typeface="微软雅黑" pitchFamily="34" charset="-122"/>
            </a:endParaRPr>
          </a:p>
        </p:txBody>
      </p:sp>
      <p:sp>
        <p:nvSpPr>
          <p:cNvPr id="13" name="TextBox 12"/>
          <p:cNvSpPr txBox="1"/>
          <p:nvPr/>
        </p:nvSpPr>
        <p:spPr>
          <a:xfrm>
            <a:off x="6156176" y="1484784"/>
            <a:ext cx="2088232" cy="954107"/>
          </a:xfrm>
          <a:prstGeom prst="rect">
            <a:avLst/>
          </a:prstGeom>
          <a:noFill/>
        </p:spPr>
        <p:txBody>
          <a:bodyPr wrap="square" rtlCol="0">
            <a:spAutoFit/>
          </a:bodyPr>
          <a:lstStyle/>
          <a:p>
            <a:r>
              <a:rPr lang="zh-CN" altLang="en-US" sz="2800" b="1" dirty="0"/>
              <a:t>﻿</a:t>
            </a:r>
            <a:r>
              <a:rPr lang="en-US" altLang="zh-CN" sz="2800" b="1" dirty="0"/>
              <a:t>3. </a:t>
            </a:r>
            <a:r>
              <a:rPr lang="zh-CN" altLang="en-US" sz="2800" b="1" dirty="0"/>
              <a:t>拉伸变形的皮筋</a:t>
            </a:r>
            <a:endParaRPr lang="zh-CN" altLang="en-US" sz="2800" baseline="-25000" dirty="0">
              <a:solidFill>
                <a:srgbClr val="FF0000"/>
              </a:solidFill>
            </a:endParaRPr>
          </a:p>
        </p:txBody>
      </p:sp>
      <p:sp>
        <p:nvSpPr>
          <p:cNvPr id="11" name="矩形 10"/>
          <p:cNvSpPr/>
          <p:nvPr/>
        </p:nvSpPr>
        <p:spPr>
          <a:xfrm>
            <a:off x="3275856" y="1556792"/>
            <a:ext cx="2160240" cy="954107"/>
          </a:xfrm>
          <a:prstGeom prst="rect">
            <a:avLst/>
          </a:prstGeom>
        </p:spPr>
        <p:txBody>
          <a:bodyPr wrap="square">
            <a:spAutoFit/>
          </a:bodyPr>
          <a:lstStyle/>
          <a:p>
            <a:pPr fontAlgn="ctr"/>
            <a:r>
              <a:rPr lang="en-US" altLang="zh-CN" sz="2800" b="1" dirty="0"/>
              <a:t>2. </a:t>
            </a:r>
            <a:r>
              <a:rPr lang="zh-CN" altLang="en-US" sz="2800" b="1" dirty="0"/>
              <a:t>高挂枝头的苹果</a:t>
            </a:r>
            <a:endParaRPr lang="zh-CN" altLang="en-US" sz="2800" dirty="0"/>
          </a:p>
        </p:txBody>
      </p:sp>
      <p:sp>
        <p:nvSpPr>
          <p:cNvPr id="12" name="矩形 11"/>
          <p:cNvSpPr/>
          <p:nvPr/>
        </p:nvSpPr>
        <p:spPr>
          <a:xfrm>
            <a:off x="683568" y="1844824"/>
            <a:ext cx="2376264" cy="523220"/>
          </a:xfrm>
          <a:prstGeom prst="rect">
            <a:avLst/>
          </a:prstGeom>
        </p:spPr>
        <p:txBody>
          <a:bodyPr wrap="square">
            <a:spAutoFit/>
          </a:bodyPr>
          <a:lstStyle/>
          <a:p>
            <a:pPr fontAlgn="ctr"/>
            <a:r>
              <a:rPr lang="en-US" altLang="zh-CN" sz="2800" b="1" dirty="0"/>
              <a:t>1. </a:t>
            </a:r>
            <a:r>
              <a:rPr lang="zh-CN" altLang="en-US" sz="2800" b="1" dirty="0"/>
              <a:t>疾驰的汽车</a:t>
            </a:r>
            <a:endParaRPr lang="zh-CN" altLang="en-US" sz="2800" dirty="0"/>
          </a:p>
        </p:txBody>
      </p:sp>
      <p:sp>
        <p:nvSpPr>
          <p:cNvPr id="16" name="矩形 15"/>
          <p:cNvSpPr/>
          <p:nvPr/>
        </p:nvSpPr>
        <p:spPr>
          <a:xfrm>
            <a:off x="6228184" y="4293096"/>
            <a:ext cx="2016224" cy="523220"/>
          </a:xfrm>
          <a:prstGeom prst="rect">
            <a:avLst/>
          </a:prstGeom>
        </p:spPr>
        <p:txBody>
          <a:bodyPr wrap="square">
            <a:spAutoFit/>
          </a:bodyPr>
          <a:lstStyle/>
          <a:p>
            <a:pPr fontAlgn="ctr"/>
            <a:r>
              <a:rPr lang="en-US" altLang="zh-CN" sz="2800" b="1" dirty="0"/>
              <a:t>6. </a:t>
            </a:r>
            <a:r>
              <a:rPr lang="zh-CN" altLang="en-US" sz="2800" b="1" dirty="0"/>
              <a:t>流动的水</a:t>
            </a:r>
            <a:endParaRPr lang="zh-CN" altLang="en-US" sz="2800" dirty="0"/>
          </a:p>
        </p:txBody>
      </p:sp>
      <p:sp>
        <p:nvSpPr>
          <p:cNvPr id="17" name="矩形 16"/>
          <p:cNvSpPr/>
          <p:nvPr/>
        </p:nvSpPr>
        <p:spPr>
          <a:xfrm>
            <a:off x="3347864" y="4293096"/>
            <a:ext cx="2016224" cy="523220"/>
          </a:xfrm>
          <a:prstGeom prst="rect">
            <a:avLst/>
          </a:prstGeom>
        </p:spPr>
        <p:txBody>
          <a:bodyPr wrap="square">
            <a:spAutoFit/>
          </a:bodyPr>
          <a:lstStyle/>
          <a:p>
            <a:pPr fontAlgn="ctr"/>
            <a:r>
              <a:rPr lang="en-US" altLang="zh-CN" sz="2800" b="1" dirty="0"/>
              <a:t>5. </a:t>
            </a:r>
            <a:r>
              <a:rPr lang="zh-CN" altLang="en-US" sz="2800" b="1" dirty="0"/>
              <a:t>拉开的弓</a:t>
            </a:r>
            <a:endParaRPr lang="zh-CN" altLang="en-US" sz="2800" dirty="0"/>
          </a:p>
        </p:txBody>
      </p:sp>
      <p:sp>
        <p:nvSpPr>
          <p:cNvPr id="18" name="矩形 17"/>
          <p:cNvSpPr/>
          <p:nvPr/>
        </p:nvSpPr>
        <p:spPr>
          <a:xfrm>
            <a:off x="755576" y="4293096"/>
            <a:ext cx="2376264" cy="523220"/>
          </a:xfrm>
          <a:prstGeom prst="rect">
            <a:avLst/>
          </a:prstGeom>
        </p:spPr>
        <p:txBody>
          <a:bodyPr wrap="square">
            <a:spAutoFit/>
          </a:bodyPr>
          <a:lstStyle/>
          <a:p>
            <a:pPr fontAlgn="ctr"/>
            <a:r>
              <a:rPr lang="en-US" altLang="zh-CN" sz="2800" b="1" dirty="0"/>
              <a:t>4. </a:t>
            </a:r>
            <a:r>
              <a:rPr lang="zh-CN" altLang="en-US" sz="2800" b="1" dirty="0"/>
              <a:t>高举的重锤</a:t>
            </a:r>
            <a:endParaRPr lang="zh-CN" altLang="en-US" sz="2800" dirty="0"/>
          </a:p>
        </p:txBody>
      </p:sp>
      <p:pic>
        <p:nvPicPr>
          <p:cNvPr id="3074" name="Picture 2"/>
          <p:cNvPicPr>
            <a:picLocks noChangeAspect="1" noChangeArrowheads="1"/>
          </p:cNvPicPr>
          <p:nvPr/>
        </p:nvPicPr>
        <p:blipFill>
          <a:blip r:embed="rId2" cstate="print"/>
          <a:srcRect/>
          <a:stretch>
            <a:fillRect/>
          </a:stretch>
        </p:blipFill>
        <p:spPr bwMode="auto">
          <a:xfrm>
            <a:off x="827584" y="2636912"/>
            <a:ext cx="1933575" cy="13049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347864" y="2636912"/>
            <a:ext cx="1990725" cy="12763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156176" y="2636912"/>
            <a:ext cx="1895475" cy="128587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228184" y="5013176"/>
            <a:ext cx="2047875" cy="1362075"/>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899593" y="5162550"/>
            <a:ext cx="1872208" cy="1430270"/>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3563888" y="5013176"/>
            <a:ext cx="1584176"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556792"/>
            <a:ext cx="7560840" cy="1077218"/>
          </a:xfrm>
          <a:prstGeom prst="rect">
            <a:avLst/>
          </a:prstGeom>
          <a:noFill/>
          <a:ln>
            <a:solidFill>
              <a:srgbClr val="FF0000"/>
            </a:solidFill>
          </a:ln>
        </p:spPr>
        <p:txBody>
          <a:bodyPr wrap="square" rtlCol="0">
            <a:spAutoFit/>
          </a:bodyPr>
          <a:lstStyle/>
          <a:p>
            <a:r>
              <a:rPr lang="zh-CN" altLang="en-US" sz="3200" dirty="0"/>
              <a:t>﻿物体由于发生弹性形变而具有的能叫做</a:t>
            </a:r>
            <a:r>
              <a:rPr lang="zh-CN" altLang="en-US" sz="3200" b="1" dirty="0">
                <a:solidFill>
                  <a:srgbClr val="FF0000"/>
                </a:solidFill>
              </a:rPr>
              <a:t>弹性势能</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476672"/>
            <a:ext cx="2236510" cy="707886"/>
          </a:xfrm>
          <a:prstGeom prst="rect">
            <a:avLst/>
          </a:prstGeom>
        </p:spPr>
        <p:txBody>
          <a:bodyPr wrap="none">
            <a:spAutoFit/>
          </a:bodyPr>
          <a:lstStyle/>
          <a:p>
            <a:r>
              <a:rPr lang="zh-CN" altLang="en-US" sz="4000" b="1" dirty="0" smtClean="0">
                <a:latin typeface="微软雅黑" pitchFamily="34" charset="-122"/>
                <a:ea typeface="微软雅黑" pitchFamily="34" charset="-122"/>
              </a:rPr>
              <a:t>弹性势</a:t>
            </a:r>
            <a:r>
              <a:rPr lang="zh-CN" altLang="en-US" sz="4000" b="1" dirty="0">
                <a:latin typeface="微软雅黑" pitchFamily="34" charset="-122"/>
                <a:ea typeface="微软雅黑" pitchFamily="34" charset="-122"/>
              </a:rPr>
              <a:t>能</a:t>
            </a:r>
          </a:p>
        </p:txBody>
      </p:sp>
      <p:sp>
        <p:nvSpPr>
          <p:cNvPr id="12" name="矩形 11"/>
          <p:cNvSpPr/>
          <p:nvPr/>
        </p:nvSpPr>
        <p:spPr>
          <a:xfrm>
            <a:off x="323528" y="5661248"/>
            <a:ext cx="2664296" cy="584775"/>
          </a:xfrm>
          <a:prstGeom prst="rect">
            <a:avLst/>
          </a:prstGeom>
        </p:spPr>
        <p:txBody>
          <a:bodyPr wrap="square">
            <a:spAutoFit/>
          </a:bodyPr>
          <a:lstStyle/>
          <a:p>
            <a:pPr fontAlgn="ctr"/>
            <a:r>
              <a:rPr lang="zh-CN" altLang="en-US" sz="3200" b="1" dirty="0"/>
              <a:t>拉长的橡皮筋</a:t>
            </a:r>
            <a:endParaRPr lang="zh-CN" altLang="en-US" sz="3200" dirty="0">
              <a:latin typeface="微软雅黑" pitchFamily="34" charset="-122"/>
              <a:ea typeface="微软雅黑" pitchFamily="34" charset="-122"/>
            </a:endParaRPr>
          </a:p>
        </p:txBody>
      </p:sp>
      <p:sp>
        <p:nvSpPr>
          <p:cNvPr id="21" name="矩形 20"/>
          <p:cNvSpPr/>
          <p:nvPr/>
        </p:nvSpPr>
        <p:spPr>
          <a:xfrm>
            <a:off x="3419872" y="5661248"/>
            <a:ext cx="2232248" cy="584775"/>
          </a:xfrm>
          <a:prstGeom prst="rect">
            <a:avLst/>
          </a:prstGeom>
        </p:spPr>
        <p:txBody>
          <a:bodyPr wrap="square">
            <a:spAutoFit/>
          </a:bodyPr>
          <a:lstStyle/>
          <a:p>
            <a:pPr fontAlgn="ctr"/>
            <a:r>
              <a:rPr lang="zh-CN" altLang="en-US" sz="3200" b="1" dirty="0"/>
              <a:t>拉伸的弹簧</a:t>
            </a:r>
            <a:endParaRPr lang="zh-CN" altLang="en-US" sz="3200" dirty="0">
              <a:latin typeface="微软雅黑" pitchFamily="34" charset="-122"/>
              <a:ea typeface="微软雅黑" pitchFamily="34" charset="-122"/>
            </a:endParaRPr>
          </a:p>
        </p:txBody>
      </p:sp>
      <p:sp>
        <p:nvSpPr>
          <p:cNvPr id="8" name="矩形 7"/>
          <p:cNvSpPr/>
          <p:nvPr/>
        </p:nvSpPr>
        <p:spPr>
          <a:xfrm>
            <a:off x="6156176" y="5661248"/>
            <a:ext cx="2232248" cy="584775"/>
          </a:xfrm>
          <a:prstGeom prst="rect">
            <a:avLst/>
          </a:prstGeom>
        </p:spPr>
        <p:txBody>
          <a:bodyPr wrap="square">
            <a:spAutoFit/>
          </a:bodyPr>
          <a:lstStyle/>
          <a:p>
            <a:pPr fontAlgn="ctr"/>
            <a:r>
              <a:rPr lang="zh-CN" altLang="en-US" sz="3200" b="1" dirty="0"/>
              <a:t>折弯的竹竿</a:t>
            </a:r>
            <a:endParaRPr lang="zh-CN" altLang="en-US" sz="3200" dirty="0">
              <a:latin typeface="微软雅黑" pitchFamily="34" charset="-122"/>
              <a:ea typeface="微软雅黑" pitchFamily="34" charset="-122"/>
            </a:endParaRPr>
          </a:p>
        </p:txBody>
      </p:sp>
      <p:pic>
        <p:nvPicPr>
          <p:cNvPr id="24578" name="Picture 2"/>
          <p:cNvPicPr>
            <a:picLocks noChangeAspect="1" noChangeArrowheads="1"/>
          </p:cNvPicPr>
          <p:nvPr/>
        </p:nvPicPr>
        <p:blipFill>
          <a:blip r:embed="rId2" cstate="print"/>
          <a:srcRect/>
          <a:stretch>
            <a:fillRect/>
          </a:stretch>
        </p:blipFill>
        <p:spPr bwMode="auto">
          <a:xfrm>
            <a:off x="539552" y="3429000"/>
            <a:ext cx="2324100" cy="173355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6012160" y="3501008"/>
            <a:ext cx="2486025" cy="1724025"/>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3347864" y="3933056"/>
            <a:ext cx="21717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9632" y="908720"/>
            <a:ext cx="6480720" cy="584775"/>
          </a:xfrm>
          <a:prstGeom prst="rect">
            <a:avLst/>
          </a:prstGeom>
        </p:spPr>
        <p:txBody>
          <a:bodyPr wrap="square">
            <a:spAutoFit/>
          </a:bodyPr>
          <a:lstStyle/>
          <a:p>
            <a:r>
              <a:rPr lang="zh-CN" altLang="en-US" sz="3200" dirty="0"/>
              <a:t>弹性势能的大小与什么有关呢？</a:t>
            </a:r>
            <a:endParaRPr lang="zh-CN" altLang="en-US" sz="3200" dirty="0">
              <a:latin typeface="+mn-ea"/>
            </a:endParaRPr>
          </a:p>
        </p:txBody>
      </p:sp>
      <p:sp>
        <p:nvSpPr>
          <p:cNvPr id="6" name="矩形 5"/>
          <p:cNvSpPr/>
          <p:nvPr/>
        </p:nvSpPr>
        <p:spPr>
          <a:xfrm>
            <a:off x="1475656" y="4437112"/>
            <a:ext cx="6624736" cy="1569660"/>
          </a:xfrm>
          <a:prstGeom prst="rect">
            <a:avLst/>
          </a:prstGeom>
        </p:spPr>
        <p:txBody>
          <a:bodyPr wrap="square">
            <a:spAutoFit/>
          </a:bodyPr>
          <a:lstStyle/>
          <a:p>
            <a:r>
              <a:rPr lang="zh-CN" altLang="en-US" sz="3200" dirty="0"/>
              <a:t>弹性势能的大小与物体的</a:t>
            </a:r>
            <a:r>
              <a:rPr lang="zh-CN" altLang="en-US" sz="3200" b="1" dirty="0">
                <a:solidFill>
                  <a:srgbClr val="FF0000"/>
                </a:solidFill>
              </a:rPr>
              <a:t>弹性形变大小</a:t>
            </a:r>
            <a:r>
              <a:rPr lang="zh-CN" altLang="en-US" sz="3200" dirty="0"/>
              <a:t>有关，弹性形变越大，具有的弹性势能越大。</a:t>
            </a:r>
            <a:endParaRPr lang="zh-CN" altLang="en-US" sz="3200" dirty="0">
              <a:latin typeface="+mn-ea"/>
            </a:endParaRPr>
          </a:p>
        </p:txBody>
      </p:sp>
      <p:sp>
        <p:nvSpPr>
          <p:cNvPr id="12" name="TextBox 11"/>
          <p:cNvSpPr txBox="1"/>
          <p:nvPr/>
        </p:nvSpPr>
        <p:spPr>
          <a:xfrm>
            <a:off x="0" y="44371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结论</a:t>
            </a:r>
            <a:endParaRPr lang="zh-CN" altLang="en-US" sz="3200" dirty="0">
              <a:solidFill>
                <a:schemeClr val="tx2"/>
              </a:solidFill>
              <a:latin typeface="微软雅黑" pitchFamily="34" charset="-122"/>
              <a:ea typeface="微软雅黑" pitchFamily="34" charset="-122"/>
            </a:endParaRPr>
          </a:p>
        </p:txBody>
      </p:sp>
      <p:sp>
        <p:nvSpPr>
          <p:cNvPr id="13" name="TextBox 12"/>
          <p:cNvSpPr txBox="1"/>
          <p:nvPr/>
        </p:nvSpPr>
        <p:spPr>
          <a:xfrm>
            <a:off x="0" y="908720"/>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思考</a:t>
            </a:r>
            <a:endParaRPr lang="zh-CN" altLang="en-US" sz="3200" dirty="0">
              <a:solidFill>
                <a:schemeClr val="tx2"/>
              </a:solidFill>
              <a:latin typeface="微软雅黑" pitchFamily="34" charset="-122"/>
              <a:ea typeface="微软雅黑" pitchFamily="34" charset="-122"/>
            </a:endParaRPr>
          </a:p>
        </p:txBody>
      </p:sp>
      <p:pic>
        <p:nvPicPr>
          <p:cNvPr id="25602" name="图片 267"/>
          <p:cNvPicPr>
            <a:picLocks noChangeAspect="1" noChangeArrowheads="1"/>
          </p:cNvPicPr>
          <p:nvPr/>
        </p:nvPicPr>
        <p:blipFill>
          <a:blip r:embed="rId2" cstate="print"/>
          <a:srcRect/>
          <a:stretch>
            <a:fillRect/>
          </a:stretch>
        </p:blipFill>
        <p:spPr bwMode="auto">
          <a:xfrm>
            <a:off x="2195736" y="1988840"/>
            <a:ext cx="3528392" cy="16888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584775"/>
          </a:xfrm>
          <a:prstGeom prst="rect">
            <a:avLst/>
          </a:prstGeom>
        </p:spPr>
        <p:txBody>
          <a:bodyPr wrap="square">
            <a:spAutoFit/>
          </a:bodyPr>
          <a:lstStyle/>
          <a:p>
            <a:r>
              <a:rPr lang="zh-CN" altLang="en-US" sz="3200" dirty="0" smtClean="0"/>
              <a:t>﻿</a:t>
            </a:r>
            <a:r>
              <a:rPr lang="zh-CN" altLang="en-US" sz="3200" dirty="0"/>
              <a:t>下列物体中，具有弹性势能的是</a:t>
            </a:r>
            <a:r>
              <a:rPr lang="zh-CN" altLang="en-US" sz="3200" dirty="0" smtClean="0"/>
              <a:t>（      </a:t>
            </a:r>
            <a:r>
              <a:rPr lang="zh-CN" altLang="en-US" sz="3200" dirty="0"/>
              <a:t>）。</a:t>
            </a:r>
            <a:endParaRPr lang="zh-CN" altLang="en-US" sz="3200" dirty="0">
              <a:latin typeface="微软雅黑" pitchFamily="34" charset="-122"/>
              <a:ea typeface="微软雅黑" pitchFamily="34" charset="-122"/>
            </a:endParaRPr>
          </a:p>
        </p:txBody>
      </p:sp>
      <p:sp>
        <p:nvSpPr>
          <p:cNvPr id="5" name="TextBox 4"/>
          <p:cNvSpPr txBox="1"/>
          <p:nvPr/>
        </p:nvSpPr>
        <p:spPr>
          <a:xfrm>
            <a:off x="7740352" y="764704"/>
            <a:ext cx="504056" cy="584775"/>
          </a:xfrm>
          <a:prstGeom prst="rect">
            <a:avLst/>
          </a:prstGeom>
          <a:noFill/>
        </p:spPr>
        <p:txBody>
          <a:bodyPr wrap="square" rtlCol="0">
            <a:spAutoFit/>
          </a:bodyPr>
          <a:lstStyle/>
          <a:p>
            <a:r>
              <a:rPr lang="en-US" altLang="zh-CN" sz="3200" dirty="0" smtClean="0">
                <a:solidFill>
                  <a:srgbClr val="FF0000"/>
                </a:solidFill>
              </a:rPr>
              <a:t>B</a:t>
            </a:r>
            <a:endParaRPr lang="zh-CN" altLang="en-US" sz="3200" dirty="0">
              <a:solidFill>
                <a:srgbClr val="FF0000"/>
              </a:solidFill>
            </a:endParaRPr>
          </a:p>
        </p:txBody>
      </p:sp>
      <p:sp>
        <p:nvSpPr>
          <p:cNvPr id="7" name="矩形 6"/>
          <p:cNvSpPr/>
          <p:nvPr/>
        </p:nvSpPr>
        <p:spPr>
          <a:xfrm>
            <a:off x="1619672" y="2420888"/>
            <a:ext cx="6120680" cy="3046988"/>
          </a:xfrm>
          <a:prstGeom prst="rect">
            <a:avLst/>
          </a:prstGeom>
        </p:spPr>
        <p:txBody>
          <a:bodyPr wrap="square">
            <a:spAutoFit/>
          </a:bodyPr>
          <a:lstStyle/>
          <a:p>
            <a:pPr fontAlgn="ctr">
              <a:lnSpc>
                <a:spcPct val="150000"/>
              </a:lnSpc>
            </a:pPr>
            <a:r>
              <a:rPr lang="en-US" altLang="zh-CN" sz="3200" dirty="0"/>
              <a:t>A. </a:t>
            </a:r>
            <a:r>
              <a:rPr lang="zh-CN" altLang="en-US" sz="3200" dirty="0"/>
              <a:t>放在桌面上实验用的一根弹簧</a:t>
            </a:r>
          </a:p>
          <a:p>
            <a:pPr fontAlgn="ctr">
              <a:lnSpc>
                <a:spcPct val="150000"/>
              </a:lnSpc>
            </a:pPr>
            <a:r>
              <a:rPr lang="en-US" altLang="zh-CN" sz="3200" dirty="0"/>
              <a:t>B. </a:t>
            </a:r>
            <a:r>
              <a:rPr lang="zh-CN" altLang="en-US" sz="3200" dirty="0"/>
              <a:t>钟表内（机械钟）卷紧的发条</a:t>
            </a:r>
          </a:p>
          <a:p>
            <a:pPr fontAlgn="ctr">
              <a:lnSpc>
                <a:spcPct val="150000"/>
              </a:lnSpc>
            </a:pPr>
            <a:r>
              <a:rPr lang="en-US" altLang="zh-CN" sz="3200" dirty="0"/>
              <a:t>C. </a:t>
            </a:r>
            <a:r>
              <a:rPr lang="zh-CN" altLang="en-US" sz="3200" dirty="0"/>
              <a:t>空中来回摆动的秋千</a:t>
            </a:r>
          </a:p>
          <a:p>
            <a:pPr fontAlgn="ctr">
              <a:lnSpc>
                <a:spcPct val="150000"/>
              </a:lnSpc>
            </a:pPr>
            <a:r>
              <a:rPr lang="en-US" altLang="zh-CN" sz="3200" dirty="0"/>
              <a:t>D. </a:t>
            </a:r>
            <a:r>
              <a:rPr lang="zh-CN" altLang="en-US" sz="3200" dirty="0"/>
              <a:t>捏扁的橡皮泥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488832" cy="584775"/>
          </a:xfrm>
          <a:prstGeom prst="rect">
            <a:avLst/>
          </a:prstGeom>
        </p:spPr>
        <p:txBody>
          <a:bodyPr wrap="square">
            <a:spAutoFit/>
          </a:bodyPr>
          <a:lstStyle/>
          <a:p>
            <a:r>
              <a:rPr lang="zh-CN" altLang="en-US" sz="3200" dirty="0" smtClean="0"/>
              <a:t>﻿</a:t>
            </a:r>
            <a:r>
              <a:rPr lang="zh-CN" altLang="en-US" sz="3200" dirty="0"/>
              <a:t>关于弹性势能，下列说法正确的是（ </a:t>
            </a:r>
            <a:r>
              <a:rPr lang="zh-CN" altLang="en-US" sz="3200" dirty="0" smtClean="0"/>
              <a:t>  ）。</a:t>
            </a:r>
            <a:endParaRPr lang="zh-CN" altLang="en-US" sz="3200" dirty="0">
              <a:latin typeface="微软雅黑" pitchFamily="34" charset="-122"/>
              <a:ea typeface="微软雅黑" pitchFamily="34" charset="-122"/>
            </a:endParaRPr>
          </a:p>
        </p:txBody>
      </p:sp>
      <p:sp>
        <p:nvSpPr>
          <p:cNvPr id="5" name="TextBox 4"/>
          <p:cNvSpPr txBox="1"/>
          <p:nvPr/>
        </p:nvSpPr>
        <p:spPr>
          <a:xfrm>
            <a:off x="7884368" y="836712"/>
            <a:ext cx="504056" cy="584775"/>
          </a:xfrm>
          <a:prstGeom prst="rect">
            <a:avLst/>
          </a:prstGeom>
          <a:noFill/>
        </p:spPr>
        <p:txBody>
          <a:bodyPr wrap="square" rtlCol="0">
            <a:spAutoFit/>
          </a:bodyPr>
          <a:lstStyle/>
          <a:p>
            <a:r>
              <a:rPr lang="en-US" altLang="zh-CN" sz="3200" dirty="0" smtClean="0">
                <a:solidFill>
                  <a:srgbClr val="FF0000"/>
                </a:solidFill>
              </a:rPr>
              <a:t>D</a:t>
            </a:r>
            <a:endParaRPr lang="zh-CN" altLang="en-US" sz="3200" dirty="0">
              <a:solidFill>
                <a:srgbClr val="FF0000"/>
              </a:solidFill>
            </a:endParaRPr>
          </a:p>
        </p:txBody>
      </p:sp>
      <p:sp>
        <p:nvSpPr>
          <p:cNvPr id="7" name="矩形 6"/>
          <p:cNvSpPr/>
          <p:nvPr/>
        </p:nvSpPr>
        <p:spPr>
          <a:xfrm>
            <a:off x="251520" y="2132856"/>
            <a:ext cx="8892480" cy="3785652"/>
          </a:xfrm>
          <a:prstGeom prst="rect">
            <a:avLst/>
          </a:prstGeom>
        </p:spPr>
        <p:txBody>
          <a:bodyPr wrap="square">
            <a:spAutoFit/>
          </a:bodyPr>
          <a:lstStyle/>
          <a:p>
            <a:pPr fontAlgn="ctr">
              <a:lnSpc>
                <a:spcPct val="150000"/>
              </a:lnSpc>
            </a:pPr>
            <a:r>
              <a:rPr lang="en-US" altLang="zh-CN" sz="3200" dirty="0"/>
              <a:t>A. </a:t>
            </a:r>
            <a:r>
              <a:rPr lang="zh-CN" altLang="en-US" sz="3200" dirty="0"/>
              <a:t>当弹簧变长时，它的弹性势能一定增大</a:t>
            </a:r>
          </a:p>
          <a:p>
            <a:pPr fontAlgn="ctr">
              <a:lnSpc>
                <a:spcPct val="150000"/>
              </a:lnSpc>
            </a:pPr>
            <a:r>
              <a:rPr lang="en-US" altLang="zh-CN" sz="3200" dirty="0"/>
              <a:t>B. </a:t>
            </a:r>
            <a:r>
              <a:rPr lang="zh-CN" altLang="en-US" sz="3200" dirty="0"/>
              <a:t>弹性势能的大小跟使弹簧发生形变的物体有关</a:t>
            </a:r>
          </a:p>
          <a:p>
            <a:pPr fontAlgn="ctr">
              <a:lnSpc>
                <a:spcPct val="150000"/>
              </a:lnSpc>
            </a:pPr>
            <a:r>
              <a:rPr lang="en-US" altLang="zh-CN" sz="3200" dirty="0"/>
              <a:t>C. </a:t>
            </a:r>
            <a:r>
              <a:rPr lang="zh-CN" altLang="en-US" sz="3200" dirty="0"/>
              <a:t>弹性势能的大小与弹簧原来的长度有关</a:t>
            </a:r>
          </a:p>
          <a:p>
            <a:pPr fontAlgn="ctr">
              <a:lnSpc>
                <a:spcPct val="150000"/>
              </a:lnSpc>
            </a:pPr>
            <a:r>
              <a:rPr lang="en-US" altLang="zh-CN" sz="3200" dirty="0"/>
              <a:t>D. </a:t>
            </a:r>
            <a:r>
              <a:rPr lang="zh-CN" altLang="en-US" sz="3200" dirty="0"/>
              <a:t>同一根弹簧，在压缩和伸长相同长度时（均在弹性限度内）弹性势能的大小是相等的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488832" cy="3539430"/>
          </a:xfrm>
          <a:prstGeom prst="rect">
            <a:avLst/>
          </a:prstGeom>
        </p:spPr>
        <p:txBody>
          <a:bodyPr wrap="square">
            <a:spAutoFit/>
          </a:bodyPr>
          <a:lstStyle/>
          <a:p>
            <a:r>
              <a:rPr lang="zh-CN" altLang="en-US" sz="2800" dirty="0" smtClean="0"/>
              <a:t>﻿</a:t>
            </a:r>
            <a:r>
              <a:rPr lang="zh-CN" altLang="en-US" sz="2800" dirty="0"/>
              <a:t>在综合实践活动中，实验小组同学尝试改用如图所示装置探究“物体动能大小与哪些因素有关”，小鹏同学经过思考设计了以下两个实验方案。方案一：用同一钢球将同一弹簧压缩至不同程度，撞击同一木块，比较木块被撞击的距离；方案二：用质量不同的钢球将同一弹簧压缩相同程度后静止释放，撞击同一木块，比较木块被撞击的距离。关于他的实验方案（ </a:t>
            </a:r>
            <a:r>
              <a:rPr lang="zh-CN" altLang="en-US" sz="2800" dirty="0" smtClean="0"/>
              <a:t> ）。</a:t>
            </a:r>
            <a:endParaRPr lang="zh-CN" altLang="en-US" sz="2800" dirty="0">
              <a:latin typeface="微软雅黑" pitchFamily="34" charset="-122"/>
              <a:ea typeface="微软雅黑" pitchFamily="34" charset="-122"/>
            </a:endParaRPr>
          </a:p>
        </p:txBody>
      </p:sp>
      <p:sp>
        <p:nvSpPr>
          <p:cNvPr id="5" name="TextBox 4"/>
          <p:cNvSpPr txBox="1"/>
          <p:nvPr/>
        </p:nvSpPr>
        <p:spPr>
          <a:xfrm>
            <a:off x="8100392" y="3789040"/>
            <a:ext cx="504056" cy="584775"/>
          </a:xfrm>
          <a:prstGeom prst="rect">
            <a:avLst/>
          </a:prstGeom>
          <a:noFill/>
        </p:spPr>
        <p:txBody>
          <a:bodyPr wrap="square" rtlCol="0">
            <a:spAutoFit/>
          </a:bodyPr>
          <a:lstStyle/>
          <a:p>
            <a:r>
              <a:rPr lang="en-US" altLang="zh-CN" sz="3200" dirty="0" smtClean="0">
                <a:solidFill>
                  <a:srgbClr val="FF0000"/>
                </a:solidFill>
              </a:rPr>
              <a:t>A</a:t>
            </a:r>
            <a:endParaRPr lang="zh-CN" altLang="en-US" sz="3200" dirty="0">
              <a:solidFill>
                <a:srgbClr val="FF0000"/>
              </a:solidFill>
            </a:endParaRPr>
          </a:p>
        </p:txBody>
      </p:sp>
      <p:sp>
        <p:nvSpPr>
          <p:cNvPr id="7" name="矩形 6"/>
          <p:cNvSpPr/>
          <p:nvPr/>
        </p:nvSpPr>
        <p:spPr>
          <a:xfrm>
            <a:off x="1115616" y="5903893"/>
            <a:ext cx="6912768" cy="954107"/>
          </a:xfrm>
          <a:prstGeom prst="rect">
            <a:avLst/>
          </a:prstGeom>
        </p:spPr>
        <p:txBody>
          <a:bodyPr wrap="square">
            <a:spAutoFit/>
          </a:bodyPr>
          <a:lstStyle/>
          <a:p>
            <a:pPr fontAlgn="ctr"/>
            <a:r>
              <a:rPr lang="en-US" altLang="zh-CN" sz="2800" dirty="0"/>
              <a:t>A. </a:t>
            </a:r>
            <a:r>
              <a:rPr lang="zh-CN" altLang="en-US" sz="2800" dirty="0"/>
              <a:t>只有方案一可行 </a:t>
            </a:r>
            <a:r>
              <a:rPr lang="zh-CN" altLang="en-US" sz="2800" dirty="0" smtClean="0"/>
              <a:t>     </a:t>
            </a:r>
            <a:r>
              <a:rPr lang="en-US" altLang="zh-CN" sz="2800" dirty="0" smtClean="0"/>
              <a:t>B</a:t>
            </a:r>
            <a:r>
              <a:rPr lang="en-US" altLang="zh-CN" sz="2800" dirty="0"/>
              <a:t>. </a:t>
            </a:r>
            <a:r>
              <a:rPr lang="zh-CN" altLang="en-US" sz="2800" dirty="0"/>
              <a:t>只有方案二可行</a:t>
            </a:r>
          </a:p>
          <a:p>
            <a:pPr fontAlgn="ctr"/>
            <a:r>
              <a:rPr lang="en-US" altLang="zh-CN" sz="2800" dirty="0"/>
              <a:t>C. </a:t>
            </a:r>
            <a:r>
              <a:rPr lang="zh-CN" altLang="en-US" sz="2800" dirty="0"/>
              <a:t>两个方案均可行 </a:t>
            </a:r>
            <a:r>
              <a:rPr lang="zh-CN" altLang="en-US" sz="2800" dirty="0" smtClean="0"/>
              <a:t>     </a:t>
            </a:r>
            <a:r>
              <a:rPr lang="en-US" altLang="zh-CN" sz="2800" dirty="0" smtClean="0"/>
              <a:t>D</a:t>
            </a:r>
            <a:r>
              <a:rPr lang="en-US" altLang="zh-CN" sz="2800" dirty="0"/>
              <a:t>. </a:t>
            </a:r>
            <a:r>
              <a:rPr lang="zh-CN" altLang="en-US" sz="2800" dirty="0"/>
              <a:t>两个方案均不可行</a:t>
            </a:r>
          </a:p>
        </p:txBody>
      </p:sp>
      <p:pic>
        <p:nvPicPr>
          <p:cNvPr id="26626" name="Picture 2"/>
          <p:cNvPicPr>
            <a:picLocks noChangeAspect="1" noChangeArrowheads="1"/>
          </p:cNvPicPr>
          <p:nvPr/>
        </p:nvPicPr>
        <p:blipFill>
          <a:blip r:embed="rId2" cstate="print"/>
          <a:srcRect/>
          <a:stretch>
            <a:fillRect/>
          </a:stretch>
        </p:blipFill>
        <p:spPr bwMode="auto">
          <a:xfrm>
            <a:off x="2411760" y="4365104"/>
            <a:ext cx="4324350"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例题</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692696"/>
            <a:ext cx="4320480" cy="3046988"/>
          </a:xfrm>
          <a:prstGeom prst="rect">
            <a:avLst/>
          </a:prstGeom>
        </p:spPr>
        <p:txBody>
          <a:bodyPr wrap="square">
            <a:spAutoFit/>
          </a:bodyPr>
          <a:lstStyle/>
          <a:p>
            <a:r>
              <a:rPr lang="zh-CN" altLang="en-US" sz="3200" dirty="0" smtClean="0"/>
              <a:t>﻿</a:t>
            </a:r>
            <a:r>
              <a:rPr lang="zh-CN" altLang="en-US" sz="3200" dirty="0"/>
              <a:t>如图所示，小明在玩蹦蹦杆，在小明将蹦蹦杆中的弹簧向下压缩的过程中，小明的重力势能、弹簧的弹性势能的变化是（ </a:t>
            </a:r>
            <a:r>
              <a:rPr lang="zh-CN" altLang="en-US" sz="3200" dirty="0" smtClean="0"/>
              <a:t>     ）。</a:t>
            </a:r>
            <a:endParaRPr lang="zh-CN" altLang="en-US" sz="3200" dirty="0">
              <a:latin typeface="微软雅黑" pitchFamily="34" charset="-122"/>
              <a:ea typeface="微软雅黑" pitchFamily="34" charset="-122"/>
            </a:endParaRPr>
          </a:p>
        </p:txBody>
      </p:sp>
      <p:sp>
        <p:nvSpPr>
          <p:cNvPr id="5" name="TextBox 4"/>
          <p:cNvSpPr txBox="1"/>
          <p:nvPr/>
        </p:nvSpPr>
        <p:spPr>
          <a:xfrm>
            <a:off x="2483768" y="3140968"/>
            <a:ext cx="504056" cy="584775"/>
          </a:xfrm>
          <a:prstGeom prst="rect">
            <a:avLst/>
          </a:prstGeom>
          <a:noFill/>
        </p:spPr>
        <p:txBody>
          <a:bodyPr wrap="square" rtlCol="0">
            <a:spAutoFit/>
          </a:bodyPr>
          <a:lstStyle/>
          <a:p>
            <a:r>
              <a:rPr lang="en-US" altLang="zh-CN" sz="3200" dirty="0" smtClean="0">
                <a:solidFill>
                  <a:srgbClr val="FF0000"/>
                </a:solidFill>
              </a:rPr>
              <a:t>A</a:t>
            </a:r>
            <a:endParaRPr lang="zh-CN" altLang="en-US" sz="3200" dirty="0">
              <a:solidFill>
                <a:srgbClr val="FF0000"/>
              </a:solidFill>
            </a:endParaRPr>
          </a:p>
        </p:txBody>
      </p:sp>
      <p:sp>
        <p:nvSpPr>
          <p:cNvPr id="7" name="矩形 6"/>
          <p:cNvSpPr/>
          <p:nvPr/>
        </p:nvSpPr>
        <p:spPr>
          <a:xfrm>
            <a:off x="1331640" y="3645024"/>
            <a:ext cx="6336704" cy="3046988"/>
          </a:xfrm>
          <a:prstGeom prst="rect">
            <a:avLst/>
          </a:prstGeom>
        </p:spPr>
        <p:txBody>
          <a:bodyPr wrap="square">
            <a:spAutoFit/>
          </a:bodyPr>
          <a:lstStyle/>
          <a:p>
            <a:pPr fontAlgn="ctr">
              <a:lnSpc>
                <a:spcPct val="150000"/>
              </a:lnSpc>
            </a:pPr>
            <a:r>
              <a:rPr lang="en-US" altLang="zh-CN" sz="3200" dirty="0"/>
              <a:t>A. </a:t>
            </a:r>
            <a:r>
              <a:rPr lang="zh-CN" altLang="en-US" sz="3200" dirty="0"/>
              <a:t>重力势能减小，弹性势能增大</a:t>
            </a:r>
          </a:p>
          <a:p>
            <a:pPr fontAlgn="ctr">
              <a:lnSpc>
                <a:spcPct val="150000"/>
              </a:lnSpc>
            </a:pPr>
            <a:r>
              <a:rPr lang="en-US" altLang="zh-CN" sz="3200" dirty="0"/>
              <a:t>B. </a:t>
            </a:r>
            <a:r>
              <a:rPr lang="zh-CN" altLang="en-US" sz="3200" dirty="0"/>
              <a:t>重力势能增大，弹性势能增大</a:t>
            </a:r>
          </a:p>
          <a:p>
            <a:pPr fontAlgn="ctr">
              <a:lnSpc>
                <a:spcPct val="150000"/>
              </a:lnSpc>
            </a:pPr>
            <a:r>
              <a:rPr lang="en-US" altLang="zh-CN" sz="3200" dirty="0"/>
              <a:t>C. </a:t>
            </a:r>
            <a:r>
              <a:rPr lang="zh-CN" altLang="en-US" sz="3200" dirty="0"/>
              <a:t>重力势能减小，弹性势能减小</a:t>
            </a:r>
          </a:p>
          <a:p>
            <a:pPr fontAlgn="ctr">
              <a:lnSpc>
                <a:spcPct val="150000"/>
              </a:lnSpc>
            </a:pPr>
            <a:r>
              <a:rPr lang="en-US" altLang="zh-CN" sz="3200" dirty="0"/>
              <a:t>D. </a:t>
            </a:r>
            <a:r>
              <a:rPr lang="zh-CN" altLang="en-US" sz="3200" dirty="0"/>
              <a:t>重力势能增大，弹性势能减小</a:t>
            </a:r>
          </a:p>
        </p:txBody>
      </p:sp>
      <p:pic>
        <p:nvPicPr>
          <p:cNvPr id="27650" name="Picture 2"/>
          <p:cNvPicPr>
            <a:picLocks noChangeAspect="1" noChangeArrowheads="1"/>
          </p:cNvPicPr>
          <p:nvPr/>
        </p:nvPicPr>
        <p:blipFill>
          <a:blip r:embed="rId2" cstate="print"/>
          <a:srcRect/>
          <a:stretch>
            <a:fillRect/>
          </a:stretch>
        </p:blipFill>
        <p:spPr bwMode="auto">
          <a:xfrm>
            <a:off x="5934075" y="692696"/>
            <a:ext cx="3209925" cy="2886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600075"/>
            <a:ext cx="9144000" cy="56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619125"/>
            <a:ext cx="9144000" cy="561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576263"/>
            <a:ext cx="91440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 y="581025"/>
            <a:ext cx="9144000"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5936" y="4509120"/>
            <a:ext cx="2160240" cy="584775"/>
          </a:xfrm>
          <a:prstGeom prst="rect">
            <a:avLst/>
          </a:prstGeom>
          <a:noFill/>
          <a:ln>
            <a:solidFill>
              <a:srgbClr val="FF0000"/>
            </a:solidFill>
          </a:ln>
        </p:spPr>
        <p:txBody>
          <a:bodyPr wrap="square" rtlCol="0">
            <a:spAutoFit/>
          </a:bodyPr>
          <a:lstStyle/>
          <a:p>
            <a:r>
              <a:rPr lang="zh-CN" altLang="en-US" sz="3200" dirty="0"/>
              <a:t>﻿具有</a:t>
            </a:r>
            <a:r>
              <a:rPr lang="zh-CN" altLang="en-US" sz="3200" b="1" dirty="0">
                <a:solidFill>
                  <a:srgbClr val="FF0000"/>
                </a:solidFill>
              </a:rPr>
              <a:t>能量</a:t>
            </a:r>
            <a:endParaRPr lang="zh-CN" altLang="en-US" sz="3200" dirty="0">
              <a:solidFill>
                <a:srgbClr val="FF0000"/>
              </a:solidFill>
              <a:latin typeface="微软雅黑" pitchFamily="34" charset="-122"/>
              <a:ea typeface="微软雅黑" pitchFamily="34" charset="-122"/>
            </a:endParaRPr>
          </a:p>
        </p:txBody>
      </p:sp>
      <p:sp>
        <p:nvSpPr>
          <p:cNvPr id="12" name="矩形 11"/>
          <p:cNvSpPr/>
          <p:nvPr/>
        </p:nvSpPr>
        <p:spPr>
          <a:xfrm>
            <a:off x="1115616" y="5373216"/>
            <a:ext cx="1826141" cy="584775"/>
          </a:xfrm>
          <a:prstGeom prst="rect">
            <a:avLst/>
          </a:prstGeom>
          <a:ln>
            <a:solidFill>
              <a:schemeClr val="accent1"/>
            </a:solidFill>
          </a:ln>
        </p:spPr>
        <p:txBody>
          <a:bodyPr wrap="none">
            <a:spAutoFit/>
          </a:bodyPr>
          <a:lstStyle/>
          <a:p>
            <a:pPr fontAlgn="ctr"/>
            <a:r>
              <a:rPr lang="zh-CN" altLang="en-US" sz="3200" dirty="0"/>
              <a:t>流动的水</a:t>
            </a:r>
            <a:endParaRPr lang="zh-CN" altLang="en-US" sz="3200" dirty="0">
              <a:latin typeface="微软雅黑" pitchFamily="34" charset="-122"/>
              <a:ea typeface="微软雅黑" pitchFamily="34" charset="-122"/>
            </a:endParaRPr>
          </a:p>
        </p:txBody>
      </p:sp>
      <p:sp>
        <p:nvSpPr>
          <p:cNvPr id="13" name="矩形 12"/>
          <p:cNvSpPr/>
          <p:nvPr/>
        </p:nvSpPr>
        <p:spPr>
          <a:xfrm>
            <a:off x="1187624" y="4509120"/>
            <a:ext cx="1826141" cy="584775"/>
          </a:xfrm>
          <a:prstGeom prst="rect">
            <a:avLst/>
          </a:prstGeom>
          <a:ln>
            <a:solidFill>
              <a:schemeClr val="accent1"/>
            </a:solidFill>
          </a:ln>
        </p:spPr>
        <p:txBody>
          <a:bodyPr wrap="none">
            <a:spAutoFit/>
          </a:bodyPr>
          <a:lstStyle/>
          <a:p>
            <a:pPr fontAlgn="ctr"/>
            <a:r>
              <a:rPr lang="zh-CN" altLang="en-US" sz="3200" dirty="0"/>
              <a:t>﻿拉圆的弓</a:t>
            </a:r>
            <a:endParaRPr lang="zh-CN" altLang="en-US" sz="3200" dirty="0">
              <a:latin typeface="微软雅黑" pitchFamily="34" charset="-122"/>
              <a:ea typeface="微软雅黑" pitchFamily="34" charset="-122"/>
            </a:endParaRPr>
          </a:p>
        </p:txBody>
      </p:sp>
      <p:sp>
        <p:nvSpPr>
          <p:cNvPr id="14" name="矩形 13"/>
          <p:cNvSpPr/>
          <p:nvPr/>
        </p:nvSpPr>
        <p:spPr>
          <a:xfrm>
            <a:off x="1187624" y="3717032"/>
            <a:ext cx="2236510" cy="584775"/>
          </a:xfrm>
          <a:prstGeom prst="rect">
            <a:avLst/>
          </a:prstGeom>
          <a:ln>
            <a:solidFill>
              <a:schemeClr val="accent1"/>
            </a:solidFill>
          </a:ln>
        </p:spPr>
        <p:txBody>
          <a:bodyPr wrap="none">
            <a:spAutoFit/>
          </a:bodyPr>
          <a:lstStyle/>
          <a:p>
            <a:pPr fontAlgn="ctr"/>
            <a:r>
              <a:rPr lang="zh-CN" altLang="en-US" sz="3200" dirty="0"/>
              <a:t>高举的重锤</a:t>
            </a:r>
            <a:endParaRPr lang="zh-CN" altLang="en-US" sz="3200" dirty="0">
              <a:latin typeface="微软雅黑" pitchFamily="34" charset="-122"/>
              <a:ea typeface="微软雅黑" pitchFamily="34" charset="-122"/>
            </a:endParaRPr>
          </a:p>
        </p:txBody>
      </p:sp>
      <p:sp>
        <p:nvSpPr>
          <p:cNvPr id="15" name="矩形 14"/>
          <p:cNvSpPr/>
          <p:nvPr/>
        </p:nvSpPr>
        <p:spPr>
          <a:xfrm>
            <a:off x="1259632" y="2492896"/>
            <a:ext cx="6480720" cy="584775"/>
          </a:xfrm>
          <a:prstGeom prst="rect">
            <a:avLst/>
          </a:prstGeom>
          <a:ln>
            <a:solidFill>
              <a:schemeClr val="accent1"/>
            </a:solidFill>
          </a:ln>
        </p:spPr>
        <p:txBody>
          <a:bodyPr wrap="square">
            <a:spAutoFit/>
          </a:bodyPr>
          <a:lstStyle/>
          <a:p>
            <a:pPr fontAlgn="ctr"/>
            <a:r>
              <a:rPr lang="zh-CN" altLang="en-US" sz="3200" dirty="0"/>
              <a:t>﻿物体    </a:t>
            </a:r>
            <a:r>
              <a:rPr lang="zh-CN" altLang="en-US" sz="3200" dirty="0" smtClean="0"/>
              <a:t>               </a:t>
            </a:r>
            <a:r>
              <a:rPr lang="zh-CN" altLang="en-US" sz="3200" dirty="0"/>
              <a:t>  能够对外  </a:t>
            </a:r>
            <a:r>
              <a:rPr lang="zh-CN" altLang="en-US" sz="3200" dirty="0" smtClean="0"/>
              <a:t> </a:t>
            </a:r>
            <a:r>
              <a:rPr lang="zh-CN" altLang="en-US" sz="3200" dirty="0"/>
              <a:t>      做功</a:t>
            </a:r>
            <a:endParaRPr lang="zh-CN" altLang="en-US" sz="3200" dirty="0">
              <a:latin typeface="微软雅黑" pitchFamily="34" charset="-122"/>
              <a:ea typeface="微软雅黑" pitchFamily="34" charset="-122"/>
            </a:endParaRPr>
          </a:p>
        </p:txBody>
      </p:sp>
      <p:sp>
        <p:nvSpPr>
          <p:cNvPr id="16" name="矩形 15"/>
          <p:cNvSpPr/>
          <p:nvPr/>
        </p:nvSpPr>
        <p:spPr>
          <a:xfrm>
            <a:off x="1259632" y="1772816"/>
            <a:ext cx="7128792" cy="584775"/>
          </a:xfrm>
          <a:prstGeom prst="rect">
            <a:avLst/>
          </a:prstGeom>
        </p:spPr>
        <p:txBody>
          <a:bodyPr wrap="square">
            <a:spAutoFit/>
          </a:bodyPr>
          <a:lstStyle/>
          <a:p>
            <a:pPr fontAlgn="ctr"/>
            <a:r>
              <a:rPr lang="zh-CN" altLang="en-US" sz="3200" dirty="0"/>
              <a:t>拉圆的弓　   </a:t>
            </a:r>
            <a:r>
              <a:rPr lang="zh-CN" altLang="en-US" sz="3200" dirty="0" smtClean="0"/>
              <a:t>     能</a:t>
            </a:r>
            <a:r>
              <a:rPr lang="zh-CN" altLang="en-US" sz="3200" dirty="0"/>
              <a:t>把箭　       </a:t>
            </a:r>
            <a:r>
              <a:rPr lang="zh-CN" altLang="en-US" sz="3200" dirty="0" smtClean="0"/>
              <a:t>  弹</a:t>
            </a:r>
            <a:r>
              <a:rPr lang="zh-CN" altLang="en-US" sz="3200" dirty="0"/>
              <a:t>射</a:t>
            </a:r>
            <a:r>
              <a:rPr lang="zh-CN" altLang="en-US" sz="3200" dirty="0" smtClean="0"/>
              <a:t>开 </a:t>
            </a:r>
            <a:endParaRPr lang="zh-CN" altLang="en-US" sz="3200" dirty="0">
              <a:latin typeface="微软雅黑" pitchFamily="34" charset="-122"/>
              <a:ea typeface="微软雅黑" pitchFamily="34" charset="-122"/>
            </a:endParaRPr>
          </a:p>
        </p:txBody>
      </p:sp>
      <p:sp>
        <p:nvSpPr>
          <p:cNvPr id="17" name="矩形 16"/>
          <p:cNvSpPr/>
          <p:nvPr/>
        </p:nvSpPr>
        <p:spPr>
          <a:xfrm>
            <a:off x="1259632" y="980728"/>
            <a:ext cx="6552728" cy="584775"/>
          </a:xfrm>
          <a:prstGeom prst="rect">
            <a:avLst/>
          </a:prstGeom>
        </p:spPr>
        <p:txBody>
          <a:bodyPr wrap="square">
            <a:spAutoFit/>
          </a:bodyPr>
          <a:lstStyle/>
          <a:p>
            <a:pPr fontAlgn="ctr"/>
            <a:r>
              <a:rPr lang="zh-CN" altLang="en-US" sz="3200" dirty="0"/>
              <a:t>流动的水　  </a:t>
            </a:r>
            <a:r>
              <a:rPr lang="zh-CN" altLang="en-US" sz="3200" dirty="0" smtClean="0"/>
              <a:t>      </a:t>
            </a:r>
            <a:r>
              <a:rPr lang="zh-CN" altLang="en-US" sz="3200" dirty="0"/>
              <a:t>能把石头  </a:t>
            </a:r>
            <a:r>
              <a:rPr lang="zh-CN" altLang="en-US" sz="3200" dirty="0" smtClean="0"/>
              <a:t>  </a:t>
            </a:r>
            <a:r>
              <a:rPr lang="zh-CN" altLang="en-US" sz="3200" dirty="0"/>
              <a:t>      冲走</a:t>
            </a:r>
            <a:endParaRPr lang="zh-CN" altLang="en-US" sz="3200" dirty="0">
              <a:latin typeface="微软雅黑" pitchFamily="34" charset="-122"/>
              <a:ea typeface="微软雅黑" pitchFamily="34" charset="-122"/>
            </a:endParaRPr>
          </a:p>
        </p:txBody>
      </p:sp>
      <p:sp>
        <p:nvSpPr>
          <p:cNvPr id="18" name="矩形 17"/>
          <p:cNvSpPr/>
          <p:nvPr/>
        </p:nvSpPr>
        <p:spPr>
          <a:xfrm>
            <a:off x="1187624" y="332656"/>
            <a:ext cx="6433171" cy="584775"/>
          </a:xfrm>
          <a:prstGeom prst="rect">
            <a:avLst/>
          </a:prstGeom>
        </p:spPr>
        <p:txBody>
          <a:bodyPr wrap="none">
            <a:spAutoFit/>
          </a:bodyPr>
          <a:lstStyle/>
          <a:p>
            <a:pPr fontAlgn="ctr"/>
            <a:r>
              <a:rPr lang="zh-CN" altLang="en-US" sz="3200" dirty="0"/>
              <a:t>高举的重锤　　能把地面　 　砸陷</a:t>
            </a:r>
            <a:endParaRPr lang="zh-CN" altLang="en-US" sz="3200" dirty="0">
              <a:latin typeface="微软雅黑" pitchFamily="34" charset="-122"/>
              <a:ea typeface="微软雅黑" pitchFamily="34" charset="-122"/>
            </a:endParaRPr>
          </a:p>
        </p:txBody>
      </p:sp>
      <p:sp>
        <p:nvSpPr>
          <p:cNvPr id="19" name="右大括号 18"/>
          <p:cNvSpPr/>
          <p:nvPr/>
        </p:nvSpPr>
        <p:spPr>
          <a:xfrm>
            <a:off x="3563888" y="3861048"/>
            <a:ext cx="288032" cy="1944216"/>
          </a:xfrm>
          <a:prstGeom prst="rightBrace">
            <a:avLst>
              <a:gd name="adj1" fmla="val 10654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1569660"/>
          </a:xfrm>
          <a:prstGeom prst="rect">
            <a:avLst/>
          </a:prstGeom>
        </p:spPr>
        <p:txBody>
          <a:bodyPr wrap="square">
            <a:spAutoFit/>
          </a:bodyPr>
          <a:lstStyle/>
          <a:p>
            <a:r>
              <a:rPr lang="zh-CN" altLang="en-US" sz="3200" dirty="0" smtClean="0"/>
              <a:t>﻿</a:t>
            </a:r>
            <a:r>
              <a:rPr lang="zh-CN" altLang="en-US" sz="3200" dirty="0"/>
              <a:t>高空抛物是不仅是极不文明的行为，还可能造成很大的危害。因为从高处抛出的物体到达地面时具有较大的（ </a:t>
            </a:r>
            <a:r>
              <a:rPr lang="zh-CN" altLang="en-US" sz="3200" dirty="0" smtClean="0"/>
              <a:t>    ）。</a:t>
            </a:r>
            <a:endParaRPr lang="zh-CN" altLang="en-US" sz="3200" dirty="0">
              <a:latin typeface="微软雅黑" pitchFamily="34" charset="-122"/>
              <a:ea typeface="微软雅黑" pitchFamily="34" charset="-122"/>
            </a:endParaRPr>
          </a:p>
        </p:txBody>
      </p:sp>
      <p:sp>
        <p:nvSpPr>
          <p:cNvPr id="5" name="TextBox 4"/>
          <p:cNvSpPr txBox="1"/>
          <p:nvPr/>
        </p:nvSpPr>
        <p:spPr>
          <a:xfrm>
            <a:off x="7164288" y="1844824"/>
            <a:ext cx="504056" cy="584775"/>
          </a:xfrm>
          <a:prstGeom prst="rect">
            <a:avLst/>
          </a:prstGeom>
          <a:noFill/>
        </p:spPr>
        <p:txBody>
          <a:bodyPr wrap="square" rtlCol="0">
            <a:spAutoFit/>
          </a:bodyPr>
          <a:lstStyle/>
          <a:p>
            <a:r>
              <a:rPr lang="en-US" altLang="zh-CN" sz="3200" dirty="0" smtClean="0">
                <a:solidFill>
                  <a:srgbClr val="FF0000"/>
                </a:solidFill>
              </a:rPr>
              <a:t>B</a:t>
            </a:r>
            <a:endParaRPr lang="zh-CN" altLang="en-US" sz="3200" dirty="0">
              <a:solidFill>
                <a:srgbClr val="FF0000"/>
              </a:solidFill>
            </a:endParaRPr>
          </a:p>
        </p:txBody>
      </p:sp>
      <p:sp>
        <p:nvSpPr>
          <p:cNvPr id="7" name="矩形 6"/>
          <p:cNvSpPr/>
          <p:nvPr/>
        </p:nvSpPr>
        <p:spPr>
          <a:xfrm>
            <a:off x="1619672" y="2708920"/>
            <a:ext cx="2736304" cy="3046988"/>
          </a:xfrm>
          <a:prstGeom prst="rect">
            <a:avLst/>
          </a:prstGeom>
        </p:spPr>
        <p:txBody>
          <a:bodyPr wrap="square">
            <a:spAutoFit/>
          </a:bodyPr>
          <a:lstStyle/>
          <a:p>
            <a:pPr marL="514350" indent="-514350" fontAlgn="ctr">
              <a:lnSpc>
                <a:spcPct val="150000"/>
              </a:lnSpc>
              <a:buAutoNum type="alphaUcPeriod"/>
            </a:pPr>
            <a:r>
              <a:rPr lang="zh-CN" altLang="en-US" sz="3200" dirty="0" smtClean="0"/>
              <a:t>重</a:t>
            </a:r>
            <a:r>
              <a:rPr lang="zh-CN" altLang="en-US" sz="3200" dirty="0"/>
              <a:t>力 </a:t>
            </a:r>
            <a:endParaRPr lang="en-US" altLang="zh-CN" sz="3200" dirty="0" smtClean="0"/>
          </a:p>
          <a:p>
            <a:pPr marL="514350" indent="-514350" fontAlgn="ctr">
              <a:lnSpc>
                <a:spcPct val="150000"/>
              </a:lnSpc>
            </a:pPr>
            <a:r>
              <a:rPr lang="en-US" altLang="zh-CN" sz="3200" dirty="0" smtClean="0"/>
              <a:t>B</a:t>
            </a:r>
            <a:r>
              <a:rPr lang="en-US" altLang="zh-CN" sz="3200" dirty="0"/>
              <a:t>. </a:t>
            </a:r>
            <a:r>
              <a:rPr lang="zh-CN" altLang="en-US" sz="3200" dirty="0"/>
              <a:t>动能</a:t>
            </a:r>
          </a:p>
          <a:p>
            <a:pPr fontAlgn="ctr">
              <a:lnSpc>
                <a:spcPct val="150000"/>
              </a:lnSpc>
            </a:pPr>
            <a:r>
              <a:rPr lang="en-US" altLang="zh-CN" sz="3200" dirty="0"/>
              <a:t>C. </a:t>
            </a:r>
            <a:r>
              <a:rPr lang="zh-CN" altLang="en-US" sz="3200" dirty="0"/>
              <a:t>重力势能 </a:t>
            </a:r>
            <a:endParaRPr lang="en-US" altLang="zh-CN" sz="3200" dirty="0" smtClean="0"/>
          </a:p>
          <a:p>
            <a:pPr fontAlgn="ctr">
              <a:lnSpc>
                <a:spcPct val="150000"/>
              </a:lnSpc>
            </a:pPr>
            <a:r>
              <a:rPr lang="en-US" altLang="zh-CN" sz="3200" dirty="0" smtClean="0"/>
              <a:t>D</a:t>
            </a:r>
            <a:r>
              <a:rPr lang="en-US" altLang="zh-CN" sz="3200" dirty="0"/>
              <a:t>. </a:t>
            </a:r>
            <a:r>
              <a:rPr lang="zh-CN" altLang="en-US" sz="3200" dirty="0"/>
              <a:t>弹性势能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1569660"/>
          </a:xfrm>
          <a:prstGeom prst="rect">
            <a:avLst/>
          </a:prstGeom>
        </p:spPr>
        <p:txBody>
          <a:bodyPr wrap="square">
            <a:spAutoFit/>
          </a:bodyPr>
          <a:lstStyle/>
          <a:p>
            <a:r>
              <a:rPr lang="zh-CN" altLang="en-US" sz="3200" dirty="0" smtClean="0"/>
              <a:t>﻿</a:t>
            </a:r>
            <a:r>
              <a:rPr lang="zh-CN" altLang="en-US" sz="3200" dirty="0"/>
              <a:t>下列情景中的物体，只具有动能的是：</a:t>
            </a:r>
            <a:r>
              <a:rPr lang="en-US" altLang="zh-CN" sz="3200" dirty="0"/>
              <a:t>_____ </a:t>
            </a:r>
            <a:r>
              <a:rPr lang="zh-CN" altLang="en-US" sz="3200" dirty="0"/>
              <a:t>，只具有势能的是：</a:t>
            </a:r>
            <a:r>
              <a:rPr lang="en-US" altLang="zh-CN" sz="3200" dirty="0"/>
              <a:t>______ </a:t>
            </a:r>
            <a:r>
              <a:rPr lang="zh-CN" altLang="en-US" sz="3200" dirty="0"/>
              <a:t>，既具有动能又具有势能的是：</a:t>
            </a:r>
            <a:r>
              <a:rPr lang="en-US" altLang="zh-CN" sz="3200" dirty="0"/>
              <a:t>____ </a:t>
            </a:r>
            <a:r>
              <a:rPr lang="zh-CN" altLang="en-US" sz="3200" dirty="0"/>
              <a:t>。</a:t>
            </a:r>
            <a:endParaRPr lang="zh-CN" altLang="en-US" sz="3200" dirty="0">
              <a:latin typeface="微软雅黑" pitchFamily="34" charset="-122"/>
              <a:ea typeface="微软雅黑" pitchFamily="34" charset="-122"/>
            </a:endParaRPr>
          </a:p>
        </p:txBody>
      </p:sp>
      <p:sp>
        <p:nvSpPr>
          <p:cNvPr id="5" name="TextBox 4"/>
          <p:cNvSpPr txBox="1"/>
          <p:nvPr/>
        </p:nvSpPr>
        <p:spPr>
          <a:xfrm>
            <a:off x="1475656" y="1340768"/>
            <a:ext cx="864096" cy="584775"/>
          </a:xfrm>
          <a:prstGeom prst="rect">
            <a:avLst/>
          </a:prstGeom>
          <a:noFill/>
        </p:spPr>
        <p:txBody>
          <a:bodyPr wrap="square" rtlCol="0">
            <a:spAutoFit/>
          </a:bodyPr>
          <a:lstStyle/>
          <a:p>
            <a:r>
              <a:rPr lang="en-US" altLang="zh-CN" sz="3200" dirty="0" smtClean="0">
                <a:solidFill>
                  <a:srgbClr val="FF0000"/>
                </a:solidFill>
              </a:rPr>
              <a:t>AF</a:t>
            </a:r>
            <a:endParaRPr lang="zh-CN" altLang="en-US" sz="3200" dirty="0">
              <a:solidFill>
                <a:srgbClr val="FF0000"/>
              </a:solidFill>
            </a:endParaRPr>
          </a:p>
        </p:txBody>
      </p:sp>
      <p:sp>
        <p:nvSpPr>
          <p:cNvPr id="7" name="矩形 6"/>
          <p:cNvSpPr/>
          <p:nvPr/>
        </p:nvSpPr>
        <p:spPr>
          <a:xfrm>
            <a:off x="1403648" y="2708920"/>
            <a:ext cx="6480720" cy="3046988"/>
          </a:xfrm>
          <a:prstGeom prst="rect">
            <a:avLst/>
          </a:prstGeom>
        </p:spPr>
        <p:txBody>
          <a:bodyPr wrap="square">
            <a:spAutoFit/>
          </a:bodyPr>
          <a:lstStyle/>
          <a:p>
            <a:pPr fontAlgn="ctr"/>
            <a:r>
              <a:rPr lang="en-US" altLang="zh-CN" sz="3200" dirty="0"/>
              <a:t>A. </a:t>
            </a:r>
            <a:r>
              <a:rPr lang="zh-CN" altLang="en-US" sz="3200" dirty="0"/>
              <a:t>在水平公路上匀速行驶的汽车      </a:t>
            </a:r>
          </a:p>
          <a:p>
            <a:pPr fontAlgn="ctr"/>
            <a:r>
              <a:rPr lang="en-US" altLang="zh-CN" sz="3200" dirty="0"/>
              <a:t>B. </a:t>
            </a:r>
            <a:r>
              <a:rPr lang="zh-CN" altLang="en-US" sz="3200" dirty="0"/>
              <a:t>被拦河坝拦住的河水     </a:t>
            </a:r>
          </a:p>
          <a:p>
            <a:pPr fontAlgn="ctr"/>
            <a:r>
              <a:rPr lang="en-US" altLang="zh-CN" sz="3200" dirty="0"/>
              <a:t>C. </a:t>
            </a:r>
            <a:r>
              <a:rPr lang="zh-CN" altLang="en-US" sz="3200" dirty="0"/>
              <a:t>高空匀速飞行的飞机</a:t>
            </a:r>
          </a:p>
          <a:p>
            <a:pPr fontAlgn="ctr"/>
            <a:r>
              <a:rPr lang="en-US" altLang="zh-CN" sz="3200" dirty="0"/>
              <a:t>D. </a:t>
            </a:r>
            <a:r>
              <a:rPr lang="zh-CN" altLang="en-US" sz="3200" dirty="0"/>
              <a:t>高山上的石块                             </a:t>
            </a:r>
          </a:p>
          <a:p>
            <a:pPr fontAlgn="ctr"/>
            <a:r>
              <a:rPr lang="en-US" altLang="zh-CN" sz="3200" dirty="0"/>
              <a:t>E. </a:t>
            </a:r>
            <a:r>
              <a:rPr lang="zh-CN" altLang="en-US" sz="3200" dirty="0"/>
              <a:t>被推开的弹簧门</a:t>
            </a:r>
          </a:p>
          <a:p>
            <a:pPr fontAlgn="ctr"/>
            <a:r>
              <a:rPr lang="en-US" altLang="zh-CN" sz="3200" dirty="0"/>
              <a:t>F. </a:t>
            </a:r>
            <a:r>
              <a:rPr lang="zh-CN" altLang="en-US" sz="3200" dirty="0"/>
              <a:t>流动的河水</a:t>
            </a:r>
          </a:p>
        </p:txBody>
      </p:sp>
      <p:sp>
        <p:nvSpPr>
          <p:cNvPr id="8" name="TextBox 7"/>
          <p:cNvSpPr txBox="1"/>
          <p:nvPr/>
        </p:nvSpPr>
        <p:spPr>
          <a:xfrm>
            <a:off x="6372200" y="1268760"/>
            <a:ext cx="864096" cy="584775"/>
          </a:xfrm>
          <a:prstGeom prst="rect">
            <a:avLst/>
          </a:prstGeom>
          <a:noFill/>
        </p:spPr>
        <p:txBody>
          <a:bodyPr wrap="square" rtlCol="0">
            <a:spAutoFit/>
          </a:bodyPr>
          <a:lstStyle/>
          <a:p>
            <a:r>
              <a:rPr lang="en-US" altLang="zh-CN" sz="3200" dirty="0" smtClean="0">
                <a:solidFill>
                  <a:srgbClr val="FF0000"/>
                </a:solidFill>
              </a:rPr>
              <a:t>BDE</a:t>
            </a:r>
            <a:endParaRPr lang="zh-CN" altLang="en-US" sz="3200" dirty="0">
              <a:solidFill>
                <a:srgbClr val="FF0000"/>
              </a:solidFill>
            </a:endParaRPr>
          </a:p>
        </p:txBody>
      </p:sp>
      <p:sp>
        <p:nvSpPr>
          <p:cNvPr id="9" name="TextBox 8"/>
          <p:cNvSpPr txBox="1"/>
          <p:nvPr/>
        </p:nvSpPr>
        <p:spPr>
          <a:xfrm>
            <a:off x="6444208" y="1772816"/>
            <a:ext cx="504056" cy="584775"/>
          </a:xfrm>
          <a:prstGeom prst="rect">
            <a:avLst/>
          </a:prstGeom>
          <a:noFill/>
        </p:spPr>
        <p:txBody>
          <a:bodyPr wrap="square" rtlCol="0">
            <a:spAutoFit/>
          </a:bodyPr>
          <a:lstStyle/>
          <a:p>
            <a:r>
              <a:rPr lang="en-US" altLang="zh-CN" sz="3200" dirty="0" smtClean="0">
                <a:solidFill>
                  <a:srgbClr val="FF0000"/>
                </a:solidFill>
              </a:rPr>
              <a:t>C</a:t>
            </a:r>
            <a:endParaRPr lang="zh-CN" alt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1569660"/>
          </a:xfrm>
          <a:prstGeom prst="rect">
            <a:avLst/>
          </a:prstGeom>
        </p:spPr>
        <p:txBody>
          <a:bodyPr wrap="square">
            <a:spAutoFit/>
          </a:bodyPr>
          <a:lstStyle/>
          <a:p>
            <a:r>
              <a:rPr lang="zh-CN" altLang="en-US" sz="3200" dirty="0" smtClean="0"/>
              <a:t>﻿</a:t>
            </a:r>
            <a:r>
              <a:rPr lang="zh-CN" altLang="en-US" sz="3200" dirty="0"/>
              <a:t>质量较小的鸽子与质量较大的大雁在空中飞行。如果它们的动能相等，那么</a:t>
            </a:r>
            <a:r>
              <a:rPr lang="zh-CN" altLang="en-US" sz="3200" dirty="0" smtClean="0"/>
              <a:t>（       </a:t>
            </a:r>
            <a:r>
              <a:rPr lang="zh-CN" altLang="en-US" sz="3200" dirty="0"/>
              <a:t>）。</a:t>
            </a:r>
            <a:endParaRPr lang="zh-CN" altLang="en-US" sz="3200" dirty="0">
              <a:latin typeface="微软雅黑" pitchFamily="34" charset="-122"/>
              <a:ea typeface="微软雅黑" pitchFamily="34" charset="-122"/>
            </a:endParaRPr>
          </a:p>
        </p:txBody>
      </p:sp>
      <p:sp>
        <p:nvSpPr>
          <p:cNvPr id="5" name="TextBox 4"/>
          <p:cNvSpPr txBox="1"/>
          <p:nvPr/>
        </p:nvSpPr>
        <p:spPr>
          <a:xfrm>
            <a:off x="2123728" y="1772816"/>
            <a:ext cx="504056" cy="584775"/>
          </a:xfrm>
          <a:prstGeom prst="rect">
            <a:avLst/>
          </a:prstGeom>
          <a:noFill/>
        </p:spPr>
        <p:txBody>
          <a:bodyPr wrap="square" rtlCol="0">
            <a:spAutoFit/>
          </a:bodyPr>
          <a:lstStyle/>
          <a:p>
            <a:r>
              <a:rPr lang="en-US" altLang="zh-CN" sz="3200" dirty="0" smtClean="0">
                <a:solidFill>
                  <a:srgbClr val="FF0000"/>
                </a:solidFill>
              </a:rPr>
              <a:t>B</a:t>
            </a:r>
            <a:endParaRPr lang="zh-CN" altLang="en-US" sz="3200" dirty="0">
              <a:solidFill>
                <a:srgbClr val="FF0000"/>
              </a:solidFill>
            </a:endParaRPr>
          </a:p>
        </p:txBody>
      </p:sp>
      <p:sp>
        <p:nvSpPr>
          <p:cNvPr id="7" name="矩形 6"/>
          <p:cNvSpPr/>
          <p:nvPr/>
        </p:nvSpPr>
        <p:spPr>
          <a:xfrm>
            <a:off x="1619672" y="2708920"/>
            <a:ext cx="4536504" cy="3046988"/>
          </a:xfrm>
          <a:prstGeom prst="rect">
            <a:avLst/>
          </a:prstGeom>
        </p:spPr>
        <p:txBody>
          <a:bodyPr wrap="square">
            <a:spAutoFit/>
          </a:bodyPr>
          <a:lstStyle/>
          <a:p>
            <a:pPr marL="514350" indent="-514350" fontAlgn="ctr">
              <a:lnSpc>
                <a:spcPct val="150000"/>
              </a:lnSpc>
            </a:pPr>
            <a:r>
              <a:rPr lang="en-US" altLang="zh-CN" sz="3200" dirty="0" smtClean="0"/>
              <a:t>A</a:t>
            </a:r>
            <a:r>
              <a:rPr lang="en-US" altLang="zh-CN" sz="3200" dirty="0"/>
              <a:t>.</a:t>
            </a:r>
            <a:r>
              <a:rPr lang="zh-CN" altLang="en-US" sz="3200" dirty="0" smtClean="0"/>
              <a:t>大</a:t>
            </a:r>
            <a:r>
              <a:rPr lang="zh-CN" altLang="en-US" sz="3200" dirty="0"/>
              <a:t>雁比鸽子飞得快 </a:t>
            </a:r>
            <a:endParaRPr lang="en-US" altLang="zh-CN" sz="3200" dirty="0" smtClean="0"/>
          </a:p>
          <a:p>
            <a:pPr marL="514350" indent="-514350" fontAlgn="ctr">
              <a:lnSpc>
                <a:spcPct val="150000"/>
              </a:lnSpc>
            </a:pPr>
            <a:r>
              <a:rPr lang="en-US" altLang="zh-CN" sz="3200" dirty="0" smtClean="0"/>
              <a:t>B</a:t>
            </a:r>
            <a:r>
              <a:rPr lang="en-US" altLang="zh-CN" sz="3200" dirty="0"/>
              <a:t>. </a:t>
            </a:r>
            <a:r>
              <a:rPr lang="zh-CN" altLang="en-US" sz="3200" dirty="0"/>
              <a:t>鸽子比大雁飞得快</a:t>
            </a:r>
          </a:p>
          <a:p>
            <a:pPr fontAlgn="ctr">
              <a:lnSpc>
                <a:spcPct val="150000"/>
              </a:lnSpc>
            </a:pPr>
            <a:r>
              <a:rPr lang="en-US" altLang="zh-CN" sz="3200" dirty="0"/>
              <a:t>C. </a:t>
            </a:r>
            <a:r>
              <a:rPr lang="zh-CN" altLang="en-US" sz="3200" dirty="0"/>
              <a:t>大雁比鸽子飞得高 </a:t>
            </a:r>
            <a:endParaRPr lang="en-US" altLang="zh-CN" sz="3200" dirty="0" smtClean="0"/>
          </a:p>
          <a:p>
            <a:pPr fontAlgn="ctr">
              <a:lnSpc>
                <a:spcPct val="150000"/>
              </a:lnSpc>
            </a:pPr>
            <a:r>
              <a:rPr lang="en-US" altLang="zh-CN" sz="3200" dirty="0" smtClean="0"/>
              <a:t>D</a:t>
            </a:r>
            <a:r>
              <a:rPr lang="en-US" altLang="zh-CN" sz="3200" dirty="0"/>
              <a:t>. </a:t>
            </a:r>
            <a:r>
              <a:rPr lang="zh-CN" altLang="en-US" sz="3200" dirty="0"/>
              <a:t>鸽子比大雁飞得高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2062103"/>
          </a:xfrm>
          <a:prstGeom prst="rect">
            <a:avLst/>
          </a:prstGeom>
        </p:spPr>
        <p:txBody>
          <a:bodyPr wrap="square">
            <a:spAutoFit/>
          </a:bodyPr>
          <a:lstStyle/>
          <a:p>
            <a:r>
              <a:rPr lang="zh-CN" altLang="en-US" sz="3200" dirty="0" smtClean="0"/>
              <a:t>﻿</a:t>
            </a:r>
            <a:r>
              <a:rPr lang="zh-CN" altLang="en-US" sz="3200" dirty="0"/>
              <a:t>森林防虫灭虫中，常使用直升飞机喷酒农药，直升飞机在空中某一高度水平匀速直线飞行并不断喷洒农药的过程中，下列说法正确的是（ </a:t>
            </a:r>
            <a:r>
              <a:rPr lang="zh-CN" altLang="en-US" sz="3200" dirty="0" smtClean="0"/>
              <a:t>    ）。</a:t>
            </a:r>
            <a:endParaRPr lang="zh-CN" altLang="en-US" sz="3200" dirty="0">
              <a:latin typeface="微软雅黑" pitchFamily="34" charset="-122"/>
              <a:ea typeface="微软雅黑" pitchFamily="34" charset="-122"/>
            </a:endParaRPr>
          </a:p>
        </p:txBody>
      </p:sp>
      <p:sp>
        <p:nvSpPr>
          <p:cNvPr id="5" name="TextBox 4"/>
          <p:cNvSpPr txBox="1"/>
          <p:nvPr/>
        </p:nvSpPr>
        <p:spPr>
          <a:xfrm>
            <a:off x="5220072" y="2348880"/>
            <a:ext cx="504056" cy="584775"/>
          </a:xfrm>
          <a:prstGeom prst="rect">
            <a:avLst/>
          </a:prstGeom>
          <a:noFill/>
        </p:spPr>
        <p:txBody>
          <a:bodyPr wrap="square" rtlCol="0">
            <a:spAutoFit/>
          </a:bodyPr>
          <a:lstStyle/>
          <a:p>
            <a:r>
              <a:rPr lang="en-US" altLang="zh-CN" sz="3200" dirty="0" smtClean="0">
                <a:solidFill>
                  <a:srgbClr val="FF0000"/>
                </a:solidFill>
              </a:rPr>
              <a:t>A</a:t>
            </a:r>
            <a:endParaRPr lang="zh-CN" altLang="en-US" sz="3200" dirty="0">
              <a:solidFill>
                <a:srgbClr val="FF0000"/>
              </a:solidFill>
            </a:endParaRPr>
          </a:p>
        </p:txBody>
      </p:sp>
      <p:sp>
        <p:nvSpPr>
          <p:cNvPr id="7" name="矩形 6"/>
          <p:cNvSpPr/>
          <p:nvPr/>
        </p:nvSpPr>
        <p:spPr>
          <a:xfrm>
            <a:off x="827584" y="3140968"/>
            <a:ext cx="7848872" cy="3046988"/>
          </a:xfrm>
          <a:prstGeom prst="rect">
            <a:avLst/>
          </a:prstGeom>
        </p:spPr>
        <p:txBody>
          <a:bodyPr wrap="square">
            <a:spAutoFit/>
          </a:bodyPr>
          <a:lstStyle/>
          <a:p>
            <a:pPr fontAlgn="ctr">
              <a:lnSpc>
                <a:spcPct val="150000"/>
              </a:lnSpc>
            </a:pPr>
            <a:r>
              <a:rPr lang="en-US" altLang="zh-CN" sz="3200" dirty="0"/>
              <a:t>A. </a:t>
            </a:r>
            <a:r>
              <a:rPr lang="zh-CN" altLang="en-US" sz="3200" dirty="0"/>
              <a:t>直升飞机的动能和重力势能都不断减小</a:t>
            </a:r>
          </a:p>
          <a:p>
            <a:pPr fontAlgn="ctr">
              <a:lnSpc>
                <a:spcPct val="150000"/>
              </a:lnSpc>
            </a:pPr>
            <a:r>
              <a:rPr lang="en-US" altLang="zh-CN" sz="3200" dirty="0"/>
              <a:t>B. </a:t>
            </a:r>
            <a:r>
              <a:rPr lang="zh-CN" altLang="en-US" sz="3200" dirty="0"/>
              <a:t>直升飞机的动能不变，其重力势能不变</a:t>
            </a:r>
          </a:p>
          <a:p>
            <a:pPr fontAlgn="ctr">
              <a:lnSpc>
                <a:spcPct val="150000"/>
              </a:lnSpc>
            </a:pPr>
            <a:r>
              <a:rPr lang="en-US" altLang="zh-CN" sz="3200" dirty="0"/>
              <a:t>C. </a:t>
            </a:r>
            <a:r>
              <a:rPr lang="zh-CN" altLang="en-US" sz="3200" dirty="0"/>
              <a:t>直升飞机的动能减小，其重力势能不变</a:t>
            </a:r>
          </a:p>
          <a:p>
            <a:pPr fontAlgn="ctr">
              <a:lnSpc>
                <a:spcPct val="150000"/>
              </a:lnSpc>
            </a:pPr>
            <a:r>
              <a:rPr lang="en-US" altLang="zh-CN" sz="3200" dirty="0"/>
              <a:t>D. </a:t>
            </a:r>
            <a:r>
              <a:rPr lang="zh-CN" altLang="en-US" sz="3200" dirty="0"/>
              <a:t>直升飞机的动能增大，其重力势能减小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2739211"/>
          </a:xfrm>
          <a:prstGeom prst="rect">
            <a:avLst/>
          </a:prstGeom>
        </p:spPr>
        <p:txBody>
          <a:bodyPr wrap="square">
            <a:spAutoFit/>
          </a:bodyPr>
          <a:lstStyle/>
          <a:p>
            <a:r>
              <a:rPr lang="zh-CN" altLang="en-US" sz="3200" dirty="0" smtClean="0"/>
              <a:t>﻿</a:t>
            </a:r>
            <a:r>
              <a:rPr lang="zh-CN" altLang="en-US" sz="2800" dirty="0"/>
              <a:t>如图是高速公路避险车道示意图，当高速行驶的汽车出现刹车失灵时，可通过进入避险车道快速降低车速直至停止，避险车道是一个上坡道，且路面铺了一层厚厚的砂石，请你联系所学物理知识，说说避险车道的作用并说明这样设计的原因。</a:t>
            </a:r>
            <a:endParaRPr lang="zh-CN" altLang="en-US" sz="2800" dirty="0">
              <a:latin typeface="微软雅黑" pitchFamily="34" charset="-122"/>
              <a:ea typeface="微软雅黑" pitchFamily="34" charset="-122"/>
            </a:endParaRPr>
          </a:p>
        </p:txBody>
      </p:sp>
      <p:pic>
        <p:nvPicPr>
          <p:cNvPr id="32770" name="Picture 2"/>
          <p:cNvPicPr>
            <a:picLocks noChangeAspect="1" noChangeArrowheads="1"/>
          </p:cNvPicPr>
          <p:nvPr/>
        </p:nvPicPr>
        <p:blipFill>
          <a:blip r:embed="rId2" cstate="print"/>
          <a:srcRect/>
          <a:stretch>
            <a:fillRect/>
          </a:stretch>
        </p:blipFill>
        <p:spPr bwMode="auto">
          <a:xfrm>
            <a:off x="4788024" y="3140968"/>
            <a:ext cx="4032448" cy="1051112"/>
          </a:xfrm>
          <a:prstGeom prst="rect">
            <a:avLst/>
          </a:prstGeom>
          <a:noFill/>
          <a:ln w="9525">
            <a:noFill/>
            <a:miter lim="800000"/>
            <a:headEnd/>
            <a:tailEnd/>
          </a:ln>
        </p:spPr>
      </p:pic>
      <p:sp>
        <p:nvSpPr>
          <p:cNvPr id="8" name="TextBox 7"/>
          <p:cNvSpPr txBox="1"/>
          <p:nvPr/>
        </p:nvSpPr>
        <p:spPr>
          <a:xfrm>
            <a:off x="0" y="4365104"/>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答案</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1115616" y="4293096"/>
            <a:ext cx="8028384" cy="2308324"/>
          </a:xfrm>
          <a:prstGeom prst="rect">
            <a:avLst/>
          </a:prstGeom>
        </p:spPr>
        <p:txBody>
          <a:bodyPr wrap="square">
            <a:spAutoFit/>
          </a:bodyPr>
          <a:lstStyle/>
          <a:p>
            <a:r>
              <a:rPr lang="zh-CN" altLang="en-US" sz="3200" dirty="0" smtClean="0">
                <a:solidFill>
                  <a:srgbClr val="FF0000"/>
                </a:solidFill>
                <a:latin typeface="华文楷体" pitchFamily="2" charset="-122"/>
                <a:ea typeface="华文楷体" pitchFamily="2" charset="-122"/>
              </a:rPr>
              <a:t>﻿</a:t>
            </a:r>
            <a:r>
              <a:rPr lang="zh-CN" altLang="en-US" sz="2800" b="1" dirty="0">
                <a:solidFill>
                  <a:srgbClr val="FF0000"/>
                </a:solidFill>
                <a:latin typeface="华文楷体" pitchFamily="2" charset="-122"/>
                <a:ea typeface="华文楷体" pitchFamily="2" charset="-122"/>
              </a:rPr>
              <a:t>当高速行驶的汽车出现刹车失灵时进入避险车道，汽车的动能转化为重力势能，汽车的质量不变，动能减小，速度减小，可以快速地降低车速。同时路面铺了一层厚厚的砂石，增加了汽车受到的阻力，也快速地降低了车速，避免交通事故的发生。</a:t>
            </a:r>
            <a:endParaRPr lang="zh-CN" altLang="en-US" sz="2800" dirty="0">
              <a:solidFill>
                <a:srgbClr val="FF0000"/>
              </a:solidFill>
              <a:latin typeface="华文楷体" pitchFamily="2" charset="-122"/>
              <a:ea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3539430"/>
          </a:xfrm>
          <a:prstGeom prst="rect">
            <a:avLst/>
          </a:prstGeom>
        </p:spPr>
        <p:txBody>
          <a:bodyPr wrap="square">
            <a:spAutoFit/>
          </a:bodyPr>
          <a:lstStyle/>
          <a:p>
            <a:r>
              <a:rPr lang="zh-CN" altLang="en-US" sz="3200" dirty="0" smtClean="0"/>
              <a:t>﻿</a:t>
            </a:r>
            <a:r>
              <a:rPr lang="zh-CN" altLang="en-US" sz="3200" dirty="0"/>
              <a:t>如图所示是玩弹弓的情景。经验表明，橡皮筋拉得越长，同样的“子弹”射得越 </a:t>
            </a:r>
            <a:r>
              <a:rPr lang="en-US" altLang="zh-CN" sz="3200" dirty="0"/>
              <a:t>____ </a:t>
            </a:r>
            <a:r>
              <a:rPr lang="zh-CN" altLang="en-US" sz="3200" dirty="0"/>
              <a:t>，这说明橡皮筋的弹性势能与物体发生 </a:t>
            </a:r>
            <a:r>
              <a:rPr lang="en-US" altLang="zh-CN" sz="3200" dirty="0"/>
              <a:t>__________ </a:t>
            </a:r>
            <a:r>
              <a:rPr lang="zh-CN" altLang="en-US" sz="3200" dirty="0"/>
              <a:t>大小有关；若橡皮筋被拉的长度相同，所用“子弹”的质量不同，则发现射出时的速度也 </a:t>
            </a:r>
            <a:r>
              <a:rPr lang="en-US" altLang="zh-CN" sz="3200" dirty="0"/>
              <a:t>________</a:t>
            </a:r>
            <a:r>
              <a:rPr lang="zh-CN" altLang="en-US" sz="3200" dirty="0"/>
              <a:t>（选填“相同”或“不相同”）。</a:t>
            </a:r>
            <a:endParaRPr lang="zh-CN" altLang="en-US" sz="3200" dirty="0">
              <a:latin typeface="微软雅黑" pitchFamily="34" charset="-122"/>
              <a:ea typeface="微软雅黑" pitchFamily="34" charset="-122"/>
            </a:endParaRPr>
          </a:p>
        </p:txBody>
      </p:sp>
      <p:sp>
        <p:nvSpPr>
          <p:cNvPr id="5" name="TextBox 4"/>
          <p:cNvSpPr txBox="1"/>
          <p:nvPr/>
        </p:nvSpPr>
        <p:spPr>
          <a:xfrm>
            <a:off x="1979712" y="1772816"/>
            <a:ext cx="504056" cy="584775"/>
          </a:xfrm>
          <a:prstGeom prst="rect">
            <a:avLst/>
          </a:prstGeom>
          <a:noFill/>
        </p:spPr>
        <p:txBody>
          <a:bodyPr wrap="square" rtlCol="0">
            <a:spAutoFit/>
          </a:bodyPr>
          <a:lstStyle/>
          <a:p>
            <a:r>
              <a:rPr lang="zh-CN" altLang="en-US" sz="3200" dirty="0" smtClean="0">
                <a:solidFill>
                  <a:srgbClr val="FF0000"/>
                </a:solidFill>
                <a:latin typeface="华文楷体" pitchFamily="2" charset="-122"/>
                <a:ea typeface="华文楷体" pitchFamily="2" charset="-122"/>
              </a:rPr>
              <a:t>远</a:t>
            </a:r>
            <a:endParaRPr lang="zh-CN" altLang="en-US" sz="3200" dirty="0">
              <a:solidFill>
                <a:srgbClr val="FF0000"/>
              </a:solidFill>
              <a:latin typeface="华文楷体" pitchFamily="2" charset="-122"/>
              <a:ea typeface="华文楷体" pitchFamily="2" charset="-122"/>
            </a:endParaRPr>
          </a:p>
        </p:txBody>
      </p:sp>
      <p:sp>
        <p:nvSpPr>
          <p:cNvPr id="8" name="TextBox 7"/>
          <p:cNvSpPr txBox="1"/>
          <p:nvPr/>
        </p:nvSpPr>
        <p:spPr>
          <a:xfrm>
            <a:off x="2771800" y="2276872"/>
            <a:ext cx="2016224" cy="584775"/>
          </a:xfrm>
          <a:prstGeom prst="rect">
            <a:avLst/>
          </a:prstGeom>
          <a:noFill/>
        </p:spPr>
        <p:txBody>
          <a:bodyPr wrap="square" rtlCol="0">
            <a:spAutoFit/>
          </a:bodyPr>
          <a:lstStyle/>
          <a:p>
            <a:r>
              <a:rPr lang="zh-CN" altLang="en-US" sz="3200" b="1" dirty="0" smtClean="0">
                <a:solidFill>
                  <a:srgbClr val="FF0000"/>
                </a:solidFill>
                <a:latin typeface="华文楷体" pitchFamily="2" charset="-122"/>
                <a:ea typeface="华文楷体" pitchFamily="2" charset="-122"/>
              </a:rPr>
              <a:t>形变程度</a:t>
            </a:r>
            <a:endParaRPr lang="zh-CN" altLang="en-US" sz="3200" b="1" dirty="0">
              <a:solidFill>
                <a:srgbClr val="FF0000"/>
              </a:solidFill>
              <a:latin typeface="华文楷体" pitchFamily="2" charset="-122"/>
              <a:ea typeface="华文楷体" pitchFamily="2" charset="-122"/>
            </a:endParaRPr>
          </a:p>
        </p:txBody>
      </p:sp>
      <p:sp>
        <p:nvSpPr>
          <p:cNvPr id="9" name="TextBox 8"/>
          <p:cNvSpPr txBox="1"/>
          <p:nvPr/>
        </p:nvSpPr>
        <p:spPr>
          <a:xfrm>
            <a:off x="6876256" y="3212976"/>
            <a:ext cx="1512168" cy="584775"/>
          </a:xfrm>
          <a:prstGeom prst="rect">
            <a:avLst/>
          </a:prstGeom>
          <a:noFill/>
        </p:spPr>
        <p:txBody>
          <a:bodyPr wrap="square" rtlCol="0">
            <a:spAutoFit/>
          </a:bodyPr>
          <a:lstStyle/>
          <a:p>
            <a:r>
              <a:rPr lang="zh-CN" altLang="en-US" sz="3200" dirty="0" smtClean="0">
                <a:solidFill>
                  <a:srgbClr val="FF0000"/>
                </a:solidFill>
                <a:latin typeface="华文楷体" pitchFamily="2" charset="-122"/>
                <a:ea typeface="华文楷体" pitchFamily="2" charset="-122"/>
              </a:rPr>
              <a:t>不相同</a:t>
            </a:r>
            <a:endParaRPr lang="zh-CN" altLang="en-US" sz="3200" dirty="0">
              <a:solidFill>
                <a:srgbClr val="FF0000"/>
              </a:solidFill>
              <a:latin typeface="华文楷体" pitchFamily="2" charset="-122"/>
              <a:ea typeface="华文楷体" pitchFamily="2" charset="-122"/>
            </a:endParaRPr>
          </a:p>
        </p:txBody>
      </p:sp>
      <p:pic>
        <p:nvPicPr>
          <p:cNvPr id="33794" name="Picture 2"/>
          <p:cNvPicPr>
            <a:picLocks noChangeAspect="1" noChangeArrowheads="1"/>
          </p:cNvPicPr>
          <p:nvPr/>
        </p:nvPicPr>
        <p:blipFill>
          <a:blip r:embed="rId2" cstate="print"/>
          <a:srcRect/>
          <a:stretch>
            <a:fillRect/>
          </a:stretch>
        </p:blipFill>
        <p:spPr bwMode="auto">
          <a:xfrm>
            <a:off x="2771800" y="4533900"/>
            <a:ext cx="3486150" cy="232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954107"/>
          </a:xfrm>
          <a:prstGeom prst="rect">
            <a:avLst/>
          </a:prstGeom>
        </p:spPr>
        <p:txBody>
          <a:bodyPr wrap="square">
            <a:spAutoFit/>
          </a:bodyPr>
          <a:lstStyle/>
          <a:p>
            <a:r>
              <a:rPr lang="zh-CN" altLang="en-US" sz="2800" dirty="0" smtClean="0"/>
              <a:t>﻿</a:t>
            </a:r>
            <a:r>
              <a:rPr lang="zh-CN" altLang="en-US" sz="2800" dirty="0"/>
              <a:t>如图是探究“动能的大小与什么因素有关”的实验装置。请回答下面的问题：</a:t>
            </a:r>
            <a:endParaRPr lang="zh-CN" altLang="en-US" sz="2800" dirty="0">
              <a:latin typeface="微软雅黑" pitchFamily="34" charset="-122"/>
              <a:ea typeface="微软雅黑" pitchFamily="34" charset="-122"/>
            </a:endParaRPr>
          </a:p>
        </p:txBody>
      </p:sp>
      <p:sp>
        <p:nvSpPr>
          <p:cNvPr id="7" name="矩形 6"/>
          <p:cNvSpPr/>
          <p:nvPr/>
        </p:nvSpPr>
        <p:spPr>
          <a:xfrm>
            <a:off x="251520" y="3573016"/>
            <a:ext cx="8424936" cy="3108543"/>
          </a:xfrm>
          <a:prstGeom prst="rect">
            <a:avLst/>
          </a:prstGeom>
        </p:spPr>
        <p:txBody>
          <a:bodyPr wrap="square">
            <a:spAutoFit/>
          </a:bodyPr>
          <a:lstStyle/>
          <a:p>
            <a:pPr marL="514350" indent="-514350" fontAlgn="ctr"/>
            <a:r>
              <a:rPr lang="zh-CN" altLang="en-US" sz="2800" dirty="0"/>
              <a:t>（</a:t>
            </a:r>
            <a:r>
              <a:rPr lang="en-US" altLang="zh-CN" sz="2800" dirty="0"/>
              <a:t>1</a:t>
            </a:r>
            <a:r>
              <a:rPr lang="zh-CN" altLang="en-US" sz="2800" dirty="0"/>
              <a:t>）本实验的研究的是 </a:t>
            </a:r>
            <a:r>
              <a:rPr lang="en-US" altLang="zh-CN" sz="2800" dirty="0"/>
              <a:t>______</a:t>
            </a:r>
            <a:r>
              <a:rPr lang="zh-CN" altLang="en-US" sz="2800" dirty="0"/>
              <a:t>（选填“小车”或“木块”）的动能</a:t>
            </a:r>
            <a:r>
              <a:rPr lang="zh-CN" altLang="en-US" sz="2800" dirty="0" smtClean="0"/>
              <a:t>。</a:t>
            </a:r>
            <a:endParaRPr lang="en-US" altLang="zh-CN" sz="2800" dirty="0" smtClean="0"/>
          </a:p>
          <a:p>
            <a:pPr marL="514350" indent="-514350" fontAlgn="ctr"/>
            <a:r>
              <a:rPr lang="zh-CN" altLang="en-US" sz="2800" dirty="0" smtClean="0"/>
              <a:t>（</a:t>
            </a:r>
            <a:r>
              <a:rPr lang="en-US" altLang="zh-CN" sz="2800" dirty="0"/>
              <a:t>2</a:t>
            </a:r>
            <a:r>
              <a:rPr lang="zh-CN" altLang="en-US" sz="2800" dirty="0"/>
              <a:t>）实验中通过观察 </a:t>
            </a:r>
            <a:r>
              <a:rPr lang="en-US" altLang="zh-CN" sz="2800" dirty="0"/>
              <a:t>_________________ </a:t>
            </a:r>
            <a:r>
              <a:rPr lang="zh-CN" altLang="en-US" sz="2800" dirty="0"/>
              <a:t>从而判断小球动能的大小</a:t>
            </a:r>
            <a:r>
              <a:rPr lang="zh-CN" altLang="en-US" sz="2800" dirty="0" smtClean="0"/>
              <a:t>。</a:t>
            </a:r>
            <a:endParaRPr lang="en-US" altLang="zh-CN" sz="2800" dirty="0" smtClean="0"/>
          </a:p>
          <a:p>
            <a:pPr marL="514350" indent="-514350" fontAlgn="ctr"/>
            <a:r>
              <a:rPr lang="zh-CN" altLang="en-US" sz="2800" dirty="0" smtClean="0"/>
              <a:t>（</a:t>
            </a:r>
            <a:r>
              <a:rPr lang="en-US" altLang="zh-CN" sz="2800" dirty="0"/>
              <a:t>3</a:t>
            </a:r>
            <a:r>
              <a:rPr lang="zh-CN" altLang="en-US" sz="2800" dirty="0"/>
              <a:t>）本实验目的是探究动能的大小和 </a:t>
            </a:r>
            <a:r>
              <a:rPr lang="en-US" altLang="zh-CN" sz="2800" dirty="0"/>
              <a:t>_____ </a:t>
            </a:r>
            <a:r>
              <a:rPr lang="zh-CN" altLang="en-US" sz="2800" dirty="0"/>
              <a:t>的关系</a:t>
            </a:r>
            <a:r>
              <a:rPr lang="zh-CN" altLang="en-US" sz="2800" dirty="0" smtClean="0"/>
              <a:t>。</a:t>
            </a:r>
            <a:endParaRPr lang="en-US" altLang="zh-CN" sz="2800" dirty="0" smtClean="0"/>
          </a:p>
          <a:p>
            <a:pPr marL="514350" indent="-514350" fontAlgn="ctr"/>
            <a:r>
              <a:rPr lang="zh-CN" altLang="en-US" sz="2800" dirty="0" smtClean="0"/>
              <a:t>（</a:t>
            </a:r>
            <a:r>
              <a:rPr lang="en-US" altLang="zh-CN" sz="2800" dirty="0"/>
              <a:t>4</a:t>
            </a:r>
            <a:r>
              <a:rPr lang="zh-CN" altLang="en-US" sz="2800" dirty="0"/>
              <a:t>）本实验涉及的物理方法有 </a:t>
            </a:r>
            <a:r>
              <a:rPr lang="en-US" altLang="zh-CN" sz="2800" dirty="0"/>
              <a:t>_________ </a:t>
            </a:r>
            <a:r>
              <a:rPr lang="zh-CN" altLang="en-US" sz="2800" dirty="0"/>
              <a:t>和 </a:t>
            </a:r>
            <a:r>
              <a:rPr lang="en-US" altLang="zh-CN" sz="2800" dirty="0"/>
              <a:t>_______ </a:t>
            </a:r>
            <a:r>
              <a:rPr lang="zh-CN" altLang="en-US" sz="2800" dirty="0"/>
              <a:t>。</a:t>
            </a:r>
          </a:p>
        </p:txBody>
      </p:sp>
      <p:sp>
        <p:nvSpPr>
          <p:cNvPr id="5" name="TextBox 4"/>
          <p:cNvSpPr txBox="1"/>
          <p:nvPr/>
        </p:nvSpPr>
        <p:spPr>
          <a:xfrm>
            <a:off x="4139952" y="3501008"/>
            <a:ext cx="1080120" cy="523220"/>
          </a:xfrm>
          <a:prstGeom prst="rect">
            <a:avLst/>
          </a:prstGeom>
          <a:noFill/>
        </p:spPr>
        <p:txBody>
          <a:bodyPr wrap="square" rtlCol="0">
            <a:spAutoFit/>
          </a:bodyPr>
          <a:lstStyle/>
          <a:p>
            <a:r>
              <a:rPr lang="zh-CN" altLang="en-US" sz="2800" b="1" dirty="0" smtClean="0">
                <a:solidFill>
                  <a:srgbClr val="FF0000"/>
                </a:solidFill>
                <a:latin typeface="华文楷体" pitchFamily="2" charset="-122"/>
                <a:ea typeface="华文楷体" pitchFamily="2" charset="-122"/>
              </a:rPr>
              <a:t>小车</a:t>
            </a:r>
            <a:endParaRPr lang="zh-CN" altLang="en-US" sz="2800" b="1" dirty="0">
              <a:solidFill>
                <a:srgbClr val="FF0000"/>
              </a:solidFill>
              <a:latin typeface="华文楷体" pitchFamily="2" charset="-122"/>
              <a:ea typeface="华文楷体" pitchFamily="2" charset="-122"/>
            </a:endParaRPr>
          </a:p>
        </p:txBody>
      </p:sp>
      <p:sp>
        <p:nvSpPr>
          <p:cNvPr id="8" name="TextBox 7"/>
          <p:cNvSpPr txBox="1"/>
          <p:nvPr/>
        </p:nvSpPr>
        <p:spPr>
          <a:xfrm>
            <a:off x="3779912" y="4293096"/>
            <a:ext cx="3240360" cy="523220"/>
          </a:xfrm>
          <a:prstGeom prst="rect">
            <a:avLst/>
          </a:prstGeom>
          <a:noFill/>
        </p:spPr>
        <p:txBody>
          <a:bodyPr wrap="square" rtlCol="0">
            <a:spAutoFit/>
          </a:bodyPr>
          <a:lstStyle/>
          <a:p>
            <a:r>
              <a:rPr lang="zh-CN" altLang="en-US" sz="2800" b="1" dirty="0">
                <a:solidFill>
                  <a:srgbClr val="FF0000"/>
                </a:solidFill>
                <a:latin typeface="华文楷体" pitchFamily="2" charset="-122"/>
                <a:ea typeface="华文楷体" pitchFamily="2" charset="-122"/>
              </a:rPr>
              <a:t>木块被移动的距离</a:t>
            </a:r>
            <a:endParaRPr lang="zh-CN" altLang="en-US" sz="2800" dirty="0">
              <a:solidFill>
                <a:srgbClr val="FF0000"/>
              </a:solidFill>
              <a:latin typeface="华文楷体" pitchFamily="2" charset="-122"/>
              <a:ea typeface="华文楷体" pitchFamily="2" charset="-122"/>
            </a:endParaRPr>
          </a:p>
        </p:txBody>
      </p:sp>
      <p:sp>
        <p:nvSpPr>
          <p:cNvPr id="9" name="TextBox 8"/>
          <p:cNvSpPr txBox="1"/>
          <p:nvPr/>
        </p:nvSpPr>
        <p:spPr>
          <a:xfrm>
            <a:off x="6228184" y="5229200"/>
            <a:ext cx="1008112" cy="523220"/>
          </a:xfrm>
          <a:prstGeom prst="rect">
            <a:avLst/>
          </a:prstGeom>
          <a:noFill/>
        </p:spPr>
        <p:txBody>
          <a:bodyPr wrap="square" rtlCol="0">
            <a:spAutoFit/>
          </a:bodyPr>
          <a:lstStyle/>
          <a:p>
            <a:r>
              <a:rPr lang="zh-CN" altLang="en-US" sz="2800" b="1" dirty="0" smtClean="0">
                <a:solidFill>
                  <a:srgbClr val="FF0000"/>
                </a:solidFill>
                <a:latin typeface="华文楷体" pitchFamily="2" charset="-122"/>
                <a:ea typeface="华文楷体" pitchFamily="2" charset="-122"/>
              </a:rPr>
              <a:t>速度</a:t>
            </a:r>
            <a:endParaRPr lang="zh-CN" altLang="en-US" sz="2800" b="1" dirty="0">
              <a:solidFill>
                <a:srgbClr val="FF0000"/>
              </a:solidFill>
              <a:latin typeface="华文楷体" pitchFamily="2" charset="-122"/>
              <a:ea typeface="华文楷体" pitchFamily="2" charset="-122"/>
            </a:endParaRPr>
          </a:p>
        </p:txBody>
      </p:sp>
      <p:sp>
        <p:nvSpPr>
          <p:cNvPr id="10" name="TextBox 9"/>
          <p:cNvSpPr txBox="1"/>
          <p:nvPr/>
        </p:nvSpPr>
        <p:spPr>
          <a:xfrm>
            <a:off x="5148064" y="5661248"/>
            <a:ext cx="1656184" cy="523220"/>
          </a:xfrm>
          <a:prstGeom prst="rect">
            <a:avLst/>
          </a:prstGeom>
          <a:noFill/>
        </p:spPr>
        <p:txBody>
          <a:bodyPr wrap="square" rtlCol="0">
            <a:spAutoFit/>
          </a:bodyPr>
          <a:lstStyle/>
          <a:p>
            <a:r>
              <a:rPr lang="zh-CN" altLang="en-US" sz="2800" b="1" dirty="0" smtClean="0">
                <a:solidFill>
                  <a:srgbClr val="FF0000"/>
                </a:solidFill>
                <a:latin typeface="华文楷体" pitchFamily="2" charset="-122"/>
                <a:ea typeface="华文楷体" pitchFamily="2" charset="-122"/>
              </a:rPr>
              <a:t>控制变量</a:t>
            </a:r>
            <a:endParaRPr lang="zh-CN" altLang="en-US" sz="2800" b="1" dirty="0">
              <a:solidFill>
                <a:srgbClr val="FF0000"/>
              </a:solidFill>
              <a:latin typeface="华文楷体" pitchFamily="2" charset="-122"/>
              <a:ea typeface="华文楷体" pitchFamily="2" charset="-122"/>
            </a:endParaRPr>
          </a:p>
        </p:txBody>
      </p:sp>
      <p:sp>
        <p:nvSpPr>
          <p:cNvPr id="11" name="TextBox 10"/>
          <p:cNvSpPr txBox="1"/>
          <p:nvPr/>
        </p:nvSpPr>
        <p:spPr>
          <a:xfrm>
            <a:off x="827584" y="6093296"/>
            <a:ext cx="1296144" cy="523220"/>
          </a:xfrm>
          <a:prstGeom prst="rect">
            <a:avLst/>
          </a:prstGeom>
          <a:noFill/>
        </p:spPr>
        <p:txBody>
          <a:bodyPr wrap="square" rtlCol="0">
            <a:spAutoFit/>
          </a:bodyPr>
          <a:lstStyle/>
          <a:p>
            <a:r>
              <a:rPr lang="zh-CN" altLang="en-US" sz="2800" b="1" dirty="0" smtClean="0">
                <a:solidFill>
                  <a:srgbClr val="FF0000"/>
                </a:solidFill>
                <a:latin typeface="华文楷体" pitchFamily="2" charset="-122"/>
                <a:ea typeface="华文楷体" pitchFamily="2" charset="-122"/>
              </a:rPr>
              <a:t>转换法</a:t>
            </a:r>
            <a:endParaRPr lang="zh-CN" altLang="en-US" sz="2800" b="1" dirty="0">
              <a:solidFill>
                <a:srgbClr val="FF0000"/>
              </a:solidFill>
              <a:latin typeface="华文楷体" pitchFamily="2" charset="-122"/>
              <a:ea typeface="华文楷体" pitchFamily="2" charset="-122"/>
            </a:endParaRPr>
          </a:p>
        </p:txBody>
      </p:sp>
      <p:pic>
        <p:nvPicPr>
          <p:cNvPr id="34818" name="Picture 2"/>
          <p:cNvPicPr>
            <a:picLocks noChangeAspect="1" noChangeArrowheads="1"/>
          </p:cNvPicPr>
          <p:nvPr/>
        </p:nvPicPr>
        <p:blipFill>
          <a:blip r:embed="rId2" cstate="print"/>
          <a:srcRect/>
          <a:stretch>
            <a:fillRect/>
          </a:stretch>
        </p:blipFill>
        <p:spPr bwMode="auto">
          <a:xfrm>
            <a:off x="2267744" y="1844824"/>
            <a:ext cx="413385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4031873"/>
          </a:xfrm>
          <a:prstGeom prst="rect">
            <a:avLst/>
          </a:prstGeom>
        </p:spPr>
        <p:txBody>
          <a:bodyPr wrap="square">
            <a:spAutoFit/>
          </a:bodyPr>
          <a:lstStyle/>
          <a:p>
            <a:r>
              <a:rPr lang="zh-CN" altLang="en-US" sz="3200" dirty="0" smtClean="0"/>
              <a:t>﻿</a:t>
            </a:r>
            <a:r>
              <a:rPr lang="zh-CN" altLang="en-US" sz="3200" dirty="0"/>
              <a:t>用如图所示的装置，探究重力势能的大小与哪些因素有关时，为了更好地显示并比较重力势能的大小，甲同学想用橡皮泥代替沙子，乙同学想用海绵代替沙子，你认为更合适是 </a:t>
            </a:r>
            <a:r>
              <a:rPr lang="en-US" altLang="zh-CN" sz="3200" dirty="0"/>
              <a:t>___</a:t>
            </a:r>
            <a:r>
              <a:rPr lang="zh-CN" altLang="en-US" sz="3200" dirty="0"/>
              <a:t>（选填“甲”或“乙”）的方法。为了探究重力势能与质量的关系，要让质量不同的木块从 </a:t>
            </a:r>
            <a:r>
              <a:rPr lang="en-US" altLang="zh-CN" sz="3200" dirty="0"/>
              <a:t>______</a:t>
            </a:r>
            <a:r>
              <a:rPr lang="zh-CN" altLang="en-US" sz="3200" dirty="0"/>
              <a:t>高度下落。</a:t>
            </a:r>
            <a:endParaRPr lang="zh-CN" altLang="en-US" sz="3200" dirty="0">
              <a:latin typeface="微软雅黑" pitchFamily="34" charset="-122"/>
              <a:ea typeface="微软雅黑" pitchFamily="34" charset="-122"/>
            </a:endParaRPr>
          </a:p>
        </p:txBody>
      </p:sp>
      <p:sp>
        <p:nvSpPr>
          <p:cNvPr id="5" name="TextBox 4"/>
          <p:cNvSpPr txBox="1"/>
          <p:nvPr/>
        </p:nvSpPr>
        <p:spPr>
          <a:xfrm>
            <a:off x="5364088" y="2780928"/>
            <a:ext cx="504056" cy="584775"/>
          </a:xfrm>
          <a:prstGeom prst="rect">
            <a:avLst/>
          </a:prstGeom>
          <a:noFill/>
        </p:spPr>
        <p:txBody>
          <a:bodyPr wrap="square" rtlCol="0">
            <a:spAutoFit/>
          </a:bodyPr>
          <a:lstStyle/>
          <a:p>
            <a:r>
              <a:rPr lang="zh-CN" altLang="en-US" sz="3200" dirty="0" smtClean="0">
                <a:solidFill>
                  <a:srgbClr val="FF0000"/>
                </a:solidFill>
                <a:latin typeface="华文楷体" pitchFamily="2" charset="-122"/>
                <a:ea typeface="华文楷体" pitchFamily="2" charset="-122"/>
              </a:rPr>
              <a:t>甲</a:t>
            </a:r>
            <a:endParaRPr lang="zh-CN" altLang="en-US" sz="3200" dirty="0">
              <a:solidFill>
                <a:srgbClr val="FF0000"/>
              </a:solidFill>
              <a:latin typeface="华文楷体" pitchFamily="2" charset="-122"/>
              <a:ea typeface="华文楷体" pitchFamily="2" charset="-122"/>
            </a:endParaRPr>
          </a:p>
        </p:txBody>
      </p:sp>
      <p:sp>
        <p:nvSpPr>
          <p:cNvPr id="8" name="TextBox 7"/>
          <p:cNvSpPr txBox="1"/>
          <p:nvPr/>
        </p:nvSpPr>
        <p:spPr>
          <a:xfrm>
            <a:off x="1547664" y="4293096"/>
            <a:ext cx="1152128" cy="584775"/>
          </a:xfrm>
          <a:prstGeom prst="rect">
            <a:avLst/>
          </a:prstGeom>
          <a:noFill/>
        </p:spPr>
        <p:txBody>
          <a:bodyPr wrap="square" rtlCol="0">
            <a:spAutoFit/>
          </a:bodyPr>
          <a:lstStyle/>
          <a:p>
            <a:r>
              <a:rPr lang="zh-CN" altLang="en-US" sz="3200" dirty="0" smtClean="0">
                <a:solidFill>
                  <a:srgbClr val="FF0000"/>
                </a:solidFill>
                <a:latin typeface="华文楷体" pitchFamily="2" charset="-122"/>
                <a:ea typeface="华文楷体" pitchFamily="2" charset="-122"/>
              </a:rPr>
              <a:t>相同</a:t>
            </a:r>
            <a:endParaRPr lang="zh-CN" altLang="en-US" sz="3200" dirty="0">
              <a:solidFill>
                <a:srgbClr val="FF0000"/>
              </a:solidFill>
              <a:latin typeface="华文楷体" pitchFamily="2" charset="-122"/>
              <a:ea typeface="华文楷体" pitchFamily="2" charset="-122"/>
            </a:endParaRPr>
          </a:p>
        </p:txBody>
      </p:sp>
      <p:pic>
        <p:nvPicPr>
          <p:cNvPr id="35842" name="Picture 2"/>
          <p:cNvPicPr>
            <a:picLocks noChangeAspect="1" noChangeArrowheads="1"/>
          </p:cNvPicPr>
          <p:nvPr/>
        </p:nvPicPr>
        <p:blipFill>
          <a:blip r:embed="rId2" cstate="print"/>
          <a:srcRect/>
          <a:stretch>
            <a:fillRect/>
          </a:stretch>
        </p:blipFill>
        <p:spPr bwMode="auto">
          <a:xfrm>
            <a:off x="2339752" y="4849621"/>
            <a:ext cx="5012060" cy="20083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练习</a:t>
            </a:r>
            <a:endParaRPr lang="zh-CN" altLang="en-US" sz="3200" dirty="0">
              <a:solidFill>
                <a:schemeClr val="tx2"/>
              </a:solidFill>
              <a:latin typeface="微软雅黑" pitchFamily="34" charset="-122"/>
              <a:ea typeface="微软雅黑" pitchFamily="34" charset="-122"/>
            </a:endParaRPr>
          </a:p>
        </p:txBody>
      </p:sp>
      <p:sp>
        <p:nvSpPr>
          <p:cNvPr id="3" name="矩形 2"/>
          <p:cNvSpPr/>
          <p:nvPr/>
        </p:nvSpPr>
        <p:spPr>
          <a:xfrm>
            <a:off x="1403648" y="836712"/>
            <a:ext cx="7344816" cy="1569660"/>
          </a:xfrm>
          <a:prstGeom prst="rect">
            <a:avLst/>
          </a:prstGeom>
        </p:spPr>
        <p:txBody>
          <a:bodyPr wrap="square">
            <a:spAutoFit/>
          </a:bodyPr>
          <a:lstStyle/>
          <a:p>
            <a:r>
              <a:rPr lang="zh-CN" altLang="en-US" sz="3200" dirty="0" smtClean="0"/>
              <a:t>﻿</a:t>
            </a:r>
            <a:r>
              <a:rPr lang="zh-CN" altLang="en-US" sz="3200" dirty="0"/>
              <a:t>站在自动扶梯上的小东和妈妈从三楼匀速下到二楼，如图所示，在这个过程中，他们的（ </a:t>
            </a:r>
            <a:r>
              <a:rPr lang="zh-CN" altLang="en-US" sz="3200" dirty="0" smtClean="0"/>
              <a:t>    ）。</a:t>
            </a:r>
            <a:endParaRPr lang="zh-CN" altLang="en-US" sz="3200" dirty="0">
              <a:latin typeface="微软雅黑" pitchFamily="34" charset="-122"/>
              <a:ea typeface="微软雅黑" pitchFamily="34" charset="-122"/>
            </a:endParaRPr>
          </a:p>
        </p:txBody>
      </p:sp>
      <p:sp>
        <p:nvSpPr>
          <p:cNvPr id="5" name="TextBox 4"/>
          <p:cNvSpPr txBox="1"/>
          <p:nvPr/>
        </p:nvSpPr>
        <p:spPr>
          <a:xfrm>
            <a:off x="3131840" y="1772816"/>
            <a:ext cx="504056" cy="584775"/>
          </a:xfrm>
          <a:prstGeom prst="rect">
            <a:avLst/>
          </a:prstGeom>
          <a:noFill/>
        </p:spPr>
        <p:txBody>
          <a:bodyPr wrap="square" rtlCol="0">
            <a:spAutoFit/>
          </a:bodyPr>
          <a:lstStyle/>
          <a:p>
            <a:r>
              <a:rPr lang="en-US" altLang="zh-CN" sz="3200" dirty="0" smtClean="0">
                <a:solidFill>
                  <a:srgbClr val="FF0000"/>
                </a:solidFill>
              </a:rPr>
              <a:t>D</a:t>
            </a:r>
            <a:endParaRPr lang="zh-CN" altLang="en-US" sz="3200" dirty="0">
              <a:solidFill>
                <a:srgbClr val="FF0000"/>
              </a:solidFill>
            </a:endParaRPr>
          </a:p>
        </p:txBody>
      </p:sp>
      <p:sp>
        <p:nvSpPr>
          <p:cNvPr id="7" name="矩形 6"/>
          <p:cNvSpPr/>
          <p:nvPr/>
        </p:nvSpPr>
        <p:spPr>
          <a:xfrm>
            <a:off x="755576" y="2780928"/>
            <a:ext cx="4680520" cy="3046988"/>
          </a:xfrm>
          <a:prstGeom prst="rect">
            <a:avLst/>
          </a:prstGeom>
        </p:spPr>
        <p:txBody>
          <a:bodyPr wrap="square">
            <a:spAutoFit/>
          </a:bodyPr>
          <a:lstStyle/>
          <a:p>
            <a:pPr marL="514350" indent="-514350" fontAlgn="ctr">
              <a:lnSpc>
                <a:spcPct val="150000"/>
              </a:lnSpc>
              <a:buAutoNum type="alphaUcPeriod"/>
            </a:pPr>
            <a:r>
              <a:rPr lang="zh-CN" altLang="en-US" sz="3200" dirty="0" smtClean="0"/>
              <a:t>势</a:t>
            </a:r>
            <a:r>
              <a:rPr lang="zh-CN" altLang="en-US" sz="3200" dirty="0"/>
              <a:t>能减小，动能减小  </a:t>
            </a:r>
            <a:endParaRPr lang="en-US" altLang="zh-CN" sz="3200" dirty="0" smtClean="0"/>
          </a:p>
          <a:p>
            <a:pPr marL="514350" indent="-514350" fontAlgn="ctr">
              <a:lnSpc>
                <a:spcPct val="150000"/>
              </a:lnSpc>
            </a:pPr>
            <a:r>
              <a:rPr lang="en-US" altLang="zh-CN" sz="3200" dirty="0" smtClean="0"/>
              <a:t>B</a:t>
            </a:r>
            <a:r>
              <a:rPr lang="en-US" altLang="zh-CN" sz="3200" dirty="0"/>
              <a:t>. </a:t>
            </a:r>
            <a:r>
              <a:rPr lang="zh-CN" altLang="en-US" sz="3200" dirty="0"/>
              <a:t>势能增大，动能增大</a:t>
            </a:r>
          </a:p>
          <a:p>
            <a:pPr fontAlgn="ctr">
              <a:lnSpc>
                <a:spcPct val="150000"/>
              </a:lnSpc>
            </a:pPr>
            <a:r>
              <a:rPr lang="en-US" altLang="zh-CN" sz="3200" dirty="0"/>
              <a:t>C. </a:t>
            </a:r>
            <a:r>
              <a:rPr lang="zh-CN" altLang="en-US" sz="3200" dirty="0"/>
              <a:t>势能减小，动能增大  </a:t>
            </a:r>
            <a:endParaRPr lang="en-US" altLang="zh-CN" sz="3200" dirty="0" smtClean="0"/>
          </a:p>
          <a:p>
            <a:pPr fontAlgn="ctr">
              <a:lnSpc>
                <a:spcPct val="150000"/>
              </a:lnSpc>
            </a:pPr>
            <a:r>
              <a:rPr lang="en-US" altLang="zh-CN" sz="3200" dirty="0" smtClean="0"/>
              <a:t>D</a:t>
            </a:r>
            <a:r>
              <a:rPr lang="en-US" altLang="zh-CN" sz="3200" dirty="0"/>
              <a:t>. </a:t>
            </a:r>
            <a:r>
              <a:rPr lang="zh-CN" altLang="en-US" sz="3200" dirty="0"/>
              <a:t>势能减小，动能不变</a:t>
            </a:r>
          </a:p>
        </p:txBody>
      </p:sp>
      <p:pic>
        <p:nvPicPr>
          <p:cNvPr id="36866" name="Picture 2"/>
          <p:cNvPicPr>
            <a:picLocks noChangeAspect="1" noChangeArrowheads="1"/>
          </p:cNvPicPr>
          <p:nvPr/>
        </p:nvPicPr>
        <p:blipFill>
          <a:blip r:embed="rId2" cstate="print"/>
          <a:srcRect/>
          <a:stretch>
            <a:fillRect/>
          </a:stretch>
        </p:blipFill>
        <p:spPr bwMode="auto">
          <a:xfrm>
            <a:off x="5652120" y="3212976"/>
            <a:ext cx="2600325" cy="270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556792"/>
            <a:ext cx="7560840" cy="1077218"/>
          </a:xfrm>
          <a:prstGeom prst="rect">
            <a:avLst/>
          </a:prstGeom>
          <a:noFill/>
          <a:ln>
            <a:solidFill>
              <a:srgbClr val="FF0000"/>
            </a:solidFill>
          </a:ln>
        </p:spPr>
        <p:txBody>
          <a:bodyPr wrap="square" rtlCol="0">
            <a:spAutoFit/>
          </a:bodyPr>
          <a:lstStyle/>
          <a:p>
            <a:r>
              <a:rPr lang="zh-CN" altLang="en-US" sz="3200" dirty="0"/>
              <a:t>﻿物体能够对外做功，我们就说这个物体具有能量，简称</a:t>
            </a:r>
            <a:r>
              <a:rPr lang="zh-CN" altLang="en-US" sz="3200" b="1" dirty="0">
                <a:solidFill>
                  <a:srgbClr val="FF0000"/>
                </a:solidFill>
              </a:rPr>
              <a:t>能</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476672"/>
            <a:ext cx="1210588" cy="707886"/>
          </a:xfrm>
          <a:prstGeom prst="rect">
            <a:avLst/>
          </a:prstGeom>
        </p:spPr>
        <p:txBody>
          <a:bodyPr wrap="none">
            <a:spAutoFit/>
          </a:bodyPr>
          <a:lstStyle/>
          <a:p>
            <a:r>
              <a:rPr lang="zh-CN" altLang="en-US" sz="4000" b="1" dirty="0" smtClean="0">
                <a:latin typeface="微软雅黑" pitchFamily="34" charset="-122"/>
                <a:ea typeface="微软雅黑" pitchFamily="34" charset="-122"/>
              </a:rPr>
              <a:t>能量</a:t>
            </a:r>
            <a:endParaRPr lang="zh-CN" altLang="en-US" sz="4000" b="1" dirty="0">
              <a:latin typeface="微软雅黑" pitchFamily="34" charset="-122"/>
              <a:ea typeface="微软雅黑" pitchFamily="34" charset="-122"/>
            </a:endParaRPr>
          </a:p>
        </p:txBody>
      </p:sp>
      <p:sp>
        <p:nvSpPr>
          <p:cNvPr id="12" name="矩形 11"/>
          <p:cNvSpPr/>
          <p:nvPr/>
        </p:nvSpPr>
        <p:spPr>
          <a:xfrm>
            <a:off x="827584" y="3212976"/>
            <a:ext cx="8074646" cy="584775"/>
          </a:xfrm>
          <a:prstGeom prst="rect">
            <a:avLst/>
          </a:prstGeom>
        </p:spPr>
        <p:txBody>
          <a:bodyPr wrap="none">
            <a:spAutoFit/>
          </a:bodyPr>
          <a:lstStyle/>
          <a:p>
            <a:pPr fontAlgn="ctr"/>
            <a:r>
              <a:rPr lang="zh-CN" altLang="en-US" sz="3200" dirty="0"/>
              <a:t>能量的单位与功的单位相同，也是焦耳 </a:t>
            </a:r>
            <a:r>
              <a:rPr lang="zh-CN" altLang="en-US" sz="3200" dirty="0">
                <a:latin typeface="+mn-ea"/>
              </a:rPr>
              <a:t>﻿﻿﻿﻿</a:t>
            </a:r>
            <a:r>
              <a:rPr lang="en-US" altLang="zh-CN" sz="3200" dirty="0" smtClean="0">
                <a:latin typeface="+mn-ea"/>
              </a:rPr>
              <a:t>J</a:t>
            </a:r>
            <a:r>
              <a:rPr lang="zh-CN" altLang="en-US" sz="3200" dirty="0" smtClean="0">
                <a:latin typeface="+mn-ea"/>
              </a:rPr>
              <a:t> </a:t>
            </a:r>
            <a:r>
              <a:rPr lang="zh-CN" altLang="en-US" sz="3200" dirty="0"/>
              <a:t>。</a:t>
            </a:r>
            <a:endParaRPr lang="zh-CN" altLang="en-US" sz="3200" dirty="0">
              <a:latin typeface="微软雅黑" pitchFamily="34" charset="-122"/>
              <a:ea typeface="微软雅黑" pitchFamily="34" charset="-122"/>
            </a:endParaRPr>
          </a:p>
        </p:txBody>
      </p:sp>
      <p:sp>
        <p:nvSpPr>
          <p:cNvPr id="21" name="矩形 20"/>
          <p:cNvSpPr/>
          <p:nvPr/>
        </p:nvSpPr>
        <p:spPr>
          <a:xfrm>
            <a:off x="899592" y="4365104"/>
            <a:ext cx="7848872" cy="1077218"/>
          </a:xfrm>
          <a:prstGeom prst="rect">
            <a:avLst/>
          </a:prstGeom>
        </p:spPr>
        <p:txBody>
          <a:bodyPr wrap="square">
            <a:spAutoFit/>
          </a:bodyPr>
          <a:lstStyle/>
          <a:p>
            <a:pPr fontAlgn="ctr"/>
            <a:r>
              <a:rPr lang="zh-CN" altLang="en-US" sz="3200" dirty="0"/>
              <a:t>一个物体能够做的功越多，表示这个物体的能量越大。</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556792"/>
            <a:ext cx="7560840" cy="1077218"/>
          </a:xfrm>
          <a:prstGeom prst="rect">
            <a:avLst/>
          </a:prstGeom>
          <a:noFill/>
          <a:ln>
            <a:solidFill>
              <a:srgbClr val="FF0000"/>
            </a:solidFill>
          </a:ln>
        </p:spPr>
        <p:txBody>
          <a:bodyPr wrap="square" rtlCol="0">
            <a:spAutoFit/>
          </a:bodyPr>
          <a:lstStyle/>
          <a:p>
            <a:r>
              <a:rPr lang="zh-CN" altLang="en-US" sz="3200" dirty="0"/>
              <a:t>﻿ ﻿物体能够对外做功，我们就说这个物体具有能量，简称</a:t>
            </a:r>
            <a:r>
              <a:rPr lang="zh-CN" altLang="en-US" sz="3200" b="1" dirty="0">
                <a:solidFill>
                  <a:srgbClr val="FF0000"/>
                </a:solidFill>
              </a:rPr>
              <a:t>能</a:t>
            </a:r>
            <a:r>
              <a:rPr lang="zh-CN" altLang="en-US" sz="3200" dirty="0"/>
              <a:t>。</a:t>
            </a:r>
            <a:endParaRPr lang="zh-CN" altLang="en-US" sz="3200" dirty="0">
              <a:solidFill>
                <a:schemeClr val="tx2"/>
              </a:solidFill>
              <a:latin typeface="微软雅黑" pitchFamily="34" charset="-122"/>
              <a:ea typeface="微软雅黑" pitchFamily="34" charset="-122"/>
            </a:endParaRPr>
          </a:p>
        </p:txBody>
      </p:sp>
      <p:sp>
        <p:nvSpPr>
          <p:cNvPr id="9" name="矩形 8"/>
          <p:cNvSpPr/>
          <p:nvPr/>
        </p:nvSpPr>
        <p:spPr>
          <a:xfrm>
            <a:off x="755576" y="476672"/>
            <a:ext cx="1210588" cy="707886"/>
          </a:xfrm>
          <a:prstGeom prst="rect">
            <a:avLst/>
          </a:prstGeom>
        </p:spPr>
        <p:txBody>
          <a:bodyPr wrap="none">
            <a:spAutoFit/>
          </a:bodyPr>
          <a:lstStyle/>
          <a:p>
            <a:r>
              <a:rPr lang="zh-CN" altLang="en-US" sz="4000" b="1" dirty="0" smtClean="0">
                <a:latin typeface="微软雅黑" pitchFamily="34" charset="-122"/>
                <a:ea typeface="微软雅黑" pitchFamily="34" charset="-122"/>
              </a:rPr>
              <a:t>能量</a:t>
            </a:r>
            <a:endParaRPr lang="zh-CN" altLang="en-US" sz="4000" b="1" dirty="0">
              <a:latin typeface="微软雅黑" pitchFamily="34" charset="-122"/>
              <a:ea typeface="微软雅黑" pitchFamily="34" charset="-122"/>
            </a:endParaRPr>
          </a:p>
        </p:txBody>
      </p:sp>
      <p:sp>
        <p:nvSpPr>
          <p:cNvPr id="12" name="矩形 11"/>
          <p:cNvSpPr/>
          <p:nvPr/>
        </p:nvSpPr>
        <p:spPr>
          <a:xfrm>
            <a:off x="1043608" y="3501008"/>
            <a:ext cx="6750566" cy="584775"/>
          </a:xfrm>
          <a:prstGeom prst="rect">
            <a:avLst/>
          </a:prstGeom>
        </p:spPr>
        <p:txBody>
          <a:bodyPr wrap="none">
            <a:spAutoFit/>
          </a:bodyPr>
          <a:lstStyle/>
          <a:p>
            <a:pPr fontAlgn="ctr"/>
            <a:r>
              <a:rPr lang="zh-CN" altLang="en-US" sz="3200" dirty="0"/>
              <a:t>能够对外做功不表示以下三种情况：</a:t>
            </a:r>
            <a:endParaRPr lang="zh-CN" altLang="en-US" sz="3200" dirty="0">
              <a:latin typeface="微软雅黑" pitchFamily="34" charset="-122"/>
              <a:ea typeface="微软雅黑" pitchFamily="34" charset="-122"/>
            </a:endParaRPr>
          </a:p>
        </p:txBody>
      </p:sp>
      <p:sp>
        <p:nvSpPr>
          <p:cNvPr id="21" name="矩形 20"/>
          <p:cNvSpPr/>
          <p:nvPr/>
        </p:nvSpPr>
        <p:spPr>
          <a:xfrm>
            <a:off x="1115616" y="4149080"/>
            <a:ext cx="2646878" cy="2308324"/>
          </a:xfrm>
          <a:prstGeom prst="rect">
            <a:avLst/>
          </a:prstGeom>
        </p:spPr>
        <p:txBody>
          <a:bodyPr wrap="none">
            <a:spAutoFit/>
          </a:bodyPr>
          <a:lstStyle/>
          <a:p>
            <a:pPr fontAlgn="ctr">
              <a:lnSpc>
                <a:spcPct val="150000"/>
              </a:lnSpc>
            </a:pPr>
            <a:r>
              <a:rPr lang="zh-CN" altLang="en-US" sz="3200" dirty="0"/>
              <a:t>﻿将要做功；</a:t>
            </a:r>
          </a:p>
          <a:p>
            <a:pPr fontAlgn="ctr">
              <a:lnSpc>
                <a:spcPct val="150000"/>
              </a:lnSpc>
            </a:pPr>
            <a:r>
              <a:rPr lang="zh-CN" altLang="en-US" sz="3200" dirty="0"/>
              <a:t>正在做功；</a:t>
            </a:r>
          </a:p>
          <a:p>
            <a:pPr fontAlgn="ctr">
              <a:lnSpc>
                <a:spcPct val="150000"/>
              </a:lnSpc>
            </a:pPr>
            <a:r>
              <a:rPr lang="zh-CN" altLang="en-US" sz="3200" dirty="0"/>
              <a:t>已经做了功。</a:t>
            </a:r>
          </a:p>
        </p:txBody>
      </p:sp>
      <p:sp>
        <p:nvSpPr>
          <p:cNvPr id="14" name="TextBox 13"/>
          <p:cNvSpPr txBox="1"/>
          <p:nvPr/>
        </p:nvSpPr>
        <p:spPr>
          <a:xfrm>
            <a:off x="0" y="3501008"/>
            <a:ext cx="1043608" cy="584775"/>
          </a:xfrm>
          <a:prstGeom prst="rect">
            <a:avLst/>
          </a:prstGeom>
          <a:noFill/>
          <a:ln>
            <a:solidFill>
              <a:schemeClr val="accent1">
                <a:shade val="50000"/>
              </a:schemeClr>
            </a:solidFill>
          </a:ln>
        </p:spPr>
        <p:txBody>
          <a:bodyPr wrap="square" rtlCol="0">
            <a:spAutoFit/>
          </a:bodyPr>
          <a:lstStyle/>
          <a:p>
            <a:r>
              <a:rPr lang="zh-CN" altLang="en-US" sz="3200" dirty="0" smtClean="0">
                <a:solidFill>
                  <a:schemeClr val="tx2"/>
                </a:solidFill>
                <a:latin typeface="微软雅黑" pitchFamily="34" charset="-122"/>
                <a:ea typeface="微软雅黑" pitchFamily="34" charset="-122"/>
              </a:rPr>
              <a:t>注意</a:t>
            </a:r>
            <a:endParaRPr lang="zh-CN" altLang="en-US" sz="3200"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404664"/>
            <a:ext cx="7056784" cy="1323439"/>
          </a:xfrm>
          <a:prstGeom prst="rect">
            <a:avLst/>
          </a:prstGeom>
        </p:spPr>
        <p:txBody>
          <a:bodyPr wrap="square">
            <a:spAutoFit/>
          </a:bodyPr>
          <a:lstStyle/>
          <a:p>
            <a:r>
              <a:rPr lang="zh-CN" altLang="en-US" sz="4000" b="1" dirty="0">
                <a:latin typeface="微软雅黑" pitchFamily="34" charset="-122"/>
                <a:ea typeface="微软雅黑" pitchFamily="34" charset="-122"/>
              </a:rPr>
              <a:t>自然界中的能量集中释放</a:t>
            </a:r>
            <a:r>
              <a:rPr lang="en-US" altLang="zh-CN" sz="4000" b="1" dirty="0">
                <a:latin typeface="微软雅黑" pitchFamily="34" charset="-122"/>
                <a:ea typeface="微软雅黑" pitchFamily="34" charset="-122"/>
              </a:rPr>
              <a:t>——</a:t>
            </a:r>
            <a:r>
              <a:rPr lang="zh-CN" altLang="en-US" sz="4000" b="1" dirty="0">
                <a:latin typeface="微软雅黑" pitchFamily="34" charset="-122"/>
                <a:ea typeface="微软雅黑" pitchFamily="34" charset="-122"/>
              </a:rPr>
              <a:t>部分自然灾害</a:t>
            </a:r>
            <a:endParaRPr lang="zh-CN" altLang="en-US" sz="4000" dirty="0">
              <a:latin typeface="微软雅黑" pitchFamily="34" charset="-122"/>
              <a:ea typeface="微软雅黑" pitchFamily="34" charset="-122"/>
            </a:endParaRPr>
          </a:p>
        </p:txBody>
      </p:sp>
      <p:sp>
        <p:nvSpPr>
          <p:cNvPr id="5" name="矩形 4"/>
          <p:cNvSpPr/>
          <p:nvPr/>
        </p:nvSpPr>
        <p:spPr>
          <a:xfrm>
            <a:off x="467544" y="2564904"/>
            <a:ext cx="1080120" cy="584775"/>
          </a:xfrm>
          <a:prstGeom prst="rect">
            <a:avLst/>
          </a:prstGeom>
        </p:spPr>
        <p:txBody>
          <a:bodyPr wrap="square">
            <a:spAutoFit/>
          </a:bodyPr>
          <a:lstStyle/>
          <a:p>
            <a:r>
              <a:rPr lang="zh-CN" altLang="en-US" sz="3200" dirty="0" smtClean="0">
                <a:latin typeface="+mn-ea"/>
              </a:rPr>
              <a:t>雪崩</a:t>
            </a:r>
            <a:endParaRPr lang="zh-CN" altLang="en-US" sz="3200" dirty="0">
              <a:latin typeface="+mn-ea"/>
            </a:endParaRPr>
          </a:p>
        </p:txBody>
      </p:sp>
      <p:sp>
        <p:nvSpPr>
          <p:cNvPr id="6" name="矩形 5"/>
          <p:cNvSpPr/>
          <p:nvPr/>
        </p:nvSpPr>
        <p:spPr>
          <a:xfrm>
            <a:off x="467544" y="4797152"/>
            <a:ext cx="1080120" cy="584775"/>
          </a:xfrm>
          <a:prstGeom prst="rect">
            <a:avLst/>
          </a:prstGeom>
        </p:spPr>
        <p:txBody>
          <a:bodyPr wrap="square">
            <a:spAutoFit/>
          </a:bodyPr>
          <a:lstStyle/>
          <a:p>
            <a:r>
              <a:rPr lang="zh-CN" altLang="en-US" sz="3200" dirty="0" smtClean="0">
                <a:latin typeface="+mn-ea"/>
              </a:rPr>
              <a:t>海啸</a:t>
            </a:r>
            <a:endParaRPr lang="zh-CN" altLang="en-US" sz="3200" dirty="0">
              <a:latin typeface="+mn-ea"/>
            </a:endParaRPr>
          </a:p>
        </p:txBody>
      </p:sp>
      <p:sp>
        <p:nvSpPr>
          <p:cNvPr id="7" name="矩形 6"/>
          <p:cNvSpPr/>
          <p:nvPr/>
        </p:nvSpPr>
        <p:spPr>
          <a:xfrm>
            <a:off x="4211960" y="4725144"/>
            <a:ext cx="1080120" cy="584775"/>
          </a:xfrm>
          <a:prstGeom prst="rect">
            <a:avLst/>
          </a:prstGeom>
        </p:spPr>
        <p:txBody>
          <a:bodyPr wrap="square">
            <a:spAutoFit/>
          </a:bodyPr>
          <a:lstStyle/>
          <a:p>
            <a:r>
              <a:rPr lang="zh-CN" altLang="en-US" sz="3200" dirty="0" smtClean="0">
                <a:latin typeface="+mn-ea"/>
              </a:rPr>
              <a:t>地震</a:t>
            </a:r>
            <a:endParaRPr lang="zh-CN" altLang="en-US" sz="3200" dirty="0">
              <a:latin typeface="+mn-ea"/>
            </a:endParaRPr>
          </a:p>
        </p:txBody>
      </p:sp>
      <p:sp>
        <p:nvSpPr>
          <p:cNvPr id="8" name="矩形 7"/>
          <p:cNvSpPr/>
          <p:nvPr/>
        </p:nvSpPr>
        <p:spPr>
          <a:xfrm>
            <a:off x="4211960" y="2780928"/>
            <a:ext cx="1512168" cy="584775"/>
          </a:xfrm>
          <a:prstGeom prst="rect">
            <a:avLst/>
          </a:prstGeom>
        </p:spPr>
        <p:txBody>
          <a:bodyPr wrap="square">
            <a:spAutoFit/>
          </a:bodyPr>
          <a:lstStyle/>
          <a:p>
            <a:r>
              <a:rPr lang="zh-CN" altLang="en-US" sz="3200" dirty="0" smtClean="0">
                <a:latin typeface="+mn-ea"/>
              </a:rPr>
              <a:t>泥石流</a:t>
            </a:r>
            <a:endParaRPr lang="zh-CN" altLang="en-US" sz="3200" dirty="0">
              <a:latin typeface="+mn-ea"/>
            </a:endParaRPr>
          </a:p>
        </p:txBody>
      </p:sp>
      <p:pic>
        <p:nvPicPr>
          <p:cNvPr id="4098" name="Picture 2"/>
          <p:cNvPicPr>
            <a:picLocks noChangeAspect="1" noChangeArrowheads="1"/>
          </p:cNvPicPr>
          <p:nvPr/>
        </p:nvPicPr>
        <p:blipFill>
          <a:blip r:embed="rId2" cstate="print"/>
          <a:srcRect/>
          <a:stretch>
            <a:fillRect/>
          </a:stretch>
        </p:blipFill>
        <p:spPr bwMode="auto">
          <a:xfrm>
            <a:off x="1331640" y="2204864"/>
            <a:ext cx="2895600" cy="1600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652120" y="2276872"/>
            <a:ext cx="2886075" cy="15621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331640" y="4221088"/>
            <a:ext cx="2876550" cy="1628775"/>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5652120" y="4365104"/>
            <a:ext cx="28860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1043608" cy="584775"/>
          </a:xfrm>
          <a:prstGeom prst="rect">
            <a:avLst/>
          </a:prstGeom>
          <a:noFill/>
          <a:ln>
            <a:solidFill>
              <a:schemeClr val="accent1">
                <a:shade val="50000"/>
              </a:schemeClr>
            </a:solidFill>
          </a:ln>
        </p:spPr>
        <p:txBody>
          <a:bodyPr wrap="square" rtlCol="0">
            <a:spAutoFit/>
          </a:bodyPr>
          <a:lstStyle/>
          <a:p>
            <a:r>
              <a:rPr lang="zh-CN" altLang="en-US" sz="3200" dirty="0">
                <a:solidFill>
                  <a:schemeClr val="tx2"/>
                </a:solidFill>
                <a:latin typeface="微软雅黑" pitchFamily="34" charset="-122"/>
                <a:ea typeface="微软雅黑" pitchFamily="34" charset="-122"/>
              </a:rPr>
              <a:t>思考</a:t>
            </a:r>
          </a:p>
        </p:txBody>
      </p:sp>
      <p:sp>
        <p:nvSpPr>
          <p:cNvPr id="3" name="矩形 2"/>
          <p:cNvSpPr/>
          <p:nvPr/>
        </p:nvSpPr>
        <p:spPr>
          <a:xfrm>
            <a:off x="1403648" y="836712"/>
            <a:ext cx="7128792" cy="1077218"/>
          </a:xfrm>
          <a:prstGeom prst="rect">
            <a:avLst/>
          </a:prstGeom>
        </p:spPr>
        <p:txBody>
          <a:bodyPr wrap="square">
            <a:spAutoFit/>
          </a:bodyPr>
          <a:lstStyle/>
          <a:p>
            <a:r>
              <a:rPr lang="zh-CN" altLang="en-US" sz="3200" dirty="0"/>
              <a:t>运动的流水、子弹、风都在运动过程中对外做功了吗？</a:t>
            </a:r>
            <a:endParaRPr lang="zh-CN" altLang="en-US" sz="3200" dirty="0">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cstate="print"/>
          <a:srcRect/>
          <a:stretch>
            <a:fillRect/>
          </a:stretch>
        </p:blipFill>
        <p:spPr bwMode="auto">
          <a:xfrm>
            <a:off x="1115616" y="2564904"/>
            <a:ext cx="2466975" cy="16383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059832" y="4365104"/>
            <a:ext cx="3000375" cy="15621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5292080" y="2636912"/>
            <a:ext cx="2505075"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1487</Words>
  <Application>Microsoft Office PowerPoint</Application>
  <PresentationFormat>全屏显示(4:3)</PresentationFormat>
  <Paragraphs>319</Paragraphs>
  <Slides>58</Slides>
  <Notes>0</Notes>
  <HiddenSlides>0</HiddenSlides>
  <MMClips>0</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2020-03-11T00:37:37Z</dcterms:created>
  <dcterms:modified xsi:type="dcterms:W3CDTF">2020-03-30T04:26:25Z</dcterms:modified>
</cp:coreProperties>
</file>