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256" r:id="rId39"/>
    <p:sldId id="257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6" r:id="rId49"/>
    <p:sldId id="313" r:id="rId50"/>
    <p:sldId id="314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382A-EB9F-4F31-ADC7-BE01BADEAA7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652B-B852-4474-8D16-B49577DC52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10.1 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浮力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556792"/>
            <a:ext cx="799288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浸在液体（或气体）中的物体受到液体（或气体）对它向上的托力，这个力叫做</a:t>
            </a:r>
            <a:r>
              <a:rPr lang="zh-CN" altLang="en-US" sz="3200" b="1" dirty="0">
                <a:solidFill>
                  <a:srgbClr val="FF0000"/>
                </a:solidFill>
              </a:rPr>
              <a:t>浮力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浮力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299695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分析下列物体的受力：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876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4057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>
            <a:off x="2771800" y="5229200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771800" y="4221088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15816" y="58052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393305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浮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732240" y="5445224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732240" y="4437112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04248" y="60212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42210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浮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1317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5013176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浮力的方向竖直向上。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124744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﻿分析下列物体的受力：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4114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>
            <a:off x="2843808" y="3068960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843808" y="2060848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5816" y="36450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18448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浮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516216" y="2996952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516216" y="1988840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35730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17728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浮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验证浮力的方向。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21985"/>
            <a:ext cx="3096344" cy="293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23990"/>
            <a:ext cx="3508251" cy="29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556792"/>
            <a:ext cx="799288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浸在液体（或气体）中的物体受到液体（或气体）对它向上的托力，这个力叫做</a:t>
            </a:r>
            <a:r>
              <a:rPr lang="zh-CN" altLang="en-US" sz="3200" b="1" dirty="0">
                <a:solidFill>
                  <a:srgbClr val="FF0000"/>
                </a:solidFill>
              </a:rPr>
              <a:t>浮力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浮力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386104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方向：竖直向上</a:t>
            </a:r>
          </a:p>
        </p:txBody>
      </p:sp>
      <p:sp>
        <p:nvSpPr>
          <p:cNvPr id="8" name="矩形 7"/>
          <p:cNvSpPr/>
          <p:nvPr/>
        </p:nvSpPr>
        <p:spPr>
          <a:xfrm>
            <a:off x="755576" y="508518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施力物体：液体或气体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如图情景中没有受到浮力的物体是（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如图所示，将鸡蛋浸入容器里的盐水中，鸡蛋所受浮力的施力物体是</a:t>
            </a:r>
            <a:r>
              <a:rPr lang="zh-CN" altLang="en-US" sz="3200" dirty="0" smtClean="0"/>
              <a:t>（ 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126876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5157192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A. </a:t>
            </a:r>
            <a:r>
              <a:rPr lang="zh-CN" altLang="en-US" sz="3200" dirty="0"/>
              <a:t>盐水 </a:t>
            </a:r>
            <a:r>
              <a:rPr lang="en-US" altLang="zh-CN" sz="3200" dirty="0"/>
              <a:t>B. </a:t>
            </a:r>
            <a:r>
              <a:rPr lang="zh-CN" altLang="en-US" sz="3200" dirty="0"/>
              <a:t>鸡蛋 </a:t>
            </a:r>
            <a:r>
              <a:rPr lang="en-US" altLang="zh-CN" sz="3200" dirty="0"/>
              <a:t>C. ﻿</a:t>
            </a:r>
            <a:r>
              <a:rPr lang="zh-CN" altLang="en-US" sz="3200" dirty="0"/>
              <a:t>容器 ﻿</a:t>
            </a:r>
            <a:r>
              <a:rPr lang="en-US" altLang="zh-CN" sz="3200" dirty="0"/>
              <a:t>D. </a:t>
            </a:r>
            <a:r>
              <a:rPr lang="zh-CN" altLang="en-US" sz="3200" dirty="0"/>
              <a:t>地球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2950655" cy="294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关于浮力的说法你认为不正确的是（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8367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213285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将一石块抛入水中，石块在下沉过程中不受浮力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在水中上升的木块受到浮力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﻿</a:t>
            </a:r>
            <a:r>
              <a:rPr lang="zh-CN" altLang="en-US" sz="3200" dirty="0"/>
              <a:t>在海边游泳的人受到海水对他产生的浮力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/>
              <a:t>﻿</a:t>
            </a:r>
            <a:r>
              <a:rPr lang="en-US" altLang="zh-CN" sz="3200" dirty="0"/>
              <a:t>D. </a:t>
            </a:r>
            <a:r>
              <a:rPr lang="zh-CN" altLang="en-US" sz="3200" dirty="0"/>
              <a:t>在空中上升的氢气球受到空气对它的浮力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回顾之前学习的弹力、重力和摩擦力，我们都是从力的三要素学习的，讨论完了浮力的方向后，我们如何测量浮力的大小呢？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234888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力的平衡。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369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提示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3295650"/>
            <a:ext cx="86375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7380312" y="4365104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6336" y="42930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浮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浮力的测量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9143999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733256"/>
            <a:ext cx="2714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2267744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实验与观察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508518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两幅图中的乒乓球为什么有不同的浮沉状态？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3732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28765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0956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484784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当你把一块石子投入水中时，石子会下沉。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99695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一艘万吨巨轮却能平稳地在海面上航行。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4581128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潜水艇能在水中自由地上升和下潜。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36912"/>
            <a:ext cx="1695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836712"/>
            <a:ext cx="18383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7944" y="2204864"/>
            <a:ext cx="165618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P=</a:t>
            </a:r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ρgh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浮力产生的原因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4540" y="1124744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物体在液体内部受到的压力：</a:t>
            </a:r>
          </a:p>
        </p:txBody>
      </p:sp>
      <p:sp>
        <p:nvSpPr>
          <p:cNvPr id="8" name="矩形 7"/>
          <p:cNvSpPr/>
          <p:nvPr/>
        </p:nvSpPr>
        <p:spPr>
          <a:xfrm>
            <a:off x="5868144" y="1700808"/>
            <a:ext cx="15905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</a:rPr>
              <a:t>F=PS</a:t>
            </a:r>
          </a:p>
          <a:p>
            <a:pPr fontAlgn="ctr"/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 =</a:t>
            </a:r>
            <a:r>
              <a:rPr lang="en-US" altLang="zh-CN" sz="32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ρghS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04864"/>
            <a:ext cx="37072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67944" y="3140968"/>
            <a:ext cx="4680520" cy="30469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左、右表面所受压力关系</a:t>
            </a:r>
            <a:endParaRPr lang="en-US" altLang="zh-CN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∵h</a:t>
            </a:r>
            <a:r>
              <a:rPr lang="zh-CN" altLang="en-US" sz="3200" baseline="-25000" dirty="0" smtClean="0"/>
              <a:t>向右</a:t>
            </a:r>
            <a:r>
              <a:rPr lang="en-US" altLang="zh-CN" sz="3200" dirty="0" smtClean="0"/>
              <a:t>=h</a:t>
            </a:r>
            <a:r>
              <a:rPr lang="zh-CN" altLang="en-US" sz="3200" baseline="-25000" dirty="0" smtClean="0"/>
              <a:t>向左</a:t>
            </a:r>
            <a:endParaRPr lang="en-US" altLang="zh-CN" sz="3200" baseline="-250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     P</a:t>
            </a:r>
            <a:r>
              <a:rPr lang="zh-CN" altLang="en-US" sz="3200" baseline="-25000" dirty="0" smtClean="0"/>
              <a:t>向右</a:t>
            </a:r>
            <a:r>
              <a:rPr lang="en-US" altLang="zh-CN" sz="3200" dirty="0" smtClean="0"/>
              <a:t>=P</a:t>
            </a:r>
            <a:r>
              <a:rPr lang="zh-CN" altLang="en-US" sz="3200" baseline="-25000" dirty="0" smtClean="0"/>
              <a:t>向左</a:t>
            </a:r>
            <a:endParaRPr lang="en-US" altLang="zh-CN" sz="3200" baseline="-250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</a:rPr>
              <a:t>∴F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向右</a:t>
            </a:r>
            <a:r>
              <a:rPr lang="en-US" altLang="zh-CN" sz="3200" dirty="0" smtClean="0">
                <a:solidFill>
                  <a:srgbClr val="FF0000"/>
                </a:solidFill>
              </a:rPr>
              <a:t>=F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向左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5576" y="47667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浮力产生的原因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4540" y="1124744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物体在液体内部受到的压力：</a:t>
            </a:r>
          </a:p>
        </p:txBody>
      </p:sp>
      <p:sp>
        <p:nvSpPr>
          <p:cNvPr id="8" name="矩形 7"/>
          <p:cNvSpPr/>
          <p:nvPr/>
        </p:nvSpPr>
        <p:spPr>
          <a:xfrm>
            <a:off x="5868144" y="1700808"/>
            <a:ext cx="15905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</a:rPr>
              <a:t>F=PS</a:t>
            </a:r>
          </a:p>
          <a:p>
            <a:pPr fontAlgn="ctr"/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 =</a:t>
            </a:r>
            <a:r>
              <a:rPr lang="en-US" altLang="zh-CN" sz="32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ρghS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140968"/>
            <a:ext cx="4680520" cy="20621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/>
              <a:t>左、右表面所受压力关系</a:t>
            </a:r>
            <a:endParaRPr lang="en-US" altLang="zh-CN" sz="3200" dirty="0" smtClean="0"/>
          </a:p>
          <a:p>
            <a:pPr fontAlgn="ctr"/>
            <a:r>
              <a:rPr lang="en-US" altLang="zh-CN" sz="3200" dirty="0" smtClean="0"/>
              <a:t>∵h</a:t>
            </a:r>
            <a:r>
              <a:rPr lang="zh-CN" altLang="en-US" sz="3200" baseline="-25000" dirty="0" smtClean="0"/>
              <a:t>向上</a:t>
            </a:r>
            <a:r>
              <a:rPr lang="en-US" altLang="zh-CN" sz="3200" dirty="0" smtClean="0"/>
              <a:t>＞h</a:t>
            </a:r>
            <a:r>
              <a:rPr lang="zh-CN" altLang="en-US" sz="3200" baseline="-25000" dirty="0" smtClean="0"/>
              <a:t>向下</a:t>
            </a:r>
            <a:endParaRPr lang="en-US" altLang="zh-CN" sz="3200" baseline="-25000" dirty="0" smtClean="0"/>
          </a:p>
          <a:p>
            <a:pPr fontAlgn="ctr"/>
            <a:r>
              <a:rPr lang="en-US" altLang="zh-CN" sz="3200" dirty="0" smtClean="0"/>
              <a:t>     P</a:t>
            </a:r>
            <a:r>
              <a:rPr lang="zh-CN" altLang="en-US" sz="3200" baseline="-25000" dirty="0" smtClean="0"/>
              <a:t>向上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P</a:t>
            </a:r>
            <a:r>
              <a:rPr lang="zh-CN" altLang="en-US" sz="3200" baseline="-25000" dirty="0" smtClean="0"/>
              <a:t>向下</a:t>
            </a:r>
            <a:endParaRPr lang="en-US" altLang="zh-CN" sz="3200" baseline="-25000" dirty="0"/>
          </a:p>
          <a:p>
            <a:pPr fontAlgn="ctr"/>
            <a:r>
              <a:rPr lang="en-US" altLang="zh-CN" sz="3200" dirty="0" smtClean="0"/>
              <a:t>∴F</a:t>
            </a:r>
            <a:r>
              <a:rPr lang="zh-CN" altLang="en-US" sz="3200" baseline="-25000" dirty="0" smtClean="0"/>
              <a:t>向上</a:t>
            </a:r>
            <a:r>
              <a:rPr lang="en-US" altLang="zh-CN" sz="3200" dirty="0" smtClean="0"/>
              <a:t>＞F</a:t>
            </a:r>
            <a:r>
              <a:rPr lang="zh-CN" altLang="en-US" sz="3200" baseline="-25000" dirty="0" smtClean="0"/>
              <a:t>向下</a:t>
            </a:r>
            <a:endParaRPr lang="zh-CN" altLang="en-US" sz="3200" baseline="-250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9674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5576" y="47667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浮力产生的原因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1412776"/>
            <a:ext cx="4680520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/>
              <a:t>左、右表面所受压力关系</a:t>
            </a:r>
            <a:endParaRPr lang="en-US" altLang="zh-CN" sz="3200" dirty="0" smtClean="0"/>
          </a:p>
          <a:p>
            <a:pPr fontAlgn="ctr"/>
            <a:r>
              <a:rPr lang="en-US" altLang="zh-CN" sz="3200" dirty="0" smtClean="0"/>
              <a:t>∵P</a:t>
            </a:r>
            <a:r>
              <a:rPr lang="zh-CN" altLang="en-US" sz="3200" baseline="-25000" dirty="0" smtClean="0"/>
              <a:t>向上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P</a:t>
            </a:r>
            <a:r>
              <a:rPr lang="zh-CN" altLang="en-US" sz="3200" baseline="-25000" dirty="0" smtClean="0"/>
              <a:t>向下</a:t>
            </a:r>
            <a:endParaRPr lang="en-US" altLang="zh-CN" sz="3200" baseline="-25000" dirty="0"/>
          </a:p>
          <a:p>
            <a:pPr fontAlgn="ctr"/>
            <a:r>
              <a:rPr lang="en-US" altLang="zh-CN" sz="3200" dirty="0" smtClean="0"/>
              <a:t>∴</a:t>
            </a:r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向上</a:t>
            </a:r>
            <a:r>
              <a:rPr lang="en-US" altLang="zh-CN" sz="3200" dirty="0" smtClean="0">
                <a:solidFill>
                  <a:srgbClr val="FF0000"/>
                </a:solidFill>
              </a:rPr>
              <a:t>＞F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向下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877881" cy="31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95936" y="3573016"/>
            <a:ext cx="280831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latin typeface="微软雅黑" pitchFamily="34" charset="-122"/>
                <a:ea typeface="微软雅黑" pitchFamily="34" charset="-122"/>
              </a:rPr>
              <a:t>浮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=F</a:t>
            </a:r>
            <a:r>
              <a:rPr lang="zh-CN" altLang="en-US" sz="3200" baseline="-25000" dirty="0" smtClean="0">
                <a:latin typeface="微软雅黑" pitchFamily="34" charset="-122"/>
                <a:ea typeface="微软雅黑" pitchFamily="34" charset="-122"/>
              </a:rPr>
              <a:t>向上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-F</a:t>
            </a:r>
            <a:r>
              <a:rPr lang="zh-CN" altLang="en-US" sz="3200" baseline="-25000" dirty="0" smtClean="0">
                <a:latin typeface="微软雅黑" pitchFamily="34" charset="-122"/>
                <a:ea typeface="微软雅黑" pitchFamily="34" charset="-122"/>
              </a:rPr>
              <a:t>向下</a:t>
            </a:r>
            <a:endParaRPr lang="zh-CN" altLang="en-US" sz="3200" baseline="-25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581128"/>
            <a:ext cx="453650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浮力是</a:t>
            </a:r>
            <a:r>
              <a:rPr lang="zh-CN" altLang="en-US" sz="3200" b="1" dirty="0">
                <a:solidFill>
                  <a:srgbClr val="FF0000"/>
                </a:solidFill>
              </a:rPr>
              <a:t>液体对物体</a:t>
            </a:r>
            <a:r>
              <a:rPr lang="zh-CN" altLang="en-US" sz="3200" dirty="0"/>
              <a:t>上下表面的压力差。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5576" y="47667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浮力产生的原因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80928"/>
            <a:ext cx="237626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chemeClr val="tx2"/>
                </a:solidFill>
              </a:rPr>
              <a:t>实验与观察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73216"/>
            <a:ext cx="111561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5373216"/>
            <a:ext cx="71287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左图中的乒乓球为什么不受浮力？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411760" y="292494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60121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如图所示，</a:t>
            </a:r>
            <a:r>
              <a:rPr lang="en-US" altLang="zh-CN" sz="3200" dirty="0"/>
              <a:t>a</a:t>
            </a:r>
            <a:r>
              <a:rPr lang="zh-CN" altLang="en-US" sz="3200" dirty="0"/>
              <a:t>、</a:t>
            </a:r>
            <a:r>
              <a:rPr lang="en-US" altLang="zh-CN" sz="3200" dirty="0"/>
              <a:t>b </a:t>
            </a:r>
            <a:r>
              <a:rPr lang="zh-CN" altLang="en-US" sz="3200" dirty="0"/>
              <a:t>是两个体积相同又能自由移动的物体，</a:t>
            </a:r>
            <a:r>
              <a:rPr lang="en-US" altLang="zh-CN" sz="3200" dirty="0"/>
              <a:t>c</a:t>
            </a:r>
            <a:r>
              <a:rPr lang="zh-CN" altLang="en-US" sz="3200" dirty="0"/>
              <a:t>、</a:t>
            </a:r>
            <a:r>
              <a:rPr lang="en-US" altLang="zh-CN" sz="3200" dirty="0"/>
              <a:t>d</a:t>
            </a:r>
            <a:r>
              <a:rPr lang="zh-CN" altLang="en-US" sz="3200" dirty="0"/>
              <a:t>、</a:t>
            </a:r>
            <a:r>
              <a:rPr lang="en-US" altLang="zh-CN" sz="3200" dirty="0"/>
              <a:t>e </a:t>
            </a:r>
            <a:r>
              <a:rPr lang="zh-CN" altLang="en-US" sz="3200" dirty="0"/>
              <a:t>是容器自身凸起的一部分，现往容器里注入一些水，下列说法正确的是（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3488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3140968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a </a:t>
            </a:r>
            <a:r>
              <a:rPr lang="zh-CN" altLang="en-US" sz="3200" dirty="0"/>
              <a:t>物体受的浮力小于 </a:t>
            </a:r>
            <a:r>
              <a:rPr lang="en-US" altLang="zh-CN" sz="3200" dirty="0"/>
              <a:t>b </a:t>
            </a:r>
            <a:r>
              <a:rPr lang="zh-CN" altLang="en-US" sz="3200" dirty="0"/>
              <a:t>物体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a </a:t>
            </a:r>
            <a:r>
              <a:rPr lang="zh-CN" altLang="en-US" sz="3200" dirty="0"/>
              <a:t>物体受的浮力等于 </a:t>
            </a:r>
            <a:r>
              <a:rPr lang="en-US" altLang="zh-CN" sz="3200" dirty="0"/>
              <a:t>b </a:t>
            </a:r>
            <a:r>
              <a:rPr lang="zh-CN" altLang="en-US" sz="3200" dirty="0"/>
              <a:t>物体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d</a:t>
            </a:r>
            <a:r>
              <a:rPr lang="zh-CN" altLang="en-US" sz="3200" dirty="0"/>
              <a:t>、</a:t>
            </a:r>
            <a:r>
              <a:rPr lang="en-US" altLang="zh-CN" sz="3200" dirty="0"/>
              <a:t>e </a:t>
            </a:r>
            <a:r>
              <a:rPr lang="zh-CN" altLang="en-US" sz="3200" dirty="0"/>
              <a:t>部分受浮力，</a:t>
            </a:r>
            <a:r>
              <a:rPr lang="en-US" altLang="zh-CN" sz="3200" dirty="0"/>
              <a:t>c </a:t>
            </a:r>
            <a:r>
              <a:rPr lang="zh-CN" altLang="en-US" sz="3200" dirty="0"/>
              <a:t>部分不受浮力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c </a:t>
            </a:r>
            <a:r>
              <a:rPr lang="zh-CN" altLang="en-US" sz="3200" dirty="0"/>
              <a:t>部分受浮力，</a:t>
            </a:r>
            <a:r>
              <a:rPr lang="en-US" altLang="zh-CN" sz="3200" dirty="0"/>
              <a:t>d</a:t>
            </a:r>
            <a:r>
              <a:rPr lang="zh-CN" altLang="en-US" sz="3200" dirty="0"/>
              <a:t>、</a:t>
            </a:r>
            <a:r>
              <a:rPr lang="en-US" altLang="zh-CN" sz="3200" dirty="0"/>
              <a:t>e </a:t>
            </a:r>
            <a:r>
              <a:rPr lang="zh-CN" altLang="en-US" sz="3200" dirty="0"/>
              <a:t>部分不受浮力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097" y="2492896"/>
            <a:ext cx="3067903" cy="16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如图所示，洗手盆底部的出水口塞着橡胶制成的水堵头，则水堵头</a:t>
            </a:r>
            <a:r>
              <a:rPr lang="zh-CN" altLang="en-US" sz="3200" dirty="0" smtClean="0"/>
              <a:t>（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429309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﻿A. </a:t>
            </a:r>
            <a:r>
              <a:rPr lang="zh-CN" altLang="en-US" sz="3200" dirty="0"/>
              <a:t>没有受到水的压力，但受到水的浮力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没有受到水的压力，也没有受到水的浮力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受到水的压力，没有受到水的浮力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受到水的压力，也受到水的浮力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894548" cy="21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smtClean="0"/>
              <a:t>﻿如图所示，将两端蒙上绷紧程度相同的橡皮膜的玻璃圆筒浸没在水中，当玻璃圆筒沿水平方向放置时，水对玻璃圆筒两端的橡皮膜的压力</a:t>
            </a:r>
            <a:r>
              <a:rPr lang="en-US" altLang="zh-CN" sz="2800" smtClean="0"/>
              <a:t>F</a:t>
            </a:r>
            <a:r>
              <a:rPr lang="zh-CN" altLang="en-US" sz="2800" smtClean="0"/>
              <a:t> </a:t>
            </a:r>
            <a:r>
              <a:rPr lang="zh-CN" altLang="en-US" sz="2800" i="1" smtClean="0"/>
              <a:t>﻿﻿﻿﻿﻿﻿﻿﻿﻿﻿﻿﻿﻿</a:t>
            </a:r>
            <a:r>
              <a:rPr lang="zh-CN" altLang="en-US" sz="2800" baseline="-25000" smtClean="0"/>
              <a:t>向左</a:t>
            </a:r>
            <a:r>
              <a:rPr lang="zh-CN" altLang="en-US" sz="2800" i="1" smtClean="0"/>
              <a:t>﻿﻿﻿﻿﻿﻿﻿﻿﻿﻿﻿﻿﻿</a:t>
            </a:r>
            <a:r>
              <a:rPr lang="zh-CN" altLang="en-US" sz="2800" smtClean="0"/>
              <a:t> 和</a:t>
            </a:r>
            <a:r>
              <a:rPr lang="en-US" altLang="zh-CN" sz="2800" smtClean="0"/>
              <a:t>F</a:t>
            </a:r>
            <a:r>
              <a:rPr lang="zh-CN" altLang="en-US" sz="2800" smtClean="0"/>
              <a:t> </a:t>
            </a:r>
            <a:r>
              <a:rPr lang="zh-CN" altLang="en-US" sz="2800" i="1" smtClean="0"/>
              <a:t>﻿﻿﻿﻿﻿﻿﻿﻿﻿﻿﻿﻿﻿</a:t>
            </a:r>
            <a:r>
              <a:rPr lang="zh-CN" altLang="en-US" sz="2800" baseline="-25000" smtClean="0"/>
              <a:t>向右</a:t>
            </a:r>
            <a:r>
              <a:rPr lang="zh-CN" altLang="en-US" sz="2800" i="1" smtClean="0"/>
              <a:t>﻿﻿﻿﻿﻿﻿﻿﻿﻿﻿﻿﻿﻿</a:t>
            </a:r>
            <a:r>
              <a:rPr lang="zh-CN" altLang="en-US" sz="2800" smtClean="0"/>
              <a:t> 的大小关系是 </a:t>
            </a:r>
            <a:r>
              <a:rPr lang="zh-CN" altLang="en-US" sz="2800" i="1" smtClean="0"/>
              <a:t>﻿﻿﻿﻿﻿﻿﻿﻿﻿﻿﻿﻿﻿﻿﻿</a:t>
            </a:r>
            <a:r>
              <a:rPr lang="en-US" altLang="zh-CN" sz="2800" i="1" smtClean="0"/>
              <a:t>F</a:t>
            </a:r>
            <a:r>
              <a:rPr lang="zh-CN" altLang="en-US" sz="2800" baseline="-25000" smtClean="0"/>
              <a:t>向左</a:t>
            </a:r>
            <a:r>
              <a:rPr lang="zh-CN" altLang="en-US" sz="2800" i="1" smtClean="0"/>
              <a:t>﻿﻿﻿﻿﻿﻿﻿﻿﻿﻿﻿﻿﻿﻿﻿</a:t>
            </a:r>
            <a:r>
              <a:rPr lang="zh-CN" altLang="en-US" sz="2800" smtClean="0"/>
              <a:t> </a:t>
            </a:r>
            <a:r>
              <a:rPr lang="en-US" altLang="zh-CN" sz="2800" smtClean="0"/>
              <a:t>_____ </a:t>
            </a:r>
            <a:r>
              <a:rPr lang="zh-CN" altLang="en-US" sz="2800" i="1" smtClean="0"/>
              <a:t>﻿﻿﻿﻿﻿﻿﻿﻿﻿﻿﻿﻿﻿﻿﻿</a:t>
            </a:r>
            <a:r>
              <a:rPr lang="en-US" altLang="zh-CN" sz="2800" i="1" smtClean="0"/>
              <a:t>F</a:t>
            </a:r>
            <a:r>
              <a:rPr lang="zh-CN" altLang="en-US" sz="2800" baseline="-25000" smtClean="0"/>
              <a:t>向右</a:t>
            </a:r>
            <a:r>
              <a:rPr lang="zh-CN" altLang="en-US" sz="2800" i="1" smtClean="0"/>
              <a:t>﻿﻿﻿﻿﻿﻿﻿﻿﻿﻿﻿﻿﻿﻿﻿</a:t>
            </a:r>
            <a:r>
              <a:rPr lang="zh-CN" altLang="en-US" sz="2800" smtClean="0"/>
              <a:t> （填“大于”、“等于”或“小于”），当玻璃圆筒沿竖直方向放置时，水对玻璃圆筒两端的橡皮膜的压力</a:t>
            </a:r>
            <a:r>
              <a:rPr lang="en-US" altLang="zh-CN" sz="2800" smtClean="0"/>
              <a:t>F</a:t>
            </a:r>
            <a:r>
              <a:rPr lang="zh-CN" altLang="en-US" sz="2800" smtClean="0"/>
              <a:t> </a:t>
            </a:r>
            <a:r>
              <a:rPr lang="zh-CN" altLang="en-US" sz="2800" i="1" smtClean="0"/>
              <a:t>﻿﻿﻿﻿﻿﻿﻿﻿﻿﻿﻿﻿﻿﻿﻿</a:t>
            </a:r>
            <a:r>
              <a:rPr lang="zh-CN" altLang="en-US" sz="2800" baseline="-25000" smtClean="0"/>
              <a:t>向上</a:t>
            </a:r>
            <a:r>
              <a:rPr lang="zh-CN" altLang="en-US" sz="2800" i="1" smtClean="0"/>
              <a:t>﻿﻿﻿﻿﻿﻿﻿﻿﻿﻿﻿﻿﻿﻿﻿</a:t>
            </a:r>
            <a:r>
              <a:rPr lang="zh-CN" altLang="en-US" sz="2800" smtClean="0"/>
              <a:t> 和</a:t>
            </a:r>
            <a:r>
              <a:rPr lang="en-US" altLang="zh-CN" sz="2800" smtClean="0"/>
              <a:t>F</a:t>
            </a:r>
            <a:r>
              <a:rPr lang="zh-CN" altLang="en-US" sz="2800" smtClean="0"/>
              <a:t> </a:t>
            </a:r>
            <a:r>
              <a:rPr lang="zh-CN" altLang="en-US" sz="2800" i="1" smtClean="0"/>
              <a:t>﻿﻿﻿﻿﻿﻿﻿﻿﻿﻿﻿﻿﻿﻿﻿</a:t>
            </a:r>
            <a:r>
              <a:rPr lang="zh-CN" altLang="en-US" sz="2800" baseline="-25000" smtClean="0"/>
              <a:t>向下</a:t>
            </a:r>
            <a:r>
              <a:rPr lang="zh-CN" altLang="en-US" sz="2800" i="1" smtClean="0"/>
              <a:t>﻿﻿﻿﻿﻿﻿﻿﻿﻿﻿﻿﻿﻿﻿﻿</a:t>
            </a:r>
            <a:r>
              <a:rPr lang="zh-CN" altLang="en-US" sz="2800" smtClean="0"/>
              <a:t> 的大小关系是</a:t>
            </a:r>
            <a:r>
              <a:rPr lang="en-US" altLang="zh-CN" sz="2800" smtClean="0"/>
              <a:t>F</a:t>
            </a:r>
            <a:r>
              <a:rPr lang="zh-CN" altLang="en-US" sz="2800" smtClean="0"/>
              <a:t> </a:t>
            </a:r>
            <a:r>
              <a:rPr lang="zh-CN" altLang="en-US" sz="2800" baseline="-25000" smtClean="0"/>
              <a:t>﻿﻿﻿﻿﻿﻿﻿﻿﻿﻿﻿﻿﻿﻿向上</a:t>
            </a:r>
            <a:r>
              <a:rPr lang="zh-CN" altLang="en-US" sz="2800" i="1" smtClean="0"/>
              <a:t>﻿﻿﻿﻿﻿﻿﻿﻿﻿﻿﻿﻿﻿﻿</a:t>
            </a:r>
            <a:r>
              <a:rPr lang="zh-CN" altLang="en-US" sz="2800" smtClean="0"/>
              <a:t> </a:t>
            </a:r>
            <a:r>
              <a:rPr lang="en-US" altLang="zh-CN" sz="2800" smtClean="0"/>
              <a:t>_____ F</a:t>
            </a:r>
            <a:r>
              <a:rPr lang="zh-CN" altLang="en-US" sz="2800" i="1" smtClean="0"/>
              <a:t>﻿﻿﻿﻿﻿﻿﻿﻿﻿﻿﻿﻿﻿﻿</a:t>
            </a:r>
            <a:r>
              <a:rPr lang="zh-CN" altLang="en-US" sz="2800" baseline="-25000" smtClean="0"/>
              <a:t>向下</a:t>
            </a:r>
            <a:r>
              <a:rPr lang="zh-CN" altLang="en-US" sz="2800" smtClean="0"/>
              <a:t>﻿﻿﻿﻿﻿﻿﻿﻿﻿﻿﻿﻿﻿﻿ （“大于”、“等于”或“小于”），通过以上探究，你认为浮力产生的原因是 </a:t>
            </a:r>
            <a:r>
              <a:rPr lang="en-US" altLang="zh-CN" sz="2800" smtClean="0"/>
              <a:t>____________________________ </a:t>
            </a:r>
            <a:r>
              <a:rPr lang="zh-CN" altLang="en-US" sz="2800" smtClean="0"/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06084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等于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7890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大于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5811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﻿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液体对物体上下表面的压力差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192437"/>
            <a:ext cx="3401591" cy="16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关于浮力说法正确的是</a:t>
            </a:r>
            <a:r>
              <a:rPr lang="zh-CN" altLang="en-US" sz="3200" dirty="0" smtClean="0"/>
              <a:t>（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76470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191683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浮力的大小与物体浸没的深度有关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浮力是由于物体上、下表面受到的压力不同产生的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在水中会下沉的金属块不受到浮力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埋在河底泥沙中的贝壳受到浮力作用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3305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3861048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分析一下，浮力大小跟什么因素有关？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1340768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把空饮料罐用手按入水中，饮料罐进入水中越深，手的感觉有什么变化？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小实验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31146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086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浮力与什么有关呢？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7332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﻿浮力的大小与</a:t>
            </a:r>
            <a:r>
              <a:rPr lang="zh-CN" altLang="en-US" sz="3200" b="1" dirty="0">
                <a:solidFill>
                  <a:srgbClr val="FF0000"/>
                </a:solidFill>
              </a:rPr>
              <a:t>深度</a:t>
            </a:r>
            <a:r>
              <a:rPr lang="zh-CN" altLang="en-US" sz="3200" dirty="0"/>
              <a:t>有关。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472514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浮力的大小与</a:t>
            </a:r>
            <a:r>
              <a:rPr lang="zh-CN" altLang="en-US" sz="3200" b="1" dirty="0">
                <a:solidFill>
                  <a:srgbClr val="FF0000"/>
                </a:solidFill>
              </a:rPr>
              <a:t>液体密度</a:t>
            </a:r>
            <a:r>
              <a:rPr lang="zh-CN" altLang="en-US" sz="3200" dirty="0"/>
              <a:t>有关。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41168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33256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3810123" cy="30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64088" y="1628800"/>
            <a:ext cx="3563888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浮力是由上下表面</a:t>
            </a:r>
            <a:r>
              <a:rPr lang="zh-CN" altLang="en-US" sz="3200" b="1" dirty="0">
                <a:solidFill>
                  <a:srgbClr val="FF0000"/>
                </a:solidFill>
              </a:rPr>
              <a:t>液体压力差</a:t>
            </a:r>
            <a:r>
              <a:rPr lang="zh-CN" altLang="en-US" sz="3200" dirty="0"/>
              <a:t>产生的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429000"/>
            <a:ext cx="3456384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液体</a:t>
            </a:r>
            <a:r>
              <a:rPr lang="zh-CN" altLang="en-US" sz="3200"/>
              <a:t>压</a:t>
            </a:r>
            <a:r>
              <a:rPr lang="zh-CN" altLang="en-US" sz="3200" smtClean="0"/>
              <a:t>强</a:t>
            </a:r>
            <a:r>
              <a:rPr lang="en-US" altLang="zh-CN" sz="3200" dirty="0" smtClean="0"/>
              <a:t>P=</a:t>
            </a:r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ρgh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﻿﻿﻿﻿﻿﻿﻿﻿﻿﻿﻿﻿﻿﻿﻿﻿﻿﻿﻿﻿﻿﻿﻿﻿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 flipH="1">
            <a:off x="6444208" y="2636912"/>
            <a:ext cx="216020" cy="720080"/>
          </a:xfrm>
          <a:prstGeom prst="downArrow">
            <a:avLst>
              <a:gd name="adj1" fmla="val 50000"/>
              <a:gd name="adj2" fmla="val 1421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辽宁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舰和山东舰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772816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舰艇的发展历经数千年，它在材质、动力和吨位等许多方面发生了巨大变化：从木质到钢铁装甲，从人工划桨和风帆动力到蒸汽轮机和核动力，从几吨到几万吨 </a:t>
            </a:r>
            <a:r>
              <a:rPr lang="zh-CN" altLang="en-US" sz="2800" i="1" dirty="0"/>
              <a:t>﻿﻿﻿﻿﻿﻿﻿﻿﻿﻿﻿﻿﻿﻿﻿﻿</a:t>
            </a:r>
            <a:r>
              <a:rPr lang="zh-CN" altLang="en-US" sz="2800" dirty="0"/>
              <a:t> ﻿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494116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想想看，小铁片浸入水中后会下沉，而钢铁装甲的舰艇依靠什么力的作用竟能漂浮于水面呢？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G:\奋斗记录\课题\浮力研究\11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347662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5576" y="476672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浮力的影响因素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1556792"/>
            <a:ext cx="205172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chemeClr val="tx2"/>
                </a:solidFill>
              </a:rPr>
              <a:t>实验器材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73216"/>
            <a:ext cx="19077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实验方法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5373216"/>
            <a:ext cx="50405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注意运用控制变量的方法。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48880"/>
            <a:ext cx="9143999" cy="28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81128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450912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浸在液体中的物体所受的浮力与物体浸在液体中体积有关；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40466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浮力的影响因素。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119675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分析实验现象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661248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558924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浸在液体中的物体所受的浮力与物体浸在液体中的深度无关。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590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14763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15811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/>
          <p:cNvCxnSpPr/>
          <p:nvPr/>
        </p:nvCxnSpPr>
        <p:spPr>
          <a:xfrm>
            <a:off x="3707904" y="2276872"/>
            <a:ext cx="122413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35896" y="2060848"/>
            <a:ext cx="1296144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220072" y="2276872"/>
            <a:ext cx="151216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5220072" y="1844824"/>
            <a:ext cx="151216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932040" y="3573016"/>
            <a:ext cx="288032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732240" y="3356992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1124744"/>
            <a:ext cx="1485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8532440" y="3429000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7092280" y="2276872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092280" y="1844824"/>
            <a:ext cx="136815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 animBg="1"/>
      <p:bldP spid="12" grpId="0"/>
      <p:bldP spid="26" grpId="0" animBg="1"/>
      <p:bldP spid="27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5184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508518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浸在液体中的物体所受的浮力与</a:t>
            </a:r>
            <a:r>
              <a:rPr lang="zh-CN" altLang="en-US" sz="3200" b="1" dirty="0">
                <a:solidFill>
                  <a:srgbClr val="FF0000"/>
                </a:solidFill>
              </a:rPr>
              <a:t>液体的密度</a:t>
            </a:r>
            <a:r>
              <a:rPr lang="zh-CN" altLang="en-US" sz="3200" dirty="0"/>
              <a:t>有关。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40466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浮力的影响因素。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119675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分析实验现象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590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15811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/>
          <p:cNvCxnSpPr/>
          <p:nvPr/>
        </p:nvCxnSpPr>
        <p:spPr>
          <a:xfrm>
            <a:off x="3707904" y="2276872"/>
            <a:ext cx="187220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635896" y="1844824"/>
            <a:ext cx="194421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80729"/>
            <a:ext cx="13681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>
            <a:off x="5940152" y="2276872"/>
            <a:ext cx="1800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940152" y="1700808"/>
            <a:ext cx="18002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3305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3933056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物体的浮力与浸入液体的深度无关；</a:t>
            </a:r>
          </a:p>
          <a:p>
            <a:pPr fontAlgn="ctr"/>
            <a:r>
              <a:rPr lang="zh-CN" altLang="en-US" sz="3200" dirty="0"/>
              <a:t>影响浮力的是浸在液体中的体积，而不是物体的体积，只有在浸没的情况下，才有浸在液体中的体积与物体的体积相等。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98072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浮力的影响因素：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①</a:t>
            </a:r>
            <a:r>
              <a:rPr lang="zh-CN" altLang="en-US" sz="3200" b="1" dirty="0">
                <a:solidFill>
                  <a:srgbClr val="FF0000"/>
                </a:solidFill>
              </a:rPr>
              <a:t>浸在液体中的体积</a:t>
            </a:r>
            <a:r>
              <a:rPr lang="zh-CN" altLang="en-US" sz="3200" dirty="0">
                <a:solidFill>
                  <a:srgbClr val="FF0000"/>
                </a:solidFill>
              </a:rPr>
              <a:t>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②</a:t>
            </a:r>
            <a:r>
              <a:rPr lang="zh-CN" altLang="en-US" sz="3200" b="1" dirty="0">
                <a:solidFill>
                  <a:srgbClr val="FF0000"/>
                </a:solidFill>
              </a:rPr>
              <a:t>液体的密度</a:t>
            </a:r>
            <a:r>
              <a:rPr lang="zh-CN" altLang="en-US" sz="3200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如图，小钰将一个直圆柱体挂在测力计下方，竖直缓慢放入水面以下，下列说法中正确的是</a:t>
            </a:r>
            <a:r>
              <a:rPr lang="zh-CN" altLang="en-US" sz="3200" dirty="0" smtClean="0"/>
              <a:t>（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2420888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利用此装置可以研究“测力计的拉力和物体的重力是否有关”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利用此装置可以研究“测力计的拉力和物体浸入液体的深度是否有关”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利用此装置可以研究“物体受到的浮力和液体的密度是否有关”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利用此装置可以研究“物体受到的浮力和物体的体积是否有关”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420888"/>
            <a:ext cx="15144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smtClean="0"/>
              <a:t>﻿某同学按照如图所示的操作，探究影响浮力大小的因素。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00506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）比较 </a:t>
            </a:r>
            <a:r>
              <a:rPr lang="en-US" altLang="zh-CN" sz="2800" dirty="0" smtClean="0"/>
              <a:t>________</a:t>
            </a:r>
            <a:r>
              <a:rPr lang="zh-CN" altLang="en-US" sz="2800" dirty="0"/>
              <a:t>（填序号），可知浮力的大小与排开液体的体积有关。</a:t>
            </a:r>
          </a:p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）分析 </a:t>
            </a:r>
            <a:r>
              <a:rPr lang="en-US" altLang="zh-CN" sz="2800" dirty="0"/>
              <a:t>a</a:t>
            </a:r>
            <a:r>
              <a:rPr lang="zh-CN" altLang="en-US" sz="2800" dirty="0"/>
              <a:t>、</a:t>
            </a:r>
            <a:r>
              <a:rPr lang="en-US" altLang="zh-CN" sz="2800" dirty="0"/>
              <a:t>c</a:t>
            </a:r>
            <a:r>
              <a:rPr lang="zh-CN" altLang="en-US" sz="2800" dirty="0"/>
              <a:t>、</a:t>
            </a:r>
            <a:r>
              <a:rPr lang="en-US" altLang="zh-CN" sz="2800" dirty="0"/>
              <a:t>d </a:t>
            </a:r>
            <a:r>
              <a:rPr lang="zh-CN" altLang="en-US" sz="2800" dirty="0"/>
              <a:t>三次实验的数据可知浮力大小与物体浸没在液体中的深度 </a:t>
            </a:r>
            <a:r>
              <a:rPr lang="en-US" altLang="zh-CN" sz="2800" dirty="0"/>
              <a:t>_____</a:t>
            </a:r>
            <a:r>
              <a:rPr lang="zh-CN" altLang="en-US" sz="2800" dirty="0"/>
              <a:t>（选填“有”或“无”）关。</a:t>
            </a:r>
          </a:p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）通过比较 </a:t>
            </a:r>
            <a:r>
              <a:rPr lang="en-US" altLang="zh-CN" sz="2800" dirty="0"/>
              <a:t>a</a:t>
            </a:r>
            <a:r>
              <a:rPr lang="zh-CN" altLang="en-US" sz="2800" dirty="0"/>
              <a:t>、</a:t>
            </a:r>
            <a:r>
              <a:rPr lang="en-US" altLang="zh-CN" sz="2800" dirty="0"/>
              <a:t>b</a:t>
            </a:r>
            <a:r>
              <a:rPr lang="zh-CN" altLang="en-US" sz="2800" dirty="0"/>
              <a:t>、</a:t>
            </a:r>
            <a:r>
              <a:rPr lang="en-US" altLang="zh-CN" sz="2800" dirty="0"/>
              <a:t>e </a:t>
            </a:r>
            <a:r>
              <a:rPr lang="zh-CN" altLang="en-US" sz="2800" dirty="0"/>
              <a:t>三次实验的数据，</a:t>
            </a:r>
            <a:r>
              <a:rPr lang="en-US" altLang="zh-CN" sz="2800" dirty="0"/>
              <a:t>______</a:t>
            </a:r>
            <a:r>
              <a:rPr lang="zh-CN" altLang="en-US" sz="2800" dirty="0"/>
              <a:t>（选填“能”或“不能”）得出浮力大小与液体密度有关。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763688" y="396383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</a:rPr>
              <a:t>、</a:t>
            </a:r>
            <a:r>
              <a:rPr lang="en-US" altLang="zh-CN" sz="2800" dirty="0" smtClean="0">
                <a:solidFill>
                  <a:srgbClr val="FF0000"/>
                </a:solidFill>
              </a:rPr>
              <a:t>b</a:t>
            </a:r>
            <a:r>
              <a:rPr lang="zh-CN" altLang="en-US" sz="2800" dirty="0" smtClean="0">
                <a:solidFill>
                  <a:srgbClr val="FF0000"/>
                </a:solidFill>
              </a:rPr>
              <a:t>、</a:t>
            </a:r>
            <a:r>
              <a:rPr lang="en-US" altLang="zh-CN" sz="2800" dirty="0" smtClean="0">
                <a:solidFill>
                  <a:srgbClr val="FF0000"/>
                </a:solidFill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0800000" flipV="1">
            <a:off x="3275856" y="52292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无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6516216" y="56612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不能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476672"/>
            <a:ext cx="7740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小明同学在探究影响浮力大小的因素时，做了如图所示的实验，请你根据小明的实验探究回答下列问题。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2930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液体密度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39330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）在 </a:t>
            </a:r>
            <a:r>
              <a:rPr lang="en-US" altLang="zh-CN" sz="2800" dirty="0"/>
              <a:t>C </a:t>
            </a:r>
            <a:r>
              <a:rPr lang="zh-CN" altLang="en-US" sz="2800" dirty="0"/>
              <a:t>与 </a:t>
            </a:r>
            <a:r>
              <a:rPr lang="en-US" altLang="zh-CN" sz="2800" dirty="0"/>
              <a:t>E </a:t>
            </a:r>
            <a:r>
              <a:rPr lang="zh-CN" altLang="en-US" sz="2800" dirty="0"/>
              <a:t>两图中，保持了排开液体的体积不变，研究浮力与 </a:t>
            </a:r>
            <a:r>
              <a:rPr lang="en-US" altLang="zh-CN" sz="2800" dirty="0"/>
              <a:t>__________ </a:t>
            </a:r>
            <a:r>
              <a:rPr lang="zh-CN" altLang="en-US" sz="2800" dirty="0"/>
              <a:t>的关系；</a:t>
            </a:r>
          </a:p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）小明对 </a:t>
            </a:r>
            <a:r>
              <a:rPr lang="en-US" altLang="zh-CN" sz="2800" dirty="0"/>
              <a:t>ABCD </a:t>
            </a:r>
            <a:r>
              <a:rPr lang="zh-CN" altLang="en-US" sz="2800" dirty="0"/>
              <a:t>四个步骤进行了观察研究，发现浮力的大小有时与深度有关，通过比较步骤 </a:t>
            </a:r>
            <a:r>
              <a:rPr lang="en-US" altLang="zh-CN" sz="2800" dirty="0"/>
              <a:t>____ </a:t>
            </a:r>
            <a:r>
              <a:rPr lang="zh-CN" altLang="en-US" sz="2800" dirty="0"/>
              <a:t>却发现浮力与深度无关，对此正确的解释是浮力的大小随着 </a:t>
            </a:r>
            <a:r>
              <a:rPr lang="en-US" altLang="zh-CN" sz="2800" dirty="0"/>
              <a:t>______________ </a:t>
            </a:r>
            <a:r>
              <a:rPr lang="zh-CN" altLang="en-US" sz="2800" dirty="0"/>
              <a:t>的增大而增大。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19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04248" y="515719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CD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60212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排开液体体积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260648"/>
            <a:ext cx="78123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/>
              <a:t>小华用如图甲所示进行实验“探究影响浮力大小的因素”，</a:t>
            </a:r>
            <a:r>
              <a:rPr lang="en-US" altLang="zh-CN" sz="2800" dirty="0"/>
              <a:t>A </a:t>
            </a:r>
            <a:r>
              <a:rPr lang="zh-CN" altLang="en-US" sz="2800" dirty="0"/>
              <a:t>是实心圆柱体，根据数据作出的弹簧测力计示数 </a:t>
            </a:r>
            <a:r>
              <a:rPr lang="en-US" altLang="zh-CN" sz="2800" dirty="0"/>
              <a:t>F </a:t>
            </a:r>
            <a:r>
              <a:rPr lang="zh-CN" altLang="en-US" sz="2800" dirty="0"/>
              <a:t>与物体浸入水中的深度 </a:t>
            </a:r>
            <a:r>
              <a:rPr lang="en-US" altLang="zh-CN" sz="2800" dirty="0"/>
              <a:t>h </a:t>
            </a:r>
            <a:r>
              <a:rPr lang="zh-CN" altLang="en-US" sz="2800" dirty="0"/>
              <a:t>的关系图象如图乙，从图乙可知</a:t>
            </a:r>
            <a:r>
              <a:rPr lang="zh-CN" altLang="en-US" sz="2800" dirty="0" smtClean="0"/>
              <a:t>（     </a:t>
            </a:r>
            <a:r>
              <a:rPr lang="zh-CN" altLang="en-US" sz="2800" dirty="0"/>
              <a:t>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504211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/>
              <a:t>A. </a:t>
            </a:r>
            <a:r>
              <a:rPr lang="zh-CN" altLang="en-US" sz="2800" dirty="0"/>
              <a:t>物体受到的重力为 </a:t>
            </a:r>
            <a:r>
              <a:rPr lang="en-US" altLang="zh-CN" sz="2800" dirty="0"/>
              <a:t>2 N</a:t>
            </a:r>
          </a:p>
          <a:p>
            <a:pPr fontAlgn="ctr"/>
            <a:r>
              <a:rPr lang="en-US" altLang="zh-CN" sz="2800" dirty="0"/>
              <a:t>B. </a:t>
            </a:r>
            <a:r>
              <a:rPr lang="zh-CN" altLang="en-US" sz="2800" dirty="0"/>
              <a:t>当物体浸没在水中时受到的浮力为 </a:t>
            </a:r>
            <a:r>
              <a:rPr lang="en-US" altLang="zh-CN" sz="2800" dirty="0"/>
              <a:t>2 N</a:t>
            </a:r>
          </a:p>
          <a:p>
            <a:pPr fontAlgn="ctr"/>
            <a:r>
              <a:rPr lang="en-US" altLang="zh-CN" sz="2800" dirty="0"/>
              <a:t>C. </a:t>
            </a:r>
            <a:r>
              <a:rPr lang="zh-CN" altLang="en-US" sz="2800" dirty="0"/>
              <a:t>用该装置可以探究浮力与物体体积的关系</a:t>
            </a:r>
          </a:p>
          <a:p>
            <a:pPr fontAlgn="ctr"/>
            <a:r>
              <a:rPr lang="en-US" altLang="zh-CN" sz="2800" dirty="0"/>
              <a:t>D. </a:t>
            </a:r>
            <a:r>
              <a:rPr lang="zh-CN" altLang="en-US" sz="2800" dirty="0"/>
              <a:t>浸入液体的物体所受的浮力大小与深度成正比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305811" cy="28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4788024" y="299695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92080" y="292494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148064" y="3284984"/>
            <a:ext cx="864096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796136" y="364502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228184" y="37890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浸没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2800" baseline="-25000" dirty="0" smtClean="0">
                <a:latin typeface="微软雅黑" pitchFamily="34" charset="-122"/>
                <a:ea typeface="微软雅黑" pitchFamily="34" charset="-122"/>
              </a:rPr>
              <a:t>浮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=G-F</a:t>
            </a:r>
            <a:r>
              <a:rPr lang="zh-CN" altLang="en-US" sz="2800" baseline="-25000" dirty="0" smtClean="0">
                <a:latin typeface="微软雅黑" pitchFamily="34" charset="-122"/>
                <a:ea typeface="微软雅黑" pitchFamily="34" charset="-122"/>
              </a:rPr>
              <a:t>拉</a:t>
            </a:r>
            <a:endParaRPr lang="zh-CN" altLang="en-US" sz="2800" baseline="-25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12360" y="206084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6588224" y="206084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2" grpId="0" animBg="1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25"/>
            <a:ext cx="9144000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你有什么办法可以在不移动量筒的情况下把其中的乒乓球取出来？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9144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下列水中的物体没有受到浮力的是</a:t>
            </a:r>
            <a:r>
              <a:rPr lang="zh-CN" altLang="en-US" sz="3200" dirty="0" smtClean="0"/>
              <a:t>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704" y="2492896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水面戏水的鸭子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水中游弋的小鱼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水中大桥的桥墩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海底水草的叶子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在如图所示的“探究浮力大小与哪些因素有关”的实验中，可以探究物体所受浮力大小与浸没在液体中的深度无关的是图中的</a:t>
            </a:r>
            <a:r>
              <a:rPr lang="zh-CN" altLang="en-US" sz="3200" dirty="0" smtClean="0"/>
              <a:t>（ 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288340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甲和丙 </a:t>
            </a:r>
            <a:r>
              <a:rPr lang="zh-CN" altLang="en-US" sz="3200" dirty="0" smtClean="0"/>
              <a:t>          </a:t>
            </a:r>
            <a:r>
              <a:rPr lang="en-US" altLang="zh-CN" sz="3200" dirty="0" smtClean="0"/>
              <a:t>B</a:t>
            </a:r>
            <a:r>
              <a:rPr lang="en-US" altLang="zh-CN" sz="3200" dirty="0"/>
              <a:t>. </a:t>
            </a:r>
            <a:r>
              <a:rPr lang="zh-CN" altLang="en-US" sz="3200" dirty="0"/>
              <a:t>甲和乙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乙和丁 </a:t>
            </a:r>
            <a:r>
              <a:rPr lang="zh-CN" altLang="en-US" sz="3200" dirty="0" smtClean="0"/>
              <a:t>          </a:t>
            </a:r>
            <a:r>
              <a:rPr lang="en-US" altLang="zh-CN" sz="3200" dirty="0" smtClean="0"/>
              <a:t>D</a:t>
            </a:r>
            <a:r>
              <a:rPr lang="en-US" altLang="zh-CN" sz="3200" dirty="0"/>
              <a:t>. </a:t>
            </a:r>
            <a:r>
              <a:rPr lang="zh-CN" altLang="en-US" sz="3200" dirty="0"/>
              <a:t>丙和丁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2768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258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关于物体所受的浮力，下列说法中正确的是（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420888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空气中的物体不受浮力作用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沉在水底的铁球不受浮力作用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浮力是物体对液体施加的力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浮力是液体对物体压力的合力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将一个乒乓球放入倒置的饮料瓶中，然后向瓶内注入水将乒乓球浸没，如图所示，乒乓球保持静止状态则乒乓球（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2996952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仍受水的浮力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不受水的浮力，也不受水对它的压力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不受水的浮力，但受水对它的压力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无法判断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23488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56992"/>
            <a:ext cx="2064705" cy="24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下列关于浮力的说法正确的是</a:t>
            </a:r>
            <a:r>
              <a:rPr lang="zh-CN" altLang="en-US" sz="3200" dirty="0" smtClean="0"/>
              <a:t>（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2132856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浮力都是由水产生的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在不同的液体中，浮力的方向会不同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只有固体才能受到浮力的作用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浮力的方向与重力的方向相反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6296" y="76470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如图所示，用细绳将一物体系在容器底部，若物体所受浮力为 </a:t>
            </a:r>
            <a:r>
              <a:rPr lang="en-US" altLang="zh-CN" sz="3200" dirty="0"/>
              <a:t>10 N</a:t>
            </a:r>
            <a:r>
              <a:rPr lang="zh-CN" altLang="en-US" sz="3200" dirty="0"/>
              <a:t>，上表面受到水向下的压力为 </a:t>
            </a:r>
            <a:r>
              <a:rPr lang="en-US" altLang="zh-CN" sz="3200" dirty="0"/>
              <a:t>4 N</a:t>
            </a:r>
            <a:r>
              <a:rPr lang="zh-CN" altLang="en-US" sz="3200" dirty="0"/>
              <a:t>，则物体下表面受到水向上的压力为（ </a:t>
            </a:r>
            <a:r>
              <a:rPr lang="zh-CN" altLang="en-US" sz="3200" dirty="0" smtClean="0"/>
              <a:t> 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544522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4 </a:t>
            </a:r>
            <a:r>
              <a:rPr lang="en-US" altLang="zh-CN" sz="3200" dirty="0" smtClean="0"/>
              <a:t>N     </a:t>
            </a:r>
            <a:r>
              <a:rPr lang="en-US" altLang="zh-CN" sz="3200" dirty="0"/>
              <a:t>B. 6 N </a:t>
            </a:r>
            <a:r>
              <a:rPr lang="en-US" altLang="zh-CN" sz="3200" dirty="0" smtClean="0"/>
              <a:t>    C</a:t>
            </a:r>
            <a:r>
              <a:rPr lang="en-US" altLang="zh-CN" sz="3200" dirty="0"/>
              <a:t>. 14 N </a:t>
            </a:r>
            <a:r>
              <a:rPr lang="en-US" altLang="zh-CN" sz="3200" dirty="0" smtClean="0"/>
              <a:t>    D</a:t>
            </a:r>
            <a:r>
              <a:rPr lang="en-US" altLang="zh-CN" sz="3200" dirty="0"/>
              <a:t>. 7 N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22768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1095"/>
            <a:ext cx="3693418" cy="269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一正方体浸没在水中，上表面与水面相平，关于它下列说法中正确的是（ </a:t>
            </a:r>
            <a:r>
              <a:rPr lang="zh-CN" altLang="en-US" sz="3200" dirty="0" smtClean="0"/>
              <a:t>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2564904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它的上、下表面都受到水的压强，其中上表面受的压强较大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它的上、下表面都受到水的压力，两表面受的压力相等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它的上表面受的压力向上，下表面受的压力向下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它的下表面受的压强较大，下表面受的压力向上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小明同学在探究“影响浮力大小的因素”时，做了如图所示的实验。请你根据小明的实验探究回答下列问题：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4795897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）比较图 </a:t>
            </a:r>
            <a:r>
              <a:rPr lang="en-US" altLang="zh-CN" sz="3200" dirty="0"/>
              <a:t>B </a:t>
            </a:r>
            <a:r>
              <a:rPr lang="zh-CN" altLang="en-US" sz="3200" dirty="0"/>
              <a:t>和图 </a:t>
            </a:r>
            <a:r>
              <a:rPr lang="en-US" altLang="zh-CN" sz="3200" dirty="0"/>
              <a:t>____</a:t>
            </a:r>
            <a:r>
              <a:rPr lang="zh-CN" altLang="en-US" sz="3200" dirty="0"/>
              <a:t>，说明浸在液体里的物体会受到浮力的作用；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）在 </a:t>
            </a:r>
            <a:r>
              <a:rPr lang="en-US" altLang="zh-CN" sz="3200" dirty="0"/>
              <a:t>C </a:t>
            </a:r>
            <a:r>
              <a:rPr lang="zh-CN" altLang="en-US" sz="3200" dirty="0"/>
              <a:t>与 </a:t>
            </a:r>
            <a:r>
              <a:rPr lang="en-US" altLang="zh-CN" sz="3200" dirty="0"/>
              <a:t>E </a:t>
            </a:r>
            <a:r>
              <a:rPr lang="zh-CN" altLang="en-US" sz="3200" dirty="0"/>
              <a:t>两图中，保持了排开液体的体积不变，研究浮力与液体的 </a:t>
            </a:r>
            <a:r>
              <a:rPr lang="en-US" altLang="zh-CN" sz="3200" dirty="0"/>
              <a:t>______ </a:t>
            </a:r>
            <a:r>
              <a:rPr lang="zh-CN" altLang="en-US" sz="3200" dirty="0"/>
              <a:t>关系；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472514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253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62732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密度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小明同学在探究“影响浮力大小的因素”时，做了如图所示的实验。请你根据小明的实验探究回答下列问题：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4795897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）在 </a:t>
            </a:r>
            <a:r>
              <a:rPr lang="en-US" altLang="zh-CN" sz="2800" dirty="0"/>
              <a:t>C </a:t>
            </a:r>
            <a:r>
              <a:rPr lang="zh-CN" altLang="en-US" sz="2800" dirty="0"/>
              <a:t>和 </a:t>
            </a:r>
            <a:r>
              <a:rPr lang="en-US" altLang="zh-CN" sz="2800" dirty="0"/>
              <a:t>D </a:t>
            </a:r>
            <a:r>
              <a:rPr lang="zh-CN" altLang="en-US" sz="2800" dirty="0"/>
              <a:t>两图中，说明物体浸没时所受浮力与物体所处液体中的深度 </a:t>
            </a:r>
            <a:r>
              <a:rPr lang="en-US" altLang="zh-CN" sz="2800" dirty="0"/>
              <a:t>_____ </a:t>
            </a:r>
            <a:r>
              <a:rPr lang="zh-CN" altLang="en-US" sz="2800" dirty="0"/>
              <a:t>（填“有关”或“无关”）；</a:t>
            </a:r>
          </a:p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4</a:t>
            </a:r>
            <a:r>
              <a:rPr lang="zh-CN" altLang="en-US" sz="2800" dirty="0"/>
              <a:t>）根据 </a:t>
            </a:r>
            <a:r>
              <a:rPr lang="en-US" altLang="zh-CN" sz="2800" dirty="0"/>
              <a:t>A </a:t>
            </a:r>
            <a:r>
              <a:rPr lang="zh-CN" altLang="en-US" sz="2800" dirty="0"/>
              <a:t>与 </a:t>
            </a:r>
            <a:r>
              <a:rPr lang="en-US" altLang="zh-CN" sz="2800" dirty="0"/>
              <a:t>C </a:t>
            </a:r>
            <a:r>
              <a:rPr lang="zh-CN" altLang="en-US" sz="2800" dirty="0"/>
              <a:t>两图所标的实验数据，可知物体在水中所受的浮力为 </a:t>
            </a:r>
            <a:r>
              <a:rPr lang="en-US" altLang="zh-CN" sz="2800" dirty="0"/>
              <a:t>____ N</a:t>
            </a:r>
            <a:r>
              <a:rPr lang="zh-CN" altLang="en-US" sz="2800" dirty="0"/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515719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无关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253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594928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（多选）如图甲所示，用弹簧测力计、细线、水和圆柱体研究浮力。把圆柱体从水中匀速拉出水面（不计圆柱体带出的水），得到测力计示数随时间变化的图象如图乙所示。根据图象，下列说法正确的是（ </a:t>
            </a:r>
            <a:r>
              <a:rPr lang="zh-CN" altLang="en-US" sz="2800" dirty="0" smtClean="0"/>
              <a:t>      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3068960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/>
              <a:t>A. </a:t>
            </a:r>
            <a:r>
              <a:rPr lang="zh-CN" altLang="en-US" sz="2800" dirty="0"/>
              <a:t>浮力与液体的密度有关</a:t>
            </a:r>
          </a:p>
          <a:p>
            <a:pPr fontAlgn="ctr"/>
            <a:r>
              <a:rPr lang="en-US" altLang="zh-CN" sz="2800" dirty="0"/>
              <a:t>B. </a:t>
            </a:r>
            <a:r>
              <a:rPr lang="zh-CN" altLang="en-US" sz="2800" dirty="0"/>
              <a:t>浮力与圆柱体浸没的深度无关</a:t>
            </a:r>
          </a:p>
          <a:p>
            <a:pPr fontAlgn="ctr"/>
            <a:r>
              <a:rPr lang="en-US" altLang="zh-CN" sz="2800" dirty="0"/>
              <a:t>C. </a:t>
            </a:r>
            <a:r>
              <a:rPr lang="zh-CN" altLang="en-US" sz="2800" dirty="0"/>
              <a:t>圆柱体在 </a:t>
            </a:r>
            <a:r>
              <a:rPr lang="en-US" altLang="zh-CN" sz="2800" dirty="0"/>
              <a:t>AC </a:t>
            </a:r>
            <a:r>
              <a:rPr lang="zh-CN" altLang="en-US" sz="2800" dirty="0"/>
              <a:t>段所受的浮力先不变后增大</a:t>
            </a:r>
          </a:p>
          <a:p>
            <a:pPr fontAlgn="ctr"/>
            <a:r>
              <a:rPr lang="en-US" altLang="zh-CN" sz="2800" dirty="0"/>
              <a:t>D. </a:t>
            </a:r>
            <a:r>
              <a:rPr lang="zh-CN" altLang="en-US" sz="2800" dirty="0"/>
              <a:t>圆柱体在 </a:t>
            </a:r>
            <a:r>
              <a:rPr lang="en-US" altLang="zh-CN" sz="2800" dirty="0"/>
              <a:t>BC </a:t>
            </a:r>
            <a:r>
              <a:rPr lang="zh-CN" altLang="en-US" sz="2800" dirty="0"/>
              <a:t>段所受的浮力与物体排开液体的体积成正比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24928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FF0000"/>
                </a:solidFill>
              </a:rPr>
              <a:t>BD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71" y="2636912"/>
            <a:ext cx="2722529" cy="193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65957"/>
            <a:ext cx="3419872" cy="22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感知浮力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844824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手托起一颗乒乓球，分析它的受力。</a:t>
            </a:r>
            <a:r>
              <a:rPr lang="zh-CN" altLang="en-US" sz="2800" dirty="0" smtClean="0"/>
              <a:t> </a:t>
            </a:r>
            <a:r>
              <a:rPr lang="zh-CN" altLang="en-US" sz="2800" dirty="0"/>
              <a:t>﻿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0032" y="1772816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浮在水面的乒乓球，它都受到什么力？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429000"/>
            <a:ext cx="352839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42744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>
            <a:off x="2627784" y="4437112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627784" y="3429000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1800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31409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支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156176" y="4653136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156176" y="3645024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0192" y="52292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404664"/>
            <a:ext cx="7740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在弹簧测力计下挂一圆柱体，从盛水的烧杯上方某一高度缓慢下降，圆柱体浸没后继续下降，直到圆柱体底面与烧杯底部接触为止，如图所示是圆柱体下降过程中弹簧测力计读数 </a:t>
            </a:r>
            <a:r>
              <a:rPr lang="en-US" altLang="zh-CN" sz="2800" dirty="0"/>
              <a:t>F </a:t>
            </a:r>
            <a:r>
              <a:rPr lang="zh-CN" altLang="en-US" sz="2800" dirty="0"/>
              <a:t>随圆柱体下降高度 </a:t>
            </a:r>
            <a:r>
              <a:rPr lang="en-US" altLang="zh-CN" sz="2800" dirty="0"/>
              <a:t>h </a:t>
            </a:r>
            <a:r>
              <a:rPr lang="zh-CN" altLang="en-US" sz="2800" dirty="0"/>
              <a:t>变化的图象。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80928"/>
            <a:ext cx="52200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）分析图象可知，圆柱体重力是 </a:t>
            </a:r>
            <a:r>
              <a:rPr lang="en-US" altLang="zh-CN" sz="2800" dirty="0" smtClean="0"/>
              <a:t>___ </a:t>
            </a:r>
            <a:r>
              <a:rPr lang="en-US" altLang="zh-CN" sz="2800" dirty="0"/>
              <a:t>N</a:t>
            </a:r>
            <a:r>
              <a:rPr lang="zh-CN" altLang="en-US" sz="2800" dirty="0"/>
              <a:t>；</a:t>
            </a:r>
          </a:p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）圆柱体浸没在水中时，受到的浮力是 </a:t>
            </a:r>
            <a:r>
              <a:rPr lang="en-US" altLang="zh-CN" sz="2800" dirty="0"/>
              <a:t>____ N</a:t>
            </a:r>
            <a:r>
              <a:rPr lang="zh-CN" altLang="en-US" sz="2800" dirty="0"/>
              <a:t>；</a:t>
            </a:r>
          </a:p>
          <a:p>
            <a:pPr fontAlgn="ctr"/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）分析图象 </a:t>
            </a:r>
            <a:r>
              <a:rPr lang="en-US" altLang="zh-CN" sz="2800" dirty="0"/>
              <a:t>BC </a:t>
            </a:r>
            <a:r>
              <a:rPr lang="zh-CN" altLang="en-US" sz="2800" dirty="0"/>
              <a:t>段，可得结论：物体浸没液体之前，浸入液体的深度越深，受到的浮力越 </a:t>
            </a:r>
            <a:r>
              <a:rPr lang="en-US" altLang="zh-CN" sz="2800" dirty="0"/>
              <a:t>_____</a:t>
            </a:r>
            <a:r>
              <a:rPr lang="zh-CN" altLang="en-US" sz="2800" dirty="0"/>
              <a:t>（选填“大”或“小”）。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0689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79712" y="39330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8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522920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认知浮力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6098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495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05064"/>
            <a:ext cx="26003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005064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172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551723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它们受浮力吗？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4480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052736"/>
            <a:ext cx="51625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33056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393305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将石块缓缓放入水底，感受浮力。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764704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将浮在水面的乒乓球按到水面底，感受浮力。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1876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2078432" cy="26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1317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501317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它们受浮力吗？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0670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2924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2160</Words>
  <Application>Microsoft Office PowerPoint</Application>
  <PresentationFormat>全屏显示(4:3)</PresentationFormat>
  <Paragraphs>263</Paragraphs>
  <Slides>50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2020-03-03T02:19:34Z</dcterms:created>
  <dcterms:modified xsi:type="dcterms:W3CDTF">2020-03-30T04:21:08Z</dcterms:modified>
</cp:coreProperties>
</file>