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280" r:id="rId2"/>
    <p:sldId id="292" r:id="rId3"/>
    <p:sldId id="296" r:id="rId4"/>
    <p:sldId id="297" r:id="rId5"/>
    <p:sldId id="298" r:id="rId6"/>
    <p:sldId id="299" r:id="rId7"/>
    <p:sldId id="300" r:id="rId8"/>
    <p:sldId id="301" r:id="rId9"/>
    <p:sldId id="302" r:id="rId10"/>
    <p:sldId id="303" r:id="rId11"/>
    <p:sldId id="304" r:id="rId12"/>
    <p:sldId id="305" r:id="rId13"/>
    <p:sldId id="306" r:id="rId14"/>
    <p:sldId id="307" r:id="rId15"/>
    <p:sldId id="308" r:id="rId16"/>
    <p:sldId id="309" r:id="rId17"/>
    <p:sldId id="310" r:id="rId18"/>
    <p:sldId id="268" r:id="rId19"/>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BFE"/>
    <a:srgbClr val="57D2E3"/>
    <a:srgbClr val="21B1C5"/>
    <a:srgbClr val="B2F3FC"/>
    <a:srgbClr val="4BCFE1"/>
    <a:srgbClr val="5BADF7"/>
    <a:srgbClr val="6A56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Grid="0">
      <p:cViewPr varScale="1">
        <p:scale>
          <a:sx n="108" d="100"/>
          <a:sy n="108" d="100"/>
        </p:scale>
        <p:origin x="-636" y="-84"/>
      </p:cViewPr>
      <p:guideLst>
        <p:guide orient="horz" pos="2177"/>
        <p:guide pos="3817"/>
      </p:guideLst>
    </p:cSldViewPr>
  </p:slideViewPr>
  <p:notesTextViewPr>
    <p:cViewPr>
      <p:scale>
        <a:sx n="1" d="1"/>
        <a:sy n="1" d="1"/>
      </p:scale>
      <p:origin x="0" y="0"/>
    </p:cViewPr>
  </p:notesTextViewPr>
  <p:gridSpacing cx="72003" cy="7200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eaLnBrk="0" hangingPunct="0">
              <a:defRPr sz="1200"/>
            </a:lvl1pPr>
          </a:lstStyle>
          <a:p>
            <a:fld id="{85085914-9648-4EA6-B69C-5B610ACD25FD}" type="slidenum">
              <a:rPr lang="zh-CN" altLang="en-US"/>
              <a:t>‹#›</a:t>
            </a:fld>
            <a:endParaRPr lang="zh-CN" altLang="en-US"/>
          </a:p>
        </p:txBody>
      </p:sp>
    </p:spTree>
    <p:extLst>
      <p:ext uri="{BB962C8B-B14F-4D97-AF65-F5344CB8AC3E}">
        <p14:creationId xmlns:p14="http://schemas.microsoft.com/office/powerpoint/2010/main" val="1359200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0" hangingPunct="0">
              <a:defRPr sz="1200"/>
            </a:lvl1pPr>
          </a:lstStyle>
          <a:p>
            <a:fld id="{C5E1CF27-8CA0-4610-8342-994DE86A9E7F}" type="slidenum">
              <a:rPr lang="zh-CN" altLang="en-US"/>
              <a:t>‹#›</a:t>
            </a:fld>
            <a:endParaRPr lang="zh-CN" altLang="en-US"/>
          </a:p>
        </p:txBody>
      </p:sp>
    </p:spTree>
    <p:extLst>
      <p:ext uri="{BB962C8B-B14F-4D97-AF65-F5344CB8AC3E}">
        <p14:creationId xmlns:p14="http://schemas.microsoft.com/office/powerpoint/2010/main" val="6913545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8194" name="备注占位符 2"/>
          <p:cNvSpPr>
            <a:spLocks noGrp="1" noChangeArrowheads="1"/>
          </p:cNvSpPr>
          <p:nvPr>
            <p:ph type="body" idx="4294967295"/>
          </p:nvPr>
        </p:nvSpPr>
        <p:spPr bwMode="auto">
          <a:noFill/>
        </p:spPr>
        <p:txBody>
          <a:bodyPr wrap="square" numCol="1" anchor="t" anchorCtr="0" compatLnSpc="1"/>
          <a:lstStyle/>
          <a:p>
            <a:endParaRPr lang="zh-CN" altLang="en-US" smtClean="0"/>
          </a:p>
        </p:txBody>
      </p:sp>
      <p:sp>
        <p:nvSpPr>
          <p:cNvPr id="8195" name="灯片编号占位符 3"/>
          <p:cNvSpPr>
            <a:spLocks noGrp="1" noChangeArrowheads="1"/>
          </p:cNvSpPr>
          <p:nvPr>
            <p:ph type="sldNum" sz="quarter" idx="5"/>
          </p:nvPr>
        </p:nvSpPr>
        <p:spPr bwMode="auto">
          <a:noFill/>
          <a:ln>
            <a:miter lim="800000"/>
          </a:ln>
        </p:spPr>
        <p:txBody>
          <a:bodyPr/>
          <a:lstStyle/>
          <a:p>
            <a:pPr eaLnBrk="1" hangingPunct="1"/>
            <a:fld id="{CDC1F42C-CDD5-4166-B3A7-9C5BA54AE8D0}" type="slidenum">
              <a:rPr lang="zh-CN" altLang="en-US"/>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1266" name="备注占位符 2"/>
          <p:cNvSpPr>
            <a:spLocks noGrp="1" noChangeArrowheads="1"/>
          </p:cNvSpPr>
          <p:nvPr>
            <p:ph type="body" idx="4294967295"/>
          </p:nvPr>
        </p:nvSpPr>
        <p:spPr bwMode="auto">
          <a:noFill/>
        </p:spPr>
        <p:txBody>
          <a:bodyPr wrap="square" numCol="1" anchor="t" anchorCtr="0" compatLnSpc="1"/>
          <a:lstStyle/>
          <a:p>
            <a:pPr eaLnBrk="1" hangingPunct="1">
              <a:spcBef>
                <a:spcPct val="0"/>
              </a:spcBef>
            </a:pPr>
            <a:endParaRPr lang="zh-CN" altLang="en-US" smtClean="0"/>
          </a:p>
        </p:txBody>
      </p:sp>
      <p:sp>
        <p:nvSpPr>
          <p:cNvPr id="11267" name="灯片编号占位符 3"/>
          <p:cNvSpPr>
            <a:spLocks noGrp="1" noChangeArrowheads="1"/>
          </p:cNvSpPr>
          <p:nvPr>
            <p:ph type="sldNum" sz="quarter" idx="5"/>
          </p:nvPr>
        </p:nvSpPr>
        <p:spPr bwMode="auto">
          <a:noFill/>
          <a:ln>
            <a:miter lim="800000"/>
          </a:ln>
        </p:spPr>
        <p:txBody>
          <a:bodyPr/>
          <a:lstStyle/>
          <a:p>
            <a:pPr eaLnBrk="1" hangingPunct="1"/>
            <a:fld id="{A4E529D7-6852-41D2-9F3D-5F994E5396BA}" type="slidenum">
              <a:rPr lang="zh-CN" altLang="en-US"/>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7" name="组合 1"/>
          <p:cNvGrpSpPr/>
          <p:nvPr userDrawn="1"/>
        </p:nvGrpSpPr>
        <p:grpSpPr bwMode="auto">
          <a:xfrm>
            <a:off x="0" y="876300"/>
            <a:ext cx="8143875" cy="3740150"/>
            <a:chOff x="-1" y="869694"/>
            <a:chExt cx="8144452" cy="3740406"/>
          </a:xfrm>
        </p:grpSpPr>
        <p:sp>
          <p:nvSpPr>
            <p:cNvPr id="8" name="矩形 14"/>
            <p:cNvSpPr>
              <a:spLocks noChangeArrowheads="1"/>
            </p:cNvSpPr>
            <p:nvPr/>
          </p:nvSpPr>
          <p:spPr bwMode="auto">
            <a:xfrm rot="10800000">
              <a:off x="-1" y="869694"/>
              <a:ext cx="8144452" cy="3740406"/>
            </a:xfrm>
            <a:prstGeom prst="rect">
              <a:avLst/>
            </a:prstGeom>
            <a:gradFill flip="none" rotWithShape="1">
              <a:gsLst>
                <a:gs pos="917">
                  <a:schemeClr val="bg1"/>
                </a:gs>
                <a:gs pos="37000">
                  <a:srgbClr val="E6FBFE">
                    <a:alpha val="80000"/>
                  </a:srgbClr>
                </a:gs>
                <a:gs pos="100000">
                  <a:srgbClr val="57D2E3"/>
                </a:gs>
              </a:gsLst>
              <a:lin ang="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dirty="0" smtClean="0"/>
            </a:p>
          </p:txBody>
        </p:sp>
        <p:pic>
          <p:nvPicPr>
            <p:cNvPr id="9" name="图片 28"/>
            <p:cNvPicPr>
              <a:picLocks noChangeAspect="1" noChangeArrowheads="1"/>
            </p:cNvPicPr>
            <p:nvPr/>
          </p:nvPicPr>
          <p:blipFill>
            <a:blip r:embed="rId2"/>
            <a:srcRect l="368" t="9363" r="29749" b="-82"/>
            <a:stretch>
              <a:fillRect/>
            </a:stretch>
          </p:blipFill>
          <p:spPr bwMode="auto">
            <a:xfrm>
              <a:off x="0" y="869694"/>
              <a:ext cx="8144450" cy="3336546"/>
            </a:xfrm>
            <a:prstGeom prst="rect">
              <a:avLst/>
            </a:prstGeom>
            <a:noFill/>
            <a:ln w="9525">
              <a:noFill/>
              <a:miter lim="800000"/>
              <a:headEnd/>
              <a:tailEnd/>
            </a:ln>
          </p:spPr>
        </p:pic>
      </p:grpSp>
      <p:sp>
        <p:nvSpPr>
          <p:cNvPr id="10" name="矩形 14"/>
          <p:cNvSpPr>
            <a:spLocks noChangeArrowheads="1"/>
          </p:cNvSpPr>
          <p:nvPr/>
        </p:nvSpPr>
        <p:spPr bwMode="auto">
          <a:xfrm>
            <a:off x="6531" y="1536700"/>
            <a:ext cx="8144451" cy="2298699"/>
          </a:xfrm>
          <a:prstGeom prst="rect">
            <a:avLst/>
          </a:prstGeom>
          <a:gradFill>
            <a:gsLst>
              <a:gs pos="917">
                <a:schemeClr val="bg1">
                  <a:alpha val="28000"/>
                </a:schemeClr>
              </a:gs>
              <a:gs pos="31000">
                <a:srgbClr val="E6FBFE">
                  <a:alpha val="80000"/>
                </a:srgbClr>
              </a:gs>
              <a:gs pos="79000">
                <a:srgbClr val="57D2E3"/>
              </a:gs>
            </a:gsLst>
            <a:lin ang="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1"/>
          <p:cNvPicPr>
            <a:picLocks noChangeAspect="1" noChangeArrowheads="1"/>
          </p:cNvPicPr>
          <p:nvPr userDrawn="1"/>
        </p:nvPicPr>
        <p:blipFill>
          <a:blip r:embed="rId2"/>
          <a:srcRect l="-2669" t="12558" r="-10663" b="70840"/>
          <a:stretch>
            <a:fillRect/>
          </a:stretch>
        </p:blipFill>
        <p:spPr bwMode="auto">
          <a:xfrm>
            <a:off x="2233613" y="182563"/>
            <a:ext cx="9958387" cy="509587"/>
          </a:xfrm>
          <a:prstGeom prst="rect">
            <a:avLst/>
          </a:prstGeom>
          <a:noFill/>
          <a:ln w="9525">
            <a:noFill/>
            <a:miter lim="800000"/>
            <a:headEnd/>
            <a:tailEnd/>
          </a:ln>
        </p:spPr>
      </p:pic>
      <p:pic>
        <p:nvPicPr>
          <p:cNvPr id="7" name="图片 28"/>
          <p:cNvPicPr>
            <a:picLocks noChangeAspect="1" noChangeArrowheads="1"/>
          </p:cNvPicPr>
          <p:nvPr userDrawn="1"/>
        </p:nvPicPr>
        <p:blipFill>
          <a:blip r:embed="rId3" cstate="print"/>
          <a:srcRect/>
          <a:stretch>
            <a:fillRect/>
          </a:stretch>
        </p:blipFill>
        <p:spPr bwMode="auto">
          <a:xfrm>
            <a:off x="11339513" y="252413"/>
            <a:ext cx="523875" cy="363537"/>
          </a:xfrm>
          <a:prstGeom prst="rect">
            <a:avLst/>
          </a:prstGeom>
          <a:noFill/>
          <a:ln w="9525">
            <a:noFill/>
            <a:miter lim="800000"/>
            <a:headEnd/>
            <a:tailEnd/>
          </a:ln>
        </p:spPr>
      </p:pic>
      <p:sp>
        <p:nvSpPr>
          <p:cNvPr id="8" name="矩形 8"/>
          <p:cNvSpPr>
            <a:spLocks noChangeArrowheads="1"/>
          </p:cNvSpPr>
          <p:nvPr/>
        </p:nvSpPr>
        <p:spPr bwMode="auto">
          <a:xfrm>
            <a:off x="8024813" y="280988"/>
            <a:ext cx="330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人民教育</a:t>
            </a:r>
            <a:r>
              <a:rPr lang="zh-CN"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出版社 </a:t>
            </a: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九</a:t>
            </a:r>
            <a:r>
              <a:rPr lang="zh-CN"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年级</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全一</a:t>
            </a:r>
            <a:r>
              <a:rPr lang="zh-CN"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册</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endPar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grpSp>
        <p:nvGrpSpPr>
          <p:cNvPr id="2" name="组合 2"/>
          <p:cNvGrpSpPr/>
          <p:nvPr userDrawn="1"/>
        </p:nvGrpSpPr>
        <p:grpSpPr bwMode="auto">
          <a:xfrm>
            <a:off x="0" y="839788"/>
            <a:ext cx="12192000" cy="3122612"/>
            <a:chOff x="0" y="839788"/>
            <a:chExt cx="12192000" cy="3122612"/>
          </a:xfrm>
        </p:grpSpPr>
        <p:sp>
          <p:nvSpPr>
            <p:cNvPr id="3" name="矩形 14"/>
            <p:cNvSpPr>
              <a:spLocks noChangeArrowheads="1"/>
            </p:cNvSpPr>
            <p:nvPr/>
          </p:nvSpPr>
          <p:spPr bwMode="auto">
            <a:xfrm>
              <a:off x="0" y="840303"/>
              <a:ext cx="12192000" cy="3120789"/>
            </a:xfrm>
            <a:prstGeom prst="rect">
              <a:avLst/>
            </a:prstGeom>
            <a:solidFill>
              <a:srgbClr val="57D2E3"/>
            </a:solidFill>
            <a:ln>
              <a:noFill/>
            </a:ln>
            <a:effectLst>
              <a:reflection blurRad="6350" stA="50000" endA="300" endPos="5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smtClean="0"/>
            </a:p>
          </p:txBody>
        </p:sp>
        <p:pic>
          <p:nvPicPr>
            <p:cNvPr id="4" name="图片 28"/>
            <p:cNvPicPr>
              <a:picLocks noChangeAspect="1" noChangeArrowheads="1"/>
            </p:cNvPicPr>
            <p:nvPr/>
          </p:nvPicPr>
          <p:blipFill>
            <a:blip r:embed="rId2"/>
            <a:srcRect t="9363" b="14136"/>
            <a:stretch>
              <a:fillRect/>
            </a:stretch>
          </p:blipFill>
          <p:spPr bwMode="auto">
            <a:xfrm>
              <a:off x="280416" y="839788"/>
              <a:ext cx="11640122" cy="3122612"/>
            </a:xfrm>
            <a:prstGeom prst="rect">
              <a:avLst/>
            </a:prstGeom>
            <a:noFill/>
            <a:ln w="9525">
              <a:noFill/>
              <a:miter lim="800000"/>
              <a:headEnd/>
              <a:tailEnd/>
            </a:ln>
          </p:spPr>
        </p:pic>
      </p:grpSp>
      <p:sp>
        <p:nvSpPr>
          <p:cNvPr id="5" name="矩形 14"/>
          <p:cNvSpPr>
            <a:spLocks noChangeArrowheads="1"/>
          </p:cNvSpPr>
          <p:nvPr/>
        </p:nvSpPr>
        <p:spPr bwMode="auto">
          <a:xfrm>
            <a:off x="-1" y="2127509"/>
            <a:ext cx="12192001" cy="1356797"/>
          </a:xfrm>
          <a:prstGeom prst="rect">
            <a:avLst/>
          </a:prstGeom>
          <a:gradFill>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smtClean="0"/>
          </a:p>
        </p:txBody>
      </p:sp>
      <p:sp>
        <p:nvSpPr>
          <p:cNvPr id="7" name="矩形 8"/>
          <p:cNvSpPr>
            <a:spLocks noChangeArrowheads="1"/>
          </p:cNvSpPr>
          <p:nvPr/>
        </p:nvSpPr>
        <p:spPr bwMode="auto">
          <a:xfrm>
            <a:off x="2646680" y="2373630"/>
            <a:ext cx="777049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Tx/>
              <a:buNone/>
              <a:defRPr/>
            </a:pPr>
            <a:r>
              <a:rPr lang="zh-CN" altLang="en-US" sz="5400" b="1" spc="6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谢谢观看！</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1.wmf"/><Relationship Id="rId5" Type="http://schemas.openxmlformats.org/officeDocument/2006/relationships/oleObject" Target="../embeddings/oleObject2.bin"/><Relationship Id="rId4" Type="http://schemas.openxmlformats.org/officeDocument/2006/relationships/image" Target="../media/image10.wmf"/></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GIF"/></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4"/>
          <p:cNvSpPr>
            <a:spLocks noChangeArrowheads="1"/>
          </p:cNvSpPr>
          <p:nvPr/>
        </p:nvSpPr>
        <p:spPr bwMode="auto">
          <a:xfrm>
            <a:off x="6531"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dirty="0" smtClean="0"/>
          </a:p>
        </p:txBody>
      </p:sp>
      <p:grpSp>
        <p:nvGrpSpPr>
          <p:cNvPr id="7171" name="组合 8"/>
          <p:cNvGrpSpPr/>
          <p:nvPr/>
        </p:nvGrpSpPr>
        <p:grpSpPr bwMode="auto">
          <a:xfrm>
            <a:off x="956628" y="1953895"/>
            <a:ext cx="6457950" cy="1383030"/>
            <a:chOff x="-92237" y="2072009"/>
            <a:chExt cx="6457950" cy="1383598"/>
          </a:xfrm>
        </p:grpSpPr>
        <p:sp>
          <p:nvSpPr>
            <p:cNvPr id="25" name="矩形 24"/>
            <p:cNvSpPr>
              <a:spLocks noChangeArrowheads="1"/>
            </p:cNvSpPr>
            <p:nvPr/>
          </p:nvSpPr>
          <p:spPr bwMode="auto">
            <a:xfrm>
              <a:off x="1229198" y="2072009"/>
              <a:ext cx="4662170" cy="55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defRPr/>
              </a:pP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第二十一章 </a:t>
              </a: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信息的传递</a:t>
              </a:r>
            </a:p>
          </p:txBody>
        </p:sp>
        <p:sp>
          <p:nvSpPr>
            <p:cNvPr id="26" name="TextBox 2"/>
            <p:cNvSpPr txBox="1">
              <a:spLocks noChangeArrowheads="1"/>
            </p:cNvSpPr>
            <p:nvPr/>
          </p:nvSpPr>
          <p:spPr bwMode="auto">
            <a:xfrm>
              <a:off x="-92237" y="2625321"/>
              <a:ext cx="6457950" cy="83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4800" b="1"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电磁波的海洋</a:t>
              </a:r>
            </a:p>
          </p:txBody>
        </p:sp>
      </p:grpSp>
      <p:sp>
        <p:nvSpPr>
          <p:cNvPr id="20" name="矩形 8"/>
          <p:cNvSpPr>
            <a:spLocks noChangeArrowheads="1"/>
          </p:cNvSpPr>
          <p:nvPr/>
        </p:nvSpPr>
        <p:spPr bwMode="auto">
          <a:xfrm>
            <a:off x="8024813" y="280988"/>
            <a:ext cx="330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人民教育</a:t>
            </a:r>
            <a:r>
              <a:rPr lang="zh-CN"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出版社 九年级</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全一</a:t>
            </a:r>
            <a:r>
              <a:rPr lang="zh-CN"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册</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endPar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7175" name="图片 1"/>
          <p:cNvPicPr>
            <a:picLocks noChangeAspect="1" noChangeArrowheads="1"/>
          </p:cNvPicPr>
          <p:nvPr/>
        </p:nvPicPr>
        <p:blipFill>
          <a:blip r:embed="rId3"/>
          <a:srcRect/>
          <a:stretch>
            <a:fillRect/>
          </a:stretch>
        </p:blipFill>
        <p:spPr bwMode="auto">
          <a:xfrm>
            <a:off x="8147050" y="971550"/>
            <a:ext cx="4029075" cy="5886450"/>
          </a:xfrm>
          <a:prstGeom prst="rect">
            <a:avLst/>
          </a:prstGeom>
          <a:noFill/>
          <a:ln w="9525">
            <a:noFill/>
            <a:miter lim="800000"/>
            <a:headEnd/>
            <a:tailEnd/>
          </a:ln>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5"/>
          <p:cNvSpPr txBox="1"/>
          <p:nvPr/>
        </p:nvSpPr>
        <p:spPr>
          <a:xfrm>
            <a:off x="1527175" y="1157605"/>
            <a:ext cx="8569325" cy="701675"/>
          </a:xfrm>
          <a:prstGeom prst="rect">
            <a:avLst/>
          </a:prstGeom>
          <a:noFill/>
          <a:ln w="9525">
            <a:noFill/>
          </a:ln>
        </p:spPr>
        <p:txBody>
          <a:bodyPr>
            <a:spAutoFit/>
          </a:bodyPr>
          <a:lstStyle/>
          <a:p>
            <a:pPr>
              <a:spcBef>
                <a:spcPct val="50000"/>
              </a:spcBef>
            </a:pPr>
            <a:r>
              <a:rPr lang="zh-CN" altLang="en-US" sz="4000" b="1" dirty="0">
                <a:latin typeface="Arial" panose="020B0604020202020204" pitchFamily="34" charset="0"/>
                <a:ea typeface="黑体" panose="02010609060101010101" pitchFamily="49" charset="-122"/>
              </a:rPr>
              <a:t>波速、波长、频率三者的关系是：</a:t>
            </a:r>
          </a:p>
        </p:txBody>
      </p:sp>
      <p:sp>
        <p:nvSpPr>
          <p:cNvPr id="14343" name="Text Box 7"/>
          <p:cNvSpPr txBox="1">
            <a:spLocks noChangeArrowheads="1"/>
          </p:cNvSpPr>
          <p:nvPr/>
        </p:nvSpPr>
        <p:spPr bwMode="auto">
          <a:xfrm>
            <a:off x="2958465" y="1948180"/>
            <a:ext cx="4895850" cy="749300"/>
          </a:xfrm>
          <a:prstGeom prst="rect">
            <a:avLst/>
          </a:prstGeom>
          <a:noFill/>
          <a:ln w="9525">
            <a:noFill/>
            <a:miter lim="800000"/>
          </a:ln>
          <a:effectLst/>
        </p:spPr>
        <p:txBody>
          <a:bodyPr>
            <a:spAutoFit/>
          </a:bodyP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Tx/>
              <a:buSzTx/>
              <a:buFontTx/>
              <a:buNone/>
              <a:defRPr/>
            </a:pPr>
            <a:r>
              <a:rPr kumimoji="1" lang="en-US" altLang="zh-CN" sz="5400" b="1" i="1"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c </a:t>
            </a:r>
            <a:r>
              <a:rPr kumimoji="1" lang="en-US" altLang="zh-CN" sz="5400" b="1" i="1"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a:t>
            </a:r>
            <a:r>
              <a:rPr kumimoji="1" lang="en-US" altLang="zh-CN" sz="5400" b="1" i="1" u="none" strike="noStrike" kern="1200" cap="none" spc="0" normalizeH="0" baseline="0" noProof="0" dirty="0" err="1"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Arial" panose="020B0604020202020204" pitchFamily="34" charset="0"/>
              </a:rPr>
              <a:t>λ</a:t>
            </a:r>
            <a:r>
              <a:rPr kumimoji="1" lang="en-US" altLang="zh-CN" sz="5400" b="1" i="1" u="none" strike="noStrike" kern="1200" cap="none" spc="0" normalizeH="0" baseline="0" noProof="0" dirty="0" err="1"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f</a:t>
            </a:r>
            <a:r>
              <a:rPr kumimoji="1" lang="en-US" altLang="zh-CN" sz="5400" b="1" i="1"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 </a:t>
            </a:r>
            <a:r>
              <a:rPr kumimoji="1" lang="en-US" altLang="zh-CN" sz="5400" b="1" i="1"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a:t>
            </a:r>
          </a:p>
        </p:txBody>
      </p:sp>
      <p:sp>
        <p:nvSpPr>
          <p:cNvPr id="116744" name="Text Box 8"/>
          <p:cNvSpPr txBox="1"/>
          <p:nvPr/>
        </p:nvSpPr>
        <p:spPr>
          <a:xfrm>
            <a:off x="1313180" y="2884805"/>
            <a:ext cx="8999220" cy="701675"/>
          </a:xfrm>
          <a:prstGeom prst="rect">
            <a:avLst/>
          </a:prstGeom>
          <a:noFill/>
          <a:ln w="9525">
            <a:noFill/>
          </a:ln>
        </p:spPr>
        <p:txBody>
          <a:bodyPr>
            <a:spAutoFit/>
          </a:bodyPr>
          <a:lstStyle/>
          <a:p>
            <a:pPr>
              <a:spcBef>
                <a:spcPct val="50000"/>
              </a:spcBef>
            </a:pPr>
            <a:r>
              <a:rPr lang="en-US" altLang="zh-CN" sz="4000" b="1" i="1" dirty="0">
                <a:latin typeface="Arial" panose="020B0604020202020204" pitchFamily="34" charset="0"/>
              </a:rPr>
              <a:t>C</a:t>
            </a:r>
            <a:r>
              <a:rPr lang="zh-CN" altLang="en-US" sz="4000" b="1" i="1" dirty="0">
                <a:latin typeface="Arial" panose="020B0604020202020204" pitchFamily="34" charset="0"/>
              </a:rPr>
              <a:t>：</a:t>
            </a:r>
            <a:r>
              <a:rPr lang="zh-CN" altLang="en-US" sz="4000" b="1" dirty="0">
                <a:solidFill>
                  <a:srgbClr val="0000CC"/>
                </a:solidFill>
                <a:latin typeface="Arial" panose="020B0604020202020204" pitchFamily="34" charset="0"/>
                <a:ea typeface="黑体" panose="02010609060101010101" pitchFamily="49" charset="-122"/>
              </a:rPr>
              <a:t>波速，真空或空气中为 </a:t>
            </a:r>
            <a:r>
              <a:rPr lang="en-US" altLang="zh-CN" sz="4000" b="1" dirty="0">
                <a:solidFill>
                  <a:srgbClr val="0000CC"/>
                </a:solidFill>
                <a:latin typeface="Arial" panose="020B0604020202020204" pitchFamily="34" charset="0"/>
              </a:rPr>
              <a:t>3×10</a:t>
            </a:r>
            <a:r>
              <a:rPr lang="en-US" altLang="zh-CN" sz="4000" b="1" baseline="30000" dirty="0">
                <a:solidFill>
                  <a:srgbClr val="0000CC"/>
                </a:solidFill>
                <a:latin typeface="Arial" panose="020B0604020202020204" pitchFamily="34" charset="0"/>
              </a:rPr>
              <a:t>8</a:t>
            </a:r>
            <a:r>
              <a:rPr lang="en-US" altLang="zh-CN" sz="4000" b="1" dirty="0">
                <a:solidFill>
                  <a:srgbClr val="0000CC"/>
                </a:solidFill>
                <a:latin typeface="Arial" panose="020B0604020202020204" pitchFamily="34" charset="0"/>
              </a:rPr>
              <a:t>m/s</a:t>
            </a:r>
          </a:p>
        </p:txBody>
      </p:sp>
      <p:sp>
        <p:nvSpPr>
          <p:cNvPr id="2" name="Text Box 7"/>
          <p:cNvSpPr txBox="1">
            <a:spLocks noChangeArrowheads="1"/>
          </p:cNvSpPr>
          <p:nvPr/>
        </p:nvSpPr>
        <p:spPr bwMode="auto">
          <a:xfrm>
            <a:off x="1419225" y="3877945"/>
            <a:ext cx="8280400" cy="749300"/>
          </a:xfrm>
          <a:prstGeom prst="rect">
            <a:avLst/>
          </a:prstGeom>
          <a:noFill/>
          <a:ln w="9525">
            <a:noFill/>
            <a:miter lim="800000"/>
          </a:ln>
          <a:effectLst/>
        </p:spPr>
        <p:txBody>
          <a:bodyPr>
            <a:spAutoFit/>
          </a:bodyP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Tx/>
              <a:buSzTx/>
              <a:buFontTx/>
              <a:buNone/>
              <a:defRPr/>
            </a:pPr>
            <a:r>
              <a:rPr kumimoji="1" lang="en-US" altLang="zh-CN" sz="5400" b="1" i="1"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Arial" panose="020B0604020202020204" pitchFamily="34" charset="0"/>
              </a:rPr>
              <a:t>λ</a:t>
            </a:r>
            <a:r>
              <a:rPr kumimoji="1" lang="zh-CN" altLang="en-US" sz="5400" b="1" i="1"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Arial" panose="020B0604020202020204" pitchFamily="34" charset="0"/>
              </a:rPr>
              <a:t>：</a:t>
            </a:r>
            <a:r>
              <a:rPr kumimoji="1" lang="zh-CN" altLang="en-US" sz="4000" b="1" i="0" u="none" strike="noStrike" kern="1200" cap="none" spc="0" normalizeH="0" baseline="0" noProof="0" dirty="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Arial" panose="020B0604020202020204" pitchFamily="34" charset="0"/>
              </a:rPr>
              <a:t>波长，单位：</a:t>
            </a:r>
            <a:r>
              <a:rPr kumimoji="1" lang="en-US" altLang="zh-CN" sz="4000" b="1" i="0" u="none" strike="noStrike" kern="1200" cap="none" spc="0" normalizeH="0" baseline="0" noProof="0" dirty="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Arial" panose="020B0604020202020204" pitchFamily="34" charset="0"/>
              </a:rPr>
              <a:t>m</a:t>
            </a:r>
            <a:endParaRPr kumimoji="1" lang="en-US" altLang="zh-CN" sz="4000" b="1" i="0" u="none" strike="noStrike" kern="1200" cap="none" spc="0" normalizeH="0" baseline="0" noProof="0" dirty="0" smtClean="0">
              <a:ln>
                <a:noFill/>
              </a:ln>
              <a:solidFill>
                <a:srgbClr val="0000CC"/>
              </a:solidFill>
              <a:effectLst/>
              <a:uLnTx/>
              <a:uFillTx/>
              <a:latin typeface="黑体" panose="02010609060101010101" pitchFamily="49" charset="-122"/>
              <a:ea typeface="黑体" panose="02010609060101010101" pitchFamily="49" charset="-122"/>
              <a:cs typeface="+mn-cs"/>
            </a:endParaRPr>
          </a:p>
        </p:txBody>
      </p:sp>
      <p:sp>
        <p:nvSpPr>
          <p:cNvPr id="3" name="Text Box 7"/>
          <p:cNvSpPr txBox="1">
            <a:spLocks noChangeArrowheads="1"/>
          </p:cNvSpPr>
          <p:nvPr/>
        </p:nvSpPr>
        <p:spPr bwMode="auto">
          <a:xfrm>
            <a:off x="1419225" y="4906010"/>
            <a:ext cx="7524750" cy="749300"/>
          </a:xfrm>
          <a:prstGeom prst="rect">
            <a:avLst/>
          </a:prstGeom>
          <a:noFill/>
          <a:ln w="9525">
            <a:noFill/>
            <a:miter lim="800000"/>
          </a:ln>
          <a:effectLst/>
        </p:spPr>
        <p:txBody>
          <a:bodyPr>
            <a:spAutoFit/>
          </a:bodyP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Tx/>
              <a:buSzTx/>
              <a:buFontTx/>
              <a:buNone/>
              <a:defRPr/>
            </a:pPr>
            <a:r>
              <a:rPr kumimoji="1" lang="en-US" altLang="zh-CN" sz="5400" b="1" i="1"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f </a:t>
            </a:r>
            <a:r>
              <a:rPr kumimoji="1" lang="en-US" altLang="zh-CN" sz="5400" b="1" i="1"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 </a:t>
            </a:r>
            <a:r>
              <a:rPr kumimoji="1" lang="zh-CN" altLang="en-US" sz="5400" b="1" i="1" u="none" strike="noStrike" kern="1200" cap="none" spc="0" normalizeH="0" baseline="0" noProof="0" dirty="0" smtClean="0">
                <a:ln>
                  <a:noFill/>
                </a:ln>
                <a:solidFill>
                  <a:schemeClr val="tx1"/>
                </a:solidFill>
                <a:effectLst/>
                <a:uLnTx/>
                <a:uFillTx/>
                <a:latin typeface="Times New Roman" panose="02020603050405020304" pitchFamily="18" charset="0"/>
                <a:ea typeface="楷体_GB2312" pitchFamily="49" charset="-122"/>
                <a:cs typeface="+mn-cs"/>
              </a:rPr>
              <a:t>：</a:t>
            </a:r>
            <a:r>
              <a:rPr kumimoji="1" lang="zh-CN" altLang="en-US" sz="4000" b="1" i="0" u="none" strike="noStrike" kern="1200" cap="none" spc="0" normalizeH="0" baseline="0" noProof="0" dirty="0" smtClean="0">
                <a:ln>
                  <a:noFill/>
                </a:ln>
                <a:solidFill>
                  <a:srgbClr val="0000CC"/>
                </a:solidFill>
                <a:effectLst/>
                <a:uLnTx/>
                <a:uFillTx/>
                <a:latin typeface="Times New Roman" panose="02020603050405020304" pitchFamily="18" charset="0"/>
                <a:ea typeface="黑体" panose="02010609060101010101" pitchFamily="49" charset="-122"/>
                <a:cs typeface="+mn-cs"/>
              </a:rPr>
              <a:t>频率，单位：</a:t>
            </a:r>
            <a:r>
              <a:rPr kumimoji="1" lang="en-US" altLang="zh-CN" sz="4000" b="1" i="0" u="none" strike="noStrike" kern="1200" cap="none" spc="0" normalizeH="0" baseline="0" noProof="0" dirty="0" smtClean="0">
                <a:ln>
                  <a:noFill/>
                </a:ln>
                <a:solidFill>
                  <a:srgbClr val="0000CC"/>
                </a:solidFill>
                <a:effectLst/>
                <a:uLnTx/>
                <a:uFillTx/>
                <a:latin typeface="Times New Roman" panose="02020603050405020304" pitchFamily="18" charset="0"/>
                <a:ea typeface="黑体" panose="02010609060101010101" pitchFamily="49" charset="-122"/>
                <a:cs typeface="+mn-cs"/>
              </a:rPr>
              <a:t>Hz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6744"/>
                                        </p:tgtEl>
                                        <p:attrNameLst>
                                          <p:attrName>style.visibility</p:attrName>
                                        </p:attrNameLst>
                                      </p:cBhvr>
                                      <p:to>
                                        <p:strVal val="visible"/>
                                      </p:to>
                                    </p:set>
                                    <p:animEffect transition="in" filter="checkerboard(across)">
                                      <p:cBhvr>
                                        <p:cTn id="7" dur="500"/>
                                        <p:tgtEl>
                                          <p:spTgt spid="11674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4" grpId="0"/>
      <p:bldP spid="2" grpId="0" bldLvl="0" animBg="1"/>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55" name="组合 31754"/>
          <p:cNvGrpSpPr/>
          <p:nvPr/>
        </p:nvGrpSpPr>
        <p:grpSpPr>
          <a:xfrm>
            <a:off x="1597025" y="2346960"/>
            <a:ext cx="381000" cy="2819400"/>
            <a:chOff x="0" y="0"/>
            <a:chExt cx="240" cy="1776"/>
          </a:xfrm>
        </p:grpSpPr>
        <p:sp>
          <p:nvSpPr>
            <p:cNvPr id="31756" name="Rectangle 3"/>
            <p:cNvSpPr/>
            <p:nvPr/>
          </p:nvSpPr>
          <p:spPr>
            <a:xfrm>
              <a:off x="0" y="0"/>
              <a:ext cx="240" cy="1776"/>
            </a:xfrm>
            <a:prstGeom prst="rect">
              <a:avLst/>
            </a:prstGeom>
            <a:solidFill>
              <a:srgbClr val="00FFFF"/>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57" name="Text Box 4"/>
            <p:cNvSpPr txBox="1"/>
            <p:nvPr/>
          </p:nvSpPr>
          <p:spPr>
            <a:xfrm>
              <a:off x="0" y="432"/>
              <a:ext cx="240" cy="1018"/>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宇宙射线   </a:t>
              </a:r>
            </a:p>
          </p:txBody>
        </p:sp>
      </p:grpSp>
      <p:grpSp>
        <p:nvGrpSpPr>
          <p:cNvPr id="31758" name="组合 31757"/>
          <p:cNvGrpSpPr/>
          <p:nvPr/>
        </p:nvGrpSpPr>
        <p:grpSpPr>
          <a:xfrm>
            <a:off x="1978025" y="2346960"/>
            <a:ext cx="381000" cy="2819400"/>
            <a:chOff x="0" y="0"/>
            <a:chExt cx="240" cy="1776"/>
          </a:xfrm>
        </p:grpSpPr>
        <p:sp>
          <p:nvSpPr>
            <p:cNvPr id="31759" name="Rectangle 6"/>
            <p:cNvSpPr/>
            <p:nvPr/>
          </p:nvSpPr>
          <p:spPr>
            <a:xfrm>
              <a:off x="0" y="0"/>
              <a:ext cx="240" cy="1776"/>
            </a:xfrm>
            <a:prstGeom prst="rect">
              <a:avLst/>
            </a:prstGeom>
            <a:solidFill>
              <a:srgbClr val="00FFCC"/>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60" name="Text Box 7"/>
            <p:cNvSpPr txBox="1"/>
            <p:nvPr/>
          </p:nvSpPr>
          <p:spPr>
            <a:xfrm>
              <a:off x="0" y="528"/>
              <a:ext cx="240" cy="826"/>
            </a:xfrm>
            <a:prstGeom prst="rect">
              <a:avLst/>
            </a:prstGeom>
            <a:noFill/>
            <a:ln w="9525">
              <a:noFill/>
            </a:ln>
          </p:spPr>
          <p:txBody>
            <a:bodyPr>
              <a:spAutoFit/>
            </a:bodyPr>
            <a:lstStyle/>
            <a:p>
              <a:pPr algn="ctr">
                <a:spcBef>
                  <a:spcPct val="50000"/>
                </a:spcBef>
              </a:pPr>
              <a:r>
                <a:rPr lang="en-US" altLang="zh-CN" b="1" i="1">
                  <a:latin typeface="楷体_GB2312" pitchFamily="49" charset="-122"/>
                  <a:ea typeface="楷体_GB2312" pitchFamily="49" charset="-122"/>
                  <a:sym typeface="Symbol" panose="05050102010706020507" pitchFamily="18" charset="2"/>
                </a:rPr>
                <a:t></a:t>
              </a:r>
              <a:r>
                <a:rPr lang="zh-CN" altLang="en-US" b="1" dirty="0">
                  <a:latin typeface="楷体_GB2312" pitchFamily="49" charset="-122"/>
                  <a:ea typeface="楷体_GB2312" pitchFamily="49" charset="-122"/>
                </a:rPr>
                <a:t>射线   </a:t>
              </a:r>
            </a:p>
          </p:txBody>
        </p:sp>
      </p:grpSp>
      <p:grpSp>
        <p:nvGrpSpPr>
          <p:cNvPr id="31761" name="组合 31760"/>
          <p:cNvGrpSpPr/>
          <p:nvPr/>
        </p:nvGrpSpPr>
        <p:grpSpPr>
          <a:xfrm>
            <a:off x="2359025" y="2346960"/>
            <a:ext cx="685800" cy="2819400"/>
            <a:chOff x="0" y="0"/>
            <a:chExt cx="432" cy="1776"/>
          </a:xfrm>
        </p:grpSpPr>
        <p:sp>
          <p:nvSpPr>
            <p:cNvPr id="31762" name="Rectangle 9"/>
            <p:cNvSpPr/>
            <p:nvPr/>
          </p:nvSpPr>
          <p:spPr>
            <a:xfrm>
              <a:off x="0" y="0"/>
              <a:ext cx="432" cy="1776"/>
            </a:xfrm>
            <a:prstGeom prst="rect">
              <a:avLst/>
            </a:prstGeom>
            <a:solidFill>
              <a:srgbClr val="CCFFFF"/>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63" name="Text Box 10"/>
            <p:cNvSpPr txBox="1"/>
            <p:nvPr/>
          </p:nvSpPr>
          <p:spPr>
            <a:xfrm>
              <a:off x="96" y="518"/>
              <a:ext cx="240" cy="826"/>
            </a:xfrm>
            <a:prstGeom prst="rect">
              <a:avLst/>
            </a:prstGeom>
            <a:noFill/>
            <a:ln w="9525">
              <a:noFill/>
            </a:ln>
          </p:spPr>
          <p:txBody>
            <a:bodyPr>
              <a:spAutoFit/>
            </a:bodyPr>
            <a:lstStyle/>
            <a:p>
              <a:pPr algn="ctr">
                <a:spcBef>
                  <a:spcPct val="50000"/>
                </a:spcBef>
              </a:pPr>
              <a:r>
                <a:rPr lang="en-US" altLang="zh-CN" b="1">
                  <a:latin typeface="Times New Roman" panose="02020603050405020304" pitchFamily="18" charset="0"/>
                  <a:ea typeface="楷体_GB2312" pitchFamily="49" charset="-122"/>
                  <a:sym typeface="Symbol" panose="05050102010706020507" pitchFamily="18" charset="2"/>
                </a:rPr>
                <a:t>X</a:t>
              </a:r>
              <a:r>
                <a:rPr lang="zh-CN" altLang="en-US" b="1" dirty="0">
                  <a:latin typeface="楷体_GB2312" pitchFamily="49" charset="-122"/>
                  <a:ea typeface="楷体_GB2312" pitchFamily="49" charset="-122"/>
                </a:rPr>
                <a:t>射线   </a:t>
              </a:r>
            </a:p>
          </p:txBody>
        </p:sp>
      </p:grpSp>
      <p:grpSp>
        <p:nvGrpSpPr>
          <p:cNvPr id="31764" name="组合 31763"/>
          <p:cNvGrpSpPr/>
          <p:nvPr/>
        </p:nvGrpSpPr>
        <p:grpSpPr>
          <a:xfrm>
            <a:off x="3044825" y="2346960"/>
            <a:ext cx="581025" cy="2819400"/>
            <a:chOff x="0" y="0"/>
            <a:chExt cx="366" cy="1776"/>
          </a:xfrm>
        </p:grpSpPr>
        <p:sp>
          <p:nvSpPr>
            <p:cNvPr id="31765" name="Rectangle 12"/>
            <p:cNvSpPr/>
            <p:nvPr/>
          </p:nvSpPr>
          <p:spPr>
            <a:xfrm>
              <a:off x="0" y="0"/>
              <a:ext cx="366" cy="1776"/>
            </a:xfrm>
            <a:prstGeom prst="rect">
              <a:avLst/>
            </a:prstGeom>
            <a:solidFill>
              <a:srgbClr val="E8D1FF"/>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66" name="Text Box 13"/>
            <p:cNvSpPr txBox="1"/>
            <p:nvPr/>
          </p:nvSpPr>
          <p:spPr>
            <a:xfrm>
              <a:off x="30" y="528"/>
              <a:ext cx="240" cy="826"/>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紫外线   </a:t>
              </a:r>
            </a:p>
          </p:txBody>
        </p:sp>
      </p:grpSp>
      <p:grpSp>
        <p:nvGrpSpPr>
          <p:cNvPr id="31767" name="组合 31766"/>
          <p:cNvGrpSpPr/>
          <p:nvPr/>
        </p:nvGrpSpPr>
        <p:grpSpPr>
          <a:xfrm>
            <a:off x="3625850" y="2346960"/>
            <a:ext cx="457200" cy="2819400"/>
            <a:chOff x="0" y="0"/>
            <a:chExt cx="288" cy="1776"/>
          </a:xfrm>
        </p:grpSpPr>
        <p:sp>
          <p:nvSpPr>
            <p:cNvPr id="31768" name="Rectangle 15"/>
            <p:cNvSpPr/>
            <p:nvPr/>
          </p:nvSpPr>
          <p:spPr>
            <a:xfrm>
              <a:off x="0" y="0"/>
              <a:ext cx="288" cy="1776"/>
            </a:xfrm>
            <a:prstGeom prst="rect">
              <a:avLst/>
            </a:prstGeom>
            <a:solidFill>
              <a:srgbClr val="FFFFCC"/>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69" name="Text Box 16"/>
            <p:cNvSpPr txBox="1"/>
            <p:nvPr/>
          </p:nvSpPr>
          <p:spPr>
            <a:xfrm>
              <a:off x="0" y="528"/>
              <a:ext cx="240" cy="634"/>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可见光</a:t>
              </a:r>
            </a:p>
          </p:txBody>
        </p:sp>
      </p:grpSp>
      <p:grpSp>
        <p:nvGrpSpPr>
          <p:cNvPr id="31770" name="组合 31769"/>
          <p:cNvGrpSpPr/>
          <p:nvPr/>
        </p:nvGrpSpPr>
        <p:grpSpPr>
          <a:xfrm>
            <a:off x="4054475" y="2346960"/>
            <a:ext cx="638175" cy="2819400"/>
            <a:chOff x="0" y="0"/>
            <a:chExt cx="402" cy="1776"/>
          </a:xfrm>
        </p:grpSpPr>
        <p:sp>
          <p:nvSpPr>
            <p:cNvPr id="31771" name="Rectangle 18"/>
            <p:cNvSpPr/>
            <p:nvPr/>
          </p:nvSpPr>
          <p:spPr>
            <a:xfrm>
              <a:off x="0" y="0"/>
              <a:ext cx="402" cy="1776"/>
            </a:xfrm>
            <a:prstGeom prst="rect">
              <a:avLst/>
            </a:prstGeom>
            <a:solidFill>
              <a:srgbClr val="FFCDCD"/>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72" name="Text Box 19"/>
            <p:cNvSpPr txBox="1"/>
            <p:nvPr/>
          </p:nvSpPr>
          <p:spPr>
            <a:xfrm>
              <a:off x="48" y="528"/>
              <a:ext cx="240" cy="634"/>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红外线</a:t>
              </a:r>
            </a:p>
          </p:txBody>
        </p:sp>
      </p:grpSp>
      <p:grpSp>
        <p:nvGrpSpPr>
          <p:cNvPr id="31773" name="组合 31772"/>
          <p:cNvGrpSpPr/>
          <p:nvPr/>
        </p:nvGrpSpPr>
        <p:grpSpPr>
          <a:xfrm>
            <a:off x="4692650" y="2346960"/>
            <a:ext cx="1371600" cy="685800"/>
            <a:chOff x="0" y="0"/>
            <a:chExt cx="864" cy="432"/>
          </a:xfrm>
        </p:grpSpPr>
        <p:sp>
          <p:nvSpPr>
            <p:cNvPr id="31774" name="Rectangle 21"/>
            <p:cNvSpPr/>
            <p:nvPr/>
          </p:nvSpPr>
          <p:spPr>
            <a:xfrm>
              <a:off x="0" y="0"/>
              <a:ext cx="864" cy="432"/>
            </a:xfrm>
            <a:prstGeom prst="rect">
              <a:avLst/>
            </a:prstGeom>
            <a:solidFill>
              <a:srgbClr val="CCFFCC"/>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75" name="Text Box 22"/>
            <p:cNvSpPr txBox="1"/>
            <p:nvPr/>
          </p:nvSpPr>
          <p:spPr>
            <a:xfrm>
              <a:off x="144" y="96"/>
              <a:ext cx="576" cy="250"/>
            </a:xfrm>
            <a:prstGeom prst="rect">
              <a:avLst/>
            </a:prstGeom>
            <a:noFill/>
            <a:ln w="9525">
              <a:noFill/>
            </a:ln>
          </p:spPr>
          <p:txBody>
            <a:bodyPr>
              <a:spAutoFit/>
            </a:bodyPr>
            <a:lstStyle/>
            <a:p>
              <a:pPr>
                <a:spcBef>
                  <a:spcPct val="50000"/>
                </a:spcBef>
              </a:pPr>
              <a:r>
                <a:rPr lang="zh-CN" altLang="en-US" b="1" dirty="0">
                  <a:latin typeface="楷体_GB2312" pitchFamily="49" charset="-122"/>
                  <a:ea typeface="楷体_GB2312" pitchFamily="49" charset="-122"/>
                </a:rPr>
                <a:t>微波</a:t>
              </a:r>
            </a:p>
          </p:txBody>
        </p:sp>
      </p:grpSp>
      <p:grpSp>
        <p:nvGrpSpPr>
          <p:cNvPr id="31776" name="组合 31775"/>
          <p:cNvGrpSpPr/>
          <p:nvPr/>
        </p:nvGrpSpPr>
        <p:grpSpPr>
          <a:xfrm>
            <a:off x="4692650" y="3032760"/>
            <a:ext cx="457200" cy="1447800"/>
            <a:chOff x="0" y="0"/>
            <a:chExt cx="288" cy="912"/>
          </a:xfrm>
        </p:grpSpPr>
        <p:sp>
          <p:nvSpPr>
            <p:cNvPr id="31777" name="Rectangle 24"/>
            <p:cNvSpPr/>
            <p:nvPr/>
          </p:nvSpPr>
          <p:spPr>
            <a:xfrm>
              <a:off x="0" y="0"/>
              <a:ext cx="288" cy="912"/>
            </a:xfrm>
            <a:prstGeom prst="rect">
              <a:avLst/>
            </a:prstGeom>
            <a:solidFill>
              <a:srgbClr val="EBFFEB"/>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78" name="Text Box 25"/>
            <p:cNvSpPr txBox="1"/>
            <p:nvPr/>
          </p:nvSpPr>
          <p:spPr>
            <a:xfrm>
              <a:off x="0" y="144"/>
              <a:ext cx="240" cy="634"/>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毫米波</a:t>
              </a:r>
            </a:p>
          </p:txBody>
        </p:sp>
      </p:grpSp>
      <p:grpSp>
        <p:nvGrpSpPr>
          <p:cNvPr id="31779" name="组合 31778"/>
          <p:cNvGrpSpPr/>
          <p:nvPr/>
        </p:nvGrpSpPr>
        <p:grpSpPr>
          <a:xfrm>
            <a:off x="5149850" y="3032760"/>
            <a:ext cx="457200" cy="1447800"/>
            <a:chOff x="0" y="0"/>
            <a:chExt cx="288" cy="912"/>
          </a:xfrm>
        </p:grpSpPr>
        <p:sp>
          <p:nvSpPr>
            <p:cNvPr id="31780" name="Rectangle 27"/>
            <p:cNvSpPr/>
            <p:nvPr/>
          </p:nvSpPr>
          <p:spPr>
            <a:xfrm>
              <a:off x="0" y="0"/>
              <a:ext cx="288" cy="912"/>
            </a:xfrm>
            <a:prstGeom prst="rect">
              <a:avLst/>
            </a:prstGeom>
            <a:solidFill>
              <a:srgbClr val="CCFFFF"/>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81" name="Text Box 28"/>
            <p:cNvSpPr txBox="1"/>
            <p:nvPr/>
          </p:nvSpPr>
          <p:spPr>
            <a:xfrm>
              <a:off x="48" y="144"/>
              <a:ext cx="240" cy="634"/>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厘米波</a:t>
              </a:r>
            </a:p>
          </p:txBody>
        </p:sp>
      </p:grpSp>
      <p:grpSp>
        <p:nvGrpSpPr>
          <p:cNvPr id="31782" name="组合 31781"/>
          <p:cNvGrpSpPr/>
          <p:nvPr/>
        </p:nvGrpSpPr>
        <p:grpSpPr>
          <a:xfrm>
            <a:off x="5607050" y="3032760"/>
            <a:ext cx="457200" cy="1447800"/>
            <a:chOff x="0" y="0"/>
            <a:chExt cx="288" cy="912"/>
          </a:xfrm>
        </p:grpSpPr>
        <p:sp>
          <p:nvSpPr>
            <p:cNvPr id="31783" name="Rectangle 30"/>
            <p:cNvSpPr/>
            <p:nvPr/>
          </p:nvSpPr>
          <p:spPr>
            <a:xfrm>
              <a:off x="0" y="0"/>
              <a:ext cx="288" cy="912"/>
            </a:xfrm>
            <a:prstGeom prst="rect">
              <a:avLst/>
            </a:prstGeom>
            <a:solidFill>
              <a:srgbClr val="8FFFFF"/>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84" name="Text Box 31"/>
            <p:cNvSpPr txBox="1"/>
            <p:nvPr/>
          </p:nvSpPr>
          <p:spPr>
            <a:xfrm>
              <a:off x="0" y="144"/>
              <a:ext cx="240" cy="634"/>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分米波</a:t>
              </a:r>
            </a:p>
          </p:txBody>
        </p:sp>
      </p:grpSp>
      <p:grpSp>
        <p:nvGrpSpPr>
          <p:cNvPr id="31785" name="组合 31784"/>
          <p:cNvGrpSpPr/>
          <p:nvPr/>
        </p:nvGrpSpPr>
        <p:grpSpPr>
          <a:xfrm>
            <a:off x="6064250" y="2346960"/>
            <a:ext cx="685800" cy="2133600"/>
            <a:chOff x="0" y="0"/>
            <a:chExt cx="432" cy="1344"/>
          </a:xfrm>
        </p:grpSpPr>
        <p:sp>
          <p:nvSpPr>
            <p:cNvPr id="31786" name="Rectangle 33"/>
            <p:cNvSpPr/>
            <p:nvPr/>
          </p:nvSpPr>
          <p:spPr>
            <a:xfrm>
              <a:off x="0" y="0"/>
              <a:ext cx="432" cy="1344"/>
            </a:xfrm>
            <a:prstGeom prst="rect">
              <a:avLst/>
            </a:prstGeom>
            <a:solidFill>
              <a:srgbClr val="FFE7E7"/>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87" name="Text Box 34"/>
            <p:cNvSpPr txBox="1"/>
            <p:nvPr/>
          </p:nvSpPr>
          <p:spPr>
            <a:xfrm>
              <a:off x="96" y="336"/>
              <a:ext cx="240" cy="634"/>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超短波</a:t>
              </a:r>
            </a:p>
          </p:txBody>
        </p:sp>
      </p:grpSp>
      <p:grpSp>
        <p:nvGrpSpPr>
          <p:cNvPr id="31788" name="组合 31787"/>
          <p:cNvGrpSpPr/>
          <p:nvPr/>
        </p:nvGrpSpPr>
        <p:grpSpPr>
          <a:xfrm>
            <a:off x="6750050" y="2346960"/>
            <a:ext cx="685800" cy="2133600"/>
            <a:chOff x="0" y="0"/>
            <a:chExt cx="432" cy="1344"/>
          </a:xfrm>
        </p:grpSpPr>
        <p:sp>
          <p:nvSpPr>
            <p:cNvPr id="31789" name="Rectangle 36"/>
            <p:cNvSpPr/>
            <p:nvPr/>
          </p:nvSpPr>
          <p:spPr>
            <a:xfrm>
              <a:off x="0" y="0"/>
              <a:ext cx="432" cy="1344"/>
            </a:xfrm>
            <a:prstGeom prst="rect">
              <a:avLst/>
            </a:prstGeom>
            <a:solidFill>
              <a:srgbClr val="E7FFE7"/>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90" name="Text Box 37"/>
            <p:cNvSpPr txBox="1"/>
            <p:nvPr/>
          </p:nvSpPr>
          <p:spPr>
            <a:xfrm>
              <a:off x="96" y="422"/>
              <a:ext cx="240" cy="442"/>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短波</a:t>
              </a:r>
            </a:p>
          </p:txBody>
        </p:sp>
      </p:grpSp>
      <p:grpSp>
        <p:nvGrpSpPr>
          <p:cNvPr id="31791" name="组合 31790"/>
          <p:cNvGrpSpPr/>
          <p:nvPr/>
        </p:nvGrpSpPr>
        <p:grpSpPr>
          <a:xfrm>
            <a:off x="7435850" y="2346960"/>
            <a:ext cx="685800" cy="2133600"/>
            <a:chOff x="0" y="0"/>
            <a:chExt cx="432" cy="1344"/>
          </a:xfrm>
        </p:grpSpPr>
        <p:sp>
          <p:nvSpPr>
            <p:cNvPr id="31792" name="Rectangle 39"/>
            <p:cNvSpPr/>
            <p:nvPr/>
          </p:nvSpPr>
          <p:spPr>
            <a:xfrm>
              <a:off x="0" y="0"/>
              <a:ext cx="432" cy="1344"/>
            </a:xfrm>
            <a:prstGeom prst="rect">
              <a:avLst/>
            </a:prstGeom>
            <a:solidFill>
              <a:srgbClr val="DDFFFF"/>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93" name="Text Box 40"/>
            <p:cNvSpPr txBox="1"/>
            <p:nvPr/>
          </p:nvSpPr>
          <p:spPr>
            <a:xfrm>
              <a:off x="96" y="422"/>
              <a:ext cx="240" cy="442"/>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中波</a:t>
              </a:r>
            </a:p>
          </p:txBody>
        </p:sp>
      </p:grpSp>
      <p:grpSp>
        <p:nvGrpSpPr>
          <p:cNvPr id="31794" name="组合 31793"/>
          <p:cNvGrpSpPr/>
          <p:nvPr/>
        </p:nvGrpSpPr>
        <p:grpSpPr>
          <a:xfrm>
            <a:off x="8121650" y="2346960"/>
            <a:ext cx="685800" cy="2133600"/>
            <a:chOff x="0" y="0"/>
            <a:chExt cx="432" cy="1344"/>
          </a:xfrm>
        </p:grpSpPr>
        <p:sp>
          <p:nvSpPr>
            <p:cNvPr id="31795" name="Rectangle 42"/>
            <p:cNvSpPr/>
            <p:nvPr/>
          </p:nvSpPr>
          <p:spPr>
            <a:xfrm>
              <a:off x="0" y="0"/>
              <a:ext cx="432" cy="1344"/>
            </a:xfrm>
            <a:prstGeom prst="rect">
              <a:avLst/>
            </a:prstGeom>
            <a:solidFill>
              <a:srgbClr val="FFFF99"/>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96" name="Text Box 43"/>
            <p:cNvSpPr txBox="1"/>
            <p:nvPr/>
          </p:nvSpPr>
          <p:spPr>
            <a:xfrm>
              <a:off x="96" y="422"/>
              <a:ext cx="240" cy="442"/>
            </a:xfrm>
            <a:prstGeom prst="rect">
              <a:avLst/>
            </a:prstGeom>
            <a:noFill/>
            <a:ln w="9525">
              <a:noFill/>
            </a:ln>
          </p:spPr>
          <p:txBody>
            <a:bodyPr>
              <a:spAutoFit/>
            </a:bodyPr>
            <a:lstStyle/>
            <a:p>
              <a:pPr algn="ctr">
                <a:spcBef>
                  <a:spcPct val="50000"/>
                </a:spcBef>
              </a:pPr>
              <a:r>
                <a:rPr lang="zh-CN" altLang="en-US" b="1" dirty="0">
                  <a:latin typeface="楷体_GB2312" pitchFamily="49" charset="-122"/>
                  <a:ea typeface="楷体_GB2312" pitchFamily="49" charset="-122"/>
                </a:rPr>
                <a:t>长波</a:t>
              </a:r>
            </a:p>
          </p:txBody>
        </p:sp>
      </p:grpSp>
      <p:grpSp>
        <p:nvGrpSpPr>
          <p:cNvPr id="31797" name="组合 31796"/>
          <p:cNvGrpSpPr/>
          <p:nvPr/>
        </p:nvGrpSpPr>
        <p:grpSpPr>
          <a:xfrm>
            <a:off x="4692650" y="4480560"/>
            <a:ext cx="4114800" cy="685800"/>
            <a:chOff x="0" y="0"/>
            <a:chExt cx="2592" cy="432"/>
          </a:xfrm>
        </p:grpSpPr>
        <p:sp>
          <p:nvSpPr>
            <p:cNvPr id="31798" name="Rectangle 45"/>
            <p:cNvSpPr/>
            <p:nvPr/>
          </p:nvSpPr>
          <p:spPr>
            <a:xfrm>
              <a:off x="0" y="0"/>
              <a:ext cx="2592" cy="432"/>
            </a:xfrm>
            <a:prstGeom prst="rect">
              <a:avLst/>
            </a:prstGeom>
            <a:solidFill>
              <a:srgbClr val="CCFFFF"/>
            </a:solidFill>
            <a:ln w="19050"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1799" name="Text Box 46"/>
            <p:cNvSpPr txBox="1"/>
            <p:nvPr/>
          </p:nvSpPr>
          <p:spPr>
            <a:xfrm>
              <a:off x="720" y="91"/>
              <a:ext cx="1104" cy="250"/>
            </a:xfrm>
            <a:prstGeom prst="rect">
              <a:avLst/>
            </a:prstGeom>
            <a:noFill/>
            <a:ln w="9525">
              <a:noFill/>
            </a:ln>
          </p:spPr>
          <p:txBody>
            <a:bodyPr>
              <a:spAutoFit/>
            </a:bodyPr>
            <a:lstStyle/>
            <a:p>
              <a:pPr>
                <a:spcBef>
                  <a:spcPct val="50000"/>
                </a:spcBef>
              </a:pPr>
              <a:r>
                <a:rPr lang="zh-CN" altLang="en-US" b="1" dirty="0">
                  <a:latin typeface="Century Schoolbook" pitchFamily="18" charset="0"/>
                  <a:ea typeface="楷体_GB2312" pitchFamily="49" charset="-122"/>
                </a:rPr>
                <a:t>无  线  电  波</a:t>
              </a:r>
            </a:p>
          </p:txBody>
        </p:sp>
      </p:grpSp>
      <p:sp>
        <p:nvSpPr>
          <p:cNvPr id="31800" name="Line 47"/>
          <p:cNvSpPr/>
          <p:nvPr/>
        </p:nvSpPr>
        <p:spPr>
          <a:xfrm>
            <a:off x="1568450" y="2346960"/>
            <a:ext cx="7848600" cy="0"/>
          </a:xfrm>
          <a:prstGeom prst="line">
            <a:avLst/>
          </a:prstGeom>
          <a:ln w="19050" cap="flat" cmpd="sng">
            <a:solidFill>
              <a:schemeClr val="tx1"/>
            </a:solidFill>
            <a:prstDash val="solid"/>
            <a:headEnd type="none" w="med" len="med"/>
            <a:tailEnd type="stealth" w="med" len="lg"/>
          </a:ln>
        </p:spPr>
      </p:sp>
      <p:sp>
        <p:nvSpPr>
          <p:cNvPr id="31801" name="文本框 31800"/>
          <p:cNvSpPr txBox="1"/>
          <p:nvPr/>
        </p:nvSpPr>
        <p:spPr>
          <a:xfrm>
            <a:off x="1659255" y="1842135"/>
            <a:ext cx="8399145" cy="396875"/>
          </a:xfrm>
          <a:prstGeom prst="rect">
            <a:avLst/>
          </a:prstGeom>
          <a:noFill/>
          <a:ln w="9525">
            <a:noFill/>
          </a:ln>
        </p:spPr>
        <p:txBody>
          <a:bodyPr>
            <a:spAutoFit/>
          </a:bodyPr>
          <a:lstStyle/>
          <a:p>
            <a:r>
              <a:rPr lang="en-US" altLang="zh-CN" b="1">
                <a:latin typeface="Times New Roman" panose="02020603050405020304" pitchFamily="18" charset="0"/>
              </a:rPr>
              <a:t>10</a:t>
            </a:r>
            <a:r>
              <a:rPr lang="en-US" altLang="zh-CN" b="1" baseline="30000">
                <a:latin typeface="宋体" panose="02010600030101010101" pitchFamily="2" charset="-122"/>
              </a:rPr>
              <a:t>-</a:t>
            </a:r>
            <a:r>
              <a:rPr lang="en-US" altLang="zh-CN" b="1" baseline="30000">
                <a:latin typeface="Times New Roman" panose="02020603050405020304" pitchFamily="18" charset="0"/>
              </a:rPr>
              <a:t>12</a:t>
            </a:r>
            <a:r>
              <a:rPr lang="en-US" altLang="zh-CN" b="1">
                <a:latin typeface="Times New Roman" panose="02020603050405020304" pitchFamily="18" charset="0"/>
              </a:rPr>
              <a:t>      10</a:t>
            </a:r>
            <a:r>
              <a:rPr lang="en-US" altLang="zh-CN" b="1" baseline="30000">
                <a:latin typeface="宋体" panose="02010600030101010101" pitchFamily="2" charset="-122"/>
              </a:rPr>
              <a:t>-</a:t>
            </a:r>
            <a:r>
              <a:rPr lang="en-US" altLang="zh-CN" b="1" baseline="30000">
                <a:latin typeface="Times New Roman" panose="02020603050405020304" pitchFamily="18" charset="0"/>
              </a:rPr>
              <a:t>10</a:t>
            </a:r>
            <a:r>
              <a:rPr lang="en-US" altLang="zh-CN" b="1">
                <a:latin typeface="Times New Roman" panose="02020603050405020304" pitchFamily="18" charset="0"/>
              </a:rPr>
              <a:t>         10</a:t>
            </a:r>
            <a:r>
              <a:rPr lang="en-US" altLang="zh-CN" b="1" baseline="30000">
                <a:latin typeface="宋体" panose="02010600030101010101" pitchFamily="2" charset="-122"/>
              </a:rPr>
              <a:t>-</a:t>
            </a:r>
            <a:r>
              <a:rPr lang="en-US" altLang="zh-CN" b="1" baseline="30000">
                <a:latin typeface="Times New Roman" panose="02020603050405020304" pitchFamily="18" charset="0"/>
              </a:rPr>
              <a:t>4</a:t>
            </a:r>
            <a:r>
              <a:rPr lang="en-US" altLang="zh-CN" b="1">
                <a:latin typeface="Times New Roman" panose="02020603050405020304" pitchFamily="18" charset="0"/>
              </a:rPr>
              <a:t>     10</a:t>
            </a:r>
            <a:r>
              <a:rPr lang="en-US" altLang="zh-CN" b="1" baseline="30000">
                <a:latin typeface="宋体" panose="02010600030101010101" pitchFamily="2" charset="-122"/>
              </a:rPr>
              <a:t>-</a:t>
            </a:r>
            <a:r>
              <a:rPr lang="en-US" altLang="zh-CN" b="1" baseline="30000">
                <a:latin typeface="Times New Roman" panose="02020603050405020304" pitchFamily="18" charset="0"/>
              </a:rPr>
              <a:t>2</a:t>
            </a:r>
            <a:r>
              <a:rPr lang="en-US" altLang="zh-CN" b="1">
                <a:latin typeface="Times New Roman" panose="02020603050405020304" pitchFamily="18" charset="0"/>
              </a:rPr>
              <a:t>                 10</a:t>
            </a:r>
            <a:r>
              <a:rPr lang="en-US" altLang="zh-CN" b="1" baseline="30000">
                <a:latin typeface="Times New Roman" panose="02020603050405020304" pitchFamily="18" charset="0"/>
              </a:rPr>
              <a:t>2</a:t>
            </a:r>
            <a:r>
              <a:rPr lang="en-US" altLang="zh-CN" b="1">
                <a:latin typeface="Times New Roman" panose="02020603050405020304" pitchFamily="18" charset="0"/>
              </a:rPr>
              <a:t>               10</a:t>
            </a:r>
            <a:r>
              <a:rPr lang="en-US" altLang="zh-CN" b="1" baseline="30000">
                <a:latin typeface="Times New Roman" panose="02020603050405020304" pitchFamily="18" charset="0"/>
              </a:rPr>
              <a:t>4</a:t>
            </a:r>
            <a:r>
              <a:rPr lang="en-US" altLang="zh-CN" b="1">
                <a:latin typeface="Times New Roman" panose="02020603050405020304" pitchFamily="18" charset="0"/>
              </a:rPr>
              <a:t>             10</a:t>
            </a:r>
            <a:r>
              <a:rPr lang="en-US" altLang="zh-CN" b="1" baseline="30000">
                <a:latin typeface="Times New Roman" panose="02020603050405020304" pitchFamily="18" charset="0"/>
              </a:rPr>
              <a:t>6</a:t>
            </a:r>
            <a:r>
              <a:rPr lang="en-US" altLang="zh-CN" b="1">
                <a:latin typeface="Times New Roman" panose="02020603050405020304" pitchFamily="18" charset="0"/>
              </a:rPr>
              <a:t>     </a:t>
            </a:r>
            <a:r>
              <a:rPr lang="en-US" altLang="zh-CN" b="1" i="1" err="1">
                <a:latin typeface="Times New Roman" panose="02020603050405020304" pitchFamily="18" charset="0"/>
              </a:rPr>
              <a:t>λ</a:t>
            </a:r>
            <a:r>
              <a:rPr lang="en-US" altLang="zh-CN" b="1" err="1">
                <a:latin typeface="Times New Roman" panose="02020603050405020304" pitchFamily="18" charset="0"/>
              </a:rPr>
              <a:t>(cm</a:t>
            </a:r>
            <a:r>
              <a:rPr lang="en-US" altLang="zh-CN" b="1">
                <a:latin typeface="Times New Roman" panose="02020603050405020304" pitchFamily="18" charset="0"/>
              </a:rPr>
              <a:t>)                                  </a:t>
            </a:r>
          </a:p>
        </p:txBody>
      </p:sp>
      <p:sp>
        <p:nvSpPr>
          <p:cNvPr id="31802" name="文本框 31801"/>
          <p:cNvSpPr txBox="1"/>
          <p:nvPr/>
        </p:nvSpPr>
        <p:spPr>
          <a:xfrm>
            <a:off x="1568450" y="5166360"/>
            <a:ext cx="8399145" cy="396875"/>
          </a:xfrm>
          <a:prstGeom prst="rect">
            <a:avLst/>
          </a:prstGeom>
          <a:noFill/>
          <a:ln w="9525">
            <a:noFill/>
          </a:ln>
        </p:spPr>
        <p:txBody>
          <a:bodyPr>
            <a:spAutoFit/>
          </a:bodyPr>
          <a:lstStyle/>
          <a:p>
            <a:r>
              <a:rPr lang="en-US" altLang="zh-CN" b="1">
                <a:latin typeface="Times New Roman" panose="02020603050405020304" pitchFamily="18" charset="0"/>
              </a:rPr>
              <a:t>3×10</a:t>
            </a:r>
            <a:r>
              <a:rPr lang="en-US" altLang="zh-CN" b="1" baseline="30000">
                <a:latin typeface="Times New Roman" panose="02020603050405020304" pitchFamily="18" charset="0"/>
              </a:rPr>
              <a:t>22</a:t>
            </a:r>
            <a:r>
              <a:rPr lang="en-US" altLang="zh-CN" b="1">
                <a:latin typeface="Times New Roman" panose="02020603050405020304" pitchFamily="18" charset="0"/>
              </a:rPr>
              <a:t>     3×10</a:t>
            </a:r>
            <a:r>
              <a:rPr lang="en-US" altLang="zh-CN" b="1" baseline="30000">
                <a:latin typeface="Times New Roman" panose="02020603050405020304" pitchFamily="18" charset="0"/>
              </a:rPr>
              <a:t>16</a:t>
            </a:r>
            <a:r>
              <a:rPr lang="en-US" altLang="zh-CN" b="1">
                <a:latin typeface="Times New Roman" panose="02020603050405020304" pitchFamily="18" charset="0"/>
              </a:rPr>
              <a:t>   3×10</a:t>
            </a:r>
            <a:r>
              <a:rPr lang="en-US" altLang="zh-CN" b="1" baseline="30000">
                <a:latin typeface="Times New Roman" panose="02020603050405020304" pitchFamily="18" charset="0"/>
              </a:rPr>
              <a:t>14</a:t>
            </a:r>
            <a:r>
              <a:rPr lang="en-US" altLang="zh-CN" b="1">
                <a:latin typeface="Times New Roman" panose="02020603050405020304" pitchFamily="18" charset="0"/>
              </a:rPr>
              <a:t>     3×10</a:t>
            </a:r>
            <a:r>
              <a:rPr lang="en-US" altLang="zh-CN" b="1" baseline="30000">
                <a:latin typeface="Times New Roman" panose="02020603050405020304" pitchFamily="18" charset="0"/>
              </a:rPr>
              <a:t>12</a:t>
            </a:r>
            <a:r>
              <a:rPr lang="en-US" altLang="zh-CN" b="1">
                <a:latin typeface="Times New Roman" panose="02020603050405020304" pitchFamily="18" charset="0"/>
              </a:rPr>
              <a:t>                                      3×10</a:t>
            </a:r>
            <a:r>
              <a:rPr lang="en-US" altLang="zh-CN" b="1" baseline="30000">
                <a:latin typeface="Times New Roman" panose="02020603050405020304" pitchFamily="18" charset="0"/>
              </a:rPr>
              <a:t>4</a:t>
            </a:r>
            <a:r>
              <a:rPr lang="en-US" altLang="zh-CN" b="1">
                <a:latin typeface="Times New Roman" panose="02020603050405020304" pitchFamily="18" charset="0"/>
              </a:rPr>
              <a:t>    </a:t>
            </a:r>
            <a:r>
              <a:rPr lang="en-US" altLang="zh-CN" b="1" i="1">
                <a:latin typeface="Times New Roman" panose="02020603050405020304" pitchFamily="18" charset="0"/>
              </a:rPr>
              <a:t>f </a:t>
            </a:r>
            <a:r>
              <a:rPr lang="en-US" altLang="zh-CN" b="1">
                <a:latin typeface="Times New Roman" panose="02020603050405020304" pitchFamily="18" charset="0"/>
              </a:rPr>
              <a:t>(Hz)                                  </a:t>
            </a:r>
          </a:p>
        </p:txBody>
      </p:sp>
      <p:sp>
        <p:nvSpPr>
          <p:cNvPr id="31803" name="矩形 4"/>
          <p:cNvSpPr/>
          <p:nvPr/>
        </p:nvSpPr>
        <p:spPr>
          <a:xfrm>
            <a:off x="673100" y="918845"/>
            <a:ext cx="2952750" cy="589280"/>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a:spAutoFit/>
          </a:bodyPr>
          <a:lstStyle/>
          <a:p>
            <a:r>
              <a:rPr lang="zh-CN" altLang="en-US" sz="3200" b="1" dirty="0">
                <a:solidFill>
                  <a:srgbClr val="FFFFFF"/>
                </a:solidFill>
                <a:latin typeface="Arial" panose="020B0604020202020204" pitchFamily="34" charset="0"/>
              </a:rPr>
              <a:t>三、电磁波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8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80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75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75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176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176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176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177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177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177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177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178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178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178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179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3179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3179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18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01" grpId="0"/>
      <p:bldP spid="3180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30" name="组合 30729"/>
          <p:cNvGrpSpPr/>
          <p:nvPr/>
        </p:nvGrpSpPr>
        <p:grpSpPr>
          <a:xfrm>
            <a:off x="1817370" y="1807845"/>
            <a:ext cx="8712200" cy="4178300"/>
            <a:chOff x="136" y="1003"/>
            <a:chExt cx="5488" cy="2632"/>
          </a:xfrm>
        </p:grpSpPr>
        <p:sp>
          <p:nvSpPr>
            <p:cNvPr id="30731" name="Rectangle 4"/>
            <p:cNvSpPr/>
            <p:nvPr/>
          </p:nvSpPr>
          <p:spPr>
            <a:xfrm>
              <a:off x="136" y="1003"/>
              <a:ext cx="5488" cy="2632"/>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0732" name="Rectangle 5"/>
            <p:cNvSpPr/>
            <p:nvPr/>
          </p:nvSpPr>
          <p:spPr>
            <a:xfrm>
              <a:off x="2243" y="2280"/>
              <a:ext cx="2154" cy="301"/>
            </a:xfrm>
            <a:prstGeom prst="rect">
              <a:avLst/>
            </a:prstGeom>
            <a:gradFill rotWithShape="0">
              <a:gsLst>
                <a:gs pos="0">
                  <a:srgbClr val="FF3399">
                    <a:alpha val="100000"/>
                  </a:srgbClr>
                </a:gs>
                <a:gs pos="25000">
                  <a:srgbClr val="FF6633">
                    <a:alpha val="100000"/>
                  </a:srgbClr>
                </a:gs>
                <a:gs pos="50000">
                  <a:srgbClr val="FFFF00">
                    <a:alpha val="100000"/>
                  </a:srgbClr>
                </a:gs>
                <a:gs pos="75000">
                  <a:srgbClr val="01A78F">
                    <a:alpha val="100000"/>
                  </a:srgbClr>
                </a:gs>
                <a:gs pos="100000">
                  <a:srgbClr val="3366FF">
                    <a:alpha val="100000"/>
                  </a:srgbClr>
                </a:gs>
              </a:gsLst>
              <a:lin ang="0" scaled="1"/>
              <a:tileRect/>
            </a:gradFill>
            <a:ln w="9525">
              <a:noFill/>
            </a:ln>
          </p:spPr>
          <p:txBody>
            <a:bodyPr wrap="none" anchor="ctr"/>
            <a:lstStyle/>
            <a:p>
              <a:endParaRPr lang="zh-CN" altLang="en-US" sz="2800" b="1" dirty="0">
                <a:latin typeface="Times New Roman" panose="02020603050405020304" pitchFamily="18" charset="0"/>
              </a:endParaRPr>
            </a:p>
          </p:txBody>
        </p:sp>
        <p:sp>
          <p:nvSpPr>
            <p:cNvPr id="30733" name="Text Box 6"/>
            <p:cNvSpPr txBox="1"/>
            <p:nvPr/>
          </p:nvSpPr>
          <p:spPr>
            <a:xfrm>
              <a:off x="2275" y="2333"/>
              <a:ext cx="745" cy="250"/>
            </a:xfrm>
            <a:prstGeom prst="rect">
              <a:avLst/>
            </a:prstGeom>
            <a:noFill/>
            <a:ln w="9525">
              <a:noFill/>
            </a:ln>
          </p:spPr>
          <p:txBody>
            <a:bodyPr>
              <a:spAutoFit/>
            </a:bodyPr>
            <a:lstStyle/>
            <a:p>
              <a:pPr>
                <a:spcBef>
                  <a:spcPct val="50000"/>
                </a:spcBef>
              </a:pPr>
              <a:r>
                <a:rPr lang="en-US" altLang="zh-CN" b="1">
                  <a:solidFill>
                    <a:schemeClr val="bg1"/>
                  </a:solidFill>
                  <a:latin typeface="Times New Roman" panose="02020603050405020304" pitchFamily="18" charset="0"/>
                </a:rPr>
                <a:t>760 nm</a:t>
              </a:r>
            </a:p>
          </p:txBody>
        </p:sp>
        <p:sp>
          <p:nvSpPr>
            <p:cNvPr id="30734" name="Text Box 7"/>
            <p:cNvSpPr txBox="1"/>
            <p:nvPr/>
          </p:nvSpPr>
          <p:spPr>
            <a:xfrm>
              <a:off x="3764" y="2331"/>
              <a:ext cx="697" cy="250"/>
            </a:xfrm>
            <a:prstGeom prst="rect">
              <a:avLst/>
            </a:prstGeom>
            <a:noFill/>
            <a:ln w="9525">
              <a:noFill/>
            </a:ln>
          </p:spPr>
          <p:txBody>
            <a:bodyPr>
              <a:spAutoFit/>
            </a:bodyPr>
            <a:lstStyle/>
            <a:p>
              <a:pPr>
                <a:spcBef>
                  <a:spcPct val="50000"/>
                </a:spcBef>
              </a:pPr>
              <a:r>
                <a:rPr lang="en-US" altLang="zh-CN" b="1">
                  <a:solidFill>
                    <a:schemeClr val="bg1"/>
                  </a:solidFill>
                  <a:latin typeface="Times New Roman" panose="02020603050405020304" pitchFamily="18" charset="0"/>
                </a:rPr>
                <a:t>400 nm</a:t>
              </a:r>
            </a:p>
          </p:txBody>
        </p:sp>
        <p:sp>
          <p:nvSpPr>
            <p:cNvPr id="30735" name="Line 8"/>
            <p:cNvSpPr/>
            <p:nvPr/>
          </p:nvSpPr>
          <p:spPr>
            <a:xfrm>
              <a:off x="2849" y="2505"/>
              <a:ext cx="930" cy="0"/>
            </a:xfrm>
            <a:prstGeom prst="line">
              <a:avLst/>
            </a:prstGeom>
            <a:ln w="38100" cap="flat" cmpd="sng">
              <a:pattFill prst="pct90">
                <a:fgClr>
                  <a:schemeClr val="tx1"/>
                </a:fgClr>
                <a:bgClr>
                  <a:srgbClr val="FFFFFF"/>
                </a:bgClr>
              </a:pattFill>
              <a:prstDash val="solid"/>
              <a:headEnd type="triangle" w="sm" len="lg"/>
              <a:tailEnd type="triangle" w="sm" len="lg"/>
            </a:ln>
          </p:spPr>
        </p:sp>
        <p:sp>
          <p:nvSpPr>
            <p:cNvPr id="30736" name="Text Box 9"/>
            <p:cNvSpPr txBox="1"/>
            <p:nvPr/>
          </p:nvSpPr>
          <p:spPr>
            <a:xfrm>
              <a:off x="2942" y="2247"/>
              <a:ext cx="837" cy="288"/>
            </a:xfrm>
            <a:prstGeom prst="rect">
              <a:avLst/>
            </a:prstGeom>
            <a:noFill/>
            <a:ln w="9525">
              <a:noFill/>
            </a:ln>
          </p:spPr>
          <p:txBody>
            <a:bodyPr>
              <a:spAutoFit/>
            </a:bodyPr>
            <a:lstStyle/>
            <a:p>
              <a:pPr>
                <a:spcBef>
                  <a:spcPct val="50000"/>
                </a:spcBef>
              </a:pPr>
              <a:r>
                <a:rPr lang="en-US" altLang="zh-CN" sz="2400" b="1">
                  <a:solidFill>
                    <a:srgbClr val="CC0099"/>
                  </a:solidFill>
                  <a:latin typeface="Times New Roman" panose="02020603050405020304" pitchFamily="18" charset="0"/>
                </a:rPr>
                <a:t> </a:t>
              </a:r>
              <a:r>
                <a:rPr lang="zh-CN" altLang="en-US" sz="2400" b="1" dirty="0">
                  <a:latin typeface="Times New Roman" panose="02020603050405020304" pitchFamily="18" charset="0"/>
                </a:rPr>
                <a:t>可见光</a:t>
              </a:r>
            </a:p>
          </p:txBody>
        </p:sp>
        <p:sp>
          <p:nvSpPr>
            <p:cNvPr id="30737" name="AutoShape 10"/>
            <p:cNvSpPr/>
            <p:nvPr/>
          </p:nvSpPr>
          <p:spPr>
            <a:xfrm>
              <a:off x="3299" y="1849"/>
              <a:ext cx="186" cy="423"/>
            </a:xfrm>
            <a:prstGeom prst="upArrow">
              <a:avLst>
                <a:gd name="adj1" fmla="val 41666"/>
                <a:gd name="adj2" fmla="val 77385"/>
              </a:avLst>
            </a:prstGeom>
            <a:solidFill>
              <a:srgbClr val="FF99CC">
                <a:alpha val="50000"/>
              </a:srgbClr>
            </a:solidFill>
            <a:ln w="38100" cap="flat" cmpd="sng">
              <a:solidFill>
                <a:srgbClr val="FF0066"/>
              </a:solidFill>
              <a:prstDash val="solid"/>
              <a:miter/>
              <a:headEnd type="none" w="med" len="med"/>
              <a:tailEnd type="none" w="med" len="med"/>
            </a:ln>
          </p:spPr>
          <p:txBody>
            <a:bodyPr wrap="none" anchor="ctr"/>
            <a:lstStyle/>
            <a:p>
              <a:endParaRPr lang="zh-CN" altLang="en-US" sz="2800" b="1" dirty="0">
                <a:latin typeface="Times New Roman" panose="02020603050405020304" pitchFamily="18" charset="0"/>
              </a:endParaRPr>
            </a:p>
          </p:txBody>
        </p:sp>
        <p:sp>
          <p:nvSpPr>
            <p:cNvPr id="30738" name="Line 12"/>
            <p:cNvSpPr/>
            <p:nvPr/>
          </p:nvSpPr>
          <p:spPr>
            <a:xfrm flipH="1">
              <a:off x="2972" y="2010"/>
              <a:ext cx="326" cy="0"/>
            </a:xfrm>
            <a:prstGeom prst="line">
              <a:avLst/>
            </a:prstGeom>
            <a:ln w="38100" cap="flat" cmpd="sng">
              <a:solidFill>
                <a:srgbClr val="FF3300"/>
              </a:solidFill>
              <a:prstDash val="solid"/>
              <a:headEnd type="none" w="med" len="med"/>
              <a:tailEnd type="none" w="med" len="med"/>
            </a:ln>
          </p:spPr>
        </p:sp>
        <p:sp>
          <p:nvSpPr>
            <p:cNvPr id="30739" name="Line 13"/>
            <p:cNvSpPr/>
            <p:nvPr/>
          </p:nvSpPr>
          <p:spPr>
            <a:xfrm>
              <a:off x="3531" y="2010"/>
              <a:ext cx="186" cy="0"/>
            </a:xfrm>
            <a:prstGeom prst="line">
              <a:avLst/>
            </a:prstGeom>
            <a:ln w="38100" cap="flat" cmpd="sng">
              <a:solidFill>
                <a:srgbClr val="9900CC"/>
              </a:solidFill>
              <a:prstDash val="solid"/>
              <a:headEnd type="none" w="med" len="med"/>
              <a:tailEnd type="none" w="med" len="med"/>
            </a:ln>
          </p:spPr>
        </p:sp>
        <p:sp>
          <p:nvSpPr>
            <p:cNvPr id="30740" name="Line 14"/>
            <p:cNvSpPr/>
            <p:nvPr/>
          </p:nvSpPr>
          <p:spPr>
            <a:xfrm>
              <a:off x="3299" y="2010"/>
              <a:ext cx="232" cy="0"/>
            </a:xfrm>
            <a:prstGeom prst="line">
              <a:avLst/>
            </a:prstGeom>
            <a:ln w="38100" cap="rnd" cmpd="sng">
              <a:solidFill>
                <a:srgbClr val="009900"/>
              </a:solidFill>
              <a:prstDash val="sysDot"/>
              <a:headEnd type="none" w="med" len="med"/>
              <a:tailEnd type="none" w="med" len="med"/>
            </a:ln>
          </p:spPr>
        </p:sp>
        <p:sp>
          <p:nvSpPr>
            <p:cNvPr id="30741" name="Line 15"/>
            <p:cNvSpPr/>
            <p:nvPr/>
          </p:nvSpPr>
          <p:spPr>
            <a:xfrm flipH="1">
              <a:off x="2833" y="2010"/>
              <a:ext cx="140" cy="0"/>
            </a:xfrm>
            <a:prstGeom prst="line">
              <a:avLst/>
            </a:prstGeom>
            <a:ln w="57150" cap="rnd" cmpd="sng">
              <a:solidFill>
                <a:srgbClr val="FF3300"/>
              </a:solidFill>
              <a:prstDash val="sysDot"/>
              <a:headEnd type="none" w="med" len="med"/>
              <a:tailEnd type="none" w="med" len="med"/>
            </a:ln>
          </p:spPr>
        </p:sp>
        <p:sp>
          <p:nvSpPr>
            <p:cNvPr id="30742" name="Line 16"/>
            <p:cNvSpPr/>
            <p:nvPr/>
          </p:nvSpPr>
          <p:spPr>
            <a:xfrm>
              <a:off x="3764" y="2010"/>
              <a:ext cx="93" cy="0"/>
            </a:xfrm>
            <a:prstGeom prst="line">
              <a:avLst/>
            </a:prstGeom>
            <a:ln w="38100" cap="rnd" cmpd="sng">
              <a:solidFill>
                <a:srgbClr val="9900CC"/>
              </a:solidFill>
              <a:prstDash val="sysDot"/>
              <a:headEnd type="none" w="med" len="med"/>
              <a:tailEnd type="none" w="med" len="med"/>
            </a:ln>
          </p:spPr>
        </p:sp>
        <p:sp>
          <p:nvSpPr>
            <p:cNvPr id="30743" name="Text Box 17"/>
            <p:cNvSpPr txBox="1"/>
            <p:nvPr/>
          </p:nvSpPr>
          <p:spPr>
            <a:xfrm>
              <a:off x="2787" y="2057"/>
              <a:ext cx="1302" cy="250"/>
            </a:xfrm>
            <a:prstGeom prst="rect">
              <a:avLst/>
            </a:prstGeom>
            <a:noFill/>
            <a:ln w="9525">
              <a:noFill/>
            </a:ln>
          </p:spPr>
          <p:txBody>
            <a:bodyPr>
              <a:spAutoFit/>
            </a:bodyPr>
            <a:lstStyle/>
            <a:p>
              <a:pPr>
                <a:spcBef>
                  <a:spcPct val="50000"/>
                </a:spcBef>
              </a:pPr>
              <a:r>
                <a:rPr lang="zh-CN" altLang="en-US" b="1" dirty="0">
                  <a:solidFill>
                    <a:srgbClr val="FF0000"/>
                  </a:solidFill>
                  <a:latin typeface="Times New Roman" panose="02020603050405020304" pitchFamily="18" charset="0"/>
                </a:rPr>
                <a:t>红外线</a:t>
              </a:r>
              <a:r>
                <a:rPr lang="zh-CN" altLang="en-US" b="1" dirty="0">
                  <a:latin typeface="Times New Roman" panose="02020603050405020304" pitchFamily="18" charset="0"/>
                </a:rPr>
                <a:t>     </a:t>
              </a:r>
              <a:r>
                <a:rPr lang="zh-CN" altLang="en-US" b="1" dirty="0">
                  <a:solidFill>
                    <a:srgbClr val="9900CC"/>
                  </a:solidFill>
                  <a:latin typeface="Times New Roman" panose="02020603050405020304" pitchFamily="18" charset="0"/>
                </a:rPr>
                <a:t>紫外线</a:t>
              </a:r>
            </a:p>
          </p:txBody>
        </p:sp>
        <p:sp>
          <p:nvSpPr>
            <p:cNvPr id="30744" name="Line 18"/>
            <p:cNvSpPr/>
            <p:nvPr/>
          </p:nvSpPr>
          <p:spPr>
            <a:xfrm>
              <a:off x="4182" y="2151"/>
              <a:ext cx="1209" cy="0"/>
            </a:xfrm>
            <a:prstGeom prst="line">
              <a:avLst/>
            </a:prstGeom>
            <a:ln w="38100" cap="flat" cmpd="sng">
              <a:solidFill>
                <a:srgbClr val="0000FF"/>
              </a:solidFill>
              <a:prstDash val="solid"/>
              <a:headEnd type="none" w="med" len="med"/>
              <a:tailEnd type="triangle" w="sm" len="lg"/>
            </a:ln>
          </p:spPr>
        </p:sp>
        <p:grpSp>
          <p:nvGrpSpPr>
            <p:cNvPr id="30745" name="组合 30744"/>
            <p:cNvGrpSpPr/>
            <p:nvPr/>
          </p:nvGrpSpPr>
          <p:grpSpPr>
            <a:xfrm>
              <a:off x="4461" y="2198"/>
              <a:ext cx="744" cy="294"/>
              <a:chOff x="0" y="0"/>
              <a:chExt cx="768" cy="301"/>
            </a:xfrm>
          </p:grpSpPr>
          <p:sp>
            <p:nvSpPr>
              <p:cNvPr id="30746" name="Text Box 20"/>
              <p:cNvSpPr txBox="1"/>
              <p:nvPr/>
            </p:nvSpPr>
            <p:spPr>
              <a:xfrm>
                <a:off x="0" y="0"/>
                <a:ext cx="768" cy="301"/>
              </a:xfrm>
              <a:prstGeom prst="rect">
                <a:avLst/>
              </a:prstGeom>
              <a:gradFill rotWithShape="0">
                <a:gsLst>
                  <a:gs pos="0">
                    <a:schemeClr val="accent1"/>
                  </a:gs>
                  <a:gs pos="50000">
                    <a:schemeClr val="bg1"/>
                  </a:gs>
                  <a:gs pos="100000">
                    <a:schemeClr val="accent1"/>
                  </a:gs>
                </a:gsLst>
                <a:lin ang="5400000" scaled="1"/>
                <a:tileRect/>
              </a:gradFill>
              <a:ln w="9525" cap="flat" cmpd="sng">
                <a:solidFill>
                  <a:schemeClr val="tx2"/>
                </a:solidFill>
                <a:prstDash val="solid"/>
                <a:miter/>
                <a:headEnd type="none" w="med" len="med"/>
                <a:tailEnd type="none" w="med" len="med"/>
              </a:ln>
            </p:spPr>
            <p:txBody>
              <a:bodyPr>
                <a:spAutoFit/>
              </a:bodyPr>
              <a:lstStyle/>
              <a:p>
                <a:pPr>
                  <a:spcBef>
                    <a:spcPct val="50000"/>
                  </a:spcBef>
                </a:pPr>
                <a:r>
                  <a:rPr lang="en-US" altLang="zh-CN" sz="2400" b="1">
                    <a:latin typeface="Times New Roman" panose="02020603050405020304" pitchFamily="18" charset="0"/>
                  </a:rPr>
                  <a:t>    </a:t>
                </a:r>
                <a:r>
                  <a:rPr lang="zh-CN" altLang="en-US" b="1" dirty="0">
                    <a:latin typeface="Times New Roman" panose="02020603050405020304" pitchFamily="18" charset="0"/>
                  </a:rPr>
                  <a:t>射 线</a:t>
                </a:r>
                <a:endParaRPr lang="zh-CN" altLang="en-US" sz="2400" b="1" dirty="0">
                  <a:latin typeface="Times New Roman" panose="02020603050405020304" pitchFamily="18" charset="0"/>
                </a:endParaRPr>
              </a:p>
            </p:txBody>
          </p:sp>
          <p:graphicFrame>
            <p:nvGraphicFramePr>
              <p:cNvPr id="30747" name="对象 30746"/>
              <p:cNvGraphicFramePr>
                <a:graphicFrameLocks noChangeAspect="1"/>
              </p:cNvGraphicFramePr>
              <p:nvPr/>
            </p:nvGraphicFramePr>
            <p:xfrm>
              <a:off x="96" y="96"/>
              <a:ext cx="146" cy="192"/>
            </p:xfrm>
            <a:graphic>
              <a:graphicData uri="http://schemas.openxmlformats.org/presentationml/2006/ole">
                <mc:AlternateContent xmlns:mc="http://schemas.openxmlformats.org/markup-compatibility/2006">
                  <mc:Choice xmlns:v="urn:schemas-microsoft-com:vml" Requires="v">
                    <p:oleObj spid="_x0000_s3080" r:id="rId3" imgW="369570" imgH="483870" progId="Equation.3">
                      <p:embed/>
                    </p:oleObj>
                  </mc:Choice>
                  <mc:Fallback>
                    <p:oleObj r:id="rId3" imgW="369570" imgH="483870" progId="Equation.3">
                      <p:embed/>
                      <p:pic>
                        <p:nvPicPr>
                          <p:cNvPr id="0" name="图片 3075"/>
                          <p:cNvPicPr/>
                          <p:nvPr/>
                        </p:nvPicPr>
                        <p:blipFill>
                          <a:blip r:embed="rId4"/>
                          <a:stretch>
                            <a:fillRect/>
                          </a:stretch>
                        </p:blipFill>
                        <p:spPr>
                          <a:xfrm>
                            <a:off x="96" y="96"/>
                            <a:ext cx="146" cy="192"/>
                          </a:xfrm>
                          <a:prstGeom prst="rect">
                            <a:avLst/>
                          </a:prstGeom>
                          <a:gradFill rotWithShape="0">
                            <a:gsLst>
                              <a:gs pos="0">
                                <a:schemeClr val="accent1"/>
                              </a:gs>
                              <a:gs pos="50000">
                                <a:schemeClr val="bg1"/>
                              </a:gs>
                              <a:gs pos="100000">
                                <a:schemeClr val="accent1"/>
                              </a:gs>
                            </a:gsLst>
                            <a:lin ang="5400000" scaled="1"/>
                            <a:tileRect/>
                          </a:gradFill>
                          <a:ln w="38100">
                            <a:noFill/>
                            <a:miter/>
                          </a:ln>
                        </p:spPr>
                      </p:pic>
                    </p:oleObj>
                  </mc:Fallback>
                </mc:AlternateContent>
              </a:graphicData>
            </a:graphic>
          </p:graphicFrame>
        </p:grpSp>
        <p:grpSp>
          <p:nvGrpSpPr>
            <p:cNvPr id="30748" name="组合 30747"/>
            <p:cNvGrpSpPr/>
            <p:nvPr/>
          </p:nvGrpSpPr>
          <p:grpSpPr>
            <a:xfrm>
              <a:off x="3509" y="3044"/>
              <a:ext cx="977" cy="0"/>
              <a:chOff x="0" y="0"/>
              <a:chExt cx="1008" cy="0"/>
            </a:xfrm>
          </p:grpSpPr>
          <p:sp>
            <p:nvSpPr>
              <p:cNvPr id="30749" name="Line 23"/>
              <p:cNvSpPr/>
              <p:nvPr/>
            </p:nvSpPr>
            <p:spPr>
              <a:xfrm>
                <a:off x="192" y="0"/>
                <a:ext cx="672" cy="0"/>
              </a:xfrm>
              <a:prstGeom prst="line">
                <a:avLst/>
              </a:prstGeom>
              <a:ln w="38100" cap="flat" cmpd="sng">
                <a:solidFill>
                  <a:srgbClr val="CC0099"/>
                </a:solidFill>
                <a:prstDash val="solid"/>
                <a:headEnd type="none" w="med" len="med"/>
                <a:tailEnd type="none" w="med" len="med"/>
              </a:ln>
            </p:spPr>
          </p:sp>
          <p:sp>
            <p:nvSpPr>
              <p:cNvPr id="30750" name="Line 24"/>
              <p:cNvSpPr/>
              <p:nvPr/>
            </p:nvSpPr>
            <p:spPr>
              <a:xfrm>
                <a:off x="0" y="0"/>
                <a:ext cx="144" cy="0"/>
              </a:xfrm>
              <a:prstGeom prst="line">
                <a:avLst/>
              </a:prstGeom>
              <a:ln w="38100" cap="rnd" cmpd="sng">
                <a:solidFill>
                  <a:srgbClr val="CC0099"/>
                </a:solidFill>
                <a:prstDash val="sysDot"/>
                <a:headEnd type="none" w="med" len="med"/>
                <a:tailEnd type="none" w="med" len="med"/>
              </a:ln>
            </p:spPr>
          </p:sp>
          <p:sp>
            <p:nvSpPr>
              <p:cNvPr id="30751" name="Line 25"/>
              <p:cNvSpPr/>
              <p:nvPr/>
            </p:nvSpPr>
            <p:spPr>
              <a:xfrm>
                <a:off x="864" y="0"/>
                <a:ext cx="144" cy="0"/>
              </a:xfrm>
              <a:prstGeom prst="line">
                <a:avLst/>
              </a:prstGeom>
              <a:ln w="38100" cap="rnd" cmpd="sng">
                <a:solidFill>
                  <a:srgbClr val="CC0099"/>
                </a:solidFill>
                <a:prstDash val="sysDot"/>
                <a:headEnd type="none" w="med" len="med"/>
                <a:tailEnd type="none" w="med" len="med"/>
              </a:ln>
            </p:spPr>
          </p:sp>
        </p:grpSp>
        <p:sp>
          <p:nvSpPr>
            <p:cNvPr id="30752" name="Text Box 26"/>
            <p:cNvSpPr txBox="1"/>
            <p:nvPr/>
          </p:nvSpPr>
          <p:spPr>
            <a:xfrm>
              <a:off x="3764" y="2762"/>
              <a:ext cx="658" cy="256"/>
            </a:xfrm>
            <a:prstGeom prst="rect">
              <a:avLst/>
            </a:prstGeom>
            <a:gradFill rotWithShape="0">
              <a:gsLst>
                <a:gs pos="0">
                  <a:schemeClr val="accent1"/>
                </a:gs>
                <a:gs pos="50000">
                  <a:srgbClr val="FFFFFF"/>
                </a:gs>
                <a:gs pos="100000">
                  <a:schemeClr val="accent1"/>
                </a:gs>
              </a:gsLst>
              <a:lin ang="5400000" scaled="1"/>
              <a:tileRect/>
            </a:gradFill>
            <a:ln w="9525" cap="flat" cmpd="sng">
              <a:solidFill>
                <a:schemeClr val="tx2"/>
              </a:solidFill>
              <a:prstDash val="solid"/>
              <a:miter/>
              <a:headEnd type="none" w="med" len="med"/>
              <a:tailEnd type="none" w="med" len="med"/>
            </a:ln>
          </p:spPr>
          <p:txBody>
            <a:bodyPr>
              <a:spAutoFit/>
            </a:bodyPr>
            <a:lstStyle/>
            <a:p>
              <a:pPr>
                <a:spcBef>
                  <a:spcPct val="50000"/>
                </a:spcBef>
              </a:pPr>
              <a:r>
                <a:rPr lang="en-US" altLang="zh-CN" b="1">
                  <a:latin typeface="Times New Roman" panose="02020603050405020304" pitchFamily="18" charset="0"/>
                </a:rPr>
                <a:t>X</a:t>
              </a:r>
              <a:r>
                <a:rPr lang="zh-CN" altLang="en-US" b="1" dirty="0">
                  <a:latin typeface="Times New Roman" panose="02020603050405020304" pitchFamily="18" charset="0"/>
                </a:rPr>
                <a:t>射线</a:t>
              </a:r>
            </a:p>
          </p:txBody>
        </p:sp>
        <p:grpSp>
          <p:nvGrpSpPr>
            <p:cNvPr id="30753" name="组合 30752"/>
            <p:cNvGrpSpPr/>
            <p:nvPr/>
          </p:nvGrpSpPr>
          <p:grpSpPr>
            <a:xfrm>
              <a:off x="787" y="2104"/>
              <a:ext cx="1435" cy="350"/>
              <a:chOff x="0" y="0"/>
              <a:chExt cx="1375" cy="358"/>
            </a:xfrm>
          </p:grpSpPr>
          <p:sp>
            <p:nvSpPr>
              <p:cNvPr id="30754" name="Line 28"/>
              <p:cNvSpPr/>
              <p:nvPr/>
            </p:nvSpPr>
            <p:spPr>
              <a:xfrm flipH="1">
                <a:off x="0" y="0"/>
                <a:ext cx="1169" cy="0"/>
              </a:xfrm>
              <a:prstGeom prst="line">
                <a:avLst/>
              </a:prstGeom>
              <a:ln w="38100" cap="flat" cmpd="sng">
                <a:solidFill>
                  <a:srgbClr val="009900"/>
                </a:solidFill>
                <a:prstDash val="solid"/>
                <a:headEnd type="none" w="med" len="med"/>
                <a:tailEnd type="triangle" w="sm" len="lg"/>
              </a:ln>
            </p:spPr>
          </p:sp>
          <p:sp>
            <p:nvSpPr>
              <p:cNvPr id="30755" name="Line 29"/>
              <p:cNvSpPr/>
              <p:nvPr/>
            </p:nvSpPr>
            <p:spPr>
              <a:xfrm flipV="1">
                <a:off x="1152" y="0"/>
                <a:ext cx="223" cy="0"/>
              </a:xfrm>
              <a:prstGeom prst="line">
                <a:avLst/>
              </a:prstGeom>
              <a:ln w="38100" cap="rnd" cmpd="sng">
                <a:solidFill>
                  <a:srgbClr val="009900"/>
                </a:solidFill>
                <a:prstDash val="sysDot"/>
                <a:headEnd type="none" w="med" len="med"/>
                <a:tailEnd type="none" w="med" len="med"/>
              </a:ln>
            </p:spPr>
          </p:sp>
          <p:sp>
            <p:nvSpPr>
              <p:cNvPr id="30756" name="Text Box 30"/>
              <p:cNvSpPr txBox="1"/>
              <p:nvPr/>
            </p:nvSpPr>
            <p:spPr>
              <a:xfrm>
                <a:off x="47" y="96"/>
                <a:ext cx="1104" cy="262"/>
              </a:xfrm>
              <a:prstGeom prst="rect">
                <a:avLst/>
              </a:prstGeom>
              <a:gradFill rotWithShape="0">
                <a:gsLst>
                  <a:gs pos="0">
                    <a:schemeClr val="accent1"/>
                  </a:gs>
                  <a:gs pos="50000">
                    <a:srgbClr val="FFFFFF"/>
                  </a:gs>
                  <a:gs pos="100000">
                    <a:schemeClr val="accent1"/>
                  </a:gs>
                </a:gsLst>
                <a:lin ang="5400000" scaled="1"/>
                <a:tileRect/>
              </a:gradFill>
              <a:ln w="9525" cap="flat" cmpd="sng">
                <a:solidFill>
                  <a:schemeClr val="tx2"/>
                </a:solidFill>
                <a:prstDash val="solid"/>
                <a:miter/>
                <a:headEnd type="none" w="med" len="med"/>
                <a:tailEnd type="none" w="med" len="med"/>
              </a:ln>
            </p:spPr>
            <p:txBody>
              <a:bodyPr>
                <a:spAutoFit/>
              </a:bodyPr>
              <a:lstStyle/>
              <a:p>
                <a:pPr>
                  <a:spcBef>
                    <a:spcPct val="50000"/>
                  </a:spcBef>
                </a:pPr>
                <a:r>
                  <a:rPr lang="zh-CN" altLang="en-US" b="1" dirty="0">
                    <a:latin typeface="Times New Roman" panose="02020603050405020304" pitchFamily="18" charset="0"/>
                  </a:rPr>
                  <a:t>长波无线电波</a:t>
                </a:r>
              </a:p>
            </p:txBody>
          </p:sp>
        </p:grpSp>
        <p:sp>
          <p:nvSpPr>
            <p:cNvPr id="30757" name="Line 31"/>
            <p:cNvSpPr/>
            <p:nvPr/>
          </p:nvSpPr>
          <p:spPr>
            <a:xfrm flipH="1">
              <a:off x="5228" y="1810"/>
              <a:ext cx="372" cy="0"/>
            </a:xfrm>
            <a:prstGeom prst="line">
              <a:avLst/>
            </a:prstGeom>
            <a:ln w="38100" cap="rnd" cmpd="sng">
              <a:solidFill>
                <a:schemeClr val="tx1"/>
              </a:solidFill>
              <a:prstDash val="sysDot"/>
              <a:headEnd type="none" w="med" len="med"/>
              <a:tailEnd type="none" w="med" len="med"/>
            </a:ln>
          </p:spPr>
        </p:sp>
        <p:sp>
          <p:nvSpPr>
            <p:cNvPr id="30758" name="Line 32"/>
            <p:cNvSpPr/>
            <p:nvPr/>
          </p:nvSpPr>
          <p:spPr>
            <a:xfrm>
              <a:off x="577" y="1810"/>
              <a:ext cx="4744" cy="0"/>
            </a:xfrm>
            <a:prstGeom prst="line">
              <a:avLst/>
            </a:prstGeom>
            <a:ln w="38100" cap="flat" cmpd="sng">
              <a:solidFill>
                <a:srgbClr val="FF0000"/>
              </a:solidFill>
              <a:prstDash val="solid"/>
              <a:headEnd type="none" w="med" len="med"/>
              <a:tailEnd type="none" w="med" len="med"/>
            </a:ln>
          </p:spPr>
        </p:sp>
        <p:sp>
          <p:nvSpPr>
            <p:cNvPr id="30759" name="Line 33"/>
            <p:cNvSpPr/>
            <p:nvPr/>
          </p:nvSpPr>
          <p:spPr>
            <a:xfrm>
              <a:off x="738" y="1810"/>
              <a:ext cx="0" cy="166"/>
            </a:xfrm>
            <a:prstGeom prst="line">
              <a:avLst/>
            </a:prstGeom>
            <a:ln w="9525" cap="flat" cmpd="sng">
              <a:solidFill>
                <a:schemeClr val="tx1"/>
              </a:solidFill>
              <a:prstDash val="solid"/>
              <a:headEnd type="none" w="med" len="med"/>
              <a:tailEnd type="none" w="med" len="med"/>
            </a:ln>
          </p:spPr>
        </p:sp>
        <p:sp>
          <p:nvSpPr>
            <p:cNvPr id="30760" name="Line 34"/>
            <p:cNvSpPr/>
            <p:nvPr/>
          </p:nvSpPr>
          <p:spPr>
            <a:xfrm>
              <a:off x="912" y="1810"/>
              <a:ext cx="0" cy="166"/>
            </a:xfrm>
            <a:prstGeom prst="line">
              <a:avLst/>
            </a:prstGeom>
            <a:ln w="19050" cap="flat" cmpd="sng">
              <a:solidFill>
                <a:srgbClr val="D60093"/>
              </a:solidFill>
              <a:prstDash val="solid"/>
              <a:headEnd type="none" w="med" len="med"/>
              <a:tailEnd type="none" w="med" len="med"/>
            </a:ln>
          </p:spPr>
        </p:sp>
        <p:sp>
          <p:nvSpPr>
            <p:cNvPr id="30761" name="Line 35"/>
            <p:cNvSpPr/>
            <p:nvPr/>
          </p:nvSpPr>
          <p:spPr>
            <a:xfrm>
              <a:off x="1086" y="1810"/>
              <a:ext cx="0" cy="166"/>
            </a:xfrm>
            <a:prstGeom prst="line">
              <a:avLst/>
            </a:prstGeom>
            <a:ln w="9525" cap="flat" cmpd="sng">
              <a:solidFill>
                <a:schemeClr val="tx1"/>
              </a:solidFill>
              <a:prstDash val="solid"/>
              <a:headEnd type="none" w="med" len="med"/>
              <a:tailEnd type="none" w="med" len="med"/>
            </a:ln>
          </p:spPr>
        </p:sp>
        <p:sp>
          <p:nvSpPr>
            <p:cNvPr id="30762" name="Line 36"/>
            <p:cNvSpPr/>
            <p:nvPr/>
          </p:nvSpPr>
          <p:spPr>
            <a:xfrm>
              <a:off x="1259" y="1810"/>
              <a:ext cx="0" cy="166"/>
            </a:xfrm>
            <a:prstGeom prst="line">
              <a:avLst/>
            </a:prstGeom>
            <a:ln w="19050" cap="flat" cmpd="sng">
              <a:solidFill>
                <a:srgbClr val="D60093"/>
              </a:solidFill>
              <a:prstDash val="solid"/>
              <a:headEnd type="none" w="med" len="med"/>
              <a:tailEnd type="none" w="med" len="med"/>
            </a:ln>
          </p:spPr>
        </p:sp>
        <p:sp>
          <p:nvSpPr>
            <p:cNvPr id="30763" name="Line 37"/>
            <p:cNvSpPr/>
            <p:nvPr/>
          </p:nvSpPr>
          <p:spPr>
            <a:xfrm>
              <a:off x="1433" y="1810"/>
              <a:ext cx="0" cy="166"/>
            </a:xfrm>
            <a:prstGeom prst="line">
              <a:avLst/>
            </a:prstGeom>
            <a:ln w="9525" cap="flat" cmpd="sng">
              <a:solidFill>
                <a:schemeClr val="tx1"/>
              </a:solidFill>
              <a:prstDash val="solid"/>
              <a:headEnd type="none" w="med" len="med"/>
              <a:tailEnd type="none" w="med" len="med"/>
            </a:ln>
          </p:spPr>
        </p:sp>
        <p:sp>
          <p:nvSpPr>
            <p:cNvPr id="30764" name="Line 38"/>
            <p:cNvSpPr/>
            <p:nvPr/>
          </p:nvSpPr>
          <p:spPr>
            <a:xfrm>
              <a:off x="1606" y="1810"/>
              <a:ext cx="0" cy="166"/>
            </a:xfrm>
            <a:prstGeom prst="line">
              <a:avLst/>
            </a:prstGeom>
            <a:ln w="19050" cap="flat" cmpd="sng">
              <a:solidFill>
                <a:srgbClr val="D60093"/>
              </a:solidFill>
              <a:prstDash val="solid"/>
              <a:headEnd type="none" w="med" len="med"/>
              <a:tailEnd type="none" w="med" len="med"/>
            </a:ln>
          </p:spPr>
        </p:sp>
        <p:sp>
          <p:nvSpPr>
            <p:cNvPr id="30765" name="Line 39"/>
            <p:cNvSpPr/>
            <p:nvPr/>
          </p:nvSpPr>
          <p:spPr>
            <a:xfrm>
              <a:off x="1779" y="1810"/>
              <a:ext cx="0" cy="166"/>
            </a:xfrm>
            <a:prstGeom prst="line">
              <a:avLst/>
            </a:prstGeom>
            <a:ln w="9525" cap="flat" cmpd="sng">
              <a:solidFill>
                <a:schemeClr val="tx1"/>
              </a:solidFill>
              <a:prstDash val="solid"/>
              <a:headEnd type="none" w="med" len="med"/>
              <a:tailEnd type="none" w="med" len="med"/>
            </a:ln>
          </p:spPr>
        </p:sp>
        <p:sp>
          <p:nvSpPr>
            <p:cNvPr id="30766" name="Line 40"/>
            <p:cNvSpPr/>
            <p:nvPr/>
          </p:nvSpPr>
          <p:spPr>
            <a:xfrm>
              <a:off x="1954" y="1810"/>
              <a:ext cx="0" cy="166"/>
            </a:xfrm>
            <a:prstGeom prst="line">
              <a:avLst/>
            </a:prstGeom>
            <a:ln w="19050" cap="flat" cmpd="sng">
              <a:solidFill>
                <a:srgbClr val="D60093"/>
              </a:solidFill>
              <a:prstDash val="solid"/>
              <a:headEnd type="none" w="med" len="med"/>
              <a:tailEnd type="none" w="med" len="med"/>
            </a:ln>
          </p:spPr>
        </p:sp>
        <p:sp>
          <p:nvSpPr>
            <p:cNvPr id="30767" name="Line 41"/>
            <p:cNvSpPr/>
            <p:nvPr/>
          </p:nvSpPr>
          <p:spPr>
            <a:xfrm>
              <a:off x="2127" y="1810"/>
              <a:ext cx="0" cy="166"/>
            </a:xfrm>
            <a:prstGeom prst="line">
              <a:avLst/>
            </a:prstGeom>
            <a:ln w="9525" cap="flat" cmpd="sng">
              <a:solidFill>
                <a:schemeClr val="tx1"/>
              </a:solidFill>
              <a:prstDash val="solid"/>
              <a:headEnd type="none" w="med" len="med"/>
              <a:tailEnd type="none" w="med" len="med"/>
            </a:ln>
          </p:spPr>
        </p:sp>
        <p:sp>
          <p:nvSpPr>
            <p:cNvPr id="30768" name="Line 42"/>
            <p:cNvSpPr/>
            <p:nvPr/>
          </p:nvSpPr>
          <p:spPr>
            <a:xfrm>
              <a:off x="2301" y="1810"/>
              <a:ext cx="0" cy="166"/>
            </a:xfrm>
            <a:prstGeom prst="line">
              <a:avLst/>
            </a:prstGeom>
            <a:ln w="19050" cap="flat" cmpd="sng">
              <a:solidFill>
                <a:srgbClr val="D60093"/>
              </a:solidFill>
              <a:prstDash val="solid"/>
              <a:headEnd type="none" w="med" len="med"/>
              <a:tailEnd type="none" w="med" len="med"/>
            </a:ln>
          </p:spPr>
        </p:sp>
        <p:sp>
          <p:nvSpPr>
            <p:cNvPr id="30769" name="Line 43"/>
            <p:cNvSpPr/>
            <p:nvPr/>
          </p:nvSpPr>
          <p:spPr>
            <a:xfrm>
              <a:off x="2475" y="1810"/>
              <a:ext cx="0" cy="166"/>
            </a:xfrm>
            <a:prstGeom prst="line">
              <a:avLst/>
            </a:prstGeom>
            <a:ln w="9525" cap="flat" cmpd="sng">
              <a:solidFill>
                <a:schemeClr val="tx1"/>
              </a:solidFill>
              <a:prstDash val="solid"/>
              <a:headEnd type="none" w="med" len="med"/>
              <a:tailEnd type="none" w="med" len="med"/>
            </a:ln>
          </p:spPr>
        </p:sp>
        <p:sp>
          <p:nvSpPr>
            <p:cNvPr id="30770" name="Line 44"/>
            <p:cNvSpPr/>
            <p:nvPr/>
          </p:nvSpPr>
          <p:spPr>
            <a:xfrm>
              <a:off x="2647" y="1810"/>
              <a:ext cx="0" cy="166"/>
            </a:xfrm>
            <a:prstGeom prst="line">
              <a:avLst/>
            </a:prstGeom>
            <a:ln w="19050" cap="flat" cmpd="sng">
              <a:solidFill>
                <a:srgbClr val="D60093"/>
              </a:solidFill>
              <a:prstDash val="solid"/>
              <a:headEnd type="none" w="med" len="med"/>
              <a:tailEnd type="none" w="med" len="med"/>
            </a:ln>
          </p:spPr>
        </p:sp>
        <p:sp>
          <p:nvSpPr>
            <p:cNvPr id="30771" name="Line 45"/>
            <p:cNvSpPr/>
            <p:nvPr/>
          </p:nvSpPr>
          <p:spPr>
            <a:xfrm>
              <a:off x="2821" y="1810"/>
              <a:ext cx="0" cy="166"/>
            </a:xfrm>
            <a:prstGeom prst="line">
              <a:avLst/>
            </a:prstGeom>
            <a:ln w="9525" cap="flat" cmpd="sng">
              <a:solidFill>
                <a:schemeClr val="tx1"/>
              </a:solidFill>
              <a:prstDash val="solid"/>
              <a:headEnd type="none" w="med" len="med"/>
              <a:tailEnd type="none" w="med" len="med"/>
            </a:ln>
          </p:spPr>
        </p:sp>
        <p:sp>
          <p:nvSpPr>
            <p:cNvPr id="30772" name="Line 46"/>
            <p:cNvSpPr/>
            <p:nvPr/>
          </p:nvSpPr>
          <p:spPr>
            <a:xfrm>
              <a:off x="2995" y="1810"/>
              <a:ext cx="0" cy="166"/>
            </a:xfrm>
            <a:prstGeom prst="line">
              <a:avLst/>
            </a:prstGeom>
            <a:ln w="19050" cap="flat" cmpd="sng">
              <a:solidFill>
                <a:srgbClr val="D60093"/>
              </a:solidFill>
              <a:prstDash val="solid"/>
              <a:headEnd type="none" w="med" len="med"/>
              <a:tailEnd type="none" w="med" len="med"/>
            </a:ln>
          </p:spPr>
        </p:sp>
        <p:sp>
          <p:nvSpPr>
            <p:cNvPr id="30773" name="Line 47"/>
            <p:cNvSpPr/>
            <p:nvPr/>
          </p:nvSpPr>
          <p:spPr>
            <a:xfrm>
              <a:off x="3169" y="1810"/>
              <a:ext cx="0" cy="166"/>
            </a:xfrm>
            <a:prstGeom prst="line">
              <a:avLst/>
            </a:prstGeom>
            <a:ln w="9525" cap="flat" cmpd="sng">
              <a:solidFill>
                <a:schemeClr val="tx1"/>
              </a:solidFill>
              <a:prstDash val="solid"/>
              <a:headEnd type="none" w="med" len="med"/>
              <a:tailEnd type="none" w="med" len="med"/>
            </a:ln>
          </p:spPr>
        </p:sp>
        <p:sp>
          <p:nvSpPr>
            <p:cNvPr id="30774" name="Line 48"/>
            <p:cNvSpPr/>
            <p:nvPr/>
          </p:nvSpPr>
          <p:spPr>
            <a:xfrm>
              <a:off x="3343" y="1810"/>
              <a:ext cx="0" cy="166"/>
            </a:xfrm>
            <a:prstGeom prst="line">
              <a:avLst/>
            </a:prstGeom>
            <a:ln w="19050" cap="flat" cmpd="sng">
              <a:solidFill>
                <a:srgbClr val="D60093"/>
              </a:solidFill>
              <a:prstDash val="solid"/>
              <a:headEnd type="none" w="med" len="med"/>
              <a:tailEnd type="none" w="med" len="med"/>
            </a:ln>
          </p:spPr>
        </p:sp>
        <p:sp>
          <p:nvSpPr>
            <p:cNvPr id="30775" name="Line 49"/>
            <p:cNvSpPr/>
            <p:nvPr/>
          </p:nvSpPr>
          <p:spPr>
            <a:xfrm>
              <a:off x="3517" y="1810"/>
              <a:ext cx="0" cy="166"/>
            </a:xfrm>
            <a:prstGeom prst="line">
              <a:avLst/>
            </a:prstGeom>
            <a:ln w="9525" cap="flat" cmpd="sng">
              <a:solidFill>
                <a:schemeClr val="tx1"/>
              </a:solidFill>
              <a:prstDash val="solid"/>
              <a:headEnd type="none" w="med" len="med"/>
              <a:tailEnd type="none" w="med" len="med"/>
            </a:ln>
          </p:spPr>
        </p:sp>
        <p:sp>
          <p:nvSpPr>
            <p:cNvPr id="30776" name="Line 50"/>
            <p:cNvSpPr/>
            <p:nvPr/>
          </p:nvSpPr>
          <p:spPr>
            <a:xfrm>
              <a:off x="3689" y="1810"/>
              <a:ext cx="0" cy="166"/>
            </a:xfrm>
            <a:prstGeom prst="line">
              <a:avLst/>
            </a:prstGeom>
            <a:ln w="19050" cap="flat" cmpd="sng">
              <a:solidFill>
                <a:srgbClr val="D60093"/>
              </a:solidFill>
              <a:prstDash val="solid"/>
              <a:headEnd type="none" w="med" len="med"/>
              <a:tailEnd type="none" w="med" len="med"/>
            </a:ln>
          </p:spPr>
        </p:sp>
        <p:sp>
          <p:nvSpPr>
            <p:cNvPr id="30777" name="Line 51"/>
            <p:cNvSpPr/>
            <p:nvPr/>
          </p:nvSpPr>
          <p:spPr>
            <a:xfrm>
              <a:off x="3863" y="1810"/>
              <a:ext cx="0" cy="166"/>
            </a:xfrm>
            <a:prstGeom prst="line">
              <a:avLst/>
            </a:prstGeom>
            <a:ln w="9525" cap="flat" cmpd="sng">
              <a:solidFill>
                <a:schemeClr val="tx1"/>
              </a:solidFill>
              <a:prstDash val="solid"/>
              <a:headEnd type="none" w="med" len="med"/>
              <a:tailEnd type="none" w="med" len="med"/>
            </a:ln>
          </p:spPr>
        </p:sp>
        <p:sp>
          <p:nvSpPr>
            <p:cNvPr id="30778" name="Line 52"/>
            <p:cNvSpPr/>
            <p:nvPr/>
          </p:nvSpPr>
          <p:spPr>
            <a:xfrm>
              <a:off x="4037" y="1810"/>
              <a:ext cx="0" cy="166"/>
            </a:xfrm>
            <a:prstGeom prst="line">
              <a:avLst/>
            </a:prstGeom>
            <a:ln w="19050" cap="flat" cmpd="sng">
              <a:solidFill>
                <a:srgbClr val="D60093"/>
              </a:solidFill>
              <a:prstDash val="solid"/>
              <a:headEnd type="none" w="med" len="med"/>
              <a:tailEnd type="none" w="med" len="med"/>
            </a:ln>
          </p:spPr>
        </p:sp>
        <p:sp>
          <p:nvSpPr>
            <p:cNvPr id="30779" name="Line 53"/>
            <p:cNvSpPr/>
            <p:nvPr/>
          </p:nvSpPr>
          <p:spPr>
            <a:xfrm>
              <a:off x="4210" y="1810"/>
              <a:ext cx="0" cy="166"/>
            </a:xfrm>
            <a:prstGeom prst="line">
              <a:avLst/>
            </a:prstGeom>
            <a:ln w="9525" cap="flat" cmpd="sng">
              <a:solidFill>
                <a:schemeClr val="tx1"/>
              </a:solidFill>
              <a:prstDash val="solid"/>
              <a:headEnd type="none" w="med" len="med"/>
              <a:tailEnd type="none" w="med" len="med"/>
            </a:ln>
          </p:spPr>
        </p:sp>
        <p:sp>
          <p:nvSpPr>
            <p:cNvPr id="30780" name="Line 54"/>
            <p:cNvSpPr/>
            <p:nvPr/>
          </p:nvSpPr>
          <p:spPr>
            <a:xfrm>
              <a:off x="4385" y="1810"/>
              <a:ext cx="0" cy="166"/>
            </a:xfrm>
            <a:prstGeom prst="line">
              <a:avLst/>
            </a:prstGeom>
            <a:ln w="19050" cap="flat" cmpd="sng">
              <a:solidFill>
                <a:srgbClr val="D60093"/>
              </a:solidFill>
              <a:prstDash val="solid"/>
              <a:headEnd type="none" w="med" len="med"/>
              <a:tailEnd type="none" w="med" len="med"/>
            </a:ln>
          </p:spPr>
        </p:sp>
        <p:sp>
          <p:nvSpPr>
            <p:cNvPr id="30781" name="Line 55"/>
            <p:cNvSpPr/>
            <p:nvPr/>
          </p:nvSpPr>
          <p:spPr>
            <a:xfrm>
              <a:off x="4558" y="1810"/>
              <a:ext cx="0" cy="166"/>
            </a:xfrm>
            <a:prstGeom prst="line">
              <a:avLst/>
            </a:prstGeom>
            <a:ln w="9525" cap="flat" cmpd="sng">
              <a:solidFill>
                <a:schemeClr val="tx1"/>
              </a:solidFill>
              <a:prstDash val="solid"/>
              <a:headEnd type="none" w="med" len="med"/>
              <a:tailEnd type="none" w="med" len="med"/>
            </a:ln>
          </p:spPr>
        </p:sp>
        <p:sp>
          <p:nvSpPr>
            <p:cNvPr id="30782" name="Line 56"/>
            <p:cNvSpPr/>
            <p:nvPr/>
          </p:nvSpPr>
          <p:spPr>
            <a:xfrm>
              <a:off x="4731" y="1810"/>
              <a:ext cx="0" cy="166"/>
            </a:xfrm>
            <a:prstGeom prst="line">
              <a:avLst/>
            </a:prstGeom>
            <a:ln w="19050" cap="flat" cmpd="sng">
              <a:solidFill>
                <a:srgbClr val="D60093"/>
              </a:solidFill>
              <a:prstDash val="solid"/>
              <a:headEnd type="none" w="med" len="med"/>
              <a:tailEnd type="none" w="med" len="med"/>
            </a:ln>
          </p:spPr>
        </p:sp>
        <p:sp>
          <p:nvSpPr>
            <p:cNvPr id="30783" name="Line 57"/>
            <p:cNvSpPr/>
            <p:nvPr/>
          </p:nvSpPr>
          <p:spPr>
            <a:xfrm>
              <a:off x="4905" y="1810"/>
              <a:ext cx="0" cy="166"/>
            </a:xfrm>
            <a:prstGeom prst="line">
              <a:avLst/>
            </a:prstGeom>
            <a:ln w="9525" cap="flat" cmpd="sng">
              <a:solidFill>
                <a:schemeClr val="tx1"/>
              </a:solidFill>
              <a:prstDash val="solid"/>
              <a:headEnd type="none" w="med" len="med"/>
              <a:tailEnd type="none" w="med" len="med"/>
            </a:ln>
          </p:spPr>
        </p:sp>
        <p:sp>
          <p:nvSpPr>
            <p:cNvPr id="30784" name="Line 58"/>
            <p:cNvSpPr/>
            <p:nvPr/>
          </p:nvSpPr>
          <p:spPr>
            <a:xfrm>
              <a:off x="5078" y="1810"/>
              <a:ext cx="0" cy="166"/>
            </a:xfrm>
            <a:prstGeom prst="line">
              <a:avLst/>
            </a:prstGeom>
            <a:ln w="19050" cap="flat" cmpd="sng">
              <a:solidFill>
                <a:srgbClr val="D60093"/>
              </a:solidFill>
              <a:prstDash val="solid"/>
              <a:headEnd type="none" w="med" len="med"/>
              <a:tailEnd type="none" w="med" len="med"/>
            </a:ln>
          </p:spPr>
        </p:sp>
        <p:sp>
          <p:nvSpPr>
            <p:cNvPr id="30785" name="Line 59"/>
            <p:cNvSpPr/>
            <p:nvPr/>
          </p:nvSpPr>
          <p:spPr>
            <a:xfrm flipH="1">
              <a:off x="205" y="1810"/>
              <a:ext cx="372" cy="0"/>
            </a:xfrm>
            <a:prstGeom prst="line">
              <a:avLst/>
            </a:prstGeom>
            <a:ln w="38100" cap="rnd" cmpd="sng">
              <a:solidFill>
                <a:schemeClr val="tx1"/>
              </a:solidFill>
              <a:prstDash val="sysDot"/>
              <a:headEnd type="none" w="med" len="med"/>
              <a:tailEnd type="none" w="med" len="med"/>
            </a:ln>
          </p:spPr>
        </p:sp>
        <p:sp>
          <p:nvSpPr>
            <p:cNvPr id="30786" name="Text Box 73"/>
            <p:cNvSpPr txBox="1"/>
            <p:nvPr/>
          </p:nvSpPr>
          <p:spPr>
            <a:xfrm>
              <a:off x="158" y="1963"/>
              <a:ext cx="651" cy="258"/>
            </a:xfrm>
            <a:prstGeom prst="rect">
              <a:avLst/>
            </a:prstGeom>
            <a:gradFill rotWithShape="0">
              <a:gsLst>
                <a:gs pos="0">
                  <a:srgbClr val="FBE0FC"/>
                </a:gs>
                <a:gs pos="50000">
                  <a:srgbClr val="FFFFFF"/>
                </a:gs>
                <a:gs pos="100000">
                  <a:srgbClr val="FBE0FC"/>
                </a:gs>
              </a:gsLst>
              <a:lin ang="5400000" scaled="1"/>
              <a:tileRect/>
            </a:gradFill>
            <a:ln w="12700" cap="flat" cmpd="sng">
              <a:solidFill>
                <a:srgbClr val="CC00FF"/>
              </a:solidFill>
              <a:prstDash val="solid"/>
              <a:miter/>
              <a:headEnd type="none" w="med" len="med"/>
              <a:tailEnd type="none" w="med" len="med"/>
            </a:ln>
          </p:spPr>
          <p:txBody>
            <a:bodyPr>
              <a:spAutoFit/>
            </a:bodyPr>
            <a:lstStyle/>
            <a:p>
              <a:pPr>
                <a:spcBef>
                  <a:spcPct val="50000"/>
                </a:spcBef>
              </a:pPr>
              <a:r>
                <a:rPr lang="zh-CN" altLang="en-US" b="1" dirty="0">
                  <a:latin typeface="Times New Roman" panose="02020603050405020304" pitchFamily="18" charset="0"/>
                </a:rPr>
                <a:t>频率Hz</a:t>
              </a:r>
              <a:endParaRPr lang="zh-CN" altLang="en-US" sz="2400" b="1" dirty="0">
                <a:solidFill>
                  <a:srgbClr val="CC0000"/>
                </a:solidFill>
                <a:latin typeface="Times New Roman" panose="02020603050405020304" pitchFamily="18" charset="0"/>
              </a:endParaRPr>
            </a:p>
          </p:txBody>
        </p:sp>
        <p:sp>
          <p:nvSpPr>
            <p:cNvPr id="30787" name="Text Box 77"/>
            <p:cNvSpPr txBox="1"/>
            <p:nvPr/>
          </p:nvSpPr>
          <p:spPr>
            <a:xfrm>
              <a:off x="183" y="3279"/>
              <a:ext cx="603" cy="258"/>
            </a:xfrm>
            <a:prstGeom prst="rect">
              <a:avLst/>
            </a:prstGeom>
            <a:gradFill rotWithShape="0">
              <a:gsLst>
                <a:gs pos="0">
                  <a:srgbClr val="F2E5C6"/>
                </a:gs>
                <a:gs pos="50000">
                  <a:srgbClr val="FFFFFF"/>
                </a:gs>
                <a:gs pos="100000">
                  <a:srgbClr val="F2E5C6"/>
                </a:gs>
              </a:gsLst>
              <a:lin ang="5400000" scaled="1"/>
              <a:tileRect/>
            </a:gradFill>
            <a:ln w="12700" cap="flat" cmpd="sng">
              <a:solidFill>
                <a:srgbClr val="996600"/>
              </a:solidFill>
              <a:prstDash val="solid"/>
              <a:miter/>
              <a:headEnd type="none" w="med" len="med"/>
              <a:tailEnd type="none" w="med" len="med"/>
            </a:ln>
          </p:spPr>
          <p:txBody>
            <a:bodyPr>
              <a:spAutoFit/>
            </a:bodyPr>
            <a:lstStyle/>
            <a:p>
              <a:pPr>
                <a:spcBef>
                  <a:spcPct val="50000"/>
                </a:spcBef>
              </a:pPr>
              <a:r>
                <a:rPr lang="zh-CN" altLang="en-US" b="1" dirty="0">
                  <a:latin typeface="Times New Roman" panose="02020603050405020304" pitchFamily="18" charset="0"/>
                </a:rPr>
                <a:t>波长m</a:t>
              </a:r>
            </a:p>
          </p:txBody>
        </p:sp>
        <p:sp>
          <p:nvSpPr>
            <p:cNvPr id="30788" name="Line 78"/>
            <p:cNvSpPr/>
            <p:nvPr/>
          </p:nvSpPr>
          <p:spPr>
            <a:xfrm flipV="1">
              <a:off x="648" y="3232"/>
              <a:ext cx="4743" cy="0"/>
            </a:xfrm>
            <a:prstGeom prst="line">
              <a:avLst/>
            </a:prstGeom>
            <a:ln w="38100" cap="flat" cmpd="sng">
              <a:solidFill>
                <a:srgbClr val="FF0066"/>
              </a:solidFill>
              <a:prstDash val="solid"/>
              <a:headEnd type="none" w="med" len="med"/>
              <a:tailEnd type="none" w="med" len="med"/>
            </a:ln>
          </p:spPr>
        </p:sp>
        <p:sp>
          <p:nvSpPr>
            <p:cNvPr id="30789" name="Line 79"/>
            <p:cNvSpPr/>
            <p:nvPr/>
          </p:nvSpPr>
          <p:spPr>
            <a:xfrm flipV="1">
              <a:off x="808" y="3137"/>
              <a:ext cx="0" cy="94"/>
            </a:xfrm>
            <a:prstGeom prst="line">
              <a:avLst/>
            </a:prstGeom>
            <a:ln w="9525" cap="flat" cmpd="sng">
              <a:solidFill>
                <a:schemeClr val="tx1"/>
              </a:solidFill>
              <a:prstDash val="solid"/>
              <a:headEnd type="none" w="med" len="med"/>
              <a:tailEnd type="none" w="med" len="med"/>
            </a:ln>
          </p:spPr>
        </p:sp>
        <p:sp>
          <p:nvSpPr>
            <p:cNvPr id="30790" name="Line 80"/>
            <p:cNvSpPr/>
            <p:nvPr/>
          </p:nvSpPr>
          <p:spPr>
            <a:xfrm flipV="1">
              <a:off x="983" y="3137"/>
              <a:ext cx="0" cy="94"/>
            </a:xfrm>
            <a:prstGeom prst="line">
              <a:avLst/>
            </a:prstGeom>
            <a:ln w="19050" cap="flat" cmpd="sng">
              <a:solidFill>
                <a:srgbClr val="FF0000"/>
              </a:solidFill>
              <a:prstDash val="solid"/>
              <a:headEnd type="none" w="med" len="med"/>
              <a:tailEnd type="none" w="med" len="med"/>
            </a:ln>
          </p:spPr>
        </p:sp>
        <p:sp>
          <p:nvSpPr>
            <p:cNvPr id="30791" name="Line 81"/>
            <p:cNvSpPr/>
            <p:nvPr/>
          </p:nvSpPr>
          <p:spPr>
            <a:xfrm flipV="1">
              <a:off x="1156" y="3137"/>
              <a:ext cx="0" cy="94"/>
            </a:xfrm>
            <a:prstGeom prst="line">
              <a:avLst/>
            </a:prstGeom>
            <a:ln w="9525" cap="flat" cmpd="sng">
              <a:solidFill>
                <a:schemeClr val="tx1"/>
              </a:solidFill>
              <a:prstDash val="solid"/>
              <a:headEnd type="none" w="med" len="med"/>
              <a:tailEnd type="none" w="med" len="med"/>
            </a:ln>
          </p:spPr>
        </p:sp>
        <p:sp>
          <p:nvSpPr>
            <p:cNvPr id="30792" name="Line 82"/>
            <p:cNvSpPr/>
            <p:nvPr/>
          </p:nvSpPr>
          <p:spPr>
            <a:xfrm flipV="1">
              <a:off x="1330" y="3137"/>
              <a:ext cx="0" cy="94"/>
            </a:xfrm>
            <a:prstGeom prst="line">
              <a:avLst/>
            </a:prstGeom>
            <a:ln w="19050" cap="flat" cmpd="sng">
              <a:solidFill>
                <a:srgbClr val="FF0000"/>
              </a:solidFill>
              <a:prstDash val="solid"/>
              <a:headEnd type="none" w="med" len="med"/>
              <a:tailEnd type="none" w="med" len="med"/>
            </a:ln>
          </p:spPr>
        </p:sp>
        <p:sp>
          <p:nvSpPr>
            <p:cNvPr id="30793" name="Line 83"/>
            <p:cNvSpPr/>
            <p:nvPr/>
          </p:nvSpPr>
          <p:spPr>
            <a:xfrm flipV="1">
              <a:off x="1504" y="3137"/>
              <a:ext cx="0" cy="94"/>
            </a:xfrm>
            <a:prstGeom prst="line">
              <a:avLst/>
            </a:prstGeom>
            <a:ln w="9525" cap="flat" cmpd="sng">
              <a:solidFill>
                <a:schemeClr val="tx1"/>
              </a:solidFill>
              <a:prstDash val="solid"/>
              <a:headEnd type="none" w="med" len="med"/>
              <a:tailEnd type="none" w="med" len="med"/>
            </a:ln>
          </p:spPr>
        </p:sp>
        <p:sp>
          <p:nvSpPr>
            <p:cNvPr id="30794" name="Line 84"/>
            <p:cNvSpPr/>
            <p:nvPr/>
          </p:nvSpPr>
          <p:spPr>
            <a:xfrm flipV="1">
              <a:off x="1677" y="3137"/>
              <a:ext cx="0" cy="94"/>
            </a:xfrm>
            <a:prstGeom prst="line">
              <a:avLst/>
            </a:prstGeom>
            <a:ln w="19050" cap="flat" cmpd="sng">
              <a:solidFill>
                <a:srgbClr val="FF0000"/>
              </a:solidFill>
              <a:prstDash val="solid"/>
              <a:headEnd type="none" w="med" len="med"/>
              <a:tailEnd type="none" w="med" len="med"/>
            </a:ln>
          </p:spPr>
        </p:sp>
        <p:sp>
          <p:nvSpPr>
            <p:cNvPr id="30795" name="Line 85"/>
            <p:cNvSpPr/>
            <p:nvPr/>
          </p:nvSpPr>
          <p:spPr>
            <a:xfrm flipV="1">
              <a:off x="1850" y="3137"/>
              <a:ext cx="0" cy="94"/>
            </a:xfrm>
            <a:prstGeom prst="line">
              <a:avLst/>
            </a:prstGeom>
            <a:ln w="9525" cap="flat" cmpd="sng">
              <a:solidFill>
                <a:schemeClr val="tx1"/>
              </a:solidFill>
              <a:prstDash val="solid"/>
              <a:headEnd type="none" w="med" len="med"/>
              <a:tailEnd type="none" w="med" len="med"/>
            </a:ln>
          </p:spPr>
        </p:sp>
        <p:sp>
          <p:nvSpPr>
            <p:cNvPr id="30796" name="Line 86"/>
            <p:cNvSpPr/>
            <p:nvPr/>
          </p:nvSpPr>
          <p:spPr>
            <a:xfrm flipV="1">
              <a:off x="2024" y="3137"/>
              <a:ext cx="0" cy="94"/>
            </a:xfrm>
            <a:prstGeom prst="line">
              <a:avLst/>
            </a:prstGeom>
            <a:ln w="19050" cap="flat" cmpd="sng">
              <a:solidFill>
                <a:srgbClr val="FF0000"/>
              </a:solidFill>
              <a:prstDash val="solid"/>
              <a:headEnd type="none" w="med" len="med"/>
              <a:tailEnd type="none" w="med" len="med"/>
            </a:ln>
          </p:spPr>
        </p:sp>
        <p:sp>
          <p:nvSpPr>
            <p:cNvPr id="30797" name="Line 87"/>
            <p:cNvSpPr/>
            <p:nvPr/>
          </p:nvSpPr>
          <p:spPr>
            <a:xfrm flipV="1">
              <a:off x="2198" y="3137"/>
              <a:ext cx="0" cy="94"/>
            </a:xfrm>
            <a:prstGeom prst="line">
              <a:avLst/>
            </a:prstGeom>
            <a:ln w="9525" cap="flat" cmpd="sng">
              <a:solidFill>
                <a:schemeClr val="tx1"/>
              </a:solidFill>
              <a:prstDash val="solid"/>
              <a:headEnd type="none" w="med" len="med"/>
              <a:tailEnd type="none" w="med" len="med"/>
            </a:ln>
          </p:spPr>
        </p:sp>
        <p:sp>
          <p:nvSpPr>
            <p:cNvPr id="30798" name="Line 88"/>
            <p:cNvSpPr/>
            <p:nvPr/>
          </p:nvSpPr>
          <p:spPr>
            <a:xfrm flipV="1">
              <a:off x="2371" y="3137"/>
              <a:ext cx="0" cy="94"/>
            </a:xfrm>
            <a:prstGeom prst="line">
              <a:avLst/>
            </a:prstGeom>
            <a:ln w="19050" cap="flat" cmpd="sng">
              <a:solidFill>
                <a:srgbClr val="FF0000"/>
              </a:solidFill>
              <a:prstDash val="solid"/>
              <a:headEnd type="none" w="med" len="med"/>
              <a:tailEnd type="none" w="med" len="med"/>
            </a:ln>
          </p:spPr>
        </p:sp>
        <p:sp>
          <p:nvSpPr>
            <p:cNvPr id="30799" name="Line 89"/>
            <p:cNvSpPr/>
            <p:nvPr/>
          </p:nvSpPr>
          <p:spPr>
            <a:xfrm flipV="1">
              <a:off x="2546" y="3137"/>
              <a:ext cx="0" cy="94"/>
            </a:xfrm>
            <a:prstGeom prst="line">
              <a:avLst/>
            </a:prstGeom>
            <a:ln w="9525" cap="flat" cmpd="sng">
              <a:solidFill>
                <a:schemeClr val="tx1"/>
              </a:solidFill>
              <a:prstDash val="solid"/>
              <a:headEnd type="none" w="med" len="med"/>
              <a:tailEnd type="none" w="med" len="med"/>
            </a:ln>
          </p:spPr>
        </p:sp>
        <p:sp>
          <p:nvSpPr>
            <p:cNvPr id="30800" name="Line 90"/>
            <p:cNvSpPr/>
            <p:nvPr/>
          </p:nvSpPr>
          <p:spPr>
            <a:xfrm flipV="1">
              <a:off x="2718" y="3137"/>
              <a:ext cx="0" cy="94"/>
            </a:xfrm>
            <a:prstGeom prst="line">
              <a:avLst/>
            </a:prstGeom>
            <a:ln w="19050" cap="flat" cmpd="sng">
              <a:solidFill>
                <a:srgbClr val="FF0000"/>
              </a:solidFill>
              <a:prstDash val="solid"/>
              <a:headEnd type="none" w="med" len="med"/>
              <a:tailEnd type="none" w="med" len="med"/>
            </a:ln>
          </p:spPr>
        </p:sp>
        <p:sp>
          <p:nvSpPr>
            <p:cNvPr id="30801" name="Line 91"/>
            <p:cNvSpPr/>
            <p:nvPr/>
          </p:nvSpPr>
          <p:spPr>
            <a:xfrm flipV="1">
              <a:off x="2892" y="3137"/>
              <a:ext cx="0" cy="94"/>
            </a:xfrm>
            <a:prstGeom prst="line">
              <a:avLst/>
            </a:prstGeom>
            <a:ln w="9525" cap="flat" cmpd="sng">
              <a:solidFill>
                <a:schemeClr val="tx1"/>
              </a:solidFill>
              <a:prstDash val="solid"/>
              <a:headEnd type="none" w="med" len="med"/>
              <a:tailEnd type="none" w="med" len="med"/>
            </a:ln>
          </p:spPr>
        </p:sp>
        <p:sp>
          <p:nvSpPr>
            <p:cNvPr id="30802" name="Line 92"/>
            <p:cNvSpPr/>
            <p:nvPr/>
          </p:nvSpPr>
          <p:spPr>
            <a:xfrm flipV="1">
              <a:off x="3066" y="3137"/>
              <a:ext cx="0" cy="94"/>
            </a:xfrm>
            <a:prstGeom prst="line">
              <a:avLst/>
            </a:prstGeom>
            <a:ln w="19050" cap="flat" cmpd="sng">
              <a:solidFill>
                <a:srgbClr val="FF0000"/>
              </a:solidFill>
              <a:prstDash val="solid"/>
              <a:headEnd type="none" w="med" len="med"/>
              <a:tailEnd type="none" w="med" len="med"/>
            </a:ln>
          </p:spPr>
        </p:sp>
        <p:sp>
          <p:nvSpPr>
            <p:cNvPr id="30803" name="Line 93"/>
            <p:cNvSpPr/>
            <p:nvPr/>
          </p:nvSpPr>
          <p:spPr>
            <a:xfrm flipV="1">
              <a:off x="3239" y="3137"/>
              <a:ext cx="0" cy="94"/>
            </a:xfrm>
            <a:prstGeom prst="line">
              <a:avLst/>
            </a:prstGeom>
            <a:ln w="9525" cap="flat" cmpd="sng">
              <a:solidFill>
                <a:schemeClr val="tx1"/>
              </a:solidFill>
              <a:prstDash val="solid"/>
              <a:headEnd type="none" w="med" len="med"/>
              <a:tailEnd type="none" w="med" len="med"/>
            </a:ln>
          </p:spPr>
        </p:sp>
        <p:sp>
          <p:nvSpPr>
            <p:cNvPr id="30804" name="Line 94"/>
            <p:cNvSpPr/>
            <p:nvPr/>
          </p:nvSpPr>
          <p:spPr>
            <a:xfrm flipV="1">
              <a:off x="3414" y="3137"/>
              <a:ext cx="0" cy="94"/>
            </a:xfrm>
            <a:prstGeom prst="line">
              <a:avLst/>
            </a:prstGeom>
            <a:ln w="19050" cap="flat" cmpd="sng">
              <a:solidFill>
                <a:srgbClr val="FF0000"/>
              </a:solidFill>
              <a:prstDash val="solid"/>
              <a:headEnd type="none" w="med" len="med"/>
              <a:tailEnd type="none" w="med" len="med"/>
            </a:ln>
          </p:spPr>
        </p:sp>
        <p:sp>
          <p:nvSpPr>
            <p:cNvPr id="30805" name="Line 95"/>
            <p:cNvSpPr/>
            <p:nvPr/>
          </p:nvSpPr>
          <p:spPr>
            <a:xfrm flipV="1">
              <a:off x="3587" y="3137"/>
              <a:ext cx="0" cy="94"/>
            </a:xfrm>
            <a:prstGeom prst="line">
              <a:avLst/>
            </a:prstGeom>
            <a:ln w="9525" cap="flat" cmpd="sng">
              <a:solidFill>
                <a:schemeClr val="tx1"/>
              </a:solidFill>
              <a:prstDash val="solid"/>
              <a:headEnd type="none" w="med" len="med"/>
              <a:tailEnd type="none" w="med" len="med"/>
            </a:ln>
          </p:spPr>
        </p:sp>
        <p:sp>
          <p:nvSpPr>
            <p:cNvPr id="30806" name="Line 96"/>
            <p:cNvSpPr/>
            <p:nvPr/>
          </p:nvSpPr>
          <p:spPr>
            <a:xfrm flipV="1">
              <a:off x="3760" y="3137"/>
              <a:ext cx="0" cy="94"/>
            </a:xfrm>
            <a:prstGeom prst="line">
              <a:avLst/>
            </a:prstGeom>
            <a:ln w="19050" cap="flat" cmpd="sng">
              <a:solidFill>
                <a:srgbClr val="FF0000"/>
              </a:solidFill>
              <a:prstDash val="solid"/>
              <a:headEnd type="none" w="med" len="med"/>
              <a:tailEnd type="none" w="med" len="med"/>
            </a:ln>
          </p:spPr>
        </p:sp>
        <p:sp>
          <p:nvSpPr>
            <p:cNvPr id="30807" name="Line 97"/>
            <p:cNvSpPr/>
            <p:nvPr/>
          </p:nvSpPr>
          <p:spPr>
            <a:xfrm flipV="1">
              <a:off x="3934" y="3137"/>
              <a:ext cx="0" cy="94"/>
            </a:xfrm>
            <a:prstGeom prst="line">
              <a:avLst/>
            </a:prstGeom>
            <a:ln w="9525" cap="flat" cmpd="sng">
              <a:solidFill>
                <a:schemeClr val="tx1"/>
              </a:solidFill>
              <a:prstDash val="solid"/>
              <a:headEnd type="none" w="med" len="med"/>
              <a:tailEnd type="none" w="med" len="med"/>
            </a:ln>
          </p:spPr>
        </p:sp>
        <p:sp>
          <p:nvSpPr>
            <p:cNvPr id="30808" name="Line 98"/>
            <p:cNvSpPr/>
            <p:nvPr/>
          </p:nvSpPr>
          <p:spPr>
            <a:xfrm flipV="1">
              <a:off x="4108" y="3137"/>
              <a:ext cx="0" cy="94"/>
            </a:xfrm>
            <a:prstGeom prst="line">
              <a:avLst/>
            </a:prstGeom>
            <a:ln w="19050" cap="flat" cmpd="sng">
              <a:solidFill>
                <a:srgbClr val="FF0000"/>
              </a:solidFill>
              <a:prstDash val="solid"/>
              <a:headEnd type="none" w="med" len="med"/>
              <a:tailEnd type="none" w="med" len="med"/>
            </a:ln>
          </p:spPr>
        </p:sp>
        <p:sp>
          <p:nvSpPr>
            <p:cNvPr id="30809" name="Line 99"/>
            <p:cNvSpPr/>
            <p:nvPr/>
          </p:nvSpPr>
          <p:spPr>
            <a:xfrm flipV="1">
              <a:off x="4281" y="3137"/>
              <a:ext cx="0" cy="94"/>
            </a:xfrm>
            <a:prstGeom prst="line">
              <a:avLst/>
            </a:prstGeom>
            <a:ln w="9525" cap="flat" cmpd="sng">
              <a:solidFill>
                <a:schemeClr val="tx1"/>
              </a:solidFill>
              <a:prstDash val="solid"/>
              <a:headEnd type="none" w="med" len="med"/>
              <a:tailEnd type="none" w="med" len="med"/>
            </a:ln>
          </p:spPr>
        </p:sp>
        <p:sp>
          <p:nvSpPr>
            <p:cNvPr id="30810" name="Line 100"/>
            <p:cNvSpPr/>
            <p:nvPr/>
          </p:nvSpPr>
          <p:spPr>
            <a:xfrm flipV="1">
              <a:off x="4455" y="3137"/>
              <a:ext cx="0" cy="94"/>
            </a:xfrm>
            <a:prstGeom prst="line">
              <a:avLst/>
            </a:prstGeom>
            <a:ln w="19050" cap="flat" cmpd="sng">
              <a:solidFill>
                <a:srgbClr val="FF0000"/>
              </a:solidFill>
              <a:prstDash val="solid"/>
              <a:headEnd type="none" w="med" len="med"/>
              <a:tailEnd type="none" w="med" len="med"/>
            </a:ln>
          </p:spPr>
        </p:sp>
        <p:sp>
          <p:nvSpPr>
            <p:cNvPr id="30811" name="Line 101"/>
            <p:cNvSpPr/>
            <p:nvPr/>
          </p:nvSpPr>
          <p:spPr>
            <a:xfrm flipV="1">
              <a:off x="4629" y="3137"/>
              <a:ext cx="0" cy="94"/>
            </a:xfrm>
            <a:prstGeom prst="line">
              <a:avLst/>
            </a:prstGeom>
            <a:ln w="9525" cap="flat" cmpd="sng">
              <a:solidFill>
                <a:schemeClr val="tx1"/>
              </a:solidFill>
              <a:prstDash val="solid"/>
              <a:headEnd type="none" w="med" len="med"/>
              <a:tailEnd type="none" w="med" len="med"/>
            </a:ln>
          </p:spPr>
        </p:sp>
        <p:sp>
          <p:nvSpPr>
            <p:cNvPr id="30812" name="Line 102"/>
            <p:cNvSpPr/>
            <p:nvPr/>
          </p:nvSpPr>
          <p:spPr>
            <a:xfrm flipV="1">
              <a:off x="4801" y="3137"/>
              <a:ext cx="0" cy="94"/>
            </a:xfrm>
            <a:prstGeom prst="line">
              <a:avLst/>
            </a:prstGeom>
            <a:ln w="19050" cap="flat" cmpd="sng">
              <a:solidFill>
                <a:srgbClr val="FF0000"/>
              </a:solidFill>
              <a:prstDash val="solid"/>
              <a:headEnd type="none" w="med" len="med"/>
              <a:tailEnd type="none" w="med" len="med"/>
            </a:ln>
          </p:spPr>
        </p:sp>
        <p:sp>
          <p:nvSpPr>
            <p:cNvPr id="30813" name="Line 103"/>
            <p:cNvSpPr/>
            <p:nvPr/>
          </p:nvSpPr>
          <p:spPr>
            <a:xfrm flipV="1">
              <a:off x="4976" y="3137"/>
              <a:ext cx="0" cy="94"/>
            </a:xfrm>
            <a:prstGeom prst="line">
              <a:avLst/>
            </a:prstGeom>
            <a:ln w="9525" cap="flat" cmpd="sng">
              <a:solidFill>
                <a:schemeClr val="tx1"/>
              </a:solidFill>
              <a:prstDash val="solid"/>
              <a:headEnd type="none" w="med" len="med"/>
              <a:tailEnd type="none" w="med" len="med"/>
            </a:ln>
          </p:spPr>
        </p:sp>
        <p:sp>
          <p:nvSpPr>
            <p:cNvPr id="30814" name="Line 104"/>
            <p:cNvSpPr/>
            <p:nvPr/>
          </p:nvSpPr>
          <p:spPr>
            <a:xfrm flipV="1">
              <a:off x="5149" y="3137"/>
              <a:ext cx="0" cy="94"/>
            </a:xfrm>
            <a:prstGeom prst="line">
              <a:avLst/>
            </a:prstGeom>
            <a:ln w="19050" cap="flat" cmpd="sng">
              <a:solidFill>
                <a:srgbClr val="FF0000"/>
              </a:solidFill>
              <a:prstDash val="solid"/>
              <a:headEnd type="none" w="med" len="med"/>
              <a:tailEnd type="none" w="med" len="med"/>
            </a:ln>
          </p:spPr>
        </p:sp>
        <p:sp>
          <p:nvSpPr>
            <p:cNvPr id="30815" name="Line 105"/>
            <p:cNvSpPr/>
            <p:nvPr/>
          </p:nvSpPr>
          <p:spPr>
            <a:xfrm flipH="1" flipV="1">
              <a:off x="276" y="3232"/>
              <a:ext cx="372" cy="0"/>
            </a:xfrm>
            <a:prstGeom prst="line">
              <a:avLst/>
            </a:prstGeom>
            <a:ln w="38100" cap="rnd" cmpd="sng">
              <a:solidFill>
                <a:schemeClr val="tx1"/>
              </a:solidFill>
              <a:prstDash val="sysDot"/>
              <a:headEnd type="none" w="med" len="med"/>
              <a:tailEnd type="none" w="med" len="med"/>
            </a:ln>
          </p:spPr>
        </p:sp>
        <p:sp>
          <p:nvSpPr>
            <p:cNvPr id="30816" name="Line 106"/>
            <p:cNvSpPr/>
            <p:nvPr/>
          </p:nvSpPr>
          <p:spPr>
            <a:xfrm flipH="1" flipV="1">
              <a:off x="5252" y="3232"/>
              <a:ext cx="325" cy="0"/>
            </a:xfrm>
            <a:prstGeom prst="line">
              <a:avLst/>
            </a:prstGeom>
            <a:ln w="38100" cap="rnd" cmpd="sng">
              <a:solidFill>
                <a:schemeClr val="tx1"/>
              </a:solidFill>
              <a:prstDash val="sysDot"/>
              <a:headEnd type="none" w="med" len="med"/>
              <a:tailEnd type="none" w="med" len="med"/>
            </a:ln>
          </p:spPr>
        </p:sp>
        <p:sp>
          <p:nvSpPr>
            <p:cNvPr id="30817" name="Line 107"/>
            <p:cNvSpPr/>
            <p:nvPr/>
          </p:nvSpPr>
          <p:spPr>
            <a:xfrm>
              <a:off x="973" y="3091"/>
              <a:ext cx="0" cy="235"/>
            </a:xfrm>
            <a:prstGeom prst="line">
              <a:avLst/>
            </a:prstGeom>
            <a:ln w="38100" cap="flat" cmpd="sng">
              <a:solidFill>
                <a:srgbClr val="FF0000"/>
              </a:solidFill>
              <a:prstDash val="solid"/>
              <a:headEnd type="none" w="med" len="med"/>
              <a:tailEnd type="none" w="med" len="med"/>
            </a:ln>
          </p:spPr>
        </p:sp>
        <p:sp>
          <p:nvSpPr>
            <p:cNvPr id="30818" name="Line 108"/>
            <p:cNvSpPr/>
            <p:nvPr/>
          </p:nvSpPr>
          <p:spPr>
            <a:xfrm>
              <a:off x="5159" y="3091"/>
              <a:ext cx="0" cy="235"/>
            </a:xfrm>
            <a:prstGeom prst="line">
              <a:avLst/>
            </a:prstGeom>
            <a:ln w="38100" cap="flat" cmpd="sng">
              <a:solidFill>
                <a:srgbClr val="FF0000"/>
              </a:solidFill>
              <a:prstDash val="solid"/>
              <a:headEnd type="none" w="med" len="med"/>
              <a:tailEnd type="none" w="med" len="med"/>
            </a:ln>
          </p:spPr>
        </p:sp>
        <p:graphicFrame>
          <p:nvGraphicFramePr>
            <p:cNvPr id="30819" name="对象 30818"/>
            <p:cNvGraphicFramePr>
              <a:graphicFrameLocks noChangeAspect="1"/>
            </p:cNvGraphicFramePr>
            <p:nvPr/>
          </p:nvGraphicFramePr>
          <p:xfrm>
            <a:off x="583" y="3360"/>
            <a:ext cx="158" cy="114"/>
          </p:xfrm>
          <a:graphic>
            <a:graphicData uri="http://schemas.openxmlformats.org/presentationml/2006/ole">
              <mc:AlternateContent xmlns:mc="http://schemas.openxmlformats.org/markup-compatibility/2006">
                <mc:Choice xmlns:v="urn:schemas-microsoft-com:vml" Requires="v">
                  <p:oleObj spid="_x0000_s3081" r:id="rId5" imgW="2743200" imgH="5181600" progId="Equation.3">
                    <p:embed/>
                  </p:oleObj>
                </mc:Choice>
                <mc:Fallback>
                  <p:oleObj r:id="rId5" imgW="2743200" imgH="5181600" progId="Equation.3">
                    <p:embed/>
                    <p:pic>
                      <p:nvPicPr>
                        <p:cNvPr id="0" name="图片 3076"/>
                        <p:cNvPicPr/>
                        <p:nvPr/>
                      </p:nvPicPr>
                      <p:blipFill>
                        <a:blip r:embed="rId6">
                          <a:clrChange>
                            <a:clrFrom>
                              <a:srgbClr val="000000"/>
                            </a:clrFrom>
                            <a:clrTo>
                              <a:srgbClr val="000000"/>
                            </a:clrTo>
                          </a:clrChange>
                        </a:blip>
                        <a:stretch>
                          <a:fillRect/>
                        </a:stretch>
                      </p:blipFill>
                      <p:spPr>
                        <a:xfrm>
                          <a:off x="583" y="3360"/>
                          <a:ext cx="158" cy="114"/>
                        </a:xfrm>
                        <a:prstGeom prst="rect">
                          <a:avLst/>
                        </a:prstGeom>
                        <a:noFill/>
                        <a:ln w="38100">
                          <a:noFill/>
                          <a:miter/>
                        </a:ln>
                      </p:spPr>
                    </p:pic>
                  </p:oleObj>
                </mc:Fallback>
              </mc:AlternateContent>
            </a:graphicData>
          </a:graphic>
        </p:graphicFrame>
        <p:sp>
          <p:nvSpPr>
            <p:cNvPr id="30820" name="Line 115"/>
            <p:cNvSpPr/>
            <p:nvPr/>
          </p:nvSpPr>
          <p:spPr>
            <a:xfrm>
              <a:off x="2021" y="3032"/>
              <a:ext cx="1069" cy="0"/>
            </a:xfrm>
            <a:prstGeom prst="line">
              <a:avLst/>
            </a:prstGeom>
            <a:ln w="38100" cap="flat" cmpd="sng">
              <a:solidFill>
                <a:srgbClr val="FF9900"/>
              </a:solidFill>
              <a:prstDash val="sysDot"/>
              <a:headEnd type="none" w="med" len="med"/>
              <a:tailEnd type="none" w="med" len="med"/>
            </a:ln>
          </p:spPr>
        </p:sp>
        <p:sp>
          <p:nvSpPr>
            <p:cNvPr id="30821" name="Line 116"/>
            <p:cNvSpPr/>
            <p:nvPr/>
          </p:nvSpPr>
          <p:spPr>
            <a:xfrm>
              <a:off x="2114" y="3036"/>
              <a:ext cx="744" cy="0"/>
            </a:xfrm>
            <a:prstGeom prst="line">
              <a:avLst/>
            </a:prstGeom>
            <a:ln w="38100" cap="flat" cmpd="sng">
              <a:solidFill>
                <a:srgbClr val="FF9900"/>
              </a:solidFill>
              <a:prstDash val="solid"/>
              <a:headEnd type="none" w="med" len="med"/>
              <a:tailEnd type="none" w="med" len="med"/>
            </a:ln>
          </p:spPr>
        </p:sp>
        <p:sp>
          <p:nvSpPr>
            <p:cNvPr id="30822" name="Rectangle 117"/>
            <p:cNvSpPr/>
            <p:nvPr/>
          </p:nvSpPr>
          <p:spPr>
            <a:xfrm>
              <a:off x="2021" y="2750"/>
              <a:ext cx="1088" cy="256"/>
            </a:xfrm>
            <a:prstGeom prst="rect">
              <a:avLst/>
            </a:prstGeom>
            <a:gradFill rotWithShape="0">
              <a:gsLst>
                <a:gs pos="0">
                  <a:schemeClr val="accent1"/>
                </a:gs>
                <a:gs pos="50000">
                  <a:srgbClr val="FFFFFF"/>
                </a:gs>
                <a:gs pos="100000">
                  <a:schemeClr val="accent1"/>
                </a:gs>
              </a:gsLst>
              <a:lin ang="5400000" scaled="1"/>
              <a:tileRect/>
            </a:gradFill>
            <a:ln w="9525" cap="flat" cmpd="sng">
              <a:solidFill>
                <a:schemeClr val="tx2"/>
              </a:solidFill>
              <a:prstDash val="solid"/>
              <a:miter/>
              <a:headEnd type="none" w="med" len="med"/>
              <a:tailEnd type="none" w="med" len="med"/>
            </a:ln>
          </p:spPr>
          <p:txBody>
            <a:bodyPr wrap="none">
              <a:spAutoFit/>
            </a:bodyPr>
            <a:lstStyle/>
            <a:p>
              <a:r>
                <a:rPr lang="zh-CN" altLang="en-US" b="1" dirty="0">
                  <a:latin typeface="Times New Roman" panose="02020603050405020304" pitchFamily="18" charset="0"/>
                </a:rPr>
                <a:t>短波无线电波</a:t>
              </a:r>
            </a:p>
          </p:txBody>
        </p:sp>
        <p:sp>
          <p:nvSpPr>
            <p:cNvPr id="30823" name="文本框 30822"/>
            <p:cNvSpPr txBox="1"/>
            <p:nvPr/>
          </p:nvSpPr>
          <p:spPr>
            <a:xfrm>
              <a:off x="748" y="1507"/>
              <a:ext cx="372"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0</a:t>
              </a:r>
            </a:p>
          </p:txBody>
        </p:sp>
        <p:sp>
          <p:nvSpPr>
            <p:cNvPr id="30824" name="文本框 30823"/>
            <p:cNvSpPr txBox="1"/>
            <p:nvPr/>
          </p:nvSpPr>
          <p:spPr>
            <a:xfrm>
              <a:off x="1088" y="1517"/>
              <a:ext cx="372"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2</a:t>
              </a:r>
            </a:p>
          </p:txBody>
        </p:sp>
        <p:sp>
          <p:nvSpPr>
            <p:cNvPr id="30825" name="文本框 30824"/>
            <p:cNvSpPr txBox="1"/>
            <p:nvPr/>
          </p:nvSpPr>
          <p:spPr>
            <a:xfrm>
              <a:off x="1428" y="1516"/>
              <a:ext cx="372"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4</a:t>
              </a:r>
            </a:p>
          </p:txBody>
        </p:sp>
        <p:sp>
          <p:nvSpPr>
            <p:cNvPr id="30826" name="文本框 30825"/>
            <p:cNvSpPr txBox="1"/>
            <p:nvPr/>
          </p:nvSpPr>
          <p:spPr>
            <a:xfrm>
              <a:off x="1769" y="1516"/>
              <a:ext cx="372"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6</a:t>
              </a:r>
            </a:p>
          </p:txBody>
        </p:sp>
        <p:sp>
          <p:nvSpPr>
            <p:cNvPr id="30827" name="文本框 30826"/>
            <p:cNvSpPr txBox="1"/>
            <p:nvPr/>
          </p:nvSpPr>
          <p:spPr>
            <a:xfrm>
              <a:off x="2128" y="1516"/>
              <a:ext cx="372"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8</a:t>
              </a:r>
            </a:p>
          </p:txBody>
        </p:sp>
        <p:sp>
          <p:nvSpPr>
            <p:cNvPr id="30828" name="文本框 30827"/>
            <p:cNvSpPr txBox="1"/>
            <p:nvPr/>
          </p:nvSpPr>
          <p:spPr>
            <a:xfrm>
              <a:off x="2468" y="1526"/>
              <a:ext cx="436"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10</a:t>
              </a:r>
            </a:p>
          </p:txBody>
        </p:sp>
        <p:sp>
          <p:nvSpPr>
            <p:cNvPr id="30829" name="文本框 30828"/>
            <p:cNvSpPr txBox="1"/>
            <p:nvPr/>
          </p:nvSpPr>
          <p:spPr>
            <a:xfrm>
              <a:off x="2808" y="1525"/>
              <a:ext cx="436"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12</a:t>
              </a:r>
            </a:p>
          </p:txBody>
        </p:sp>
        <p:sp>
          <p:nvSpPr>
            <p:cNvPr id="30830" name="文本框 30829"/>
            <p:cNvSpPr txBox="1"/>
            <p:nvPr/>
          </p:nvSpPr>
          <p:spPr>
            <a:xfrm>
              <a:off x="3148" y="1525"/>
              <a:ext cx="436"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14</a:t>
              </a:r>
            </a:p>
          </p:txBody>
        </p:sp>
        <p:sp>
          <p:nvSpPr>
            <p:cNvPr id="30831" name="文本框 30830"/>
            <p:cNvSpPr txBox="1"/>
            <p:nvPr/>
          </p:nvSpPr>
          <p:spPr>
            <a:xfrm>
              <a:off x="3538" y="1535"/>
              <a:ext cx="436"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16</a:t>
              </a:r>
            </a:p>
          </p:txBody>
        </p:sp>
        <p:sp>
          <p:nvSpPr>
            <p:cNvPr id="30832" name="文本框 30831"/>
            <p:cNvSpPr txBox="1"/>
            <p:nvPr/>
          </p:nvSpPr>
          <p:spPr>
            <a:xfrm>
              <a:off x="3878" y="1545"/>
              <a:ext cx="436"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18</a:t>
              </a:r>
            </a:p>
          </p:txBody>
        </p:sp>
        <p:sp>
          <p:nvSpPr>
            <p:cNvPr id="30833" name="文本框 30832"/>
            <p:cNvSpPr txBox="1"/>
            <p:nvPr/>
          </p:nvSpPr>
          <p:spPr>
            <a:xfrm>
              <a:off x="4218" y="1544"/>
              <a:ext cx="436"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20</a:t>
              </a:r>
            </a:p>
          </p:txBody>
        </p:sp>
        <p:sp>
          <p:nvSpPr>
            <p:cNvPr id="30834" name="文本框 30833"/>
            <p:cNvSpPr txBox="1"/>
            <p:nvPr/>
          </p:nvSpPr>
          <p:spPr>
            <a:xfrm>
              <a:off x="4559" y="1544"/>
              <a:ext cx="436"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22</a:t>
              </a:r>
            </a:p>
          </p:txBody>
        </p:sp>
        <p:sp>
          <p:nvSpPr>
            <p:cNvPr id="30835" name="文本框 30834"/>
            <p:cNvSpPr txBox="1"/>
            <p:nvPr/>
          </p:nvSpPr>
          <p:spPr>
            <a:xfrm>
              <a:off x="4922" y="1539"/>
              <a:ext cx="436"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24</a:t>
              </a:r>
            </a:p>
          </p:txBody>
        </p:sp>
        <p:sp>
          <p:nvSpPr>
            <p:cNvPr id="30836" name="文本框 30835"/>
            <p:cNvSpPr txBox="1"/>
            <p:nvPr/>
          </p:nvSpPr>
          <p:spPr>
            <a:xfrm>
              <a:off x="862" y="3286"/>
              <a:ext cx="372"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8</a:t>
              </a:r>
            </a:p>
          </p:txBody>
        </p:sp>
        <p:sp>
          <p:nvSpPr>
            <p:cNvPr id="30837" name="文本框 30836"/>
            <p:cNvSpPr txBox="1"/>
            <p:nvPr/>
          </p:nvSpPr>
          <p:spPr>
            <a:xfrm>
              <a:off x="1491" y="3292"/>
              <a:ext cx="372"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4</a:t>
              </a:r>
            </a:p>
          </p:txBody>
        </p:sp>
        <p:sp>
          <p:nvSpPr>
            <p:cNvPr id="30838" name="文本框 30837"/>
            <p:cNvSpPr txBox="1"/>
            <p:nvPr/>
          </p:nvSpPr>
          <p:spPr>
            <a:xfrm>
              <a:off x="2222" y="3285"/>
              <a:ext cx="372"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0</a:t>
              </a:r>
            </a:p>
          </p:txBody>
        </p:sp>
        <p:sp>
          <p:nvSpPr>
            <p:cNvPr id="30839" name="文本框 30838"/>
            <p:cNvSpPr txBox="1"/>
            <p:nvPr/>
          </p:nvSpPr>
          <p:spPr>
            <a:xfrm>
              <a:off x="2880" y="3285"/>
              <a:ext cx="415"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-4</a:t>
              </a:r>
            </a:p>
          </p:txBody>
        </p:sp>
        <p:sp>
          <p:nvSpPr>
            <p:cNvPr id="30840" name="文本框 30839"/>
            <p:cNvSpPr txBox="1"/>
            <p:nvPr/>
          </p:nvSpPr>
          <p:spPr>
            <a:xfrm>
              <a:off x="3597" y="3292"/>
              <a:ext cx="415"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-8</a:t>
              </a:r>
            </a:p>
          </p:txBody>
        </p:sp>
        <p:sp>
          <p:nvSpPr>
            <p:cNvPr id="30841" name="文本框 30840"/>
            <p:cNvSpPr txBox="1"/>
            <p:nvPr/>
          </p:nvSpPr>
          <p:spPr>
            <a:xfrm>
              <a:off x="4241" y="3285"/>
              <a:ext cx="479"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-12</a:t>
              </a:r>
            </a:p>
          </p:txBody>
        </p:sp>
        <p:sp>
          <p:nvSpPr>
            <p:cNvPr id="30842" name="文本框 30841"/>
            <p:cNvSpPr txBox="1"/>
            <p:nvPr/>
          </p:nvSpPr>
          <p:spPr>
            <a:xfrm>
              <a:off x="4944" y="3285"/>
              <a:ext cx="479" cy="288"/>
            </a:xfrm>
            <a:prstGeom prst="rect">
              <a:avLst/>
            </a:prstGeom>
            <a:noFill/>
            <a:ln w="9525">
              <a:noFill/>
            </a:ln>
          </p:spPr>
          <p:txBody>
            <a:bodyPr wrap="none">
              <a:spAutoFit/>
            </a:bodyPr>
            <a:lstStyle/>
            <a:p>
              <a:r>
                <a:rPr lang="zh-CN" altLang="en-US" sz="2400" b="1" dirty="0">
                  <a:latin typeface="Times New Roman" panose="02020603050405020304" pitchFamily="18" charset="0"/>
                </a:rPr>
                <a:t>10</a:t>
              </a:r>
              <a:r>
                <a:rPr lang="zh-CN" altLang="en-US" sz="2400" b="1" baseline="30000" dirty="0">
                  <a:latin typeface="Times New Roman" panose="02020603050405020304" pitchFamily="18" charset="0"/>
                </a:rPr>
                <a:t>-16</a:t>
              </a:r>
            </a:p>
          </p:txBody>
        </p:sp>
        <p:grpSp>
          <p:nvGrpSpPr>
            <p:cNvPr id="30843" name="组合 30842"/>
            <p:cNvGrpSpPr/>
            <p:nvPr/>
          </p:nvGrpSpPr>
          <p:grpSpPr>
            <a:xfrm>
              <a:off x="215" y="1026"/>
              <a:ext cx="5358" cy="404"/>
              <a:chOff x="215" y="1026"/>
              <a:chExt cx="5358" cy="404"/>
            </a:xfrm>
          </p:grpSpPr>
          <p:sp>
            <p:nvSpPr>
              <p:cNvPr id="30844" name="Text Box 11"/>
              <p:cNvSpPr txBox="1"/>
              <p:nvPr/>
            </p:nvSpPr>
            <p:spPr>
              <a:xfrm>
                <a:off x="243" y="1026"/>
                <a:ext cx="5330" cy="404"/>
              </a:xfrm>
              <a:prstGeom prst="rect">
                <a:avLst/>
              </a:prstGeom>
              <a:gradFill rotWithShape="0">
                <a:gsLst>
                  <a:gs pos="0">
                    <a:srgbClr val="D2DFEE"/>
                  </a:gs>
                  <a:gs pos="100000">
                    <a:schemeClr val="accent1"/>
                  </a:gs>
                </a:gsLst>
                <a:lin ang="0" scaled="1"/>
                <a:tileRect/>
              </a:gradFill>
              <a:ln w="9525">
                <a:noFill/>
              </a:ln>
            </p:spPr>
            <p:txBody>
              <a:bodyPr>
                <a:spAutoFit/>
              </a:bodyPr>
              <a:lstStyle/>
              <a:p>
                <a:pPr algn="ctr">
                  <a:spcBef>
                    <a:spcPct val="50000"/>
                  </a:spcBef>
                </a:pPr>
                <a:r>
                  <a:rPr lang="en-US" altLang="zh-CN" sz="3600" b="1">
                    <a:solidFill>
                      <a:srgbClr val="000000"/>
                    </a:solidFill>
                    <a:latin typeface="Times New Roman" panose="02020603050405020304" pitchFamily="18" charset="0"/>
                    <a:ea typeface="楷体_GB2312" pitchFamily="49" charset="-122"/>
                  </a:rPr>
                  <a:t> </a:t>
                </a:r>
                <a:r>
                  <a:rPr lang="zh-CN" altLang="en-US" sz="3600" b="1" dirty="0">
                    <a:latin typeface="Times New Roman" panose="02020603050405020304" pitchFamily="18" charset="0"/>
                  </a:rPr>
                  <a:t>电</a:t>
                </a:r>
                <a:r>
                  <a:rPr lang="zh-CN" altLang="en-US" sz="3600" b="1" dirty="0">
                    <a:latin typeface="Times New Roman" panose="02020603050405020304" pitchFamily="18" charset="0"/>
                    <a:ea typeface="楷体_GB2312" pitchFamily="49" charset="-122"/>
                  </a:rPr>
                  <a:t>  </a:t>
                </a:r>
                <a:r>
                  <a:rPr lang="zh-CN" altLang="en-US" sz="3600" b="1" dirty="0">
                    <a:latin typeface="Times New Roman" panose="02020603050405020304" pitchFamily="18" charset="0"/>
                  </a:rPr>
                  <a:t>磁</a:t>
                </a:r>
                <a:r>
                  <a:rPr lang="zh-CN" altLang="en-US" sz="3600" b="1" dirty="0">
                    <a:latin typeface="Times New Roman" panose="02020603050405020304" pitchFamily="18" charset="0"/>
                    <a:ea typeface="楷体_GB2312" pitchFamily="49" charset="-122"/>
                  </a:rPr>
                  <a:t>  </a:t>
                </a:r>
                <a:r>
                  <a:rPr lang="zh-CN" altLang="en-US" sz="3600" b="1" dirty="0">
                    <a:latin typeface="Times New Roman" panose="02020603050405020304" pitchFamily="18" charset="0"/>
                  </a:rPr>
                  <a:t>波</a:t>
                </a:r>
                <a:r>
                  <a:rPr lang="zh-CN" altLang="en-US" sz="3600" b="1" dirty="0">
                    <a:latin typeface="Times New Roman" panose="02020603050405020304" pitchFamily="18" charset="0"/>
                    <a:ea typeface="楷体_GB2312" pitchFamily="49" charset="-122"/>
                  </a:rPr>
                  <a:t>  </a:t>
                </a:r>
                <a:r>
                  <a:rPr lang="zh-CN" altLang="en-US" sz="3600" b="1" dirty="0">
                    <a:latin typeface="Times New Roman" panose="02020603050405020304" pitchFamily="18" charset="0"/>
                  </a:rPr>
                  <a:t>谱</a:t>
                </a:r>
                <a:endParaRPr lang="zh-CN" altLang="en-US" sz="2800" b="1" dirty="0">
                  <a:latin typeface="Times New Roman" panose="02020603050405020304" pitchFamily="18" charset="0"/>
                </a:endParaRPr>
              </a:p>
            </p:txBody>
          </p:sp>
          <p:sp>
            <p:nvSpPr>
              <p:cNvPr id="30845" name="矩形 30844"/>
              <p:cNvSpPr/>
              <p:nvPr/>
            </p:nvSpPr>
            <p:spPr>
              <a:xfrm>
                <a:off x="215" y="1026"/>
                <a:ext cx="681" cy="397"/>
              </a:xfrm>
              <a:prstGeom prst="rect">
                <a:avLst/>
              </a:prstGeom>
              <a:gradFill rotWithShape="1">
                <a:gsLst>
                  <a:gs pos="0">
                    <a:schemeClr val="bg1"/>
                  </a:gs>
                  <a:gs pos="100000">
                    <a:srgbClr val="D2DFEE"/>
                  </a:gs>
                </a:gsLst>
                <a:lin ang="0" scaled="1"/>
                <a:tileRect/>
              </a:gradFill>
              <a:ln w="9525">
                <a:noFill/>
              </a:ln>
            </p:spPr>
            <p:txBody>
              <a:bodyPr/>
              <a:lstStyle/>
              <a:p>
                <a:endParaRPr lang="zh-CN" altLang="en-US"/>
              </a:p>
            </p:txBody>
          </p:sp>
        </p:grpSp>
      </p:grpSp>
      <p:sp>
        <p:nvSpPr>
          <p:cNvPr id="31803" name="矩形 4"/>
          <p:cNvSpPr/>
          <p:nvPr/>
        </p:nvSpPr>
        <p:spPr>
          <a:xfrm>
            <a:off x="454660" y="777875"/>
            <a:ext cx="2952750" cy="589280"/>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a:spAutoFit/>
          </a:bodyPr>
          <a:lstStyle/>
          <a:p>
            <a:r>
              <a:rPr lang="zh-CN" altLang="en-US" sz="3200" b="1" dirty="0">
                <a:solidFill>
                  <a:srgbClr val="FFFFFF"/>
                </a:solidFill>
                <a:latin typeface="Arial" panose="020B0604020202020204" pitchFamily="34" charset="0"/>
              </a:rPr>
              <a:t>三、电磁波</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2"/>
          <p:cNvSpPr txBox="1"/>
          <p:nvPr/>
        </p:nvSpPr>
        <p:spPr>
          <a:xfrm>
            <a:off x="1660525" y="1166495"/>
            <a:ext cx="6501130" cy="539750"/>
          </a:xfrm>
          <a:prstGeom prst="rect">
            <a:avLst/>
          </a:prstGeom>
          <a:noFill/>
          <a:ln w="9525">
            <a:noFill/>
          </a:ln>
        </p:spPr>
        <p:txBody>
          <a:bodyPr anchor="ctr"/>
          <a:lstStyle/>
          <a:p>
            <a:r>
              <a:rPr lang="zh-CN" altLang="en-US" sz="2800" b="1" dirty="0">
                <a:latin typeface="Times New Roman" panose="02020603050405020304" pitchFamily="18" charset="0"/>
              </a:rPr>
              <a:t>光是一种电磁波</a:t>
            </a:r>
          </a:p>
        </p:txBody>
      </p:sp>
      <p:sp>
        <p:nvSpPr>
          <p:cNvPr id="28679" name="Rectangle 2"/>
          <p:cNvSpPr txBox="1"/>
          <p:nvPr/>
        </p:nvSpPr>
        <p:spPr>
          <a:xfrm>
            <a:off x="1660525" y="4046220"/>
            <a:ext cx="6501130" cy="534670"/>
          </a:xfrm>
          <a:prstGeom prst="rect">
            <a:avLst/>
          </a:prstGeom>
          <a:noFill/>
          <a:ln w="9525">
            <a:noFill/>
          </a:ln>
        </p:spPr>
        <p:txBody>
          <a:bodyPr anchor="ctr"/>
          <a:lstStyle/>
          <a:p>
            <a:r>
              <a:rPr lang="zh-CN" altLang="en-US" sz="2800" b="1" dirty="0">
                <a:latin typeface="Times New Roman" panose="02020603050405020304" pitchFamily="18" charset="0"/>
              </a:rPr>
              <a:t>　　光速即为电磁波传播速度</a:t>
            </a:r>
          </a:p>
        </p:txBody>
      </p:sp>
      <p:sp>
        <p:nvSpPr>
          <p:cNvPr id="28680" name="Rectangle 2"/>
          <p:cNvSpPr txBox="1"/>
          <p:nvPr/>
        </p:nvSpPr>
        <p:spPr>
          <a:xfrm>
            <a:off x="1660525" y="4803140"/>
            <a:ext cx="6929755" cy="786130"/>
          </a:xfrm>
          <a:prstGeom prst="rect">
            <a:avLst/>
          </a:prstGeom>
          <a:noFill/>
          <a:ln w="9525">
            <a:noFill/>
          </a:ln>
        </p:spPr>
        <p:txBody>
          <a:bodyPr anchor="ctr"/>
          <a:lstStyle/>
          <a:p>
            <a:r>
              <a:rPr lang="zh-CN" altLang="en-US" sz="2800" b="1" dirty="0">
                <a:latin typeface="Times New Roman" panose="02020603050405020304" pitchFamily="18" charset="0"/>
              </a:rPr>
              <a:t>　　真空光速：</a:t>
            </a:r>
            <a:r>
              <a:rPr lang="en-US" altLang="zh-CN" sz="2800" b="1" i="1">
                <a:latin typeface="Times New Roman" panose="02020603050405020304" pitchFamily="18" charset="0"/>
              </a:rPr>
              <a:t>c </a:t>
            </a:r>
            <a:r>
              <a:rPr lang="en-US" altLang="zh-CN" sz="2800" b="1">
                <a:latin typeface="Times New Roman" panose="02020603050405020304" pitchFamily="18" charset="0"/>
              </a:rPr>
              <a:t>=3 ×10</a:t>
            </a:r>
            <a:r>
              <a:rPr lang="en-US" altLang="zh-CN" sz="2800" b="1" baseline="30000">
                <a:latin typeface="Times New Roman" panose="02020603050405020304" pitchFamily="18" charset="0"/>
              </a:rPr>
              <a:t>8 </a:t>
            </a:r>
            <a:r>
              <a:rPr lang="en-US" altLang="zh-CN" sz="2800" b="1" err="1">
                <a:latin typeface="Times New Roman" panose="02020603050405020304" pitchFamily="18" charset="0"/>
              </a:rPr>
              <a:t>m/s</a:t>
            </a:r>
            <a:r>
              <a:rPr lang="en-US" altLang="zh-CN" sz="2800" b="1">
                <a:latin typeface="Times New Roman" panose="02020603050405020304" pitchFamily="18" charset="0"/>
              </a:rPr>
              <a:t>      </a:t>
            </a:r>
            <a:endParaRPr lang="zh-CN" altLang="en-US" sz="2800" b="1" dirty="0">
              <a:latin typeface="Times New Roman" panose="02020603050405020304" pitchFamily="18" charset="0"/>
            </a:endParaRPr>
          </a:p>
        </p:txBody>
      </p:sp>
      <p:pic>
        <p:nvPicPr>
          <p:cNvPr id="28681" name="图片 28680" descr="图片1"/>
          <p:cNvPicPr>
            <a:picLocks noChangeAspect="1"/>
          </p:cNvPicPr>
          <p:nvPr/>
        </p:nvPicPr>
        <p:blipFill>
          <a:blip r:embed="rId2"/>
          <a:stretch>
            <a:fillRect/>
          </a:stretch>
        </p:blipFill>
        <p:spPr>
          <a:xfrm>
            <a:off x="1732280" y="2245995"/>
            <a:ext cx="8175625" cy="955675"/>
          </a:xfrm>
          <a:prstGeom prst="rect">
            <a:avLst/>
          </a:prstGeom>
          <a:noFill/>
          <a:ln w="9525">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9" name="矩形 4"/>
          <p:cNvSpPr/>
          <p:nvPr/>
        </p:nvSpPr>
        <p:spPr>
          <a:xfrm>
            <a:off x="473710" y="915035"/>
            <a:ext cx="4681855" cy="588645"/>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四、电磁波与我们的生活</a:t>
            </a:r>
          </a:p>
        </p:txBody>
      </p:sp>
      <p:pic>
        <p:nvPicPr>
          <p:cNvPr id="29699" name="Picture 3" descr="电视机1"/>
          <p:cNvPicPr>
            <a:picLocks noChangeAspect="1"/>
          </p:cNvPicPr>
          <p:nvPr/>
        </p:nvPicPr>
        <p:blipFill>
          <a:blip r:embed="rId2"/>
          <a:stretch>
            <a:fillRect/>
          </a:stretch>
        </p:blipFill>
        <p:spPr>
          <a:xfrm>
            <a:off x="5283200" y="1757680"/>
            <a:ext cx="4343400" cy="3342005"/>
          </a:xfrm>
          <a:prstGeom prst="rect">
            <a:avLst/>
          </a:prstGeom>
          <a:noFill/>
          <a:ln w="9525">
            <a:noFill/>
          </a:ln>
        </p:spPr>
      </p:pic>
      <p:sp>
        <p:nvSpPr>
          <p:cNvPr id="29702" name="Text Box 6"/>
          <p:cNvSpPr txBox="1"/>
          <p:nvPr/>
        </p:nvSpPr>
        <p:spPr>
          <a:xfrm>
            <a:off x="6945630" y="4985385"/>
            <a:ext cx="2057400" cy="579755"/>
          </a:xfrm>
          <a:prstGeom prst="rect">
            <a:avLst/>
          </a:prstGeom>
          <a:noFill/>
          <a:ln w="9525">
            <a:noFill/>
          </a:ln>
        </p:spPr>
        <p:txBody>
          <a:bodyPr>
            <a:spAutoFit/>
          </a:bodyPr>
          <a:lstStyle/>
          <a:p>
            <a:pPr eaLnBrk="1" hangingPunct="1">
              <a:spcBef>
                <a:spcPct val="50000"/>
              </a:spcBef>
            </a:pPr>
            <a:r>
              <a:rPr lang="zh-CN" altLang="en-US" sz="3200" b="1" dirty="0">
                <a:latin typeface="Times New Roman" panose="02020603050405020304" pitchFamily="18" charset="0"/>
              </a:rPr>
              <a:t>电视机</a:t>
            </a:r>
          </a:p>
        </p:txBody>
      </p:sp>
      <p:pic>
        <p:nvPicPr>
          <p:cNvPr id="25612" name="Picture 8" descr="MCj03439610000[1]"/>
          <p:cNvPicPr>
            <a:picLocks noChangeAspect="1"/>
          </p:cNvPicPr>
          <p:nvPr/>
        </p:nvPicPr>
        <p:blipFill>
          <a:blip r:embed="rId3"/>
          <a:stretch>
            <a:fillRect/>
          </a:stretch>
        </p:blipFill>
        <p:spPr>
          <a:xfrm rot="20696781">
            <a:off x="868680" y="3635375"/>
            <a:ext cx="3457575" cy="1385570"/>
          </a:xfrm>
          <a:prstGeom prst="rect">
            <a:avLst/>
          </a:prstGeom>
          <a:noFill/>
          <a:ln w="9525">
            <a:noFill/>
          </a:ln>
        </p:spPr>
      </p:pic>
      <p:sp>
        <p:nvSpPr>
          <p:cNvPr id="25610" name="TextBox 5"/>
          <p:cNvSpPr txBox="1"/>
          <p:nvPr/>
        </p:nvSpPr>
        <p:spPr>
          <a:xfrm>
            <a:off x="1066165" y="2259330"/>
            <a:ext cx="2339975" cy="519430"/>
          </a:xfrm>
          <a:prstGeom prst="rect">
            <a:avLst/>
          </a:prstGeom>
          <a:noFill/>
          <a:ln w="9525">
            <a:noFill/>
          </a:ln>
        </p:spPr>
        <p:txBody>
          <a:bodyPr>
            <a:spAutoFit/>
          </a:bodyPr>
          <a:lstStyle/>
          <a:p>
            <a:r>
              <a:rPr lang="zh-CN" altLang="en-US" sz="2800" b="1" dirty="0">
                <a:solidFill>
                  <a:srgbClr val="CC0000"/>
                </a:solidFill>
                <a:latin typeface="宋体" panose="02010600030101010101" pitchFamily="2" charset="-122"/>
              </a:rPr>
              <a:t>广播和电视</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1" name="Rectangle 2"/>
          <p:cNvSpPr txBox="1"/>
          <p:nvPr/>
        </p:nvSpPr>
        <p:spPr>
          <a:xfrm>
            <a:off x="2071370" y="842010"/>
            <a:ext cx="2124075" cy="518795"/>
          </a:xfrm>
          <a:prstGeom prst="rect">
            <a:avLst/>
          </a:prstGeom>
          <a:noFill/>
          <a:ln w="9525">
            <a:noFill/>
          </a:ln>
        </p:spPr>
        <p:txBody>
          <a:bodyPr anchor="ctr">
            <a:spAutoFit/>
          </a:bodyPr>
          <a:lstStyle/>
          <a:p>
            <a:pPr eaLnBrk="0" hangingPunct="0"/>
            <a:r>
              <a:rPr lang="zh-CN" altLang="en-US" sz="2800" b="1" dirty="0">
                <a:solidFill>
                  <a:srgbClr val="CC0000"/>
                </a:solidFill>
                <a:latin typeface="宋体" panose="02010600030101010101" pitchFamily="2" charset="-122"/>
              </a:rPr>
              <a:t>　　微波炉</a:t>
            </a:r>
          </a:p>
        </p:txBody>
      </p:sp>
      <p:sp>
        <p:nvSpPr>
          <p:cNvPr id="26632" name="Rectangle 3"/>
          <p:cNvSpPr txBox="1"/>
          <p:nvPr/>
        </p:nvSpPr>
        <p:spPr>
          <a:xfrm>
            <a:off x="2071370" y="1346835"/>
            <a:ext cx="7499350" cy="1117600"/>
          </a:xfrm>
          <a:prstGeom prst="rect">
            <a:avLst/>
          </a:prstGeom>
          <a:noFill/>
          <a:ln w="9525">
            <a:noFill/>
          </a:ln>
        </p:spPr>
        <p:txBody>
          <a:bodyPr>
            <a:spAutoFit/>
          </a:bodyPr>
          <a:lstStyle/>
          <a:p>
            <a:pPr eaLnBrk="0" hangingPunct="0">
              <a:lnSpc>
                <a:spcPct val="120000"/>
              </a:lnSpc>
            </a:pPr>
            <a:r>
              <a:rPr lang="zh-CN" altLang="en-US" sz="2800" b="1" dirty="0">
                <a:latin typeface="宋体" panose="02010600030101010101" pitchFamily="2" charset="-122"/>
              </a:rPr>
              <a:t>　　表面和内部同时加热（水分子共振）；</a:t>
            </a:r>
          </a:p>
          <a:p>
            <a:pPr eaLnBrk="0" hangingPunct="0">
              <a:lnSpc>
                <a:spcPct val="120000"/>
              </a:lnSpc>
            </a:pPr>
            <a:r>
              <a:rPr lang="zh-CN" altLang="en-US" sz="2800" b="1" dirty="0">
                <a:latin typeface="宋体" panose="02010600030101010101" pitchFamily="2" charset="-122"/>
              </a:rPr>
              <a:t>　　将电磁波的能量转化为食物的内能。</a:t>
            </a:r>
          </a:p>
        </p:txBody>
      </p:sp>
      <p:pic>
        <p:nvPicPr>
          <p:cNvPr id="26633" name="Picture 6" descr="006"/>
          <p:cNvPicPr>
            <a:picLocks noChangeAspect="1"/>
          </p:cNvPicPr>
          <p:nvPr/>
        </p:nvPicPr>
        <p:blipFill>
          <a:blip r:embed="rId2">
            <a:clrChange>
              <a:clrFrom>
                <a:srgbClr val="FFFFFF"/>
              </a:clrFrom>
              <a:clrTo>
                <a:srgbClr val="FFFFFF">
                  <a:alpha val="0"/>
                </a:srgbClr>
              </a:clrTo>
            </a:clrChange>
          </a:blip>
          <a:srcRect t="27365" b="15691"/>
          <a:stretch>
            <a:fillRect/>
          </a:stretch>
        </p:blipFill>
        <p:spPr>
          <a:xfrm>
            <a:off x="1876425" y="3181985"/>
            <a:ext cx="3874770" cy="2206625"/>
          </a:xfrm>
          <a:prstGeom prst="rect">
            <a:avLst/>
          </a:prstGeom>
          <a:noFill/>
          <a:ln w="9525">
            <a:noFill/>
          </a:ln>
        </p:spPr>
      </p:pic>
      <p:pic>
        <p:nvPicPr>
          <p:cNvPr id="26635" name="图片 26634"/>
          <p:cNvPicPr>
            <a:picLocks noChangeAspect="1"/>
          </p:cNvPicPr>
          <p:nvPr/>
        </p:nvPicPr>
        <p:blipFill>
          <a:blip r:embed="rId3"/>
          <a:stretch>
            <a:fillRect/>
          </a:stretch>
        </p:blipFill>
        <p:spPr>
          <a:xfrm>
            <a:off x="6211570" y="2931160"/>
            <a:ext cx="3028950" cy="2966720"/>
          </a:xfrm>
          <a:prstGeom prst="rect">
            <a:avLst/>
          </a:prstGeom>
          <a:noFill/>
          <a:ln w="9525">
            <a:noFill/>
          </a:ln>
        </p:spPr>
      </p:pic>
      <p:sp>
        <p:nvSpPr>
          <p:cNvPr id="26636" name="矩形标注 26635"/>
          <p:cNvSpPr/>
          <p:nvPr/>
        </p:nvSpPr>
        <p:spPr>
          <a:xfrm>
            <a:off x="5311775" y="2570480"/>
            <a:ext cx="1044575" cy="431800"/>
          </a:xfrm>
          <a:prstGeom prst="wedgeRectCallout">
            <a:avLst>
              <a:gd name="adj1" fmla="val 138148"/>
              <a:gd name="adj2" fmla="val 143014"/>
            </a:avLst>
          </a:prstGeom>
          <a:solidFill>
            <a:schemeClr val="bg1"/>
          </a:solidFill>
          <a:ln w="28575" cap="flat" cmpd="sng">
            <a:solidFill>
              <a:srgbClr val="0066CC"/>
            </a:solidFill>
            <a:prstDash val="solid"/>
            <a:miter/>
            <a:headEnd type="none" w="med" len="med"/>
            <a:tailEnd type="none" w="med" len="med"/>
          </a:ln>
        </p:spPr>
        <p:txBody>
          <a:bodyPr/>
          <a:lstStyle/>
          <a:p>
            <a:pPr algn="ctr"/>
            <a:r>
              <a:rPr lang="zh-CN" altLang="en-US" b="1" dirty="0">
                <a:latin typeface="Arial" panose="020B0604020202020204" pitchFamily="34" charset="0"/>
              </a:rPr>
              <a:t>风扇</a:t>
            </a:r>
          </a:p>
        </p:txBody>
      </p:sp>
      <p:sp>
        <p:nvSpPr>
          <p:cNvPr id="26637" name="矩形标注 26636"/>
          <p:cNvSpPr/>
          <p:nvPr/>
        </p:nvSpPr>
        <p:spPr>
          <a:xfrm>
            <a:off x="7687945" y="2426335"/>
            <a:ext cx="1044575" cy="431800"/>
          </a:xfrm>
          <a:prstGeom prst="wedgeRectCallout">
            <a:avLst>
              <a:gd name="adj1" fmla="val 7296"/>
              <a:gd name="adj2" fmla="val 225366"/>
            </a:avLst>
          </a:prstGeom>
          <a:solidFill>
            <a:schemeClr val="bg1"/>
          </a:solidFill>
          <a:ln w="28575" cap="flat" cmpd="sng">
            <a:solidFill>
              <a:srgbClr val="0066CC"/>
            </a:solidFill>
            <a:prstDash val="solid"/>
            <a:miter/>
            <a:headEnd type="none" w="med" len="med"/>
            <a:tailEnd type="none" w="med" len="med"/>
          </a:ln>
        </p:spPr>
        <p:txBody>
          <a:bodyPr/>
          <a:lstStyle/>
          <a:p>
            <a:pPr algn="ctr"/>
            <a:r>
              <a:rPr lang="zh-CN" altLang="en-US" b="1" dirty="0">
                <a:latin typeface="Arial" panose="020B0604020202020204" pitchFamily="34" charset="0"/>
              </a:rPr>
              <a:t>波导管</a:t>
            </a:r>
          </a:p>
        </p:txBody>
      </p:sp>
      <p:sp>
        <p:nvSpPr>
          <p:cNvPr id="26638" name="矩形标注 26637"/>
          <p:cNvSpPr/>
          <p:nvPr/>
        </p:nvSpPr>
        <p:spPr>
          <a:xfrm>
            <a:off x="8983345" y="5415280"/>
            <a:ext cx="1260475" cy="431800"/>
          </a:xfrm>
          <a:prstGeom prst="wedgeRectCallout">
            <a:avLst>
              <a:gd name="adj1" fmla="val -93704"/>
              <a:gd name="adj2" fmla="val -190810"/>
            </a:avLst>
          </a:prstGeom>
          <a:solidFill>
            <a:schemeClr val="bg1"/>
          </a:solidFill>
          <a:ln w="28575" cap="flat" cmpd="sng">
            <a:solidFill>
              <a:srgbClr val="0066CC"/>
            </a:solidFill>
            <a:prstDash val="solid"/>
            <a:miter/>
            <a:headEnd type="none" w="med" len="med"/>
            <a:tailEnd type="none" w="med" len="med"/>
          </a:ln>
        </p:spPr>
        <p:txBody>
          <a:bodyPr/>
          <a:lstStyle/>
          <a:p>
            <a:pPr algn="ctr"/>
            <a:r>
              <a:rPr lang="zh-CN" altLang="en-US" b="1" dirty="0">
                <a:latin typeface="Arial" panose="020B0604020202020204" pitchFamily="34" charset="0"/>
              </a:rPr>
              <a:t>控制面板</a:t>
            </a:r>
          </a:p>
        </p:txBody>
      </p:sp>
      <p:sp>
        <p:nvSpPr>
          <p:cNvPr id="26639" name="矩形标注 26638"/>
          <p:cNvSpPr/>
          <p:nvPr/>
        </p:nvSpPr>
        <p:spPr>
          <a:xfrm>
            <a:off x="7075170" y="5523230"/>
            <a:ext cx="1260475" cy="431800"/>
          </a:xfrm>
          <a:prstGeom prst="wedgeRectCallout">
            <a:avLst>
              <a:gd name="adj1" fmla="val -83500"/>
              <a:gd name="adj2" fmla="val -168750"/>
            </a:avLst>
          </a:prstGeom>
          <a:solidFill>
            <a:schemeClr val="bg1"/>
          </a:solidFill>
          <a:ln w="28575" cap="flat" cmpd="sng">
            <a:solidFill>
              <a:srgbClr val="0066CC"/>
            </a:solidFill>
            <a:prstDash val="solid"/>
            <a:miter/>
            <a:headEnd type="none" w="med" len="med"/>
            <a:tailEnd type="none" w="med" len="med"/>
          </a:ln>
        </p:spPr>
        <p:txBody>
          <a:bodyPr/>
          <a:lstStyle/>
          <a:p>
            <a:pPr algn="ctr"/>
            <a:r>
              <a:rPr lang="zh-CN" altLang="en-US" b="1" dirty="0">
                <a:latin typeface="Arial" panose="020B0604020202020204" pitchFamily="34" charset="0"/>
              </a:rPr>
              <a:t>屏蔽网</a:t>
            </a:r>
          </a:p>
        </p:txBody>
      </p:sp>
      <p:sp>
        <p:nvSpPr>
          <p:cNvPr id="26640" name="矩形标注 26639"/>
          <p:cNvSpPr/>
          <p:nvPr/>
        </p:nvSpPr>
        <p:spPr>
          <a:xfrm>
            <a:off x="4951095" y="5523230"/>
            <a:ext cx="649605" cy="431800"/>
          </a:xfrm>
          <a:prstGeom prst="wedgeRectCallout">
            <a:avLst>
              <a:gd name="adj1" fmla="val 150491"/>
              <a:gd name="adj2" fmla="val -84190"/>
            </a:avLst>
          </a:prstGeom>
          <a:solidFill>
            <a:schemeClr val="bg1"/>
          </a:solidFill>
          <a:ln w="28575" cap="flat" cmpd="sng">
            <a:solidFill>
              <a:srgbClr val="0066CC"/>
            </a:solidFill>
            <a:prstDash val="solid"/>
            <a:miter/>
            <a:headEnd type="none" w="med" len="med"/>
            <a:tailEnd type="none" w="med" len="med"/>
          </a:ln>
        </p:spPr>
        <p:txBody>
          <a:bodyPr/>
          <a:lstStyle/>
          <a:p>
            <a:pPr algn="ctr"/>
            <a:r>
              <a:rPr lang="zh-CN" altLang="en-US" b="1" dirty="0">
                <a:latin typeface="Arial" panose="020B0604020202020204" pitchFamily="34" charset="0"/>
              </a:rPr>
              <a:t>门</a:t>
            </a:r>
          </a:p>
        </p:txBody>
      </p:sp>
      <p:sp>
        <p:nvSpPr>
          <p:cNvPr id="26641" name="矩形标注 26640"/>
          <p:cNvSpPr/>
          <p:nvPr/>
        </p:nvSpPr>
        <p:spPr>
          <a:xfrm>
            <a:off x="9307195" y="2607310"/>
            <a:ext cx="1044575" cy="431800"/>
          </a:xfrm>
          <a:prstGeom prst="wedgeRectCallout">
            <a:avLst>
              <a:gd name="adj1" fmla="val -113069"/>
              <a:gd name="adj2" fmla="val 232722"/>
            </a:avLst>
          </a:prstGeom>
          <a:solidFill>
            <a:schemeClr val="bg1"/>
          </a:solidFill>
          <a:ln w="28575" cap="flat" cmpd="sng">
            <a:solidFill>
              <a:srgbClr val="0066CC"/>
            </a:solidFill>
            <a:prstDash val="solid"/>
            <a:miter/>
            <a:headEnd type="none" w="med" len="med"/>
            <a:tailEnd type="none" w="med" len="med"/>
          </a:ln>
        </p:spPr>
        <p:txBody>
          <a:bodyPr/>
          <a:lstStyle/>
          <a:p>
            <a:pPr algn="ctr"/>
            <a:r>
              <a:rPr lang="zh-CN" altLang="en-US" b="1" dirty="0">
                <a:latin typeface="Arial" panose="020B0604020202020204" pitchFamily="34" charset="0"/>
              </a:rPr>
              <a:t>磁控管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6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6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6" grpId="0" bldLvl="0" animBg="1"/>
      <p:bldP spid="26637" grpId="0" bldLvl="0" animBg="1"/>
      <p:bldP spid="26638" grpId="0" bldLvl="0" animBg="1"/>
      <p:bldP spid="26639" grpId="0" bldLvl="0" animBg="1"/>
      <p:bldP spid="26640" grpId="0" bldLvl="0" animBg="1"/>
      <p:bldP spid="2664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7" name="Rectangle 2"/>
          <p:cNvSpPr txBox="1"/>
          <p:nvPr/>
        </p:nvSpPr>
        <p:spPr>
          <a:xfrm>
            <a:off x="1548130" y="1080770"/>
            <a:ext cx="4392930" cy="518795"/>
          </a:xfrm>
          <a:prstGeom prst="rect">
            <a:avLst/>
          </a:prstGeom>
          <a:noFill/>
          <a:ln w="9525">
            <a:noFill/>
          </a:ln>
        </p:spPr>
        <p:txBody>
          <a:bodyPr anchor="ctr">
            <a:spAutoFit/>
          </a:bodyPr>
          <a:lstStyle/>
          <a:p>
            <a:r>
              <a:rPr lang="zh-CN" altLang="en-US" sz="2800" b="1" dirty="0">
                <a:solidFill>
                  <a:srgbClr val="CC0000"/>
                </a:solidFill>
                <a:latin typeface="宋体" panose="02010600030101010101" pitchFamily="2" charset="-122"/>
              </a:rPr>
              <a:t>　　雷达</a:t>
            </a:r>
            <a:r>
              <a:rPr lang="zh-CN" altLang="en-US" sz="2800" b="1" dirty="0">
                <a:latin typeface="宋体" panose="02010600030101010101" pitchFamily="2" charset="-122"/>
              </a:rPr>
              <a:t>工作依靠电磁波</a:t>
            </a:r>
          </a:p>
        </p:txBody>
      </p:sp>
      <p:pic>
        <p:nvPicPr>
          <p:cNvPr id="27658" name="Picture 5" descr="http://www.xjedu.gov.cn/webpub/articleimgs/2012_12/87451/20121227110414732.jpg"/>
          <p:cNvPicPr>
            <a:picLocks noChangeAspect="1"/>
          </p:cNvPicPr>
          <p:nvPr/>
        </p:nvPicPr>
        <p:blipFill>
          <a:blip r:embed="rId2"/>
          <a:stretch>
            <a:fillRect/>
          </a:stretch>
        </p:blipFill>
        <p:spPr>
          <a:xfrm>
            <a:off x="8218805" y="854710"/>
            <a:ext cx="3024505" cy="2438400"/>
          </a:xfrm>
          <a:prstGeom prst="rect">
            <a:avLst/>
          </a:prstGeom>
          <a:noFill/>
          <a:ln w="9525">
            <a:noFill/>
          </a:ln>
        </p:spPr>
      </p:pic>
      <p:pic>
        <p:nvPicPr>
          <p:cNvPr id="27660" name="图片 27659" descr="DILC5)[WCFYN2BAI3@}G4SK"/>
          <p:cNvPicPr>
            <a:picLocks noChangeAspect="1"/>
          </p:cNvPicPr>
          <p:nvPr/>
        </p:nvPicPr>
        <p:blipFill>
          <a:blip r:embed="rId3"/>
          <a:stretch>
            <a:fillRect/>
          </a:stretch>
        </p:blipFill>
        <p:spPr>
          <a:xfrm>
            <a:off x="118745" y="1808480"/>
            <a:ext cx="3914775" cy="4610100"/>
          </a:xfrm>
          <a:prstGeom prst="rect">
            <a:avLst/>
          </a:prstGeom>
          <a:noFill/>
          <a:ln w="9525">
            <a:noFill/>
          </a:ln>
        </p:spPr>
      </p:pic>
      <p:pic>
        <p:nvPicPr>
          <p:cNvPr id="31746" name="Picture 3" descr="雷达扫描图"/>
          <p:cNvPicPr>
            <a:picLocks noGrp="1" noChangeAspect="1"/>
          </p:cNvPicPr>
          <p:nvPr/>
        </p:nvPicPr>
        <p:blipFill>
          <a:blip r:embed="rId4"/>
          <a:srcRect/>
          <a:stretch>
            <a:fillRect/>
          </a:stretch>
        </p:blipFill>
        <p:spPr>
          <a:xfrm>
            <a:off x="5211445" y="3463290"/>
            <a:ext cx="4178300" cy="2841625"/>
          </a:xfrm>
          <a:prstGeom prst="rect">
            <a:avLst/>
          </a:prstGeom>
          <a:noFill/>
          <a:ln w="9525">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02" name="TextBox 7"/>
          <p:cNvSpPr/>
          <p:nvPr/>
        </p:nvSpPr>
        <p:spPr>
          <a:xfrm>
            <a:off x="1183005" y="2222499"/>
            <a:ext cx="8977630" cy="651979"/>
          </a:xfrm>
          <a:prstGeom prst="roundRect">
            <a:avLst>
              <a:gd name="adj" fmla="val 16667"/>
            </a:avLst>
          </a:prstGeom>
          <a:solidFill>
            <a:srgbClr val="FFDB93"/>
          </a:solidFill>
          <a:ln w="28575" cap="flat" cmpd="sng">
            <a:solidFill>
              <a:srgbClr val="C00000"/>
            </a:solidFill>
            <a:prstDash val="solid"/>
            <a:headEnd type="none" w="med" len="med"/>
            <a:tailEnd type="none" w="med" len="med"/>
          </a:ln>
        </p:spPr>
        <p:txBody>
          <a:bodyPr wrap="square" lIns="18000" tIns="10800" rIns="18000" bIns="10800">
            <a:spAutoFit/>
          </a:bodyPr>
          <a:lstStyle/>
          <a:p>
            <a:pPr>
              <a:lnSpc>
                <a:spcPct val="120000"/>
              </a:lnSpc>
            </a:pPr>
            <a:r>
              <a:rPr lang="zh-CN" altLang="en-US" sz="2800" b="1" dirty="0">
                <a:latin typeface="Arial" panose="020B0604020202020204" pitchFamily="34" charset="0"/>
              </a:rPr>
              <a:t>　　导线中电流的迅速变化会在空间激起电磁波。</a:t>
            </a:r>
          </a:p>
        </p:txBody>
      </p:sp>
      <p:sp>
        <p:nvSpPr>
          <p:cNvPr id="24603" name="TextBox 7"/>
          <p:cNvSpPr/>
          <p:nvPr/>
        </p:nvSpPr>
        <p:spPr>
          <a:xfrm>
            <a:off x="1181735" y="3418205"/>
            <a:ext cx="8978265" cy="583098"/>
          </a:xfrm>
          <a:prstGeom prst="roundRect">
            <a:avLst>
              <a:gd name="adj" fmla="val 16667"/>
            </a:avLst>
          </a:prstGeom>
          <a:solidFill>
            <a:srgbClr val="FFDB93"/>
          </a:solidFill>
          <a:ln w="28575" cap="flat" cmpd="sng">
            <a:solidFill>
              <a:srgbClr val="C00000"/>
            </a:solidFill>
            <a:prstDash val="solid"/>
            <a:headEnd type="none" w="med" len="med"/>
            <a:tailEnd type="none" w="med" len="med"/>
          </a:ln>
        </p:spPr>
        <p:txBody>
          <a:bodyPr wrap="square">
            <a:spAutoFit/>
          </a:bodyPr>
          <a:lstStyle/>
          <a:p>
            <a:r>
              <a:rPr lang="zh-CN" altLang="en-US" sz="2800" b="1" dirty="0">
                <a:latin typeface="Arial" panose="020B0604020202020204" pitchFamily="34" charset="0"/>
              </a:rPr>
              <a:t>　　电磁波既可以在介质中传播也可以在真空中传播。 </a:t>
            </a:r>
          </a:p>
        </p:txBody>
      </p:sp>
      <p:sp>
        <p:nvSpPr>
          <p:cNvPr id="24604" name="TextBox 7"/>
          <p:cNvSpPr/>
          <p:nvPr/>
        </p:nvSpPr>
        <p:spPr>
          <a:xfrm>
            <a:off x="1182370" y="4667885"/>
            <a:ext cx="8978265" cy="1056359"/>
          </a:xfrm>
          <a:prstGeom prst="roundRect">
            <a:avLst>
              <a:gd name="adj" fmla="val 16667"/>
            </a:avLst>
          </a:prstGeom>
          <a:solidFill>
            <a:srgbClr val="FFDB93"/>
          </a:solidFill>
          <a:ln w="28575" cap="flat" cmpd="sng">
            <a:solidFill>
              <a:srgbClr val="C00000"/>
            </a:solidFill>
            <a:prstDash val="solid"/>
            <a:headEnd type="none" w="med" len="med"/>
            <a:tailEnd type="none" w="med" len="med"/>
          </a:ln>
        </p:spPr>
        <p:txBody>
          <a:bodyPr wrap="square">
            <a:spAutoFit/>
          </a:bodyPr>
          <a:lstStyle/>
          <a:p>
            <a:r>
              <a:rPr lang="zh-CN" altLang="en-US" sz="2800" b="1" dirty="0">
                <a:latin typeface="Arial" panose="020B0604020202020204" pitchFamily="34" charset="0"/>
              </a:rPr>
              <a:t>　　电磁波在真空中的传播速度</a:t>
            </a:r>
          </a:p>
          <a:p>
            <a:r>
              <a:rPr lang="zh-CN" altLang="en-US" sz="2800" b="1" i="1" dirty="0">
                <a:latin typeface="Times New Roman" panose="02020603050405020304" pitchFamily="18" charset="0"/>
              </a:rPr>
              <a:t>　　</a:t>
            </a:r>
            <a:r>
              <a:rPr lang="en-US" altLang="zh-CN" sz="2800" b="1" i="1">
                <a:latin typeface="Times New Roman" panose="02020603050405020304" pitchFamily="18" charset="0"/>
              </a:rPr>
              <a:t>c</a:t>
            </a:r>
            <a:r>
              <a:rPr lang="en-US" altLang="zh-CN" sz="2800" b="1">
                <a:latin typeface="Times New Roman" panose="02020603050405020304" pitchFamily="18" charset="0"/>
              </a:rPr>
              <a:t> =2.997 924 58×10</a:t>
            </a:r>
            <a:r>
              <a:rPr lang="en-US" altLang="zh-CN" sz="2800" b="1" baseline="30000">
                <a:latin typeface="Times New Roman" panose="02020603050405020304" pitchFamily="18" charset="0"/>
              </a:rPr>
              <a:t>8</a:t>
            </a:r>
            <a:r>
              <a:rPr lang="en-US" altLang="zh-CN" sz="2800" b="1">
                <a:latin typeface="Times New Roman" panose="02020603050405020304" pitchFamily="18" charset="0"/>
              </a:rPr>
              <a:t> </a:t>
            </a:r>
            <a:r>
              <a:rPr lang="en-US" altLang="zh-CN" sz="2800" b="1" err="1">
                <a:latin typeface="Times New Roman" panose="02020603050405020304" pitchFamily="18" charset="0"/>
              </a:rPr>
              <a:t>m/s</a:t>
            </a:r>
            <a:r>
              <a:rPr lang="en-US" altLang="zh-CN" sz="2800" b="1">
                <a:latin typeface="Times New Roman" panose="02020603050405020304" pitchFamily="18" charset="0"/>
              </a:rPr>
              <a:t> ≈3×10</a:t>
            </a:r>
            <a:r>
              <a:rPr lang="en-US" altLang="zh-CN" sz="2800" b="1" baseline="30000">
                <a:latin typeface="Times New Roman" panose="02020603050405020304" pitchFamily="18" charset="0"/>
              </a:rPr>
              <a:t>5</a:t>
            </a:r>
            <a:r>
              <a:rPr lang="en-US" altLang="zh-CN" sz="2800" b="1">
                <a:latin typeface="Times New Roman" panose="02020603050405020304" pitchFamily="18" charset="0"/>
              </a:rPr>
              <a:t> km/s</a:t>
            </a:r>
            <a:r>
              <a:rPr lang="en-US" altLang="zh-CN" sz="2800">
                <a:latin typeface="Arial" panose="020B0604020202020204" pitchFamily="34" charset="0"/>
              </a:rPr>
              <a:t> </a:t>
            </a:r>
            <a:endParaRPr lang="zh-CN" altLang="en-US" sz="2800" b="1" dirty="0">
              <a:latin typeface="Arial" panose="020B0604020202020204" pitchFamily="34" charset="0"/>
            </a:endParaRPr>
          </a:p>
        </p:txBody>
      </p:sp>
      <p:grpSp>
        <p:nvGrpSpPr>
          <p:cNvPr id="24605" name="组合 24604"/>
          <p:cNvGrpSpPr/>
          <p:nvPr/>
        </p:nvGrpSpPr>
        <p:grpSpPr>
          <a:xfrm>
            <a:off x="1182370" y="641350"/>
            <a:ext cx="2789555" cy="920750"/>
            <a:chOff x="0" y="0"/>
            <a:chExt cx="2231" cy="580"/>
          </a:xfrm>
        </p:grpSpPr>
        <p:pic>
          <p:nvPicPr>
            <p:cNvPr id="24606" name="圆角矩形 1"/>
            <p:cNvPicPr/>
            <p:nvPr/>
          </p:nvPicPr>
          <p:blipFill>
            <a:blip r:embed="rId2"/>
            <a:stretch>
              <a:fillRect/>
            </a:stretch>
          </p:blipFill>
          <p:spPr>
            <a:xfrm>
              <a:off x="0" y="0"/>
              <a:ext cx="2231" cy="580"/>
            </a:xfrm>
            <a:prstGeom prst="rect">
              <a:avLst/>
            </a:prstGeom>
            <a:noFill/>
            <a:ln w="9525">
              <a:noFill/>
            </a:ln>
          </p:spPr>
        </p:pic>
        <p:sp>
          <p:nvSpPr>
            <p:cNvPr id="24607" name="文本框 24606"/>
            <p:cNvSpPr txBox="1"/>
            <p:nvPr/>
          </p:nvSpPr>
          <p:spPr>
            <a:xfrm>
              <a:off x="59" y="105"/>
              <a:ext cx="2116" cy="406"/>
            </a:xfrm>
            <a:prstGeom prst="rect">
              <a:avLst/>
            </a:prstGeom>
            <a:noFill/>
            <a:ln w="9525">
              <a:noFill/>
            </a:ln>
          </p:spPr>
          <p:txBody>
            <a:bodyPr anchor="ctr"/>
            <a:lstStyle/>
            <a:p>
              <a:pPr algn="ctr"/>
              <a:r>
                <a:rPr lang="zh-CN" altLang="en-US" sz="3600" b="1" dirty="0">
                  <a:solidFill>
                    <a:srgbClr val="FFFFFF"/>
                  </a:solidFill>
                  <a:latin typeface="宋体" panose="02010600030101010101" pitchFamily="2" charset="-122"/>
                </a:rPr>
                <a:t>课堂小结</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6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6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6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02" grpId="0" bldLvl="0" animBg="1"/>
      <p:bldP spid="24603" grpId="0" bldLvl="0" animBg="1"/>
      <p:bldP spid="2460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rcRect l="7912" t="114" r="34667" b="12328"/>
          <a:stretch>
            <a:fillRect/>
          </a:stretch>
        </p:blipFill>
        <p:spPr>
          <a:xfrm rot="19320000">
            <a:off x="1290320" y="3514090"/>
            <a:ext cx="2935605" cy="3427730"/>
          </a:xfrm>
          <a:prstGeom prst="rect">
            <a:avLst/>
          </a:prstGeom>
        </p:spPr>
      </p:pic>
      <p:sp>
        <p:nvSpPr>
          <p:cNvPr id="17412" name="Text Box 9"/>
          <p:cNvSpPr txBox="1"/>
          <p:nvPr/>
        </p:nvSpPr>
        <p:spPr>
          <a:xfrm>
            <a:off x="4969510" y="1314450"/>
            <a:ext cx="5003800" cy="1568450"/>
          </a:xfrm>
          <a:prstGeom prst="rect">
            <a:avLst/>
          </a:prstGeom>
          <a:noFill/>
          <a:ln w="9525">
            <a:noFill/>
          </a:ln>
        </p:spPr>
        <p:txBody>
          <a:bodyPr>
            <a:spAutoFit/>
          </a:bodyPr>
          <a:lstStyle/>
          <a:p>
            <a:pPr>
              <a:spcBef>
                <a:spcPct val="50000"/>
              </a:spcBef>
            </a:pPr>
            <a:r>
              <a:rPr lang="en-US" altLang="zh-CN" sz="3200" b="1" dirty="0">
                <a:solidFill>
                  <a:schemeClr val="tx1"/>
                </a:solidFill>
                <a:latin typeface="微软雅黑" panose="020B0503020204020204" pitchFamily="34" charset="-122"/>
                <a:ea typeface="微软雅黑" panose="020B0503020204020204" pitchFamily="34" charset="-122"/>
              </a:rPr>
              <a:t>       </a:t>
            </a:r>
            <a:r>
              <a:rPr lang="zh-CN" altLang="en-US" sz="3200" b="1" dirty="0">
                <a:solidFill>
                  <a:schemeClr val="tx1"/>
                </a:solidFill>
                <a:latin typeface="微软雅黑" panose="020B0503020204020204" pitchFamily="34" charset="-122"/>
                <a:ea typeface="微软雅黑" panose="020B0503020204020204" pitchFamily="34" charset="-122"/>
              </a:rPr>
              <a:t>固定电话之间有电话线连接着，信息是由电流通过电话线传递的</a:t>
            </a:r>
          </a:p>
        </p:txBody>
      </p:sp>
      <p:sp>
        <p:nvSpPr>
          <p:cNvPr id="110603" name="Text Box 11"/>
          <p:cNvSpPr txBox="1"/>
          <p:nvPr/>
        </p:nvSpPr>
        <p:spPr>
          <a:xfrm>
            <a:off x="4969510" y="4267200"/>
            <a:ext cx="4860925" cy="1568450"/>
          </a:xfrm>
          <a:prstGeom prst="rect">
            <a:avLst/>
          </a:prstGeom>
          <a:noFill/>
          <a:ln w="9525">
            <a:noFill/>
          </a:ln>
        </p:spPr>
        <p:txBody>
          <a:bodyPr>
            <a:spAutoFit/>
          </a:bodyPr>
          <a:lstStyle/>
          <a:p>
            <a:pPr>
              <a:spcBef>
                <a:spcPct val="50000"/>
              </a:spcBef>
            </a:pPr>
            <a:r>
              <a:rPr lang="en-US" altLang="zh-CN" sz="3200" b="1" dirty="0">
                <a:solidFill>
                  <a:schemeClr val="tx1"/>
                </a:solidFill>
                <a:latin typeface="微软雅黑" panose="020B0503020204020204" pitchFamily="34" charset="-122"/>
                <a:ea typeface="微软雅黑" panose="020B0503020204020204" pitchFamily="34" charset="-122"/>
              </a:rPr>
              <a:t>       </a:t>
            </a:r>
            <a:r>
              <a:rPr lang="zh-CN" altLang="en-US" sz="3200" b="1" dirty="0">
                <a:solidFill>
                  <a:schemeClr val="tx1"/>
                </a:solidFill>
                <a:latin typeface="微软雅黑" panose="020B0503020204020204" pitchFamily="34" charset="-122"/>
                <a:ea typeface="微软雅黑" panose="020B0503020204020204" pitchFamily="34" charset="-122"/>
              </a:rPr>
              <a:t>移动电话之间没有电话线连接，它是靠什么传递信息的？</a:t>
            </a:r>
          </a:p>
        </p:txBody>
      </p:sp>
      <p:pic>
        <p:nvPicPr>
          <p:cNvPr id="2" name="图片 1"/>
          <p:cNvPicPr>
            <a:picLocks noChangeAspect="1"/>
          </p:cNvPicPr>
          <p:nvPr/>
        </p:nvPicPr>
        <p:blipFill>
          <a:blip r:embed="rId3"/>
          <a:srcRect l="304" t="22905" r="6116" b="4424"/>
          <a:stretch>
            <a:fillRect/>
          </a:stretch>
        </p:blipFill>
        <p:spPr>
          <a:xfrm>
            <a:off x="521335" y="1197610"/>
            <a:ext cx="4304030" cy="2764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0603"/>
                                        </p:tgtEl>
                                        <p:attrNameLst>
                                          <p:attrName>style.visibility</p:attrName>
                                        </p:attrNameLst>
                                      </p:cBhvr>
                                      <p:to>
                                        <p:strVal val="visible"/>
                                      </p:to>
                                    </p:set>
                                    <p:animEffect transition="in" filter="checkerboard(across)">
                                      <p:cBhvr>
                                        <p:cTn id="7" dur="500"/>
                                        <p:tgtEl>
                                          <p:spTgt spid="110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0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5"/>
          <p:cNvSpPr txBox="1"/>
          <p:nvPr/>
        </p:nvSpPr>
        <p:spPr>
          <a:xfrm>
            <a:off x="1615440" y="2022475"/>
            <a:ext cx="5173345" cy="1076325"/>
          </a:xfrm>
          <a:prstGeom prst="rect">
            <a:avLst/>
          </a:prstGeom>
          <a:noFill/>
          <a:ln w="9525">
            <a:noFill/>
          </a:ln>
        </p:spPr>
        <p:txBody>
          <a:bodyPr wrap="square">
            <a:spAutoFit/>
          </a:bodyPr>
          <a:lstStyle/>
          <a:p>
            <a:pPr>
              <a:spcBef>
                <a:spcPct val="50000"/>
              </a:spcBef>
            </a:pPr>
            <a:r>
              <a:rPr lang="en-US" altLang="zh-CN" sz="3200" b="1" dirty="0">
                <a:latin typeface="微软雅黑" panose="020B0503020204020204" pitchFamily="34" charset="-122"/>
                <a:ea typeface="微软雅黑" panose="020B0503020204020204" pitchFamily="34" charset="-122"/>
              </a:rPr>
              <a:t>       </a:t>
            </a:r>
            <a:r>
              <a:rPr lang="zh-CN" altLang="en-US" sz="3200" b="1" dirty="0">
                <a:latin typeface="微软雅黑" panose="020B0503020204020204" pitchFamily="34" charset="-122"/>
                <a:ea typeface="微软雅黑" panose="020B0503020204020204" pitchFamily="34" charset="-122"/>
              </a:rPr>
              <a:t>导线中电流迅速的变化会在空间激起</a:t>
            </a:r>
            <a:r>
              <a:rPr lang="zh-CN" altLang="en-US" sz="3200" b="1" dirty="0">
                <a:solidFill>
                  <a:srgbClr val="CC0000"/>
                </a:solidFill>
                <a:latin typeface="微软雅黑" panose="020B0503020204020204" pitchFamily="34" charset="-122"/>
                <a:ea typeface="微软雅黑" panose="020B0503020204020204" pitchFamily="34" charset="-122"/>
              </a:rPr>
              <a:t>电磁波</a:t>
            </a:r>
          </a:p>
        </p:txBody>
      </p:sp>
      <p:pic>
        <p:nvPicPr>
          <p:cNvPr id="111622" name="Picture 6" descr="多伦多电视塔"/>
          <p:cNvPicPr>
            <a:picLocks noChangeAspect="1"/>
          </p:cNvPicPr>
          <p:nvPr/>
        </p:nvPicPr>
        <p:blipFill>
          <a:blip r:embed="rId2"/>
          <a:stretch>
            <a:fillRect/>
          </a:stretch>
        </p:blipFill>
        <p:spPr>
          <a:xfrm>
            <a:off x="9746615" y="3859530"/>
            <a:ext cx="2332990" cy="3095625"/>
          </a:xfrm>
          <a:prstGeom prst="rect">
            <a:avLst/>
          </a:prstGeom>
          <a:noFill/>
          <a:ln w="9525">
            <a:noFill/>
          </a:ln>
        </p:spPr>
      </p:pic>
      <p:sp>
        <p:nvSpPr>
          <p:cNvPr id="111623" name="Text Box 7"/>
          <p:cNvSpPr txBox="1">
            <a:spLocks noChangeArrowheads="1"/>
          </p:cNvSpPr>
          <p:nvPr/>
        </p:nvSpPr>
        <p:spPr bwMode="auto">
          <a:xfrm>
            <a:off x="1440815" y="3573145"/>
            <a:ext cx="6220460"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defTabSz="914400">
              <a:spcBef>
                <a:spcPct val="50000"/>
              </a:spcBef>
              <a:buClrTx/>
              <a:buSzTx/>
              <a:buFontTx/>
              <a:buNone/>
              <a:defRPr/>
            </a:pPr>
            <a:r>
              <a:rPr kumimoji="0" lang="en-US" altLang="zh-CN" sz="3200" kern="1200" cap="none" spc="0" normalizeH="0" baseline="0" noProof="0" dirty="0" smtClean="0">
                <a:solidFill>
                  <a:srgbClr val="0000C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3200" kern="1200" cap="none" spc="0" normalizeH="0" baseline="0" noProof="0" dirty="0" smtClean="0">
                <a:solidFill>
                  <a:srgbClr val="0000C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广播电台、电视台及移动电话都能发射电磁波</a:t>
            </a:r>
          </a:p>
        </p:txBody>
      </p:sp>
      <p:sp>
        <p:nvSpPr>
          <p:cNvPr id="111624" name="Text Box 8"/>
          <p:cNvSpPr txBox="1">
            <a:spLocks noChangeArrowheads="1"/>
          </p:cNvSpPr>
          <p:nvPr/>
        </p:nvSpPr>
        <p:spPr bwMode="auto">
          <a:xfrm>
            <a:off x="1615440" y="5071110"/>
            <a:ext cx="6360795"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defTabSz="914400">
              <a:spcBef>
                <a:spcPct val="50000"/>
              </a:spcBef>
              <a:buClrTx/>
              <a:buSzTx/>
              <a:buFontTx/>
              <a:buNone/>
              <a:defRPr/>
            </a:pPr>
            <a:r>
              <a:rPr kumimoji="0" lang="en-US" altLang="zh-CN" sz="3200" kern="1200" cap="none" spc="0" normalizeH="0" baseline="0" noProof="0" dirty="0" smtClean="0">
                <a:solidFill>
                  <a:srgbClr val="0000C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3200" kern="1200" cap="none" spc="0" normalizeH="0" baseline="0" noProof="0" dirty="0" smtClean="0">
                <a:solidFill>
                  <a:srgbClr val="0000C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这些电磁波就是靠它们里面复杂的电子线路产生迅速变化的电流而产生的</a:t>
            </a:r>
          </a:p>
        </p:txBody>
      </p:sp>
      <p:pic>
        <p:nvPicPr>
          <p:cNvPr id="36875" name="Picture 8" descr="E:\教科研、论文资料\人教版教学参考编制\21图\21图\21-2-2.jpg"/>
          <p:cNvPicPr>
            <a:picLocks noChangeAspect="1"/>
          </p:cNvPicPr>
          <p:nvPr/>
        </p:nvPicPr>
        <p:blipFill>
          <a:blip r:embed="rId3"/>
          <a:stretch>
            <a:fillRect/>
          </a:stretch>
        </p:blipFill>
        <p:spPr>
          <a:xfrm>
            <a:off x="7808595" y="1062355"/>
            <a:ext cx="3119755" cy="2797175"/>
          </a:xfrm>
          <a:prstGeom prst="rect">
            <a:avLst/>
          </a:prstGeom>
          <a:noFill/>
          <a:ln w="9525">
            <a:noFill/>
          </a:ln>
        </p:spPr>
      </p:pic>
      <p:sp>
        <p:nvSpPr>
          <p:cNvPr id="36876" name="矩形 4"/>
          <p:cNvSpPr/>
          <p:nvPr/>
        </p:nvSpPr>
        <p:spPr>
          <a:xfrm>
            <a:off x="512445" y="1062355"/>
            <a:ext cx="5292725" cy="588645"/>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a:spAutoFit/>
          </a:bodyPr>
          <a:lstStyle/>
          <a:p>
            <a:r>
              <a:rPr lang="zh-CN" altLang="en-US" sz="3200" b="1" dirty="0">
                <a:solidFill>
                  <a:srgbClr val="FFFFFF"/>
                </a:solidFill>
                <a:latin typeface="Arial" panose="020B0604020202020204" pitchFamily="34" charset="0"/>
              </a:rPr>
              <a:t>一、电磁波是怎样产生的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1623"/>
                                        </p:tgtEl>
                                        <p:attrNameLst>
                                          <p:attrName>style.visibility</p:attrName>
                                        </p:attrNameLst>
                                      </p:cBhvr>
                                      <p:to>
                                        <p:strVal val="visible"/>
                                      </p:to>
                                    </p:set>
                                    <p:animEffect transition="in" filter="checkerboard(across)">
                                      <p:cBhvr>
                                        <p:cTn id="7" dur="500"/>
                                        <p:tgtEl>
                                          <p:spTgt spid="11162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1622"/>
                                        </p:tgtEl>
                                        <p:attrNameLst>
                                          <p:attrName>style.visibility</p:attrName>
                                        </p:attrNameLst>
                                      </p:cBhvr>
                                      <p:to>
                                        <p:strVal val="visible"/>
                                      </p:to>
                                    </p:set>
                                    <p:animEffect transition="in" filter="checkerboard(across)">
                                      <p:cBhvr>
                                        <p:cTn id="12" dur="500"/>
                                        <p:tgtEl>
                                          <p:spTgt spid="11162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1624"/>
                                        </p:tgtEl>
                                        <p:attrNameLst>
                                          <p:attrName>style.visibility</p:attrName>
                                        </p:attrNameLst>
                                      </p:cBhvr>
                                      <p:to>
                                        <p:strVal val="visible"/>
                                      </p:to>
                                    </p:set>
                                    <p:animEffect transition="in" filter="checkerboard(across)">
                                      <p:cBhvr>
                                        <p:cTn id="17" dur="500"/>
                                        <p:tgtEl>
                                          <p:spTgt spid="111624"/>
                                        </p:tgtEl>
                                      </p:cBhvr>
                                    </p:animEffect>
                                  </p:childTnLst>
                                </p:cTn>
                              </p:par>
                              <p:par>
                                <p:cTn id="18" presetID="1" presetClass="entr" presetSubtype="0" fill="hold" nodeType="withEffect">
                                  <p:stCondLst>
                                    <p:cond delay="0"/>
                                  </p:stCondLst>
                                  <p:childTnLst>
                                    <p:set>
                                      <p:cBhvr>
                                        <p:cTn id="19" dur="1" fill="hold">
                                          <p:stCondLst>
                                            <p:cond delay="0"/>
                                          </p:stCondLst>
                                        </p:cTn>
                                        <p:tgtEl>
                                          <p:spTgt spid="368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3" grpId="0" bldLvl="0" animBg="1"/>
      <p:bldP spid="11162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descr="图片1"/>
          <p:cNvPicPr>
            <a:picLocks noChangeAspect="1"/>
          </p:cNvPicPr>
          <p:nvPr/>
        </p:nvPicPr>
        <p:blipFill>
          <a:blip r:embed="rId2"/>
          <a:stretch>
            <a:fillRect/>
          </a:stretch>
        </p:blipFill>
        <p:spPr>
          <a:xfrm>
            <a:off x="5391150" y="1288415"/>
            <a:ext cx="6435725" cy="4855845"/>
          </a:xfrm>
          <a:prstGeom prst="rect">
            <a:avLst/>
          </a:prstGeom>
          <a:noFill/>
          <a:ln w="9525">
            <a:noFill/>
          </a:ln>
        </p:spPr>
      </p:pic>
      <p:sp>
        <p:nvSpPr>
          <p:cNvPr id="20482" name="Rectangle 2"/>
          <p:cNvSpPr>
            <a:spLocks noGrp="1"/>
          </p:cNvSpPr>
          <p:nvPr/>
        </p:nvSpPr>
        <p:spPr>
          <a:xfrm>
            <a:off x="878840" y="2461895"/>
            <a:ext cx="3922395" cy="2284730"/>
          </a:xfrm>
          <a:prstGeom prst="rect">
            <a:avLst/>
          </a:prstGeom>
          <a:noFill/>
          <a:ln w="9525">
            <a:noFill/>
          </a:ln>
        </p:spPr>
        <p:txBody>
          <a:bodyPr vert="horz" wrap="square" lIns="91440" tIns="45720" rIns="91440" bIns="45720" anchor="ctr"/>
          <a:lstStyle>
            <a:lvl1pPr algn="ctr" rtl="0" fontAlgn="base">
              <a:spcBef>
                <a:spcPct val="0"/>
              </a:spcBef>
              <a:spcAft>
                <a:spcPct val="0"/>
              </a:spcAft>
              <a:defRPr sz="3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pPr algn="l" eaLnBrk="1" hangingPunct="1"/>
            <a:r>
              <a:rPr lang="en-US" altLang="zh-CN" sz="3600" b="1" dirty="0">
                <a:solidFill>
                  <a:schemeClr val="tx1"/>
                </a:solidFill>
                <a:latin typeface="宋体" panose="02010600030101010101" pitchFamily="2" charset="-122"/>
                <a:ea typeface="宋体" panose="02010600030101010101" pitchFamily="2" charset="-122"/>
              </a:rPr>
              <a:t>   </a:t>
            </a:r>
            <a:r>
              <a:rPr lang="en-US" altLang="zh-CN" sz="3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木杆的上下振动</a:t>
            </a:r>
            <a:r>
              <a:rPr lang="en-US" altLang="zh-CN" sz="3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通过水使振动向外传播形成水波</a:t>
            </a:r>
          </a:p>
        </p:txBody>
      </p:sp>
      <p:sp>
        <p:nvSpPr>
          <p:cNvPr id="34830" name="矩形 4"/>
          <p:cNvSpPr/>
          <p:nvPr/>
        </p:nvSpPr>
        <p:spPr>
          <a:xfrm>
            <a:off x="278130" y="962025"/>
            <a:ext cx="5400675" cy="588645"/>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a:spAutoFit/>
          </a:bodyPr>
          <a:lstStyle/>
          <a:p>
            <a:r>
              <a:rPr lang="zh-CN" altLang="en-US" sz="3200" b="1" dirty="0">
                <a:solidFill>
                  <a:srgbClr val="FFFFFF"/>
                </a:solidFill>
                <a:latin typeface="Arial" panose="020B0604020202020204" pitchFamily="34" charset="0"/>
              </a:rPr>
              <a:t>二、电磁波是怎样传播的</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p:nvPr/>
        </p:nvSpPr>
        <p:spPr>
          <a:xfrm>
            <a:off x="3224530" y="829945"/>
            <a:ext cx="5543550" cy="583565"/>
          </a:xfrm>
          <a:prstGeom prst="rect">
            <a:avLst/>
          </a:prstGeom>
          <a:noFill/>
          <a:ln w="9525">
            <a:noFill/>
          </a:ln>
        </p:spPr>
        <p:txBody>
          <a:bodyPr>
            <a:spAutoFit/>
          </a:bodyPr>
          <a:lstStyle/>
          <a:p>
            <a:pPr>
              <a:spcBef>
                <a:spcPct val="50000"/>
              </a:spcBef>
            </a:pPr>
            <a:r>
              <a:rPr lang="zh-CN" altLang="en-US" sz="3200" b="1" dirty="0">
                <a:solidFill>
                  <a:srgbClr val="FF0000"/>
                </a:solidFill>
                <a:latin typeface="微软雅黑" panose="020B0503020204020204" pitchFamily="34" charset="-122"/>
                <a:ea typeface="微软雅黑" panose="020B0503020204020204" pitchFamily="34" charset="-122"/>
              </a:rPr>
              <a:t>水波、声波、电磁波</a:t>
            </a:r>
          </a:p>
        </p:txBody>
      </p:sp>
      <p:grpSp>
        <p:nvGrpSpPr>
          <p:cNvPr id="21507" name="Group 3"/>
          <p:cNvGrpSpPr/>
          <p:nvPr/>
        </p:nvGrpSpPr>
        <p:grpSpPr>
          <a:xfrm>
            <a:off x="848360" y="1851025"/>
            <a:ext cx="10774680" cy="4211955"/>
            <a:chOff x="-3" y="400"/>
            <a:chExt cx="4911" cy="1606"/>
          </a:xfrm>
        </p:grpSpPr>
        <p:grpSp>
          <p:nvGrpSpPr>
            <p:cNvPr id="21509" name="Group 4"/>
            <p:cNvGrpSpPr/>
            <p:nvPr/>
          </p:nvGrpSpPr>
          <p:grpSpPr>
            <a:xfrm>
              <a:off x="0" y="403"/>
              <a:ext cx="4905" cy="1600"/>
              <a:chOff x="0" y="403"/>
              <a:chExt cx="4905" cy="1600"/>
            </a:xfrm>
          </p:grpSpPr>
          <p:grpSp>
            <p:nvGrpSpPr>
              <p:cNvPr id="21511" name="Group 5"/>
              <p:cNvGrpSpPr/>
              <p:nvPr/>
            </p:nvGrpSpPr>
            <p:grpSpPr>
              <a:xfrm>
                <a:off x="0" y="403"/>
                <a:ext cx="1032" cy="391"/>
                <a:chOff x="0" y="403"/>
                <a:chExt cx="1032" cy="391"/>
              </a:xfrm>
            </p:grpSpPr>
            <p:sp>
              <p:nvSpPr>
                <p:cNvPr id="21545" name="Rectangle 6"/>
                <p:cNvSpPr/>
                <p:nvPr/>
              </p:nvSpPr>
              <p:spPr>
                <a:xfrm>
                  <a:off x="6" y="409"/>
                  <a:ext cx="1020"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r>
                    <a:rPr lang="zh-CN" altLang="en-US" sz="3200" dirty="0">
                      <a:solidFill>
                        <a:srgbClr val="000000"/>
                      </a:solidFill>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3200" dirty="0">
                    <a:latin typeface="微软雅黑" panose="020B0503020204020204" pitchFamily="34" charset="-122"/>
                    <a:ea typeface="微软雅黑" panose="020B0503020204020204" pitchFamily="34" charset="-122"/>
                  </a:endParaRPr>
                </a:p>
              </p:txBody>
            </p:sp>
            <p:sp>
              <p:nvSpPr>
                <p:cNvPr id="21546" name="Rectangle 7"/>
                <p:cNvSpPr/>
                <p:nvPr/>
              </p:nvSpPr>
              <p:spPr>
                <a:xfrm>
                  <a:off x="0" y="403"/>
                  <a:ext cx="1032"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12" name="Group 8"/>
              <p:cNvGrpSpPr/>
              <p:nvPr/>
            </p:nvGrpSpPr>
            <p:grpSpPr>
              <a:xfrm>
                <a:off x="1032" y="403"/>
                <a:ext cx="1667" cy="391"/>
                <a:chOff x="1032" y="403"/>
                <a:chExt cx="1667" cy="391"/>
              </a:xfrm>
            </p:grpSpPr>
            <p:sp>
              <p:nvSpPr>
                <p:cNvPr id="21543" name="Rectangle 9"/>
                <p:cNvSpPr/>
                <p:nvPr/>
              </p:nvSpPr>
              <p:spPr>
                <a:xfrm>
                  <a:off x="1038" y="409"/>
                  <a:ext cx="1655"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endParaRPr lang="en-US" altLang="zh-CN" sz="3200" dirty="0">
                    <a:solidFill>
                      <a:schemeClr val="tx2"/>
                    </a:solidFill>
                    <a:latin typeface="微软雅黑" panose="020B0503020204020204" pitchFamily="34" charset="-122"/>
                    <a:ea typeface="微软雅黑" panose="020B0503020204020204" pitchFamily="34" charset="-122"/>
                  </a:endParaRPr>
                </a:p>
                <a:p>
                  <a:pPr algn="just" eaLnBrk="1" hangingPunct="1"/>
                  <a:r>
                    <a:rPr lang="zh-CN" altLang="en-US" sz="3200" dirty="0">
                      <a:latin typeface="微软雅黑" panose="020B0503020204020204" pitchFamily="34" charset="-122"/>
                      <a:ea typeface="微软雅黑" panose="020B0503020204020204" pitchFamily="34" charset="-122"/>
                    </a:rPr>
                    <a:t>振动源</a:t>
                  </a:r>
                </a:p>
                <a:p>
                  <a:pPr algn="just"/>
                  <a:endParaRPr lang="en-US" altLang="zh-CN" sz="3200" dirty="0">
                    <a:latin typeface="微软雅黑" panose="020B0503020204020204" pitchFamily="34" charset="-122"/>
                    <a:ea typeface="微软雅黑" panose="020B0503020204020204" pitchFamily="34" charset="-122"/>
                  </a:endParaRPr>
                </a:p>
              </p:txBody>
            </p:sp>
            <p:sp>
              <p:nvSpPr>
                <p:cNvPr id="21544" name="Rectangle 10"/>
                <p:cNvSpPr/>
                <p:nvPr/>
              </p:nvSpPr>
              <p:spPr>
                <a:xfrm>
                  <a:off x="1032" y="403"/>
                  <a:ext cx="1667"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13" name="Group 11"/>
              <p:cNvGrpSpPr/>
              <p:nvPr/>
            </p:nvGrpSpPr>
            <p:grpSpPr>
              <a:xfrm>
                <a:off x="2699" y="403"/>
                <a:ext cx="2206" cy="391"/>
                <a:chOff x="2699" y="403"/>
                <a:chExt cx="2206" cy="391"/>
              </a:xfrm>
            </p:grpSpPr>
            <p:sp>
              <p:nvSpPr>
                <p:cNvPr id="21541" name="Rectangle 12"/>
                <p:cNvSpPr/>
                <p:nvPr/>
              </p:nvSpPr>
              <p:spPr>
                <a:xfrm>
                  <a:off x="2705" y="409"/>
                  <a:ext cx="2194"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endParaRPr lang="en-US" altLang="zh-CN" sz="3200" dirty="0">
                    <a:solidFill>
                      <a:schemeClr val="tx2"/>
                    </a:solidFill>
                    <a:latin typeface="微软雅黑" panose="020B0503020204020204" pitchFamily="34" charset="-122"/>
                    <a:ea typeface="微软雅黑" panose="020B0503020204020204" pitchFamily="34" charset="-122"/>
                  </a:endParaRPr>
                </a:p>
                <a:p>
                  <a:pPr algn="just" eaLnBrk="1" hangingPunct="1"/>
                  <a:r>
                    <a:rPr lang="zh-CN" altLang="en-US" sz="3200" dirty="0">
                      <a:latin typeface="微软雅黑" panose="020B0503020204020204" pitchFamily="34" charset="-122"/>
                      <a:ea typeface="微软雅黑" panose="020B0503020204020204" pitchFamily="34" charset="-122"/>
                    </a:rPr>
                    <a:t>波的形成</a:t>
                  </a:r>
                </a:p>
                <a:p>
                  <a:pPr algn="just"/>
                  <a:endParaRPr lang="en-US" altLang="zh-CN" sz="3200" dirty="0">
                    <a:latin typeface="微软雅黑" panose="020B0503020204020204" pitchFamily="34" charset="-122"/>
                    <a:ea typeface="微软雅黑" panose="020B0503020204020204" pitchFamily="34" charset="-122"/>
                  </a:endParaRPr>
                </a:p>
              </p:txBody>
            </p:sp>
            <p:sp>
              <p:nvSpPr>
                <p:cNvPr id="21542" name="Rectangle 13"/>
                <p:cNvSpPr/>
                <p:nvPr/>
              </p:nvSpPr>
              <p:spPr>
                <a:xfrm>
                  <a:off x="2699" y="403"/>
                  <a:ext cx="2206"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14" name="Group 14"/>
              <p:cNvGrpSpPr/>
              <p:nvPr/>
            </p:nvGrpSpPr>
            <p:grpSpPr>
              <a:xfrm>
                <a:off x="0" y="806"/>
                <a:ext cx="1032" cy="391"/>
                <a:chOff x="0" y="806"/>
                <a:chExt cx="1032" cy="391"/>
              </a:xfrm>
            </p:grpSpPr>
            <p:sp>
              <p:nvSpPr>
                <p:cNvPr id="21539" name="Rectangle 15"/>
                <p:cNvSpPr/>
                <p:nvPr/>
              </p:nvSpPr>
              <p:spPr>
                <a:xfrm>
                  <a:off x="6" y="812"/>
                  <a:ext cx="1020"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endParaRPr lang="zh-CN" altLang="en-US" sz="3200" dirty="0">
                    <a:latin typeface="微软雅黑" panose="020B0503020204020204" pitchFamily="34" charset="-122"/>
                    <a:ea typeface="微软雅黑" panose="020B0503020204020204" pitchFamily="34" charset="-122"/>
                  </a:endParaRPr>
                </a:p>
                <a:p>
                  <a:pPr algn="just" eaLnBrk="1" hangingPunct="1"/>
                  <a:r>
                    <a:rPr lang="zh-CN" altLang="en-US" sz="3200" dirty="0">
                      <a:latin typeface="微软雅黑" panose="020B0503020204020204" pitchFamily="34" charset="-122"/>
                      <a:ea typeface="微软雅黑" panose="020B0503020204020204" pitchFamily="34" charset="-122"/>
                    </a:rPr>
                    <a:t>水　波</a:t>
                  </a:r>
                </a:p>
                <a:p>
                  <a:pPr algn="just"/>
                  <a:endParaRPr lang="en-US" altLang="zh-CN" sz="3200" dirty="0">
                    <a:latin typeface="微软雅黑" panose="020B0503020204020204" pitchFamily="34" charset="-122"/>
                    <a:ea typeface="微软雅黑" panose="020B0503020204020204" pitchFamily="34" charset="-122"/>
                  </a:endParaRPr>
                </a:p>
              </p:txBody>
            </p:sp>
            <p:sp>
              <p:nvSpPr>
                <p:cNvPr id="21540" name="Rectangle 16"/>
                <p:cNvSpPr/>
                <p:nvPr/>
              </p:nvSpPr>
              <p:spPr>
                <a:xfrm>
                  <a:off x="0" y="806"/>
                  <a:ext cx="1032"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15" name="Group 17"/>
              <p:cNvGrpSpPr/>
              <p:nvPr/>
            </p:nvGrpSpPr>
            <p:grpSpPr>
              <a:xfrm>
                <a:off x="1032" y="806"/>
                <a:ext cx="1667" cy="391"/>
                <a:chOff x="1032" y="806"/>
                <a:chExt cx="1667" cy="391"/>
              </a:xfrm>
            </p:grpSpPr>
            <p:sp>
              <p:nvSpPr>
                <p:cNvPr id="21537" name="Rectangle 18"/>
                <p:cNvSpPr/>
                <p:nvPr/>
              </p:nvSpPr>
              <p:spPr>
                <a:xfrm>
                  <a:off x="1038" y="812"/>
                  <a:ext cx="1655"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r>
                    <a:rPr lang="zh-CN" altLang="en-US" sz="3200" b="1" dirty="0">
                      <a:latin typeface="微软雅黑" panose="020B0503020204020204" pitchFamily="34" charset="-122"/>
                      <a:ea typeface="微软雅黑" panose="020B0503020204020204" pitchFamily="34" charset="-122"/>
                    </a:rPr>
                    <a:t>水面的上下振动</a:t>
                  </a:r>
                </a:p>
                <a:p>
                  <a:pPr algn="just"/>
                  <a:endParaRPr lang="zh-CN" altLang="en-US" sz="3200" b="1" dirty="0">
                    <a:latin typeface="微软雅黑" panose="020B0503020204020204" pitchFamily="34" charset="-122"/>
                    <a:ea typeface="微软雅黑" panose="020B0503020204020204" pitchFamily="34" charset="-122"/>
                  </a:endParaRPr>
                </a:p>
              </p:txBody>
            </p:sp>
            <p:sp>
              <p:nvSpPr>
                <p:cNvPr id="21538" name="Rectangle 19"/>
                <p:cNvSpPr/>
                <p:nvPr/>
              </p:nvSpPr>
              <p:spPr>
                <a:xfrm>
                  <a:off x="1032" y="806"/>
                  <a:ext cx="1667"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16" name="Group 20"/>
              <p:cNvGrpSpPr/>
              <p:nvPr/>
            </p:nvGrpSpPr>
            <p:grpSpPr>
              <a:xfrm>
                <a:off x="2699" y="806"/>
                <a:ext cx="2206" cy="391"/>
                <a:chOff x="2699" y="806"/>
                <a:chExt cx="2206" cy="391"/>
              </a:xfrm>
            </p:grpSpPr>
            <p:sp>
              <p:nvSpPr>
                <p:cNvPr id="21535" name="Rectangle 21"/>
                <p:cNvSpPr/>
                <p:nvPr/>
              </p:nvSpPr>
              <p:spPr>
                <a:xfrm>
                  <a:off x="2705" y="812"/>
                  <a:ext cx="2194"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endParaRPr lang="en-US" altLang="zh-CN" sz="3200" dirty="0">
                    <a:solidFill>
                      <a:schemeClr val="tx2"/>
                    </a:solidFill>
                    <a:latin typeface="微软雅黑" panose="020B0503020204020204" pitchFamily="34" charset="-122"/>
                    <a:ea typeface="微软雅黑" panose="020B0503020204020204" pitchFamily="34" charset="-122"/>
                  </a:endParaRPr>
                </a:p>
                <a:p>
                  <a:pPr algn="just" eaLnBrk="1" hangingPunct="1"/>
                  <a:r>
                    <a:rPr lang="zh-CN" altLang="en-US" sz="3200" b="1" dirty="0">
                      <a:latin typeface="微软雅黑" panose="020B0503020204020204" pitchFamily="34" charset="-122"/>
                      <a:ea typeface="微软雅黑" panose="020B0503020204020204" pitchFamily="34" charset="-122"/>
                    </a:rPr>
                    <a:t>通过水使振动向外传播形成水波</a:t>
                  </a:r>
                </a:p>
                <a:p>
                  <a:pPr algn="just"/>
                  <a:endParaRPr lang="en-US" altLang="zh-CN" b="1" dirty="0">
                    <a:latin typeface="微软雅黑" panose="020B0503020204020204" pitchFamily="34" charset="-122"/>
                    <a:ea typeface="微软雅黑" panose="020B0503020204020204" pitchFamily="34" charset="-122"/>
                  </a:endParaRPr>
                </a:p>
              </p:txBody>
            </p:sp>
            <p:sp>
              <p:nvSpPr>
                <p:cNvPr id="21536" name="Rectangle 22"/>
                <p:cNvSpPr/>
                <p:nvPr/>
              </p:nvSpPr>
              <p:spPr>
                <a:xfrm>
                  <a:off x="2699" y="806"/>
                  <a:ext cx="2206"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17" name="Group 23"/>
              <p:cNvGrpSpPr/>
              <p:nvPr/>
            </p:nvGrpSpPr>
            <p:grpSpPr>
              <a:xfrm>
                <a:off x="0" y="1209"/>
                <a:ext cx="1032" cy="391"/>
                <a:chOff x="0" y="1209"/>
                <a:chExt cx="1032" cy="391"/>
              </a:xfrm>
            </p:grpSpPr>
            <p:sp>
              <p:nvSpPr>
                <p:cNvPr id="21533" name="Rectangle 24"/>
                <p:cNvSpPr/>
                <p:nvPr/>
              </p:nvSpPr>
              <p:spPr>
                <a:xfrm>
                  <a:off x="6" y="1215"/>
                  <a:ext cx="1020"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endParaRPr lang="zh-CN" altLang="en-US" sz="3200" b="1" dirty="0">
                    <a:latin typeface="微软雅黑" panose="020B0503020204020204" pitchFamily="34" charset="-122"/>
                    <a:ea typeface="微软雅黑" panose="020B0503020204020204" pitchFamily="34" charset="-122"/>
                  </a:endParaRPr>
                </a:p>
                <a:p>
                  <a:pPr algn="just" eaLnBrk="1" hangingPunct="1"/>
                  <a:r>
                    <a:rPr lang="zh-CN" altLang="en-US" sz="3200" b="1" dirty="0">
                      <a:latin typeface="微软雅黑" panose="020B0503020204020204" pitchFamily="34" charset="-122"/>
                      <a:ea typeface="微软雅黑" panose="020B0503020204020204" pitchFamily="34" charset="-122"/>
                    </a:rPr>
                    <a:t>声　波</a:t>
                  </a:r>
                </a:p>
                <a:p>
                  <a:pPr algn="just"/>
                  <a:endParaRPr lang="en-US" altLang="zh-CN" sz="2400" b="1" dirty="0">
                    <a:latin typeface="微软雅黑" panose="020B0503020204020204" pitchFamily="34" charset="-122"/>
                    <a:ea typeface="微软雅黑" panose="020B0503020204020204" pitchFamily="34" charset="-122"/>
                  </a:endParaRPr>
                </a:p>
              </p:txBody>
            </p:sp>
            <p:sp>
              <p:nvSpPr>
                <p:cNvPr id="21534" name="Rectangle 25"/>
                <p:cNvSpPr/>
                <p:nvPr/>
              </p:nvSpPr>
              <p:spPr>
                <a:xfrm>
                  <a:off x="0" y="1209"/>
                  <a:ext cx="1032"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18" name="Group 26"/>
              <p:cNvGrpSpPr/>
              <p:nvPr/>
            </p:nvGrpSpPr>
            <p:grpSpPr>
              <a:xfrm>
                <a:off x="1032" y="1209"/>
                <a:ext cx="1667" cy="391"/>
                <a:chOff x="1032" y="1209"/>
                <a:chExt cx="1667" cy="391"/>
              </a:xfrm>
            </p:grpSpPr>
            <p:sp>
              <p:nvSpPr>
                <p:cNvPr id="21531" name="Rectangle 27"/>
                <p:cNvSpPr/>
                <p:nvPr/>
              </p:nvSpPr>
              <p:spPr>
                <a:xfrm>
                  <a:off x="1038" y="1215"/>
                  <a:ext cx="1655"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endParaRPr lang="en-US" altLang="zh-CN" sz="3200" dirty="0">
                    <a:solidFill>
                      <a:schemeClr val="tx2"/>
                    </a:solidFill>
                    <a:latin typeface="微软雅黑" panose="020B0503020204020204" pitchFamily="34" charset="-122"/>
                    <a:ea typeface="微软雅黑" panose="020B0503020204020204" pitchFamily="34" charset="-122"/>
                  </a:endParaRPr>
                </a:p>
                <a:p>
                  <a:pPr algn="just" eaLnBrk="1" hangingPunct="1"/>
                  <a:r>
                    <a:rPr lang="zh-CN" altLang="en-US" sz="3200" b="1" dirty="0">
                      <a:latin typeface="微软雅黑" panose="020B0503020204020204" pitchFamily="34" charset="-122"/>
                      <a:ea typeface="微软雅黑" panose="020B0503020204020204" pitchFamily="34" charset="-122"/>
                    </a:rPr>
                    <a:t>发声体的往复振动</a:t>
                  </a:r>
                </a:p>
                <a:p>
                  <a:pPr algn="just"/>
                  <a:endParaRPr lang="en-US" altLang="zh-CN" sz="2400" b="1" dirty="0">
                    <a:latin typeface="微软雅黑" panose="020B0503020204020204" pitchFamily="34" charset="-122"/>
                    <a:ea typeface="微软雅黑" panose="020B0503020204020204" pitchFamily="34" charset="-122"/>
                  </a:endParaRPr>
                </a:p>
              </p:txBody>
            </p:sp>
            <p:sp>
              <p:nvSpPr>
                <p:cNvPr id="21532" name="Rectangle 28"/>
                <p:cNvSpPr/>
                <p:nvPr/>
              </p:nvSpPr>
              <p:spPr>
                <a:xfrm>
                  <a:off x="1032" y="1209"/>
                  <a:ext cx="1667"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19" name="Group 29"/>
              <p:cNvGrpSpPr/>
              <p:nvPr/>
            </p:nvGrpSpPr>
            <p:grpSpPr>
              <a:xfrm>
                <a:off x="2699" y="1209"/>
                <a:ext cx="2206" cy="391"/>
                <a:chOff x="2699" y="1209"/>
                <a:chExt cx="2206" cy="391"/>
              </a:xfrm>
            </p:grpSpPr>
            <p:sp>
              <p:nvSpPr>
                <p:cNvPr id="21529" name="Rectangle 30"/>
                <p:cNvSpPr/>
                <p:nvPr/>
              </p:nvSpPr>
              <p:spPr>
                <a:xfrm>
                  <a:off x="2705" y="1215"/>
                  <a:ext cx="2194"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endParaRPr lang="en-US" altLang="zh-CN" sz="3200" dirty="0">
                    <a:solidFill>
                      <a:schemeClr val="tx2"/>
                    </a:solidFill>
                    <a:latin typeface="微软雅黑" panose="020B0503020204020204" pitchFamily="34" charset="-122"/>
                    <a:ea typeface="微软雅黑" panose="020B0503020204020204" pitchFamily="34" charset="-122"/>
                  </a:endParaRPr>
                </a:p>
                <a:p>
                  <a:pPr algn="just" eaLnBrk="1" hangingPunct="1"/>
                  <a:r>
                    <a:rPr lang="zh-CN" altLang="en-US" sz="3200" b="1" dirty="0">
                      <a:latin typeface="微软雅黑" panose="020B0503020204020204" pitchFamily="34" charset="-122"/>
                      <a:ea typeface="微软雅黑" panose="020B0503020204020204" pitchFamily="34" charset="-122"/>
                    </a:rPr>
                    <a:t>通过空气振动向外传播形成声波</a:t>
                  </a:r>
                </a:p>
                <a:p>
                  <a:pPr algn="just"/>
                  <a:endParaRPr lang="en-US" altLang="zh-CN" sz="3200" b="1" dirty="0">
                    <a:latin typeface="微软雅黑" panose="020B0503020204020204" pitchFamily="34" charset="-122"/>
                    <a:ea typeface="微软雅黑" panose="020B0503020204020204" pitchFamily="34" charset="-122"/>
                  </a:endParaRPr>
                </a:p>
              </p:txBody>
            </p:sp>
            <p:sp>
              <p:nvSpPr>
                <p:cNvPr id="21530" name="Rectangle 31"/>
                <p:cNvSpPr/>
                <p:nvPr/>
              </p:nvSpPr>
              <p:spPr>
                <a:xfrm>
                  <a:off x="2699" y="1209"/>
                  <a:ext cx="2206"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20" name="Group 32"/>
              <p:cNvGrpSpPr/>
              <p:nvPr/>
            </p:nvGrpSpPr>
            <p:grpSpPr>
              <a:xfrm>
                <a:off x="0" y="1612"/>
                <a:ext cx="1032" cy="391"/>
                <a:chOff x="0" y="1612"/>
                <a:chExt cx="1032" cy="391"/>
              </a:xfrm>
            </p:grpSpPr>
            <p:sp>
              <p:nvSpPr>
                <p:cNvPr id="21527" name="Rectangle 33"/>
                <p:cNvSpPr/>
                <p:nvPr/>
              </p:nvSpPr>
              <p:spPr>
                <a:xfrm>
                  <a:off x="6" y="1618"/>
                  <a:ext cx="1020"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endParaRPr lang="zh-CN" altLang="en-US" sz="3200" b="1" dirty="0">
                    <a:solidFill>
                      <a:srgbClr val="0E54D2"/>
                    </a:solidFill>
                    <a:latin typeface="微软雅黑" panose="020B0503020204020204" pitchFamily="34" charset="-122"/>
                    <a:ea typeface="微软雅黑" panose="020B0503020204020204" pitchFamily="34" charset="-122"/>
                  </a:endParaRPr>
                </a:p>
                <a:p>
                  <a:pPr algn="just" eaLnBrk="1" hangingPunct="1"/>
                  <a:r>
                    <a:rPr lang="zh-CN" altLang="en-US" sz="3200" b="1" dirty="0">
                      <a:solidFill>
                        <a:srgbClr val="0E54D2"/>
                      </a:solidFill>
                      <a:latin typeface="微软雅黑" panose="020B0503020204020204" pitchFamily="34" charset="-122"/>
                      <a:ea typeface="微软雅黑" panose="020B0503020204020204" pitchFamily="34" charset="-122"/>
                    </a:rPr>
                    <a:t>电磁波</a:t>
                  </a:r>
                </a:p>
                <a:p>
                  <a:pPr algn="just"/>
                  <a:endParaRPr lang="en-US" altLang="zh-CN" sz="2400" b="1" dirty="0">
                    <a:solidFill>
                      <a:srgbClr val="0E54D2"/>
                    </a:solidFill>
                    <a:latin typeface="微软雅黑" panose="020B0503020204020204" pitchFamily="34" charset="-122"/>
                    <a:ea typeface="微软雅黑" panose="020B0503020204020204" pitchFamily="34" charset="-122"/>
                  </a:endParaRPr>
                </a:p>
              </p:txBody>
            </p:sp>
            <p:sp>
              <p:nvSpPr>
                <p:cNvPr id="21528" name="Rectangle 34"/>
                <p:cNvSpPr/>
                <p:nvPr/>
              </p:nvSpPr>
              <p:spPr>
                <a:xfrm>
                  <a:off x="0" y="1612"/>
                  <a:ext cx="1032"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21" name="Group 35"/>
              <p:cNvGrpSpPr/>
              <p:nvPr/>
            </p:nvGrpSpPr>
            <p:grpSpPr>
              <a:xfrm>
                <a:off x="1032" y="1612"/>
                <a:ext cx="1667" cy="391"/>
                <a:chOff x="1032" y="1612"/>
                <a:chExt cx="1667" cy="391"/>
              </a:xfrm>
            </p:grpSpPr>
            <p:sp>
              <p:nvSpPr>
                <p:cNvPr id="21525" name="Rectangle 36"/>
                <p:cNvSpPr/>
                <p:nvPr/>
              </p:nvSpPr>
              <p:spPr>
                <a:xfrm>
                  <a:off x="1038" y="1618"/>
                  <a:ext cx="1655"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endParaRPr lang="en-US" altLang="zh-CN" sz="3200" dirty="0">
                    <a:solidFill>
                      <a:schemeClr val="tx2"/>
                    </a:solidFill>
                    <a:latin typeface="微软雅黑" panose="020B0503020204020204" pitchFamily="34" charset="-122"/>
                    <a:ea typeface="微软雅黑" panose="020B0503020204020204" pitchFamily="34" charset="-122"/>
                  </a:endParaRPr>
                </a:p>
                <a:p>
                  <a:pPr algn="just" eaLnBrk="1" hangingPunct="1"/>
                  <a:r>
                    <a:rPr lang="zh-CN" altLang="en-US" sz="3200" b="1" dirty="0">
                      <a:solidFill>
                        <a:srgbClr val="0E54D2"/>
                      </a:solidFill>
                      <a:latin typeface="微软雅黑" panose="020B0503020204020204" pitchFamily="34" charset="-122"/>
                      <a:ea typeface="微软雅黑" panose="020B0503020204020204" pitchFamily="34" charset="-122"/>
                    </a:rPr>
                    <a:t>导体中有方向、大小迅速变化的电流</a:t>
                  </a:r>
                </a:p>
                <a:p>
                  <a:pPr algn="just"/>
                  <a:endParaRPr lang="en-US" altLang="zh-CN" sz="3200" b="1" dirty="0">
                    <a:solidFill>
                      <a:srgbClr val="0E54D2"/>
                    </a:solidFill>
                    <a:latin typeface="微软雅黑" panose="020B0503020204020204" pitchFamily="34" charset="-122"/>
                    <a:ea typeface="微软雅黑" panose="020B0503020204020204" pitchFamily="34" charset="-122"/>
                  </a:endParaRPr>
                </a:p>
              </p:txBody>
            </p:sp>
            <p:sp>
              <p:nvSpPr>
                <p:cNvPr id="21526" name="Rectangle 37"/>
                <p:cNvSpPr/>
                <p:nvPr/>
              </p:nvSpPr>
              <p:spPr>
                <a:xfrm>
                  <a:off x="1032" y="1612"/>
                  <a:ext cx="1667"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nvGrpSpPr>
              <p:cNvPr id="21522" name="Group 38"/>
              <p:cNvGrpSpPr/>
              <p:nvPr/>
            </p:nvGrpSpPr>
            <p:grpSpPr>
              <a:xfrm>
                <a:off x="2699" y="1612"/>
                <a:ext cx="2206" cy="391"/>
                <a:chOff x="2699" y="1612"/>
                <a:chExt cx="2206" cy="391"/>
              </a:xfrm>
            </p:grpSpPr>
            <p:sp>
              <p:nvSpPr>
                <p:cNvPr id="21523" name="Rectangle 39"/>
                <p:cNvSpPr/>
                <p:nvPr/>
              </p:nvSpPr>
              <p:spPr>
                <a:xfrm>
                  <a:off x="2705" y="1618"/>
                  <a:ext cx="2194" cy="379"/>
                </a:xfrm>
                <a:prstGeom prst="rect">
                  <a:avLst/>
                </a:prstGeom>
                <a:noFill/>
                <a:ln w="12700" cap="sq" cmpd="sng">
                  <a:solidFill>
                    <a:schemeClr val="tx1"/>
                  </a:solidFill>
                  <a:prstDash val="solid"/>
                  <a:miter/>
                  <a:headEnd type="none" w="sm" len="sm"/>
                  <a:tailEnd type="none" w="sm" len="sm"/>
                </a:ln>
              </p:spPr>
              <p:txBody>
                <a:bodyPr anchor="ctr"/>
                <a:lstStyle/>
                <a:p>
                  <a:pPr algn="just" eaLnBrk="1" hangingPunct="1"/>
                  <a:r>
                    <a:rPr lang="zh-CN" altLang="en-US" sz="3200" b="1" dirty="0">
                      <a:solidFill>
                        <a:srgbClr val="0E54D2"/>
                      </a:solidFill>
                      <a:latin typeface="微软雅黑" panose="020B0503020204020204" pitchFamily="34" charset="-122"/>
                      <a:ea typeface="微软雅黑" panose="020B0503020204020204" pitchFamily="34" charset="-122"/>
                    </a:rPr>
                    <a:t>通过电磁波向外传播</a:t>
                  </a:r>
                </a:p>
                <a:p>
                  <a:pPr algn="just"/>
                  <a:endParaRPr lang="zh-CN" altLang="en-US" sz="3200" b="1" dirty="0">
                    <a:solidFill>
                      <a:srgbClr val="0E54D2"/>
                    </a:solidFill>
                    <a:latin typeface="微软雅黑" panose="020B0503020204020204" pitchFamily="34" charset="-122"/>
                    <a:ea typeface="微软雅黑" panose="020B0503020204020204" pitchFamily="34" charset="-122"/>
                  </a:endParaRPr>
                </a:p>
              </p:txBody>
            </p:sp>
            <p:sp>
              <p:nvSpPr>
                <p:cNvPr id="21524" name="Rectangle 40"/>
                <p:cNvSpPr/>
                <p:nvPr/>
              </p:nvSpPr>
              <p:spPr>
                <a:xfrm>
                  <a:off x="2699" y="1612"/>
                  <a:ext cx="2206" cy="391"/>
                </a:xfrm>
                <a:prstGeom prst="rect">
                  <a:avLst/>
                </a:prstGeom>
                <a:noFill/>
                <a:ln w="7"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grpSp>
        <p:sp>
          <p:nvSpPr>
            <p:cNvPr id="21510" name="Rectangle 41"/>
            <p:cNvSpPr/>
            <p:nvPr/>
          </p:nvSpPr>
          <p:spPr>
            <a:xfrm>
              <a:off x="-3" y="400"/>
              <a:ext cx="4911" cy="1606"/>
            </a:xfrm>
            <a:prstGeom prst="rect">
              <a:avLst/>
            </a:prstGeom>
            <a:noFill/>
            <a:ln w="11112" cap="sq" cmpd="sng">
              <a:solidFill>
                <a:schemeClr val="tx1"/>
              </a:solidFill>
              <a:prstDash val="solid"/>
              <a:miter/>
              <a:headEnd type="none" w="sm" len="sm"/>
              <a:tailEnd type="none" w="sm" len="sm"/>
            </a:ln>
          </p:spPr>
          <p:txBody>
            <a:bodyPr/>
            <a:lstStyle/>
            <a:p>
              <a:endParaRPr lang="zh-CN" altLang="en-US" sz="32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6"/>
          <p:cNvSpPr txBox="1"/>
          <p:nvPr/>
        </p:nvSpPr>
        <p:spPr>
          <a:xfrm>
            <a:off x="929005" y="977265"/>
            <a:ext cx="10511155" cy="1322070"/>
          </a:xfrm>
          <a:prstGeom prst="rect">
            <a:avLst/>
          </a:prstGeom>
          <a:noFill/>
          <a:ln w="9525">
            <a:noFill/>
          </a:ln>
        </p:spPr>
        <p:txBody>
          <a:bodyPr wrap="square">
            <a:spAutoFit/>
          </a:bodyPr>
          <a:lstStyle/>
          <a:p>
            <a:pPr>
              <a:spcBef>
                <a:spcPct val="50000"/>
              </a:spcBef>
            </a:pPr>
            <a:r>
              <a:rPr lang="zh-CN" altLang="en-US" sz="3200" b="1" dirty="0">
                <a:latin typeface="微软雅黑" panose="020B0503020204020204" pitchFamily="34" charset="-122"/>
                <a:ea typeface="微软雅黑" panose="020B0503020204020204" pitchFamily="34" charset="-122"/>
              </a:rPr>
              <a:t>声音的传播需要介质，真空不能传声；</a:t>
            </a:r>
          </a:p>
          <a:p>
            <a:pPr>
              <a:spcBef>
                <a:spcPct val="50000"/>
              </a:spcBef>
            </a:pPr>
            <a:r>
              <a:rPr lang="zh-CN" altLang="en-US" sz="3200" b="1" dirty="0">
                <a:latin typeface="微软雅黑" panose="020B0503020204020204" pitchFamily="34" charset="-122"/>
                <a:ea typeface="微软雅黑" panose="020B0503020204020204" pitchFamily="34" charset="-122"/>
              </a:rPr>
              <a:t>光的传播不需要介质，在真空中能够传播。</a:t>
            </a:r>
          </a:p>
        </p:txBody>
      </p:sp>
      <p:sp>
        <p:nvSpPr>
          <p:cNvPr id="112647" name="Text Box 7"/>
          <p:cNvSpPr txBox="1"/>
          <p:nvPr/>
        </p:nvSpPr>
        <p:spPr>
          <a:xfrm>
            <a:off x="2450465" y="3075305"/>
            <a:ext cx="6731000" cy="583565"/>
          </a:xfrm>
          <a:prstGeom prst="rect">
            <a:avLst/>
          </a:prstGeom>
          <a:noFill/>
          <a:ln w="9525">
            <a:noFill/>
          </a:ln>
        </p:spPr>
        <p:txBody>
          <a:bodyPr wrap="square">
            <a:spAutoFit/>
          </a:bodyPr>
          <a:lstStyle/>
          <a:p>
            <a:pPr>
              <a:spcBef>
                <a:spcPct val="50000"/>
              </a:spcBef>
            </a:pPr>
            <a:r>
              <a:rPr lang="zh-CN" altLang="en-US" sz="3200" b="1" dirty="0">
                <a:solidFill>
                  <a:srgbClr val="0000CC"/>
                </a:solidFill>
                <a:latin typeface="微软雅黑" panose="020B0503020204020204" pitchFamily="34" charset="-122"/>
                <a:ea typeface="微软雅黑" panose="020B0503020204020204" pitchFamily="34" charset="-122"/>
              </a:rPr>
              <a:t>电磁波的传播是否需要介质？</a:t>
            </a:r>
          </a:p>
        </p:txBody>
      </p:sp>
      <p:sp>
        <p:nvSpPr>
          <p:cNvPr id="112648" name="Text Box 8"/>
          <p:cNvSpPr txBox="1"/>
          <p:nvPr/>
        </p:nvSpPr>
        <p:spPr>
          <a:xfrm>
            <a:off x="2954020" y="3966210"/>
            <a:ext cx="5989320" cy="583565"/>
          </a:xfrm>
          <a:prstGeom prst="rect">
            <a:avLst/>
          </a:prstGeom>
          <a:noFill/>
          <a:ln w="9525">
            <a:noFill/>
          </a:ln>
        </p:spPr>
        <p:txBody>
          <a:bodyPr wrap="square">
            <a:spAutoFit/>
          </a:bodyPr>
          <a:lstStyle/>
          <a:p>
            <a:pPr>
              <a:spcBef>
                <a:spcPct val="50000"/>
              </a:spcBef>
            </a:pPr>
            <a:r>
              <a:rPr lang="zh-CN" altLang="en-US" sz="3200" b="1" dirty="0">
                <a:solidFill>
                  <a:srgbClr val="0000CC"/>
                </a:solidFill>
                <a:latin typeface="微软雅黑" panose="020B0503020204020204" pitchFamily="34" charset="-122"/>
                <a:ea typeface="微软雅黑" panose="020B0503020204020204" pitchFamily="34" charset="-122"/>
              </a:rPr>
              <a:t>你能例证你的观点吗？</a:t>
            </a:r>
          </a:p>
        </p:txBody>
      </p:sp>
      <p:sp>
        <p:nvSpPr>
          <p:cNvPr id="34828" name="矩形 299"/>
          <p:cNvSpPr/>
          <p:nvPr/>
        </p:nvSpPr>
        <p:spPr>
          <a:xfrm>
            <a:off x="2825115" y="4718050"/>
            <a:ext cx="8072120" cy="953135"/>
          </a:xfrm>
          <a:prstGeom prst="rect">
            <a:avLst/>
          </a:prstGeom>
          <a:noFill/>
          <a:ln w="9525">
            <a:noFill/>
          </a:ln>
        </p:spPr>
        <p:txBody>
          <a:bodyPr wrap="square">
            <a:spAutoFit/>
          </a:bodyPr>
          <a:lstStyle/>
          <a:p>
            <a:r>
              <a:rPr lang="zh-CN" altLang="en-US" sz="2800" b="1" dirty="0">
                <a:solidFill>
                  <a:srgbClr val="0066CC"/>
                </a:solidFill>
                <a:latin typeface="宋体" panose="02010600030101010101" pitchFamily="2" charset="-122"/>
              </a:rPr>
              <a:t>　　</a:t>
            </a:r>
            <a:r>
              <a:rPr lang="zh-CN" altLang="en-US" sz="2800" b="1" dirty="0">
                <a:solidFill>
                  <a:srgbClr val="FF0000"/>
                </a:solidFill>
                <a:latin typeface="宋体" panose="02010600030101010101" pitchFamily="2" charset="-122"/>
              </a:rPr>
              <a:t>把一个移动电话放入真空罩中，拨打这个手机的号码，观察手机的反应。</a:t>
            </a:r>
          </a:p>
        </p:txBody>
      </p:sp>
      <p:sp>
        <p:nvSpPr>
          <p:cNvPr id="34831" name="Rectangle 2"/>
          <p:cNvSpPr/>
          <p:nvPr/>
        </p:nvSpPr>
        <p:spPr>
          <a:xfrm>
            <a:off x="674370" y="4718050"/>
            <a:ext cx="2024380" cy="537845"/>
          </a:xfrm>
          <a:prstGeom prst="rect">
            <a:avLst/>
          </a:prstGeom>
          <a:gradFill rotWithShape="0">
            <a:gsLst>
              <a:gs pos="0">
                <a:srgbClr val="D1E8FF"/>
              </a:gs>
              <a:gs pos="100000">
                <a:srgbClr val="99CCFF"/>
              </a:gs>
            </a:gsLst>
            <a:lin ang="5400000" scaled="1"/>
            <a:tileRect/>
          </a:gradFill>
          <a:ln w="19050" cap="flat" cmpd="sng">
            <a:solidFill>
              <a:schemeClr val="tx2"/>
            </a:solidFill>
            <a:prstDash val="solid"/>
            <a:miter/>
            <a:headEnd type="none" w="med" len="med"/>
            <a:tailEnd type="none" w="med" len="med"/>
          </a:ln>
        </p:spPr>
        <p:txBody>
          <a:bodyPr>
            <a:spAutoFit/>
          </a:bodyPr>
          <a:lstStyle/>
          <a:p>
            <a:pPr algn="ctr"/>
            <a:r>
              <a:rPr lang="zh-CN" altLang="en-US" sz="2800" b="1" dirty="0">
                <a:latin typeface="宋体" panose="02010600030101010101" pitchFamily="2" charset="-122"/>
              </a:rPr>
              <a:t>小实验</a:t>
            </a:r>
            <a:endParaRPr lang="en-US" altLang="zh-CN" sz="28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2647">
                                            <p:txEl>
                                              <p:pRg st="0" end="0"/>
                                            </p:txEl>
                                          </p:spTgt>
                                        </p:tgtEl>
                                        <p:attrNameLst>
                                          <p:attrName>style.visibility</p:attrName>
                                        </p:attrNameLst>
                                      </p:cBhvr>
                                      <p:to>
                                        <p:strVal val="visible"/>
                                      </p:to>
                                    </p:set>
                                    <p:animEffect transition="in" filter="checkerboard(across)">
                                      <p:cBhvr>
                                        <p:cTn id="7" dur="500"/>
                                        <p:tgtEl>
                                          <p:spTgt spid="1126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2648">
                                            <p:txEl>
                                              <p:pRg st="0" end="0"/>
                                            </p:txEl>
                                          </p:spTgt>
                                        </p:tgtEl>
                                        <p:attrNameLst>
                                          <p:attrName>style.visibility</p:attrName>
                                        </p:attrNameLst>
                                      </p:cBhvr>
                                      <p:to>
                                        <p:strVal val="visible"/>
                                      </p:to>
                                    </p:set>
                                    <p:animEffect transition="in" filter="checkerboard(across)">
                                      <p:cBhvr>
                                        <p:cTn id="12" dur="500"/>
                                        <p:tgtEl>
                                          <p:spTgt spid="11264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8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8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8" grpId="0"/>
      <p:bldP spid="3483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5"/>
          <p:cNvSpPr txBox="1"/>
          <p:nvPr/>
        </p:nvSpPr>
        <p:spPr>
          <a:xfrm>
            <a:off x="917575" y="1002665"/>
            <a:ext cx="10157460" cy="1076325"/>
          </a:xfrm>
          <a:prstGeom prst="rect">
            <a:avLst/>
          </a:prstGeom>
          <a:noFill/>
          <a:ln w="9525">
            <a:noFill/>
          </a:ln>
        </p:spPr>
        <p:txBody>
          <a:bodyPr wrap="square">
            <a:spAutoFit/>
          </a:bodyPr>
          <a:lstStyle/>
          <a:p>
            <a:pPr>
              <a:spcBef>
                <a:spcPct val="50000"/>
              </a:spcBef>
            </a:pPr>
            <a:r>
              <a:rPr lang="en-US" altLang="zh-CN" sz="32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电磁波的传播跟光一样，不需要介质，可以在真空中传播，且向各个方向</a:t>
            </a:r>
          </a:p>
        </p:txBody>
      </p:sp>
      <p:sp>
        <p:nvSpPr>
          <p:cNvPr id="108550" name="Text Box 6"/>
          <p:cNvSpPr txBox="1"/>
          <p:nvPr/>
        </p:nvSpPr>
        <p:spPr>
          <a:xfrm>
            <a:off x="917575" y="2324735"/>
            <a:ext cx="10079355" cy="583565"/>
          </a:xfrm>
          <a:prstGeom prst="rect">
            <a:avLst/>
          </a:prstGeom>
          <a:noFill/>
          <a:ln w="9525">
            <a:noFill/>
          </a:ln>
        </p:spPr>
        <p:txBody>
          <a:bodyPr wrap="square">
            <a:spAutoFit/>
          </a:bodyPr>
          <a:lstStyle/>
          <a:p>
            <a:pPr>
              <a:spcBef>
                <a:spcPct val="50000"/>
              </a:spcBef>
            </a:pPr>
            <a:r>
              <a:rPr lang="zh-CN" altLang="en-US" sz="3200" b="1" dirty="0">
                <a:solidFill>
                  <a:srgbClr val="0000CC"/>
                </a:solidFill>
                <a:latin typeface="微软雅黑" panose="020B0503020204020204" pitchFamily="34" charset="-122"/>
                <a:ea typeface="微软雅黑" panose="020B0503020204020204" pitchFamily="34" charset="-122"/>
              </a:rPr>
              <a:t>电磁波的传播速度等于光速，在真空中是</a:t>
            </a:r>
          </a:p>
        </p:txBody>
      </p:sp>
      <p:sp>
        <p:nvSpPr>
          <p:cNvPr id="108551" name="Text Box 7"/>
          <p:cNvSpPr txBox="1"/>
          <p:nvPr/>
        </p:nvSpPr>
        <p:spPr>
          <a:xfrm>
            <a:off x="2641600" y="3190875"/>
            <a:ext cx="6409055" cy="583565"/>
          </a:xfrm>
          <a:prstGeom prst="rect">
            <a:avLst/>
          </a:prstGeom>
          <a:noFill/>
          <a:ln w="9525">
            <a:noFill/>
          </a:ln>
        </p:spPr>
        <p:txBody>
          <a:bodyPr>
            <a:spAutoFit/>
          </a:bodyPr>
          <a:lstStyle/>
          <a:p>
            <a:pPr>
              <a:spcBef>
                <a:spcPct val="50000"/>
              </a:spcBef>
            </a:pPr>
            <a:r>
              <a:rPr lang="en-US" altLang="zh-CN" sz="3200" b="1" i="1" dirty="0">
                <a:solidFill>
                  <a:srgbClr val="CC0000"/>
                </a:solidFill>
                <a:latin typeface="微软雅黑" panose="020B0503020204020204" pitchFamily="34" charset="-122"/>
                <a:ea typeface="微软雅黑" panose="020B0503020204020204" pitchFamily="34" charset="-122"/>
                <a:cs typeface="微软雅黑" panose="020B0503020204020204" pitchFamily="34" charset="-122"/>
              </a:rPr>
              <a:t>C </a:t>
            </a:r>
            <a:r>
              <a:rPr lang="en-US" altLang="zh-CN" sz="3200" b="1" dirty="0">
                <a:solidFill>
                  <a:srgbClr val="CC0000"/>
                </a:solidFill>
                <a:latin typeface="微软雅黑" panose="020B0503020204020204" pitchFamily="34" charset="-122"/>
                <a:ea typeface="微软雅黑" panose="020B0503020204020204" pitchFamily="34" charset="-122"/>
                <a:cs typeface="微软雅黑" panose="020B0503020204020204" pitchFamily="34" charset="-122"/>
              </a:rPr>
              <a:t>=3×10</a:t>
            </a:r>
            <a:r>
              <a:rPr lang="en-US" altLang="zh-CN" sz="3200" b="1" baseline="30000" dirty="0">
                <a:solidFill>
                  <a:srgbClr val="CC0000"/>
                </a:solidFill>
                <a:latin typeface="微软雅黑" panose="020B0503020204020204" pitchFamily="34" charset="-122"/>
                <a:ea typeface="微软雅黑" panose="020B0503020204020204" pitchFamily="34" charset="-122"/>
                <a:cs typeface="微软雅黑" panose="020B0503020204020204" pitchFamily="34" charset="-122"/>
              </a:rPr>
              <a:t>8</a:t>
            </a:r>
            <a:r>
              <a:rPr lang="en-US" altLang="zh-CN" sz="3200" b="1" dirty="0">
                <a:solidFill>
                  <a:srgbClr val="CC0000"/>
                </a:solidFill>
                <a:latin typeface="微软雅黑" panose="020B0503020204020204" pitchFamily="34" charset="-122"/>
                <a:ea typeface="微软雅黑" panose="020B0503020204020204" pitchFamily="34" charset="-122"/>
                <a:cs typeface="微软雅黑" panose="020B0503020204020204" pitchFamily="34" charset="-122"/>
              </a:rPr>
              <a:t>m/s= 3×10</a:t>
            </a:r>
            <a:r>
              <a:rPr lang="en-US" altLang="zh-CN" sz="3200" b="1" baseline="30000" dirty="0">
                <a:solidFill>
                  <a:srgbClr val="CC0000"/>
                </a:solidFill>
                <a:latin typeface="微软雅黑" panose="020B0503020204020204" pitchFamily="34" charset="-122"/>
                <a:ea typeface="微软雅黑" panose="020B0503020204020204" pitchFamily="34" charset="-122"/>
                <a:cs typeface="微软雅黑" panose="020B0503020204020204" pitchFamily="34" charset="-122"/>
              </a:rPr>
              <a:t>5</a:t>
            </a:r>
            <a:r>
              <a:rPr lang="en-US" altLang="zh-CN" sz="3200" b="1" dirty="0">
                <a:solidFill>
                  <a:srgbClr val="CC0000"/>
                </a:solidFill>
                <a:latin typeface="微软雅黑" panose="020B0503020204020204" pitchFamily="34" charset="-122"/>
                <a:ea typeface="微软雅黑" panose="020B0503020204020204" pitchFamily="34" charset="-122"/>
                <a:cs typeface="微软雅黑" panose="020B0503020204020204" pitchFamily="34" charset="-122"/>
              </a:rPr>
              <a:t>km/s</a:t>
            </a:r>
          </a:p>
        </p:txBody>
      </p:sp>
      <p:sp>
        <p:nvSpPr>
          <p:cNvPr id="13318" name="Text Box 6"/>
          <p:cNvSpPr txBox="1"/>
          <p:nvPr/>
        </p:nvSpPr>
        <p:spPr>
          <a:xfrm>
            <a:off x="917575" y="4114800"/>
            <a:ext cx="9516745" cy="1370965"/>
          </a:xfrm>
          <a:prstGeom prst="rect">
            <a:avLst/>
          </a:prstGeom>
          <a:noFill/>
          <a:ln w="9525">
            <a:noFill/>
          </a:ln>
        </p:spPr>
        <p:txBody>
          <a:bodyPr wrap="square">
            <a:spAutoFit/>
          </a:bodyPr>
          <a:lstStyle/>
          <a:p>
            <a:pPr eaLnBrk="1" hangingPunct="1">
              <a:lnSpc>
                <a:spcPct val="130000"/>
              </a:lnSpc>
              <a:spcBef>
                <a:spcPct val="50000"/>
              </a:spcBef>
            </a:pPr>
            <a:r>
              <a:rPr lang="en-US" altLang="zh-CN" sz="32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联想</a:t>
            </a:r>
            <a:r>
              <a:rPr lang="en-US" altLang="zh-CN" sz="32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：由电磁波传播的速度等于光速你能得到什么猜想？</a:t>
            </a:r>
          </a:p>
        </p:txBody>
      </p:sp>
      <p:sp>
        <p:nvSpPr>
          <p:cNvPr id="13319" name="Text Box 7"/>
          <p:cNvSpPr txBox="1"/>
          <p:nvPr/>
        </p:nvSpPr>
        <p:spPr>
          <a:xfrm>
            <a:off x="3434080" y="4857750"/>
            <a:ext cx="5616575" cy="730885"/>
          </a:xfrm>
          <a:prstGeom prst="rect">
            <a:avLst/>
          </a:prstGeom>
          <a:noFill/>
          <a:ln w="9525">
            <a:noFill/>
          </a:ln>
        </p:spPr>
        <p:txBody>
          <a:bodyPr>
            <a:spAutoFit/>
          </a:bodyPr>
          <a:lstStyle/>
          <a:p>
            <a:pPr eaLnBrk="1" hangingPunct="1">
              <a:lnSpc>
                <a:spcPct val="130000"/>
              </a:lnSpc>
              <a:spcBef>
                <a:spcPct val="50000"/>
              </a:spcBef>
            </a:pPr>
            <a:r>
              <a:rPr lang="zh-CN" altLang="en-US" sz="3200" b="1" dirty="0">
                <a:solidFill>
                  <a:srgbClr val="0000FF"/>
                </a:solidFill>
                <a:latin typeface="微软雅黑" panose="020B0503020204020204" pitchFamily="34" charset="-122"/>
                <a:ea typeface="微软雅黑" panose="020B0503020204020204" pitchFamily="34" charset="-122"/>
              </a:rPr>
              <a:t>光就是一种电磁波！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8550"/>
                                        </p:tgtEl>
                                        <p:attrNameLst>
                                          <p:attrName>style.visibility</p:attrName>
                                        </p:attrNameLst>
                                      </p:cBhvr>
                                      <p:to>
                                        <p:strVal val="visible"/>
                                      </p:to>
                                    </p:set>
                                    <p:animEffect transition="in" filter="checkerboard(across)">
                                      <p:cBhvr>
                                        <p:cTn id="7" dur="500"/>
                                        <p:tgtEl>
                                          <p:spTgt spid="10855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8551"/>
                                        </p:tgtEl>
                                        <p:attrNameLst>
                                          <p:attrName>style.visibility</p:attrName>
                                        </p:attrNameLst>
                                      </p:cBhvr>
                                      <p:to>
                                        <p:strVal val="visible"/>
                                      </p:to>
                                    </p:set>
                                    <p:animEffect transition="in" filter="checkerboard(across)">
                                      <p:cBhvr>
                                        <p:cTn id="12" dur="500"/>
                                        <p:tgtEl>
                                          <p:spTgt spid="10855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iterate type="lt">
                                    <p:tmPct val="50000"/>
                                  </p:iterate>
                                  <p:childTnLst>
                                    <p:set>
                                      <p:cBhvr>
                                        <p:cTn id="20" dur="1" fill="hold">
                                          <p:stCondLst>
                                            <p:cond delay="0"/>
                                          </p:stCondLst>
                                        </p:cTn>
                                        <p:tgtEl>
                                          <p:spTgt spid="13319"/>
                                        </p:tgtEl>
                                        <p:attrNameLst>
                                          <p:attrName>style.visibility</p:attrName>
                                        </p:attrNameLst>
                                      </p:cBhvr>
                                      <p:to>
                                        <p:strVal val="visible"/>
                                      </p:to>
                                    </p:set>
                                    <p:anim calcmode="lin" valueType="num">
                                      <p:cBhvr additive="base">
                                        <p:cTn id="21" dur="80" fill="hold"/>
                                        <p:tgtEl>
                                          <p:spTgt spid="13319"/>
                                        </p:tgtEl>
                                        <p:attrNameLst>
                                          <p:attrName>ppt_x</p:attrName>
                                        </p:attrNameLst>
                                      </p:cBhvr>
                                      <p:tavLst>
                                        <p:tav tm="0">
                                          <p:val>
                                            <p:strVal val="#ppt_x"/>
                                          </p:val>
                                        </p:tav>
                                        <p:tav tm="100000">
                                          <p:val>
                                            <p:strVal val="#ppt_x"/>
                                          </p:val>
                                        </p:tav>
                                      </p:tavLst>
                                    </p:anim>
                                    <p:anim calcmode="lin" valueType="num">
                                      <p:cBhvr additive="base">
                                        <p:cTn id="22" dur="80" fill="hold"/>
                                        <p:tgtEl>
                                          <p:spTgt spid="133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0" grpId="0"/>
      <p:bldP spid="108551" grpId="0"/>
      <p:bldP spid="13318" grpId="0"/>
      <p:bldP spid="133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 Box 10"/>
          <p:cNvSpPr txBox="1"/>
          <p:nvPr/>
        </p:nvSpPr>
        <p:spPr>
          <a:xfrm>
            <a:off x="3830955" y="818515"/>
            <a:ext cx="3745230" cy="701675"/>
          </a:xfrm>
          <a:prstGeom prst="rect">
            <a:avLst/>
          </a:prstGeom>
          <a:noFill/>
          <a:ln w="9525">
            <a:noFill/>
          </a:ln>
        </p:spPr>
        <p:txBody>
          <a:bodyPr>
            <a:spAutoFit/>
          </a:bodyPr>
          <a:lstStyle/>
          <a:p>
            <a:pPr>
              <a:spcBef>
                <a:spcPct val="50000"/>
              </a:spcBef>
            </a:pPr>
            <a:r>
              <a:rPr lang="zh-CN" altLang="en-US" sz="4000" b="1" dirty="0">
                <a:solidFill>
                  <a:srgbClr val="CC0000"/>
                </a:solidFill>
                <a:latin typeface="Arial" panose="020B0604020202020204" pitchFamily="34" charset="0"/>
                <a:ea typeface="华文行楷" pitchFamily="2" charset="-122"/>
              </a:rPr>
              <a:t>电磁波的波形图</a:t>
            </a:r>
          </a:p>
        </p:txBody>
      </p:sp>
      <p:sp>
        <p:nvSpPr>
          <p:cNvPr id="23577" name="Text Box 25"/>
          <p:cNvSpPr txBox="1"/>
          <p:nvPr/>
        </p:nvSpPr>
        <p:spPr>
          <a:xfrm>
            <a:off x="1313815" y="4461510"/>
            <a:ext cx="4510405" cy="1568450"/>
          </a:xfrm>
          <a:prstGeom prst="rect">
            <a:avLst/>
          </a:prstGeom>
          <a:noFill/>
          <a:ln w="9525">
            <a:noFill/>
          </a:ln>
        </p:spPr>
        <p:txBody>
          <a:bodyPr wrap="square">
            <a:spAutoFit/>
          </a:bodyPr>
          <a:lstStyle/>
          <a:p>
            <a:pPr>
              <a:spcBef>
                <a:spcPct val="50000"/>
              </a:spcBef>
            </a:pPr>
            <a:r>
              <a:rPr lang="zh-CN" altLang="en-US" sz="3200" b="1" dirty="0">
                <a:ea typeface="黑体" panose="02010609060101010101" pitchFamily="49" charset="-122"/>
                <a:sym typeface="+mn-ea"/>
              </a:rPr>
              <a:t>波长：</a:t>
            </a:r>
            <a:r>
              <a:rPr lang="zh-CN" altLang="en-US" sz="3200" b="1" dirty="0">
                <a:latin typeface="Arial" panose="020B0604020202020204" pitchFamily="34" charset="0"/>
                <a:ea typeface="黑体" panose="02010609060101010101" pitchFamily="49" charset="-122"/>
              </a:rPr>
              <a:t>两个波峰（或波谷）之间的距离。用</a:t>
            </a:r>
            <a:r>
              <a:rPr lang="en-US" altLang="zh-CN" sz="3200" b="1" i="1" dirty="0">
                <a:latin typeface="Arial" panose="020B0604020202020204" pitchFamily="34" charset="0"/>
                <a:ea typeface="黑体" panose="02010609060101010101" pitchFamily="49" charset="-122"/>
              </a:rPr>
              <a:t>λ</a:t>
            </a:r>
            <a:r>
              <a:rPr lang="zh-CN" altLang="en-US" sz="3200" b="1" dirty="0">
                <a:latin typeface="Arial" panose="020B0604020202020204" pitchFamily="34" charset="0"/>
                <a:ea typeface="黑体" panose="02010609060101010101" pitchFamily="49" charset="-122"/>
              </a:rPr>
              <a:t>表示，单位：</a:t>
            </a:r>
            <a:r>
              <a:rPr lang="en-US" altLang="zh-CN" sz="3200" b="1" dirty="0">
                <a:latin typeface="Arial" panose="020B0604020202020204" pitchFamily="34" charset="0"/>
                <a:ea typeface="黑体" panose="02010609060101010101" pitchFamily="49" charset="-122"/>
              </a:rPr>
              <a:t>m</a:t>
            </a:r>
          </a:p>
        </p:txBody>
      </p:sp>
      <p:sp>
        <p:nvSpPr>
          <p:cNvPr id="23579" name="Text Box 27"/>
          <p:cNvSpPr txBox="1"/>
          <p:nvPr/>
        </p:nvSpPr>
        <p:spPr>
          <a:xfrm>
            <a:off x="6471285" y="4461510"/>
            <a:ext cx="4087495" cy="1568450"/>
          </a:xfrm>
          <a:prstGeom prst="rect">
            <a:avLst/>
          </a:prstGeom>
          <a:noFill/>
          <a:ln w="9525">
            <a:noFill/>
          </a:ln>
        </p:spPr>
        <p:txBody>
          <a:bodyPr wrap="square">
            <a:spAutoFit/>
          </a:bodyPr>
          <a:lstStyle/>
          <a:p>
            <a:pPr>
              <a:spcBef>
                <a:spcPct val="50000"/>
              </a:spcBef>
            </a:pPr>
            <a:r>
              <a:rPr lang="zh-CN" altLang="en-US" sz="3200" b="1" dirty="0">
                <a:ea typeface="黑体" panose="02010609060101010101" pitchFamily="49" charset="-122"/>
                <a:sym typeface="+mn-ea"/>
              </a:rPr>
              <a:t>频率：</a:t>
            </a:r>
            <a:r>
              <a:rPr lang="zh-CN" altLang="en-US" sz="3200" b="1" dirty="0">
                <a:latin typeface="Arial" panose="020B0604020202020204" pitchFamily="34" charset="0"/>
                <a:ea typeface="黑体" panose="02010609060101010101" pitchFamily="49" charset="-122"/>
              </a:rPr>
              <a:t>导体内每秒电流变化的次数。用 </a:t>
            </a:r>
            <a:r>
              <a:rPr lang="en-US" altLang="zh-CN" sz="3200" b="1" i="1" dirty="0">
                <a:latin typeface="Arial" panose="020B0604020202020204" pitchFamily="34" charset="0"/>
                <a:ea typeface="黑体" panose="02010609060101010101" pitchFamily="49" charset="-122"/>
              </a:rPr>
              <a:t>f </a:t>
            </a:r>
            <a:r>
              <a:rPr lang="zh-CN" altLang="en-US" sz="3200" b="1" dirty="0">
                <a:latin typeface="Arial" panose="020B0604020202020204" pitchFamily="34" charset="0"/>
                <a:ea typeface="黑体" panose="02010609060101010101" pitchFamily="49" charset="-122"/>
              </a:rPr>
              <a:t>表示，单位：</a:t>
            </a:r>
            <a:r>
              <a:rPr lang="en-US" altLang="zh-CN" sz="3200" b="1" dirty="0">
                <a:latin typeface="Arial" panose="020B0604020202020204" pitchFamily="34" charset="0"/>
                <a:ea typeface="黑体" panose="02010609060101010101" pitchFamily="49" charset="-122"/>
              </a:rPr>
              <a:t>Hz</a:t>
            </a:r>
          </a:p>
        </p:txBody>
      </p:sp>
      <p:sp>
        <p:nvSpPr>
          <p:cNvPr id="33803" name="未知"/>
          <p:cNvSpPr/>
          <p:nvPr/>
        </p:nvSpPr>
        <p:spPr>
          <a:xfrm>
            <a:off x="3110865" y="2613025"/>
            <a:ext cx="5184775" cy="684530"/>
          </a:xfrm>
          <a:custGeom>
            <a:avLst/>
            <a:gdLst/>
            <a:ahLst/>
            <a:cxnLst/>
            <a:rect l="0" t="0" r="0" b="0"/>
            <a:pathLst>
              <a:path w="21633" h="4000">
                <a:moveTo>
                  <a:pt x="0" y="2000"/>
                </a:moveTo>
                <a:cubicBezTo>
                  <a:pt x="66" y="1883"/>
                  <a:pt x="133" y="1767"/>
                  <a:pt x="200" y="1653"/>
                </a:cubicBezTo>
                <a:cubicBezTo>
                  <a:pt x="267" y="1539"/>
                  <a:pt x="333" y="1425"/>
                  <a:pt x="400" y="1316"/>
                </a:cubicBezTo>
                <a:cubicBezTo>
                  <a:pt x="467" y="1207"/>
                  <a:pt x="533" y="1100"/>
                  <a:pt x="600" y="1000"/>
                </a:cubicBezTo>
                <a:cubicBezTo>
                  <a:pt x="667" y="900"/>
                  <a:pt x="733" y="803"/>
                  <a:pt x="800" y="714"/>
                </a:cubicBezTo>
                <a:cubicBezTo>
                  <a:pt x="867" y="625"/>
                  <a:pt x="933" y="542"/>
                  <a:pt x="1000" y="468"/>
                </a:cubicBezTo>
                <a:cubicBezTo>
                  <a:pt x="1067" y="394"/>
                  <a:pt x="1133" y="326"/>
                  <a:pt x="1200" y="268"/>
                </a:cubicBezTo>
                <a:cubicBezTo>
                  <a:pt x="1267" y="210"/>
                  <a:pt x="1333" y="161"/>
                  <a:pt x="1400" y="121"/>
                </a:cubicBezTo>
                <a:cubicBezTo>
                  <a:pt x="1467" y="81"/>
                  <a:pt x="1533" y="50"/>
                  <a:pt x="1600" y="30"/>
                </a:cubicBezTo>
                <a:cubicBezTo>
                  <a:pt x="1667" y="10"/>
                  <a:pt x="1733" y="0"/>
                  <a:pt x="1800" y="0"/>
                </a:cubicBezTo>
                <a:cubicBezTo>
                  <a:pt x="1867" y="0"/>
                  <a:pt x="1933" y="10"/>
                  <a:pt x="2000" y="30"/>
                </a:cubicBezTo>
                <a:cubicBezTo>
                  <a:pt x="2067" y="50"/>
                  <a:pt x="2133" y="81"/>
                  <a:pt x="2200" y="121"/>
                </a:cubicBezTo>
                <a:cubicBezTo>
                  <a:pt x="2267" y="161"/>
                  <a:pt x="2333" y="210"/>
                  <a:pt x="2400" y="268"/>
                </a:cubicBezTo>
                <a:cubicBezTo>
                  <a:pt x="2467" y="326"/>
                  <a:pt x="2533" y="394"/>
                  <a:pt x="2600" y="468"/>
                </a:cubicBezTo>
                <a:cubicBezTo>
                  <a:pt x="2667" y="542"/>
                  <a:pt x="2733" y="625"/>
                  <a:pt x="2800" y="714"/>
                </a:cubicBezTo>
                <a:cubicBezTo>
                  <a:pt x="2867" y="803"/>
                  <a:pt x="2933" y="900"/>
                  <a:pt x="3000" y="1000"/>
                </a:cubicBezTo>
                <a:cubicBezTo>
                  <a:pt x="3067" y="1100"/>
                  <a:pt x="3133" y="1207"/>
                  <a:pt x="3200" y="1316"/>
                </a:cubicBezTo>
                <a:cubicBezTo>
                  <a:pt x="3267" y="1425"/>
                  <a:pt x="3333" y="1539"/>
                  <a:pt x="3400" y="1653"/>
                </a:cubicBezTo>
                <a:cubicBezTo>
                  <a:pt x="3467" y="1767"/>
                  <a:pt x="3533" y="1884"/>
                  <a:pt x="3600" y="2000"/>
                </a:cubicBezTo>
                <a:cubicBezTo>
                  <a:pt x="3667" y="2116"/>
                  <a:pt x="3733" y="2233"/>
                  <a:pt x="3800" y="2347"/>
                </a:cubicBezTo>
                <a:cubicBezTo>
                  <a:pt x="3867" y="2461"/>
                  <a:pt x="3933" y="2575"/>
                  <a:pt x="4000" y="2684"/>
                </a:cubicBezTo>
                <a:cubicBezTo>
                  <a:pt x="4067" y="2793"/>
                  <a:pt x="4133" y="2900"/>
                  <a:pt x="4200" y="3000"/>
                </a:cubicBezTo>
                <a:cubicBezTo>
                  <a:pt x="4267" y="3100"/>
                  <a:pt x="4333" y="3196"/>
                  <a:pt x="4400" y="3285"/>
                </a:cubicBezTo>
                <a:cubicBezTo>
                  <a:pt x="4467" y="3374"/>
                  <a:pt x="4533" y="3458"/>
                  <a:pt x="4600" y="3532"/>
                </a:cubicBezTo>
                <a:cubicBezTo>
                  <a:pt x="4667" y="3606"/>
                  <a:pt x="4733" y="3674"/>
                  <a:pt x="4800" y="3732"/>
                </a:cubicBezTo>
                <a:cubicBezTo>
                  <a:pt x="4867" y="3790"/>
                  <a:pt x="4933" y="3839"/>
                  <a:pt x="5000" y="3879"/>
                </a:cubicBezTo>
                <a:cubicBezTo>
                  <a:pt x="5067" y="3919"/>
                  <a:pt x="5133" y="3950"/>
                  <a:pt x="5200" y="3970"/>
                </a:cubicBezTo>
                <a:cubicBezTo>
                  <a:pt x="5267" y="3990"/>
                  <a:pt x="5333" y="4000"/>
                  <a:pt x="5400" y="4000"/>
                </a:cubicBezTo>
                <a:cubicBezTo>
                  <a:pt x="5467" y="4000"/>
                  <a:pt x="5533" y="3990"/>
                  <a:pt x="5600" y="3970"/>
                </a:cubicBezTo>
                <a:cubicBezTo>
                  <a:pt x="5667" y="3950"/>
                  <a:pt x="5733" y="3919"/>
                  <a:pt x="5800" y="3879"/>
                </a:cubicBezTo>
                <a:cubicBezTo>
                  <a:pt x="5867" y="3839"/>
                  <a:pt x="5933" y="3790"/>
                  <a:pt x="6000" y="3732"/>
                </a:cubicBezTo>
                <a:cubicBezTo>
                  <a:pt x="6067" y="3674"/>
                  <a:pt x="6133" y="3606"/>
                  <a:pt x="6200" y="3532"/>
                </a:cubicBezTo>
                <a:cubicBezTo>
                  <a:pt x="6267" y="3458"/>
                  <a:pt x="6333" y="3375"/>
                  <a:pt x="6400" y="3286"/>
                </a:cubicBezTo>
                <a:cubicBezTo>
                  <a:pt x="6467" y="3197"/>
                  <a:pt x="6533" y="3100"/>
                  <a:pt x="6600" y="3000"/>
                </a:cubicBezTo>
                <a:cubicBezTo>
                  <a:pt x="6667" y="2900"/>
                  <a:pt x="6733" y="2793"/>
                  <a:pt x="6800" y="2684"/>
                </a:cubicBezTo>
                <a:cubicBezTo>
                  <a:pt x="6867" y="2575"/>
                  <a:pt x="6933" y="2462"/>
                  <a:pt x="7000" y="2348"/>
                </a:cubicBezTo>
                <a:cubicBezTo>
                  <a:pt x="7067" y="2234"/>
                  <a:pt x="7133" y="2116"/>
                  <a:pt x="7200" y="2000"/>
                </a:cubicBezTo>
                <a:cubicBezTo>
                  <a:pt x="7267" y="1884"/>
                  <a:pt x="7333" y="1767"/>
                  <a:pt x="7400" y="1653"/>
                </a:cubicBezTo>
                <a:cubicBezTo>
                  <a:pt x="7467" y="1539"/>
                  <a:pt x="7533" y="1425"/>
                  <a:pt x="7600" y="1316"/>
                </a:cubicBezTo>
                <a:cubicBezTo>
                  <a:pt x="7667" y="1207"/>
                  <a:pt x="7733" y="1100"/>
                  <a:pt x="7800" y="1000"/>
                </a:cubicBezTo>
                <a:cubicBezTo>
                  <a:pt x="7867" y="900"/>
                  <a:pt x="7933" y="804"/>
                  <a:pt x="8000" y="715"/>
                </a:cubicBezTo>
                <a:cubicBezTo>
                  <a:pt x="8067" y="626"/>
                  <a:pt x="8133" y="542"/>
                  <a:pt x="8200" y="468"/>
                </a:cubicBezTo>
                <a:cubicBezTo>
                  <a:pt x="8267" y="394"/>
                  <a:pt x="8333" y="326"/>
                  <a:pt x="8400" y="268"/>
                </a:cubicBezTo>
                <a:cubicBezTo>
                  <a:pt x="8467" y="210"/>
                  <a:pt x="8533" y="161"/>
                  <a:pt x="8600" y="121"/>
                </a:cubicBezTo>
                <a:cubicBezTo>
                  <a:pt x="8667" y="81"/>
                  <a:pt x="8733" y="50"/>
                  <a:pt x="8800" y="30"/>
                </a:cubicBezTo>
                <a:cubicBezTo>
                  <a:pt x="8867" y="10"/>
                  <a:pt x="8933" y="0"/>
                  <a:pt x="9000" y="0"/>
                </a:cubicBezTo>
                <a:cubicBezTo>
                  <a:pt x="9067" y="0"/>
                  <a:pt x="9133" y="10"/>
                  <a:pt x="9200" y="30"/>
                </a:cubicBezTo>
                <a:cubicBezTo>
                  <a:pt x="9267" y="50"/>
                  <a:pt x="9333" y="80"/>
                  <a:pt x="9400" y="120"/>
                </a:cubicBezTo>
                <a:cubicBezTo>
                  <a:pt x="9467" y="160"/>
                  <a:pt x="9533" y="210"/>
                  <a:pt x="9600" y="268"/>
                </a:cubicBezTo>
                <a:cubicBezTo>
                  <a:pt x="9667" y="326"/>
                  <a:pt x="9733" y="394"/>
                  <a:pt x="9800" y="468"/>
                </a:cubicBezTo>
                <a:cubicBezTo>
                  <a:pt x="9867" y="542"/>
                  <a:pt x="9933" y="625"/>
                  <a:pt x="10000" y="714"/>
                </a:cubicBezTo>
                <a:cubicBezTo>
                  <a:pt x="10067" y="803"/>
                  <a:pt x="10133" y="900"/>
                  <a:pt x="10200" y="1000"/>
                </a:cubicBezTo>
                <a:cubicBezTo>
                  <a:pt x="10267" y="1100"/>
                  <a:pt x="10333" y="1206"/>
                  <a:pt x="10400" y="1315"/>
                </a:cubicBezTo>
                <a:cubicBezTo>
                  <a:pt x="10467" y="1424"/>
                  <a:pt x="10533" y="1538"/>
                  <a:pt x="10600" y="1652"/>
                </a:cubicBezTo>
                <a:cubicBezTo>
                  <a:pt x="10667" y="1766"/>
                  <a:pt x="10733" y="1883"/>
                  <a:pt x="10800" y="1999"/>
                </a:cubicBezTo>
                <a:cubicBezTo>
                  <a:pt x="10867" y="2115"/>
                  <a:pt x="10933" y="2233"/>
                  <a:pt x="11000" y="2347"/>
                </a:cubicBezTo>
                <a:cubicBezTo>
                  <a:pt x="11067" y="2461"/>
                  <a:pt x="11133" y="2574"/>
                  <a:pt x="11200" y="2683"/>
                </a:cubicBezTo>
                <a:cubicBezTo>
                  <a:pt x="11267" y="2792"/>
                  <a:pt x="11333" y="2899"/>
                  <a:pt x="11400" y="2999"/>
                </a:cubicBezTo>
                <a:cubicBezTo>
                  <a:pt x="11467" y="3099"/>
                  <a:pt x="11533" y="3196"/>
                  <a:pt x="11600" y="3285"/>
                </a:cubicBezTo>
                <a:cubicBezTo>
                  <a:pt x="11667" y="3374"/>
                  <a:pt x="11733" y="3458"/>
                  <a:pt x="11800" y="3532"/>
                </a:cubicBezTo>
                <a:cubicBezTo>
                  <a:pt x="11867" y="3606"/>
                  <a:pt x="11933" y="3674"/>
                  <a:pt x="12000" y="3732"/>
                </a:cubicBezTo>
                <a:cubicBezTo>
                  <a:pt x="12067" y="3790"/>
                  <a:pt x="12133" y="3839"/>
                  <a:pt x="12200" y="3879"/>
                </a:cubicBezTo>
                <a:cubicBezTo>
                  <a:pt x="12267" y="3919"/>
                  <a:pt x="12333" y="3950"/>
                  <a:pt x="12400" y="3970"/>
                </a:cubicBezTo>
                <a:cubicBezTo>
                  <a:pt x="12467" y="3990"/>
                  <a:pt x="12533" y="4000"/>
                  <a:pt x="12600" y="4000"/>
                </a:cubicBezTo>
                <a:cubicBezTo>
                  <a:pt x="12667" y="4000"/>
                  <a:pt x="12733" y="3990"/>
                  <a:pt x="12800" y="3970"/>
                </a:cubicBezTo>
                <a:cubicBezTo>
                  <a:pt x="12867" y="3950"/>
                  <a:pt x="12933" y="3920"/>
                  <a:pt x="13000" y="3880"/>
                </a:cubicBezTo>
                <a:cubicBezTo>
                  <a:pt x="13067" y="3840"/>
                  <a:pt x="13133" y="3790"/>
                  <a:pt x="13200" y="3732"/>
                </a:cubicBezTo>
                <a:cubicBezTo>
                  <a:pt x="13267" y="3674"/>
                  <a:pt x="13333" y="3607"/>
                  <a:pt x="13400" y="3533"/>
                </a:cubicBezTo>
                <a:cubicBezTo>
                  <a:pt x="13467" y="3459"/>
                  <a:pt x="13533" y="3375"/>
                  <a:pt x="13600" y="3286"/>
                </a:cubicBezTo>
                <a:cubicBezTo>
                  <a:pt x="13667" y="3197"/>
                  <a:pt x="13733" y="3101"/>
                  <a:pt x="13800" y="3001"/>
                </a:cubicBezTo>
                <a:cubicBezTo>
                  <a:pt x="13867" y="2901"/>
                  <a:pt x="13933" y="2794"/>
                  <a:pt x="14000" y="2685"/>
                </a:cubicBezTo>
                <a:cubicBezTo>
                  <a:pt x="14067" y="2576"/>
                  <a:pt x="14133" y="2462"/>
                  <a:pt x="14200" y="2348"/>
                </a:cubicBezTo>
                <a:cubicBezTo>
                  <a:pt x="14267" y="2234"/>
                  <a:pt x="14333" y="2117"/>
                  <a:pt x="14400" y="2001"/>
                </a:cubicBezTo>
                <a:cubicBezTo>
                  <a:pt x="14467" y="1885"/>
                  <a:pt x="14533" y="1767"/>
                  <a:pt x="14600" y="1653"/>
                </a:cubicBezTo>
                <a:cubicBezTo>
                  <a:pt x="14667" y="1539"/>
                  <a:pt x="14733" y="1426"/>
                  <a:pt x="14800" y="1317"/>
                </a:cubicBezTo>
                <a:cubicBezTo>
                  <a:pt x="14867" y="1208"/>
                  <a:pt x="14933" y="1101"/>
                  <a:pt x="15000" y="1001"/>
                </a:cubicBezTo>
                <a:cubicBezTo>
                  <a:pt x="15067" y="901"/>
                  <a:pt x="15133" y="804"/>
                  <a:pt x="15200" y="715"/>
                </a:cubicBezTo>
                <a:cubicBezTo>
                  <a:pt x="15267" y="626"/>
                  <a:pt x="15333" y="542"/>
                  <a:pt x="15400" y="468"/>
                </a:cubicBezTo>
                <a:cubicBezTo>
                  <a:pt x="15467" y="394"/>
                  <a:pt x="15533" y="326"/>
                  <a:pt x="15600" y="268"/>
                </a:cubicBezTo>
                <a:cubicBezTo>
                  <a:pt x="15667" y="210"/>
                  <a:pt x="15733" y="161"/>
                  <a:pt x="15800" y="121"/>
                </a:cubicBezTo>
                <a:cubicBezTo>
                  <a:pt x="15867" y="81"/>
                  <a:pt x="15933" y="51"/>
                  <a:pt x="16000" y="31"/>
                </a:cubicBezTo>
                <a:cubicBezTo>
                  <a:pt x="16067" y="11"/>
                  <a:pt x="16133" y="0"/>
                  <a:pt x="16200" y="0"/>
                </a:cubicBezTo>
                <a:cubicBezTo>
                  <a:pt x="16267" y="0"/>
                  <a:pt x="16333" y="10"/>
                  <a:pt x="16400" y="30"/>
                </a:cubicBezTo>
                <a:cubicBezTo>
                  <a:pt x="16467" y="50"/>
                  <a:pt x="16533" y="80"/>
                  <a:pt x="16600" y="120"/>
                </a:cubicBezTo>
                <a:cubicBezTo>
                  <a:pt x="16667" y="160"/>
                  <a:pt x="16733" y="210"/>
                  <a:pt x="16800" y="268"/>
                </a:cubicBezTo>
                <a:cubicBezTo>
                  <a:pt x="16867" y="326"/>
                  <a:pt x="16933" y="393"/>
                  <a:pt x="17000" y="467"/>
                </a:cubicBezTo>
                <a:cubicBezTo>
                  <a:pt x="17067" y="541"/>
                  <a:pt x="17133" y="625"/>
                  <a:pt x="17200" y="714"/>
                </a:cubicBezTo>
                <a:cubicBezTo>
                  <a:pt x="17267" y="803"/>
                  <a:pt x="17333" y="899"/>
                  <a:pt x="17400" y="999"/>
                </a:cubicBezTo>
                <a:cubicBezTo>
                  <a:pt x="17467" y="1099"/>
                  <a:pt x="17533" y="1206"/>
                  <a:pt x="17600" y="1315"/>
                </a:cubicBezTo>
                <a:cubicBezTo>
                  <a:pt x="17667" y="1424"/>
                  <a:pt x="17733" y="1538"/>
                  <a:pt x="17800" y="1652"/>
                </a:cubicBezTo>
                <a:cubicBezTo>
                  <a:pt x="17867" y="1766"/>
                  <a:pt x="17933" y="1883"/>
                  <a:pt x="18000" y="1999"/>
                </a:cubicBezTo>
                <a:cubicBezTo>
                  <a:pt x="18067" y="2115"/>
                  <a:pt x="18133" y="2232"/>
                  <a:pt x="18200" y="2346"/>
                </a:cubicBezTo>
                <a:cubicBezTo>
                  <a:pt x="18267" y="2460"/>
                  <a:pt x="18333" y="2574"/>
                  <a:pt x="18400" y="2683"/>
                </a:cubicBezTo>
                <a:cubicBezTo>
                  <a:pt x="18467" y="2792"/>
                  <a:pt x="18533" y="2899"/>
                  <a:pt x="18600" y="2999"/>
                </a:cubicBezTo>
                <a:cubicBezTo>
                  <a:pt x="18667" y="3099"/>
                  <a:pt x="18733" y="3196"/>
                  <a:pt x="18800" y="3285"/>
                </a:cubicBezTo>
                <a:cubicBezTo>
                  <a:pt x="18867" y="3374"/>
                  <a:pt x="18933" y="3456"/>
                  <a:pt x="19000" y="3531"/>
                </a:cubicBezTo>
                <a:cubicBezTo>
                  <a:pt x="19067" y="3606"/>
                  <a:pt x="19133" y="3674"/>
                  <a:pt x="19200" y="3732"/>
                </a:cubicBezTo>
                <a:cubicBezTo>
                  <a:pt x="19267" y="3790"/>
                  <a:pt x="19333" y="3839"/>
                  <a:pt x="19400" y="3879"/>
                </a:cubicBezTo>
                <a:cubicBezTo>
                  <a:pt x="19467" y="3919"/>
                  <a:pt x="19533" y="3949"/>
                  <a:pt x="19600" y="3969"/>
                </a:cubicBezTo>
                <a:cubicBezTo>
                  <a:pt x="19667" y="3989"/>
                  <a:pt x="19733" y="4000"/>
                  <a:pt x="19800" y="4000"/>
                </a:cubicBezTo>
                <a:cubicBezTo>
                  <a:pt x="19867" y="4000"/>
                  <a:pt x="19933" y="3990"/>
                  <a:pt x="20000" y="3970"/>
                </a:cubicBezTo>
                <a:cubicBezTo>
                  <a:pt x="20067" y="3950"/>
                  <a:pt x="20133" y="3920"/>
                  <a:pt x="20200" y="3880"/>
                </a:cubicBezTo>
                <a:cubicBezTo>
                  <a:pt x="20267" y="3840"/>
                  <a:pt x="20333" y="3791"/>
                  <a:pt x="20400" y="3733"/>
                </a:cubicBezTo>
                <a:cubicBezTo>
                  <a:pt x="20467" y="3675"/>
                  <a:pt x="20533" y="3608"/>
                  <a:pt x="20600" y="3533"/>
                </a:cubicBezTo>
                <a:cubicBezTo>
                  <a:pt x="20667" y="3458"/>
                  <a:pt x="20733" y="3375"/>
                  <a:pt x="20800" y="3286"/>
                </a:cubicBezTo>
                <a:cubicBezTo>
                  <a:pt x="20867" y="3197"/>
                  <a:pt x="20933" y="3101"/>
                  <a:pt x="21000" y="3001"/>
                </a:cubicBezTo>
                <a:cubicBezTo>
                  <a:pt x="21067" y="2901"/>
                  <a:pt x="21133" y="2794"/>
                  <a:pt x="21200" y="2685"/>
                </a:cubicBezTo>
                <a:cubicBezTo>
                  <a:pt x="21267" y="2576"/>
                  <a:pt x="21333" y="2462"/>
                  <a:pt x="21400" y="2348"/>
                </a:cubicBezTo>
                <a:cubicBezTo>
                  <a:pt x="21467" y="2234"/>
                  <a:pt x="21567" y="2059"/>
                  <a:pt x="21600" y="2001"/>
                </a:cubicBezTo>
                <a:cubicBezTo>
                  <a:pt x="21633" y="1943"/>
                  <a:pt x="21616" y="1972"/>
                  <a:pt x="21600" y="2001"/>
                </a:cubicBezTo>
              </a:path>
            </a:pathLst>
          </a:custGeom>
          <a:noFill/>
          <a:ln w="28575" cap="flat" cmpd="sng">
            <a:solidFill>
              <a:srgbClr val="002EC2"/>
            </a:solidFill>
            <a:prstDash val="solid"/>
            <a:headEnd type="none" w="med" len="med"/>
            <a:tailEnd type="none" w="med" len="med"/>
          </a:ln>
        </p:spPr>
        <p:txBody>
          <a:bodyPr/>
          <a:lstStyle/>
          <a:p>
            <a:endParaRPr lang="zh-CN" altLang="en-US"/>
          </a:p>
        </p:txBody>
      </p:sp>
      <p:sp>
        <p:nvSpPr>
          <p:cNvPr id="33804" name="AutoShape 25"/>
          <p:cNvSpPr/>
          <p:nvPr/>
        </p:nvSpPr>
        <p:spPr>
          <a:xfrm flipH="1">
            <a:off x="2038985" y="2162175"/>
            <a:ext cx="1066800" cy="576580"/>
          </a:xfrm>
          <a:prstGeom prst="wedgeRoundRectCallout">
            <a:avLst>
              <a:gd name="adj1" fmla="val -93602"/>
              <a:gd name="adj2" fmla="val 30713"/>
              <a:gd name="adj3" fmla="val 16667"/>
            </a:avLst>
          </a:prstGeom>
          <a:solidFill>
            <a:schemeClr val="bg1">
              <a:alpha val="50000"/>
            </a:schemeClr>
          </a:solidFill>
          <a:ln w="28575" cap="sq" cmpd="sng">
            <a:solidFill>
              <a:srgbClr val="FF9933"/>
            </a:solidFill>
            <a:prstDash val="solid"/>
            <a:miter/>
            <a:headEnd type="none" w="med" len="med"/>
            <a:tailEnd type="none" w="med" len="med"/>
          </a:ln>
        </p:spPr>
        <p:txBody>
          <a:bodyPr/>
          <a:lstStyle/>
          <a:p>
            <a:pPr algn="ctr"/>
            <a:r>
              <a:rPr lang="zh-CN" altLang="en-US" sz="2800" b="1" dirty="0">
                <a:latin typeface="宋体" panose="02010600030101010101" pitchFamily="2" charset="-122"/>
              </a:rPr>
              <a:t>波峰</a:t>
            </a:r>
          </a:p>
        </p:txBody>
      </p:sp>
      <p:sp>
        <p:nvSpPr>
          <p:cNvPr id="33805" name="AutoShape 25"/>
          <p:cNvSpPr/>
          <p:nvPr/>
        </p:nvSpPr>
        <p:spPr>
          <a:xfrm flipH="1">
            <a:off x="2038985" y="3151505"/>
            <a:ext cx="1008380" cy="575945"/>
          </a:xfrm>
          <a:prstGeom prst="wedgeRoundRectCallout">
            <a:avLst>
              <a:gd name="adj1" fmla="val -181185"/>
              <a:gd name="adj2" fmla="val -23833"/>
              <a:gd name="adj3" fmla="val 16667"/>
            </a:avLst>
          </a:prstGeom>
          <a:solidFill>
            <a:schemeClr val="bg1">
              <a:alpha val="50000"/>
            </a:schemeClr>
          </a:solidFill>
          <a:ln w="28575" cap="sq" cmpd="sng">
            <a:solidFill>
              <a:srgbClr val="FF9933"/>
            </a:solidFill>
            <a:prstDash val="solid"/>
            <a:miter/>
            <a:headEnd type="none" w="med" len="med"/>
            <a:tailEnd type="none" w="med" len="med"/>
          </a:ln>
        </p:spPr>
        <p:txBody>
          <a:bodyPr/>
          <a:lstStyle/>
          <a:p>
            <a:pPr algn="ctr"/>
            <a:r>
              <a:rPr lang="zh-CN" altLang="en-US" sz="2800" b="1" dirty="0">
                <a:latin typeface="宋体" panose="02010600030101010101" pitchFamily="2" charset="-122"/>
              </a:rPr>
              <a:t>波谷</a:t>
            </a:r>
          </a:p>
        </p:txBody>
      </p:sp>
      <p:grpSp>
        <p:nvGrpSpPr>
          <p:cNvPr id="33806" name="组合 33805"/>
          <p:cNvGrpSpPr/>
          <p:nvPr/>
        </p:nvGrpSpPr>
        <p:grpSpPr>
          <a:xfrm>
            <a:off x="5269865" y="2197100"/>
            <a:ext cx="1728470" cy="519430"/>
            <a:chOff x="0" y="0"/>
            <a:chExt cx="1089" cy="327"/>
          </a:xfrm>
        </p:grpSpPr>
        <p:sp>
          <p:nvSpPr>
            <p:cNvPr id="33807" name="直接连接符 33806"/>
            <p:cNvSpPr/>
            <p:nvPr/>
          </p:nvSpPr>
          <p:spPr>
            <a:xfrm>
              <a:off x="0" y="55"/>
              <a:ext cx="0" cy="204"/>
            </a:xfrm>
            <a:prstGeom prst="line">
              <a:avLst/>
            </a:prstGeom>
            <a:ln w="19050" cap="flat" cmpd="sng">
              <a:solidFill>
                <a:srgbClr val="CC0000"/>
              </a:solidFill>
              <a:prstDash val="solid"/>
              <a:headEnd type="none" w="med" len="med"/>
              <a:tailEnd type="none" w="med" len="med"/>
            </a:ln>
          </p:spPr>
        </p:sp>
        <p:sp>
          <p:nvSpPr>
            <p:cNvPr id="33808" name="直接连接符 33807"/>
            <p:cNvSpPr/>
            <p:nvPr/>
          </p:nvSpPr>
          <p:spPr>
            <a:xfrm>
              <a:off x="1089" y="77"/>
              <a:ext cx="0" cy="204"/>
            </a:xfrm>
            <a:prstGeom prst="line">
              <a:avLst/>
            </a:prstGeom>
            <a:ln w="19050" cap="flat" cmpd="sng">
              <a:solidFill>
                <a:srgbClr val="CC0000"/>
              </a:solidFill>
              <a:prstDash val="solid"/>
              <a:headEnd type="none" w="med" len="med"/>
              <a:tailEnd type="none" w="med" len="med"/>
            </a:ln>
          </p:spPr>
        </p:sp>
        <p:sp>
          <p:nvSpPr>
            <p:cNvPr id="33809" name="直接连接符 33808"/>
            <p:cNvSpPr/>
            <p:nvPr/>
          </p:nvSpPr>
          <p:spPr>
            <a:xfrm flipH="1">
              <a:off x="23" y="168"/>
              <a:ext cx="249" cy="0"/>
            </a:xfrm>
            <a:prstGeom prst="line">
              <a:avLst/>
            </a:prstGeom>
            <a:ln w="19050" cap="flat" cmpd="sng">
              <a:solidFill>
                <a:srgbClr val="CC0000"/>
              </a:solidFill>
              <a:prstDash val="solid"/>
              <a:headEnd type="none" w="med" len="med"/>
              <a:tailEnd type="triangle" w="med" len="med"/>
            </a:ln>
          </p:spPr>
        </p:sp>
        <p:sp>
          <p:nvSpPr>
            <p:cNvPr id="33810" name="直接连接符 33809"/>
            <p:cNvSpPr/>
            <p:nvPr/>
          </p:nvSpPr>
          <p:spPr>
            <a:xfrm>
              <a:off x="794" y="168"/>
              <a:ext cx="249" cy="0"/>
            </a:xfrm>
            <a:prstGeom prst="line">
              <a:avLst/>
            </a:prstGeom>
            <a:ln w="19050" cap="flat" cmpd="sng">
              <a:solidFill>
                <a:srgbClr val="CC0000"/>
              </a:solidFill>
              <a:prstDash val="solid"/>
              <a:headEnd type="none" w="med" len="med"/>
              <a:tailEnd type="triangle" w="med" len="med"/>
            </a:ln>
          </p:spPr>
        </p:sp>
        <p:sp>
          <p:nvSpPr>
            <p:cNvPr id="33811" name="矩形 33810"/>
            <p:cNvSpPr/>
            <p:nvPr/>
          </p:nvSpPr>
          <p:spPr>
            <a:xfrm>
              <a:off x="250" y="0"/>
              <a:ext cx="566" cy="327"/>
            </a:xfrm>
            <a:prstGeom prst="rect">
              <a:avLst/>
            </a:prstGeom>
            <a:noFill/>
            <a:ln w="9525">
              <a:noFill/>
            </a:ln>
          </p:spPr>
          <p:txBody>
            <a:bodyPr wrap="none" anchor="t">
              <a:spAutoFit/>
            </a:bodyPr>
            <a:lstStyle/>
            <a:p>
              <a:r>
                <a:rPr lang="zh-CN" altLang="en-US" sz="2800" b="1" dirty="0">
                  <a:latin typeface="Arial" panose="020B0604020202020204" pitchFamily="34" charset="0"/>
                </a:rPr>
                <a:t>波长</a:t>
              </a:r>
            </a:p>
          </p:txBody>
        </p:sp>
      </p:grpSp>
      <p:grpSp>
        <p:nvGrpSpPr>
          <p:cNvPr id="33812" name="组合 33811"/>
          <p:cNvGrpSpPr/>
          <p:nvPr/>
        </p:nvGrpSpPr>
        <p:grpSpPr>
          <a:xfrm>
            <a:off x="6134735" y="3262630"/>
            <a:ext cx="1729105" cy="518795"/>
            <a:chOff x="0" y="0"/>
            <a:chExt cx="1089" cy="327"/>
          </a:xfrm>
        </p:grpSpPr>
        <p:sp>
          <p:nvSpPr>
            <p:cNvPr id="33813" name="直接连接符 33812"/>
            <p:cNvSpPr/>
            <p:nvPr/>
          </p:nvSpPr>
          <p:spPr>
            <a:xfrm>
              <a:off x="0" y="55"/>
              <a:ext cx="0" cy="204"/>
            </a:xfrm>
            <a:prstGeom prst="line">
              <a:avLst/>
            </a:prstGeom>
            <a:ln w="19050" cap="flat" cmpd="sng">
              <a:solidFill>
                <a:srgbClr val="CC0000"/>
              </a:solidFill>
              <a:prstDash val="solid"/>
              <a:headEnd type="none" w="med" len="med"/>
              <a:tailEnd type="none" w="med" len="med"/>
            </a:ln>
          </p:spPr>
        </p:sp>
        <p:sp>
          <p:nvSpPr>
            <p:cNvPr id="33814" name="直接连接符 33813"/>
            <p:cNvSpPr/>
            <p:nvPr/>
          </p:nvSpPr>
          <p:spPr>
            <a:xfrm>
              <a:off x="1089" y="77"/>
              <a:ext cx="0" cy="204"/>
            </a:xfrm>
            <a:prstGeom prst="line">
              <a:avLst/>
            </a:prstGeom>
            <a:ln w="19050" cap="flat" cmpd="sng">
              <a:solidFill>
                <a:srgbClr val="CC0000"/>
              </a:solidFill>
              <a:prstDash val="solid"/>
              <a:headEnd type="none" w="med" len="med"/>
              <a:tailEnd type="none" w="med" len="med"/>
            </a:ln>
          </p:spPr>
        </p:sp>
        <p:sp>
          <p:nvSpPr>
            <p:cNvPr id="33815" name="直接连接符 33814"/>
            <p:cNvSpPr/>
            <p:nvPr/>
          </p:nvSpPr>
          <p:spPr>
            <a:xfrm flipH="1">
              <a:off x="23" y="168"/>
              <a:ext cx="249" cy="0"/>
            </a:xfrm>
            <a:prstGeom prst="line">
              <a:avLst/>
            </a:prstGeom>
            <a:ln w="19050" cap="flat" cmpd="sng">
              <a:solidFill>
                <a:srgbClr val="CC0000"/>
              </a:solidFill>
              <a:prstDash val="solid"/>
              <a:headEnd type="none" w="med" len="med"/>
              <a:tailEnd type="triangle" w="med" len="med"/>
            </a:ln>
          </p:spPr>
        </p:sp>
        <p:sp>
          <p:nvSpPr>
            <p:cNvPr id="33816" name="直接连接符 33815"/>
            <p:cNvSpPr/>
            <p:nvPr/>
          </p:nvSpPr>
          <p:spPr>
            <a:xfrm>
              <a:off x="794" y="168"/>
              <a:ext cx="249" cy="0"/>
            </a:xfrm>
            <a:prstGeom prst="line">
              <a:avLst/>
            </a:prstGeom>
            <a:ln w="19050" cap="flat" cmpd="sng">
              <a:solidFill>
                <a:srgbClr val="CC0000"/>
              </a:solidFill>
              <a:prstDash val="solid"/>
              <a:headEnd type="none" w="med" len="med"/>
              <a:tailEnd type="triangle" w="med" len="med"/>
            </a:ln>
          </p:spPr>
        </p:sp>
        <p:sp>
          <p:nvSpPr>
            <p:cNvPr id="33817" name="矩形 33816"/>
            <p:cNvSpPr/>
            <p:nvPr/>
          </p:nvSpPr>
          <p:spPr>
            <a:xfrm>
              <a:off x="250" y="0"/>
              <a:ext cx="566" cy="327"/>
            </a:xfrm>
            <a:prstGeom prst="rect">
              <a:avLst/>
            </a:prstGeom>
            <a:noFill/>
            <a:ln w="9525">
              <a:noFill/>
            </a:ln>
          </p:spPr>
          <p:txBody>
            <a:bodyPr wrap="none" anchor="t">
              <a:spAutoFit/>
            </a:bodyPr>
            <a:lstStyle/>
            <a:p>
              <a:r>
                <a:rPr lang="zh-CN" altLang="en-US" sz="2800" b="1" dirty="0">
                  <a:latin typeface="Arial" panose="020B0604020202020204" pitchFamily="34" charset="0"/>
                </a:rPr>
                <a:t>波长</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577"/>
                                        </p:tgtEl>
                                        <p:attrNameLst>
                                          <p:attrName>style.visibility</p:attrName>
                                        </p:attrNameLst>
                                      </p:cBhvr>
                                      <p:to>
                                        <p:strVal val="visible"/>
                                      </p:to>
                                    </p:set>
                                    <p:animEffect transition="in" filter="checkerboard(across)">
                                      <p:cBhvr>
                                        <p:cTn id="7" dur="500"/>
                                        <p:tgtEl>
                                          <p:spTgt spid="2357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579"/>
                                        </p:tgtEl>
                                        <p:attrNameLst>
                                          <p:attrName>style.visibility</p:attrName>
                                        </p:attrNameLst>
                                      </p:cBhvr>
                                      <p:to>
                                        <p:strVal val="visible"/>
                                      </p:to>
                                    </p:set>
                                    <p:animEffect transition="in" filter="checkerboard(across)">
                                      <p:cBhvr>
                                        <p:cTn id="12" dur="500"/>
                                        <p:tgtEl>
                                          <p:spTgt spid="2357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80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80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380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380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38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7" grpId="0"/>
      <p:bldP spid="23579" grpId="0"/>
      <p:bldP spid="33804" grpId="0" bldLvl="0" animBg="1"/>
      <p:bldP spid="3380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7"/>
          <p:cNvGrpSpPr/>
          <p:nvPr/>
        </p:nvGrpSpPr>
        <p:grpSpPr>
          <a:xfrm>
            <a:off x="1100455" y="3062605"/>
            <a:ext cx="4608195" cy="2613025"/>
            <a:chOff x="748" y="890"/>
            <a:chExt cx="2903" cy="1646"/>
          </a:xfrm>
        </p:grpSpPr>
        <p:pic>
          <p:nvPicPr>
            <p:cNvPr id="25607" name="Picture 4"/>
            <p:cNvPicPr>
              <a:picLocks noChangeAspect="1"/>
            </p:cNvPicPr>
            <p:nvPr/>
          </p:nvPicPr>
          <p:blipFill>
            <a:blip r:embed="rId2"/>
            <a:stretch>
              <a:fillRect/>
            </a:stretch>
          </p:blipFill>
          <p:spPr>
            <a:xfrm>
              <a:off x="748" y="890"/>
              <a:ext cx="1452" cy="1646"/>
            </a:xfrm>
            <a:prstGeom prst="rect">
              <a:avLst/>
            </a:prstGeom>
            <a:noFill/>
            <a:ln w="9525">
              <a:noFill/>
            </a:ln>
          </p:spPr>
        </p:pic>
        <p:pic>
          <p:nvPicPr>
            <p:cNvPr id="25608" name="Picture 5"/>
            <p:cNvPicPr>
              <a:picLocks noChangeAspect="1"/>
            </p:cNvPicPr>
            <p:nvPr/>
          </p:nvPicPr>
          <p:blipFill>
            <a:blip r:embed="rId2"/>
            <a:stretch>
              <a:fillRect/>
            </a:stretch>
          </p:blipFill>
          <p:spPr>
            <a:xfrm>
              <a:off x="2200" y="890"/>
              <a:ext cx="1451" cy="1633"/>
            </a:xfrm>
            <a:prstGeom prst="rect">
              <a:avLst/>
            </a:prstGeom>
            <a:noFill/>
            <a:ln w="9525">
              <a:noFill/>
            </a:ln>
          </p:spPr>
        </p:pic>
      </p:grpSp>
      <p:pic>
        <p:nvPicPr>
          <p:cNvPr id="25603" name="Picture 6"/>
          <p:cNvPicPr>
            <a:picLocks noChangeAspect="1"/>
          </p:cNvPicPr>
          <p:nvPr/>
        </p:nvPicPr>
        <p:blipFill>
          <a:blip r:embed="rId2"/>
          <a:stretch>
            <a:fillRect/>
          </a:stretch>
        </p:blipFill>
        <p:spPr>
          <a:xfrm>
            <a:off x="6830060" y="3062605"/>
            <a:ext cx="4608195" cy="2613025"/>
          </a:xfrm>
          <a:prstGeom prst="rect">
            <a:avLst/>
          </a:prstGeom>
          <a:noFill/>
          <a:ln w="9525">
            <a:noFill/>
          </a:ln>
        </p:spPr>
      </p:pic>
      <p:sp>
        <p:nvSpPr>
          <p:cNvPr id="122889" name="Rectangle 4"/>
          <p:cNvSpPr/>
          <p:nvPr/>
        </p:nvSpPr>
        <p:spPr>
          <a:xfrm>
            <a:off x="2926080" y="5655310"/>
            <a:ext cx="7207885" cy="891540"/>
          </a:xfrm>
          <a:prstGeom prst="rect">
            <a:avLst/>
          </a:prstGeom>
          <a:noFill/>
          <a:ln w="9525">
            <a:noFill/>
          </a:ln>
        </p:spPr>
        <p:txBody>
          <a:bodyPr wrap="square">
            <a:spAutoFit/>
          </a:bodyPr>
          <a:lstStyle/>
          <a:p>
            <a:pPr eaLnBrk="1" hangingPunct="1">
              <a:lnSpc>
                <a:spcPct val="130000"/>
              </a:lnSpc>
            </a:pPr>
            <a:r>
              <a:rPr lang="zh-CN" altLang="en-US" sz="4000" b="1" dirty="0">
                <a:solidFill>
                  <a:srgbClr val="0000CC"/>
                </a:solidFill>
                <a:latin typeface="Times New Roman" panose="02020603050405020304" pitchFamily="18" charset="0"/>
                <a:ea typeface="黑体" panose="02010609060101010101" pitchFamily="49" charset="-122"/>
              </a:rPr>
              <a:t>频率高的电磁波的波长短</a:t>
            </a:r>
          </a:p>
        </p:txBody>
      </p:sp>
      <p:sp>
        <p:nvSpPr>
          <p:cNvPr id="32778" name="Rectangle 2"/>
          <p:cNvSpPr txBox="1"/>
          <p:nvPr/>
        </p:nvSpPr>
        <p:spPr>
          <a:xfrm>
            <a:off x="524510" y="793750"/>
            <a:ext cx="6929755" cy="576580"/>
          </a:xfrm>
          <a:prstGeom prst="rect">
            <a:avLst/>
          </a:prstGeom>
          <a:noFill/>
          <a:ln w="9525">
            <a:noFill/>
          </a:ln>
        </p:spPr>
        <p:txBody>
          <a:bodyPr anchor="ctr"/>
          <a:lstStyle/>
          <a:p>
            <a:r>
              <a:rPr lang="zh-CN" altLang="en-US" sz="2800" b="1" dirty="0">
                <a:latin typeface="Times New Roman" panose="02020603050405020304" pitchFamily="18" charset="0"/>
              </a:rPr>
              <a:t>　　</a:t>
            </a:r>
            <a:r>
              <a:rPr lang="en-US" altLang="zh-CN" sz="2800" b="1">
                <a:latin typeface="Times New Roman" panose="02020603050405020304" pitchFamily="18" charset="0"/>
              </a:rPr>
              <a:t>3</a:t>
            </a:r>
            <a:r>
              <a:rPr lang="zh-CN" altLang="en-US" sz="2800" b="1" dirty="0">
                <a:latin typeface="Times New Roman" panose="02020603050405020304" pitchFamily="18" charset="0"/>
              </a:rPr>
              <a:t>．电磁波的传播速度</a:t>
            </a:r>
          </a:p>
        </p:txBody>
      </p:sp>
      <p:sp>
        <p:nvSpPr>
          <p:cNvPr id="32779" name="Rectangle 2"/>
          <p:cNvSpPr txBox="1"/>
          <p:nvPr/>
        </p:nvSpPr>
        <p:spPr>
          <a:xfrm>
            <a:off x="524510" y="1447800"/>
            <a:ext cx="6929755" cy="606425"/>
          </a:xfrm>
          <a:prstGeom prst="rect">
            <a:avLst/>
          </a:prstGeom>
          <a:noFill/>
          <a:ln w="9525">
            <a:noFill/>
          </a:ln>
        </p:spPr>
        <p:txBody>
          <a:bodyPr anchor="ctr"/>
          <a:lstStyle/>
          <a:p>
            <a:r>
              <a:rPr lang="zh-CN" altLang="en-US" sz="2800" b="1" dirty="0">
                <a:latin typeface="Times New Roman" panose="02020603050405020304" pitchFamily="18" charset="0"/>
              </a:rPr>
              <a:t>　　真空中：</a:t>
            </a:r>
            <a:r>
              <a:rPr lang="en-US" altLang="zh-CN" sz="2800" b="1" i="1">
                <a:latin typeface="Times New Roman" panose="02020603050405020304" pitchFamily="18" charset="0"/>
              </a:rPr>
              <a:t>c </a:t>
            </a:r>
            <a:r>
              <a:rPr lang="en-US" altLang="zh-CN" sz="2800" b="1">
                <a:latin typeface="Times New Roman" panose="02020603050405020304" pitchFamily="18" charset="0"/>
              </a:rPr>
              <a:t>=2.997 924 58 ×10</a:t>
            </a:r>
            <a:r>
              <a:rPr lang="en-US" altLang="zh-CN" sz="2800" b="1" baseline="30000">
                <a:latin typeface="Times New Roman" panose="02020603050405020304" pitchFamily="18" charset="0"/>
              </a:rPr>
              <a:t>8  </a:t>
            </a:r>
            <a:r>
              <a:rPr lang="en-US" altLang="zh-CN" sz="2800" b="1" err="1">
                <a:latin typeface="Times New Roman" panose="02020603050405020304" pitchFamily="18" charset="0"/>
              </a:rPr>
              <a:t>m</a:t>
            </a:r>
            <a:r>
              <a:rPr lang="en-US" altLang="zh-CN" sz="2800" b="1" err="1">
                <a:latin typeface="宋体" panose="02010600030101010101" pitchFamily="2" charset="-122"/>
              </a:rPr>
              <a:t>/</a:t>
            </a:r>
            <a:r>
              <a:rPr lang="en-US" altLang="zh-CN" sz="2800" b="1" err="1">
                <a:latin typeface="Times New Roman" panose="02020603050405020304" pitchFamily="18" charset="0"/>
              </a:rPr>
              <a:t>s</a:t>
            </a:r>
            <a:r>
              <a:rPr lang="en-US" altLang="zh-CN" sz="2800" b="1">
                <a:latin typeface="Times New Roman" panose="02020603050405020304" pitchFamily="18" charset="0"/>
              </a:rPr>
              <a:t>      </a:t>
            </a:r>
            <a:endParaRPr lang="zh-CN" altLang="en-US" sz="2800" b="1" dirty="0">
              <a:latin typeface="Times New Roman" panose="02020603050405020304" pitchFamily="18" charset="0"/>
            </a:endParaRPr>
          </a:p>
        </p:txBody>
      </p:sp>
      <p:sp>
        <p:nvSpPr>
          <p:cNvPr id="32780" name="Rectangle 2"/>
          <p:cNvSpPr txBox="1"/>
          <p:nvPr/>
        </p:nvSpPr>
        <p:spPr>
          <a:xfrm>
            <a:off x="524510" y="2178050"/>
            <a:ext cx="6929755" cy="571500"/>
          </a:xfrm>
          <a:prstGeom prst="rect">
            <a:avLst/>
          </a:prstGeom>
          <a:noFill/>
          <a:ln w="9525">
            <a:noFill/>
          </a:ln>
        </p:spPr>
        <p:txBody>
          <a:bodyPr anchor="ctr"/>
          <a:lstStyle/>
          <a:p>
            <a:r>
              <a:rPr lang="zh-CN" altLang="en-US" sz="2800" b="1" dirty="0">
                <a:latin typeface="宋体" panose="02010600030101010101" pitchFamily="2" charset="-122"/>
              </a:rPr>
              <a:t>　　空气中：接近真空光速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2889"/>
                                        </p:tgtEl>
                                        <p:attrNameLst>
                                          <p:attrName>style.visibility</p:attrName>
                                        </p:attrNameLst>
                                      </p:cBhvr>
                                      <p:to>
                                        <p:strVal val="visible"/>
                                      </p:to>
                                    </p:set>
                                    <p:animEffect transition="in" filter="checkerboard(across)">
                                      <p:cBhvr>
                                        <p:cTn id="7" dur="500"/>
                                        <p:tgtEl>
                                          <p:spTgt spid="12288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277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2779"/>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27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9" grpId="0"/>
      <p:bldP spid="32778" grpId="0"/>
      <p:bldP spid="32779" grpId="0"/>
      <p:bldP spid="32780" grpId="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490</Words>
  <Application>Microsoft Office PowerPoint</Application>
  <PresentationFormat>自定义</PresentationFormat>
  <Paragraphs>133</Paragraphs>
  <Slides>18</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Office 主题</vt:lpstr>
      <vt:lpstr>Microsoft 公式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User</cp:lastModifiedBy>
  <cp:revision>1</cp:revision>
  <dcterms:created xsi:type="dcterms:W3CDTF">2013-07-01T03:05:00Z</dcterms:created>
  <dcterms:modified xsi:type="dcterms:W3CDTF">2020-03-03T03:45:11Z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