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80" r:id="rId2"/>
    <p:sldId id="281" r:id="rId3"/>
    <p:sldId id="285" r:id="rId4"/>
    <p:sldId id="284" r:id="rId5"/>
    <p:sldId id="283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300" r:id="rId15"/>
    <p:sldId id="301" r:id="rId16"/>
    <p:sldId id="302" r:id="rId17"/>
    <p:sldId id="297" r:id="rId18"/>
    <p:sldId id="298" r:id="rId19"/>
    <p:sldId id="299" r:id="rId20"/>
    <p:sldId id="268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80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6125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87550"/>
            <a:ext cx="6457950" cy="1349375"/>
            <a:chOff x="-92237" y="2105678"/>
            <a:chExt cx="6457950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543" y="2105678"/>
              <a:ext cx="3136265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第二十一章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信息的传递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现代顺风耳</a:t>
              </a: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--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电话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280" y="2442210"/>
            <a:ext cx="4608830" cy="3014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AutoShape 4"/>
          <p:cNvSpPr/>
          <p:nvPr/>
        </p:nvSpPr>
        <p:spPr>
          <a:xfrm>
            <a:off x="2261235" y="1521460"/>
            <a:ext cx="2000250" cy="571500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女孩说话</a:t>
            </a:r>
          </a:p>
        </p:txBody>
      </p:sp>
      <p:sp>
        <p:nvSpPr>
          <p:cNvPr id="29700" name="AutoShape 5"/>
          <p:cNvSpPr/>
          <p:nvPr/>
        </p:nvSpPr>
        <p:spPr>
          <a:xfrm>
            <a:off x="4832985" y="1449705"/>
            <a:ext cx="2642870" cy="567055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话筒膜片振动</a:t>
            </a:r>
          </a:p>
        </p:txBody>
      </p:sp>
      <p:sp>
        <p:nvSpPr>
          <p:cNvPr id="29701" name="AutoShape 6"/>
          <p:cNvSpPr/>
          <p:nvPr/>
        </p:nvSpPr>
        <p:spPr>
          <a:xfrm>
            <a:off x="6482080" y="2287905"/>
            <a:ext cx="2643505" cy="571500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炭盒电阻变化</a:t>
            </a:r>
          </a:p>
        </p:txBody>
      </p:sp>
      <p:sp>
        <p:nvSpPr>
          <p:cNvPr id="29702" name="AutoShape 7"/>
          <p:cNvSpPr/>
          <p:nvPr/>
        </p:nvSpPr>
        <p:spPr>
          <a:xfrm>
            <a:off x="6475730" y="3449955"/>
            <a:ext cx="2643505" cy="567055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回路电流变化</a:t>
            </a:r>
          </a:p>
        </p:txBody>
      </p:sp>
      <p:sp>
        <p:nvSpPr>
          <p:cNvPr id="29703" name="AutoShape 10"/>
          <p:cNvSpPr/>
          <p:nvPr/>
        </p:nvSpPr>
        <p:spPr>
          <a:xfrm rot="-5400000" flipH="1">
            <a:off x="7744460" y="5347335"/>
            <a:ext cx="428625" cy="215900"/>
          </a:xfrm>
          <a:prstGeom prst="rightArrow">
            <a:avLst>
              <a:gd name="adj1" fmla="val 50000"/>
              <a:gd name="adj2" fmla="val 49632"/>
            </a:avLst>
          </a:prstGeom>
          <a:solidFill>
            <a:srgbClr val="C00000"/>
          </a:solidFill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0" vert="eaVert" wrap="none" anchor="ctr"/>
          <a:lstStyle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04" name="AutoShape 12"/>
          <p:cNvSpPr/>
          <p:nvPr/>
        </p:nvSpPr>
        <p:spPr>
          <a:xfrm>
            <a:off x="6404610" y="4592955"/>
            <a:ext cx="2785745" cy="571500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磁性强弱变化</a:t>
            </a:r>
          </a:p>
        </p:txBody>
      </p:sp>
      <p:sp>
        <p:nvSpPr>
          <p:cNvPr id="29705" name="AutoShape 13"/>
          <p:cNvSpPr/>
          <p:nvPr/>
        </p:nvSpPr>
        <p:spPr>
          <a:xfrm>
            <a:off x="6332855" y="5735955"/>
            <a:ext cx="2857500" cy="571500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听筒膜片振动</a:t>
            </a:r>
          </a:p>
        </p:txBody>
      </p:sp>
      <p:sp>
        <p:nvSpPr>
          <p:cNvPr id="29706" name="AutoShape 14"/>
          <p:cNvSpPr/>
          <p:nvPr/>
        </p:nvSpPr>
        <p:spPr>
          <a:xfrm>
            <a:off x="2475230" y="5807710"/>
            <a:ext cx="2643505" cy="571500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男孩听到声音</a:t>
            </a:r>
          </a:p>
        </p:txBody>
      </p:sp>
      <p:sp>
        <p:nvSpPr>
          <p:cNvPr id="29707" name="AutoShape 15"/>
          <p:cNvSpPr/>
          <p:nvPr/>
        </p:nvSpPr>
        <p:spPr>
          <a:xfrm rot="-16200000" flipH="1">
            <a:off x="7690485" y="3132455"/>
            <a:ext cx="428625" cy="180975"/>
          </a:xfrm>
          <a:prstGeom prst="leftArrow">
            <a:avLst>
              <a:gd name="adj1" fmla="val 50000"/>
              <a:gd name="adj2" fmla="val 74013"/>
            </a:avLst>
          </a:prstGeom>
          <a:solidFill>
            <a:srgbClr val="C00000"/>
          </a:solidFill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08" name="AutoShape 16"/>
          <p:cNvSpPr/>
          <p:nvPr/>
        </p:nvSpPr>
        <p:spPr>
          <a:xfrm flipH="1">
            <a:off x="4286885" y="1711960"/>
            <a:ext cx="476250" cy="180975"/>
          </a:xfrm>
          <a:prstGeom prst="leftArrow">
            <a:avLst>
              <a:gd name="adj1" fmla="val 50000"/>
              <a:gd name="adj2" fmla="val 79763"/>
            </a:avLst>
          </a:prstGeom>
          <a:solidFill>
            <a:srgbClr val="C00000"/>
          </a:solidFill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09" name="AutoShape 15"/>
          <p:cNvSpPr/>
          <p:nvPr/>
        </p:nvSpPr>
        <p:spPr>
          <a:xfrm rot="16200000">
            <a:off x="7744460" y="4267835"/>
            <a:ext cx="428625" cy="215900"/>
          </a:xfrm>
          <a:prstGeom prst="leftArrow">
            <a:avLst>
              <a:gd name="adj1" fmla="val 50000"/>
              <a:gd name="adj2" fmla="val 62040"/>
            </a:avLst>
          </a:prstGeom>
          <a:solidFill>
            <a:srgbClr val="C00000"/>
          </a:solidFill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0" vert="eaVert" wrap="none" anchor="ctr"/>
          <a:lstStyle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10" name="AutoShape 16"/>
          <p:cNvSpPr/>
          <p:nvPr/>
        </p:nvSpPr>
        <p:spPr>
          <a:xfrm rot="-10800000" flipH="1">
            <a:off x="5402580" y="6033135"/>
            <a:ext cx="595630" cy="215900"/>
          </a:xfrm>
          <a:prstGeom prst="leftArrow">
            <a:avLst>
              <a:gd name="adj1" fmla="val 50000"/>
              <a:gd name="adj2" fmla="val 65487"/>
            </a:avLst>
          </a:prstGeom>
          <a:solidFill>
            <a:srgbClr val="C00000"/>
          </a:solidFill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11" name="直角上箭头 23"/>
          <p:cNvSpPr/>
          <p:nvPr/>
        </p:nvSpPr>
        <p:spPr>
          <a:xfrm flipV="1">
            <a:off x="7634605" y="1750060"/>
            <a:ext cx="431800" cy="358775"/>
          </a:xfrm>
          <a:custGeom>
            <a:avLst/>
            <a:gdLst>
              <a:gd name="txL" fmla="*/ 0 w 714375"/>
              <a:gd name="txT" fmla="*/ 482203 h 642937"/>
              <a:gd name="txR" fmla="*/ 634008 w 714375"/>
              <a:gd name="txB" fmla="*/ 642937 h 642937"/>
            </a:gdLst>
            <a:ahLst/>
            <a:cxnLst>
              <a:cxn ang="17694720">
                <a:pos x="553641" y="0"/>
              </a:cxn>
              <a:cxn ang="11796480">
                <a:pos x="392907" y="160734"/>
              </a:cxn>
              <a:cxn ang="11796480">
                <a:pos x="0" y="562570"/>
              </a:cxn>
              <a:cxn ang="5898240">
                <a:pos x="317004" y="642937"/>
              </a:cxn>
              <a:cxn ang="0">
                <a:pos x="634008" y="401835"/>
              </a:cxn>
              <a:cxn ang="0">
                <a:pos x="714375" y="160734"/>
              </a:cxn>
            </a:cxnLst>
            <a:rect l="txL" t="txT" r="txR" b="txB"/>
            <a:pathLst>
              <a:path w="714375" h="642937">
                <a:moveTo>
                  <a:pt x="0" y="482203"/>
                </a:moveTo>
                <a:lnTo>
                  <a:pt x="473274" y="482203"/>
                </a:lnTo>
                <a:lnTo>
                  <a:pt x="473274" y="160734"/>
                </a:lnTo>
                <a:lnTo>
                  <a:pt x="392907" y="160734"/>
                </a:lnTo>
                <a:lnTo>
                  <a:pt x="553641" y="0"/>
                </a:lnTo>
                <a:lnTo>
                  <a:pt x="714375" y="160734"/>
                </a:lnTo>
                <a:lnTo>
                  <a:pt x="634008" y="160734"/>
                </a:lnTo>
                <a:lnTo>
                  <a:pt x="634008" y="642937"/>
                </a:lnTo>
                <a:lnTo>
                  <a:pt x="0" y="642937"/>
                </a:lnTo>
                <a:close/>
              </a:path>
            </a:pathLst>
          </a:custGeom>
          <a:solidFill>
            <a:srgbClr val="C00000"/>
          </a:solidFill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12" name="TextBox 8"/>
          <p:cNvSpPr txBox="1"/>
          <p:nvPr/>
        </p:nvSpPr>
        <p:spPr>
          <a:xfrm>
            <a:off x="1478280" y="760730"/>
            <a:ext cx="4319905" cy="5194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．电流把信息传到远方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 animBg="1"/>
      <p:bldP spid="29700" grpId="0" bldLvl="0" animBg="1"/>
      <p:bldP spid="29701" grpId="0" bldLvl="0" animBg="1"/>
      <p:bldP spid="29702" grpId="0" bldLvl="0" animBg="1"/>
      <p:bldP spid="29703" grpId="0" bldLvl="0" animBg="1"/>
      <p:bldP spid="29704" grpId="0" bldLvl="0" animBg="1"/>
      <p:bldP spid="29705" grpId="0" bldLvl="0" animBg="1"/>
      <p:bldP spid="29706" grpId="0" bldLvl="0" animBg="1"/>
      <p:bldP spid="29707" grpId="0" bldLvl="0" animBg="1"/>
      <p:bldP spid="29709" grpId="0" bldLvl="0" animBg="1"/>
      <p:bldP spid="29710" grpId="0" bldLvl="0" animBg="1"/>
      <p:bldP spid="297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1" descr="E:\教科研、论文资料\人教版教学参考编制\21图\21图\21-1-4a.jpg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640" y="3482975"/>
            <a:ext cx="3929380" cy="300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2" descr="E:\教科研、论文资料\人教版教学参考编制\21图\21图\21-1-4b.jpg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4670" y="3451225"/>
            <a:ext cx="3563620" cy="296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TextBox 5"/>
          <p:cNvSpPr/>
          <p:nvPr/>
        </p:nvSpPr>
        <p:spPr>
          <a:xfrm>
            <a:off x="1223645" y="2244725"/>
            <a:ext cx="7091045" cy="1228725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r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</a:rPr>
              <a:t>需要多少条电话线？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</a:rPr>
              <a:t>怎样才能减少电话线的数量？</a:t>
            </a:r>
          </a:p>
        </p:txBody>
      </p:sp>
      <p:grpSp>
        <p:nvGrpSpPr>
          <p:cNvPr id="28679" name="组合 28678"/>
          <p:cNvGrpSpPr/>
          <p:nvPr/>
        </p:nvGrpSpPr>
        <p:grpSpPr>
          <a:xfrm>
            <a:off x="2193290" y="3921125"/>
            <a:ext cx="2197100" cy="2124075"/>
            <a:chOff x="0" y="0"/>
            <a:chExt cx="1384" cy="1338"/>
          </a:xfrm>
        </p:grpSpPr>
        <p:sp>
          <p:nvSpPr>
            <p:cNvPr id="28680" name="直接连接符 28679"/>
            <p:cNvSpPr/>
            <p:nvPr/>
          </p:nvSpPr>
          <p:spPr>
            <a:xfrm>
              <a:off x="0" y="408"/>
              <a:ext cx="1361" cy="23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1" name="直接连接符 28680"/>
            <p:cNvSpPr/>
            <p:nvPr/>
          </p:nvSpPr>
          <p:spPr>
            <a:xfrm>
              <a:off x="0" y="408"/>
              <a:ext cx="1089" cy="884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2" name="直接连接符 28681"/>
            <p:cNvSpPr/>
            <p:nvPr/>
          </p:nvSpPr>
          <p:spPr>
            <a:xfrm>
              <a:off x="23" y="385"/>
              <a:ext cx="23" cy="907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3" name="直接连接符 28682"/>
            <p:cNvSpPr/>
            <p:nvPr/>
          </p:nvSpPr>
          <p:spPr>
            <a:xfrm flipV="1">
              <a:off x="0" y="0"/>
              <a:ext cx="681" cy="408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4" name="直接连接符 28683"/>
            <p:cNvSpPr/>
            <p:nvPr/>
          </p:nvSpPr>
          <p:spPr>
            <a:xfrm>
              <a:off x="46" y="1270"/>
              <a:ext cx="1043" cy="22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5" name="直接连接符 28684"/>
            <p:cNvSpPr/>
            <p:nvPr/>
          </p:nvSpPr>
          <p:spPr>
            <a:xfrm>
              <a:off x="681" y="0"/>
              <a:ext cx="385" cy="1292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6" name="直接连接符 28685"/>
            <p:cNvSpPr/>
            <p:nvPr/>
          </p:nvSpPr>
          <p:spPr>
            <a:xfrm flipH="1">
              <a:off x="1066" y="431"/>
              <a:ext cx="295" cy="907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7" name="直接连接符 28686"/>
            <p:cNvSpPr/>
            <p:nvPr/>
          </p:nvSpPr>
          <p:spPr>
            <a:xfrm flipH="1">
              <a:off x="46" y="431"/>
              <a:ext cx="1338" cy="839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8" name="直接连接符 28687"/>
            <p:cNvSpPr/>
            <p:nvPr/>
          </p:nvSpPr>
          <p:spPr>
            <a:xfrm flipH="1" flipV="1">
              <a:off x="681" y="0"/>
              <a:ext cx="680" cy="431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9" name="直接连接符 28688"/>
            <p:cNvSpPr/>
            <p:nvPr/>
          </p:nvSpPr>
          <p:spPr>
            <a:xfrm flipV="1">
              <a:off x="46" y="0"/>
              <a:ext cx="635" cy="1270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8690" name="组合 28689"/>
          <p:cNvGrpSpPr/>
          <p:nvPr/>
        </p:nvGrpSpPr>
        <p:grpSpPr>
          <a:xfrm>
            <a:off x="6441440" y="3956050"/>
            <a:ext cx="2197100" cy="1944370"/>
            <a:chOff x="0" y="0"/>
            <a:chExt cx="1384" cy="1225"/>
          </a:xfrm>
        </p:grpSpPr>
        <p:sp>
          <p:nvSpPr>
            <p:cNvPr id="28691" name="直接连接符 28690"/>
            <p:cNvSpPr/>
            <p:nvPr/>
          </p:nvSpPr>
          <p:spPr>
            <a:xfrm>
              <a:off x="681" y="0"/>
              <a:ext cx="0" cy="590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2" name="直接连接符 28691"/>
            <p:cNvSpPr/>
            <p:nvPr/>
          </p:nvSpPr>
          <p:spPr>
            <a:xfrm>
              <a:off x="681" y="590"/>
              <a:ext cx="363" cy="635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3" name="直接连接符 28692"/>
            <p:cNvSpPr/>
            <p:nvPr/>
          </p:nvSpPr>
          <p:spPr>
            <a:xfrm flipH="1">
              <a:off x="46" y="590"/>
              <a:ext cx="612" cy="544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4" name="直接连接符 28693"/>
            <p:cNvSpPr/>
            <p:nvPr/>
          </p:nvSpPr>
          <p:spPr>
            <a:xfrm flipH="1">
              <a:off x="681" y="341"/>
              <a:ext cx="703" cy="226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5" name="直接连接符 28694"/>
            <p:cNvSpPr/>
            <p:nvPr/>
          </p:nvSpPr>
          <p:spPr>
            <a:xfrm>
              <a:off x="0" y="363"/>
              <a:ext cx="658" cy="204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8697" name="矩形 4"/>
          <p:cNvSpPr/>
          <p:nvPr/>
        </p:nvSpPr>
        <p:spPr>
          <a:xfrm>
            <a:off x="1221740" y="809625"/>
            <a:ext cx="500380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二、电话交换机的作用</a:t>
            </a:r>
          </a:p>
        </p:txBody>
      </p:sp>
      <p:sp>
        <p:nvSpPr>
          <p:cNvPr id="28698" name="矩形 28697"/>
          <p:cNvSpPr/>
          <p:nvPr/>
        </p:nvSpPr>
        <p:spPr>
          <a:xfrm>
            <a:off x="1221740" y="1666875"/>
            <a:ext cx="3276600" cy="518795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想一想 画一画</a:t>
            </a:r>
          </a:p>
        </p:txBody>
      </p:sp>
      <p:sp>
        <p:nvSpPr>
          <p:cNvPr id="28699" name="文本框 28698"/>
          <p:cNvSpPr txBox="1"/>
          <p:nvPr/>
        </p:nvSpPr>
        <p:spPr>
          <a:xfrm>
            <a:off x="2856865" y="6471920"/>
            <a:ext cx="5969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甲</a:t>
            </a:r>
          </a:p>
        </p:txBody>
      </p:sp>
      <p:sp>
        <p:nvSpPr>
          <p:cNvPr id="28700" name="文本框 28699"/>
          <p:cNvSpPr txBox="1"/>
          <p:nvPr/>
        </p:nvSpPr>
        <p:spPr>
          <a:xfrm>
            <a:off x="7162165" y="6419850"/>
            <a:ext cx="5969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教科研、论文资料\人教版教学参考编制\21图\21图\21-1-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0" y="1628775"/>
            <a:ext cx="8171180" cy="435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Box 2"/>
          <p:cNvSpPr txBox="1"/>
          <p:nvPr/>
        </p:nvSpPr>
        <p:spPr>
          <a:xfrm>
            <a:off x="1968500" y="1001395"/>
            <a:ext cx="684530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发明电话交换机， 提高线路效率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4272280" y="6057900"/>
            <a:ext cx="31527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电话交换机工作示意图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E:\教科研、论文资料\人教版教学参考编制\21图\21图\21-1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1245870"/>
            <a:ext cx="4003675" cy="5040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Box 2"/>
          <p:cNvSpPr txBox="1"/>
          <p:nvPr/>
        </p:nvSpPr>
        <p:spPr>
          <a:xfrm>
            <a:off x="708660" y="989330"/>
            <a:ext cx="5653405" cy="6051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程控电话交换机和操作台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ext Box 3"/>
          <p:cNvSpPr txBox="1"/>
          <p:nvPr/>
        </p:nvSpPr>
        <p:spPr>
          <a:xfrm>
            <a:off x="1318260" y="1617345"/>
            <a:ext cx="73437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．模拟信号和数字信号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　  电话信号分为模拟信号和数字信号两种。</a:t>
            </a:r>
          </a:p>
        </p:txBody>
      </p:sp>
      <p:sp>
        <p:nvSpPr>
          <p:cNvPr id="38916" name="矩形 38915"/>
          <p:cNvSpPr/>
          <p:nvPr/>
        </p:nvSpPr>
        <p:spPr>
          <a:xfrm>
            <a:off x="1318260" y="2590165"/>
            <a:ext cx="813625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模拟信号</a:t>
            </a:r>
          </a:p>
          <a:p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      以电话信号为例：</a:t>
            </a:r>
            <a:r>
              <a:rPr lang="zh-CN" altLang="en-US" sz="2800" b="1" dirty="0">
                <a:latin typeface="宋体" panose="02010600030101010101" pitchFamily="2" charset="-122"/>
              </a:rPr>
              <a:t>在话筒将声音转换成信号电流时，电流的频率、振幅变化的情况跟声音的频率、振幅变化的情况完全一样。</a:t>
            </a:r>
          </a:p>
        </p:txBody>
      </p:sp>
      <p:pic>
        <p:nvPicPr>
          <p:cNvPr id="38917" name="图片 389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260" y="4570095"/>
            <a:ext cx="8280400" cy="208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9" name="矩形 4"/>
          <p:cNvSpPr/>
          <p:nvPr/>
        </p:nvSpPr>
        <p:spPr>
          <a:xfrm>
            <a:off x="1318260" y="760095"/>
            <a:ext cx="586930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三、模拟通信和数字通信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3"/>
          <p:cNvSpPr txBox="1"/>
          <p:nvPr/>
        </p:nvSpPr>
        <p:spPr>
          <a:xfrm>
            <a:off x="757555" y="848360"/>
            <a:ext cx="80645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数字信号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    </a:t>
            </a:r>
          </a:p>
          <a:p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　　以电报信号为例：</a:t>
            </a:r>
            <a:r>
              <a:rPr lang="zh-CN" altLang="en-US" sz="2800" b="1" dirty="0">
                <a:latin typeface="宋体" panose="02010600030101010101" pitchFamily="2" charset="-122"/>
              </a:rPr>
              <a:t>用点“ </a:t>
            </a:r>
            <a:r>
              <a:rPr lang="en-US" altLang="zh-CN" sz="2800" b="1">
                <a:latin typeface="宋体" panose="02010600030101010101" pitchFamily="2" charset="-122"/>
              </a:rPr>
              <a:t>· ”</a:t>
            </a:r>
            <a:r>
              <a:rPr lang="zh-CN" altLang="en-US" sz="2800" b="1" dirty="0">
                <a:latin typeface="宋体" panose="02010600030101010101" pitchFamily="2" charset="-122"/>
              </a:rPr>
              <a:t>和画“</a:t>
            </a:r>
            <a:r>
              <a:rPr lang="en-US" altLang="zh-CN" sz="2800" b="1">
                <a:latin typeface="宋体" panose="02010600030101010101" pitchFamily="2" charset="-122"/>
              </a:rPr>
              <a:t>—” </a:t>
            </a:r>
            <a:r>
              <a:rPr lang="zh-CN" altLang="en-US" sz="2800" b="1" dirty="0">
                <a:latin typeface="宋体" panose="02010600030101010101" pitchFamily="2" charset="-122"/>
              </a:rPr>
              <a:t>的组合代表各种数字，一定的数字组合代表一个汉字。</a:t>
            </a:r>
          </a:p>
        </p:txBody>
      </p:sp>
      <p:grpSp>
        <p:nvGrpSpPr>
          <p:cNvPr id="39939" name="组合 39938"/>
          <p:cNvGrpSpPr/>
          <p:nvPr/>
        </p:nvGrpSpPr>
        <p:grpSpPr>
          <a:xfrm>
            <a:off x="2484755" y="2721610"/>
            <a:ext cx="4104005" cy="2016125"/>
            <a:chOff x="0" y="0"/>
            <a:chExt cx="3833" cy="1746"/>
          </a:xfrm>
        </p:grpSpPr>
        <p:sp>
          <p:nvSpPr>
            <p:cNvPr id="39940" name="矩形 39939"/>
            <p:cNvSpPr/>
            <p:nvPr/>
          </p:nvSpPr>
          <p:spPr>
            <a:xfrm>
              <a:off x="0" y="0"/>
              <a:ext cx="3833" cy="174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1" name="文本框 39940"/>
            <p:cNvSpPr txBox="1"/>
            <p:nvPr/>
          </p:nvSpPr>
          <p:spPr>
            <a:xfrm>
              <a:off x="90" y="45"/>
              <a:ext cx="3697" cy="16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</a:rPr>
                <a:t>1  ·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－－－－            </a:t>
              </a:r>
              <a:r>
                <a:rPr lang="en-US" altLang="zh-CN" b="1">
                  <a:latin typeface="Times New Roman" panose="02020603050405020304" pitchFamily="18" charset="0"/>
                </a:rPr>
                <a:t>A ·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 </a:t>
              </a:r>
            </a:p>
            <a:p>
              <a:r>
                <a:rPr lang="en-US" altLang="zh-CN" b="1">
                  <a:latin typeface="Times New Roman" panose="02020603050405020304" pitchFamily="18" charset="0"/>
                </a:rPr>
                <a:t>2  ··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－－－               </a:t>
              </a:r>
              <a:r>
                <a:rPr lang="en-US" altLang="zh-CN" b="1">
                  <a:latin typeface="Times New Roman" panose="02020603050405020304" pitchFamily="18" charset="0"/>
                </a:rPr>
                <a:t>B 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</a:t>
              </a:r>
              <a:r>
                <a:rPr lang="en-US" altLang="zh-CN" b="1">
                  <a:latin typeface="Times New Roman" panose="02020603050405020304" pitchFamily="18" charset="0"/>
                </a:rPr>
                <a:t>··· </a:t>
              </a:r>
            </a:p>
            <a:p>
              <a:r>
                <a:rPr lang="en-US" altLang="zh-CN" b="1">
                  <a:latin typeface="Times New Roman" panose="02020603050405020304" pitchFamily="18" charset="0"/>
                </a:rPr>
                <a:t>3  ···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－－                  </a:t>
              </a:r>
              <a:r>
                <a:rPr lang="en-US" altLang="zh-CN" b="1">
                  <a:latin typeface="Times New Roman" panose="02020603050405020304" pitchFamily="18" charset="0"/>
                </a:rPr>
                <a:t>C 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</a:t>
              </a:r>
              <a:r>
                <a:rPr lang="en-US" altLang="zh-CN" b="1">
                  <a:latin typeface="Times New Roman" panose="02020603050405020304" pitchFamily="18" charset="0"/>
                </a:rPr>
                <a:t>·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</a:t>
              </a:r>
              <a:r>
                <a:rPr lang="en-US" altLang="zh-CN" b="1">
                  <a:latin typeface="Times New Roman" panose="02020603050405020304" pitchFamily="18" charset="0"/>
                </a:rPr>
                <a:t>· </a:t>
              </a:r>
            </a:p>
            <a:p>
              <a:r>
                <a:rPr lang="en-US" altLang="zh-CN" b="1">
                  <a:latin typeface="Times New Roman" panose="02020603050405020304" pitchFamily="18" charset="0"/>
                </a:rPr>
                <a:t>4  ····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                     </a:t>
              </a:r>
              <a:r>
                <a:rPr lang="en-US" altLang="zh-CN" b="1">
                  <a:latin typeface="Times New Roman" panose="02020603050405020304" pitchFamily="18" charset="0"/>
                </a:rPr>
                <a:t>D 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</a:t>
              </a:r>
              <a:r>
                <a:rPr lang="en-US" altLang="zh-CN" b="1">
                  <a:latin typeface="Times New Roman" panose="02020603050405020304" pitchFamily="18" charset="0"/>
                </a:rPr>
                <a:t>··</a:t>
              </a:r>
            </a:p>
            <a:p>
              <a:r>
                <a:rPr lang="en-US" altLang="zh-CN" b="1">
                  <a:latin typeface="Times New Roman" panose="02020603050405020304" pitchFamily="18" charset="0"/>
                </a:rPr>
                <a:t>5  ·····                        E ·  </a:t>
              </a:r>
            </a:p>
            <a:p>
              <a:pPr>
                <a:lnSpc>
                  <a:spcPct val="80000"/>
                </a:lnSpc>
              </a:pPr>
              <a:r>
                <a:rPr lang="en-US" altLang="zh-CN" b="1">
                  <a:latin typeface="Times New Roman" panose="02020603050405020304" pitchFamily="18" charset="0"/>
                </a:rPr>
                <a:t>       ……                        ……</a:t>
              </a:r>
              <a:r>
                <a:rPr lang="en-US" altLang="zh-CN" sz="2400" b="1">
                  <a:latin typeface="Times New Roman" panose="02020603050405020304" pitchFamily="18" charset="0"/>
                </a:rPr>
                <a:t> </a:t>
              </a:r>
              <a:endParaRPr lang="zh-CN" altLang="en-US" sz="2400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9963" name="矩形 39962"/>
          <p:cNvSpPr/>
          <p:nvPr/>
        </p:nvSpPr>
        <p:spPr>
          <a:xfrm>
            <a:off x="757555" y="5057140"/>
            <a:ext cx="8172450" cy="1372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发声、发光的长短，电压、电流的有无，数字</a:t>
            </a:r>
            <a:r>
              <a:rPr lang="en-US" altLang="zh-CN" sz="2800" b="1">
                <a:latin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</a:rPr>
              <a:t>和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，磁体的</a:t>
            </a:r>
            <a:r>
              <a:rPr lang="en-US" altLang="zh-CN" sz="2800" b="1">
                <a:latin typeface="Times New Roman" panose="02020603050405020304" pitchFamily="18" charset="0"/>
              </a:rPr>
              <a:t>N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</a:rPr>
              <a:t>S</a:t>
            </a:r>
            <a:r>
              <a:rPr lang="zh-CN" altLang="en-US" sz="2800" b="1" dirty="0">
                <a:latin typeface="Times New Roman" panose="02020603050405020304" pitchFamily="18" charset="0"/>
              </a:rPr>
              <a:t>极等不同符号信息都可组成数字信号。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3"/>
          <p:cNvSpPr txBox="1"/>
          <p:nvPr/>
        </p:nvSpPr>
        <p:spPr>
          <a:xfrm>
            <a:off x="1971675" y="3890645"/>
            <a:ext cx="3492500" cy="214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模拟通信的缺点：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易受干扰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放大失真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形成噪音</a:t>
            </a:r>
          </a:p>
        </p:txBody>
      </p:sp>
      <p:sp>
        <p:nvSpPr>
          <p:cNvPr id="25603" name="Text Box 3"/>
          <p:cNvSpPr txBox="1"/>
          <p:nvPr/>
        </p:nvSpPr>
        <p:spPr>
          <a:xfrm>
            <a:off x="6043930" y="3890645"/>
            <a:ext cx="4029075" cy="214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数字通信的优点：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信号失真小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便于存储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传输数据处理简便</a:t>
            </a:r>
          </a:p>
        </p:txBody>
      </p:sp>
      <p:sp>
        <p:nvSpPr>
          <p:cNvPr id="25604" name="Text Box 3"/>
          <p:cNvSpPr txBox="1"/>
          <p:nvPr/>
        </p:nvSpPr>
        <p:spPr>
          <a:xfrm>
            <a:off x="692785" y="3219450"/>
            <a:ext cx="6948805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）比较两种信号传输的优缺点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5605" name="Text Box 3"/>
          <p:cNvSpPr txBox="1"/>
          <p:nvPr/>
        </p:nvSpPr>
        <p:spPr>
          <a:xfrm>
            <a:off x="692785" y="936625"/>
            <a:ext cx="5040630" cy="6051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．模拟信号和数字信号的传输      </a:t>
            </a:r>
          </a:p>
        </p:txBody>
      </p:sp>
      <p:sp>
        <p:nvSpPr>
          <p:cNvPr id="25606" name="Text Box 3"/>
          <p:cNvSpPr txBox="1"/>
          <p:nvPr/>
        </p:nvSpPr>
        <p:spPr>
          <a:xfrm>
            <a:off x="692785" y="2266315"/>
            <a:ext cx="102857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）数字信号通信除了传输语音信号，还能传输文字、图片（</a:t>
            </a:r>
            <a:r>
              <a:rPr lang="en-US" altLang="zh-CN" sz="2800" b="1">
                <a:latin typeface="Times New Roman" panose="02020603050405020304" pitchFamily="18" charset="0"/>
              </a:rPr>
              <a:t>2G</a:t>
            </a:r>
            <a:r>
              <a:rPr lang="zh-CN" altLang="en-US" sz="2800" b="1" dirty="0">
                <a:latin typeface="Times New Roman" panose="02020603050405020304" pitchFamily="18" charset="0"/>
              </a:rPr>
              <a:t>信号）</a:t>
            </a:r>
          </a:p>
        </p:txBody>
      </p:sp>
      <p:sp>
        <p:nvSpPr>
          <p:cNvPr id="25607" name="Text Box 3"/>
          <p:cNvSpPr txBox="1"/>
          <p:nvPr/>
        </p:nvSpPr>
        <p:spPr>
          <a:xfrm>
            <a:off x="692785" y="1541780"/>
            <a:ext cx="1000696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）模拟信号通信只能用来传输语音信号（</a:t>
            </a:r>
            <a:r>
              <a:rPr lang="en-US" altLang="zh-CN" sz="2800" b="1">
                <a:latin typeface="Times New Roman" panose="02020603050405020304" pitchFamily="18" charset="0"/>
              </a:rPr>
              <a:t>1G</a:t>
            </a:r>
            <a:r>
              <a:rPr lang="zh-CN" altLang="en-US" sz="2800" b="1" dirty="0">
                <a:latin typeface="Times New Roman" panose="02020603050405020304" pitchFamily="18" charset="0"/>
              </a:rPr>
              <a:t>信号）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6" grpId="0"/>
      <p:bldP spid="2560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/>
          <p:cNvSpPr txBox="1"/>
          <p:nvPr/>
        </p:nvSpPr>
        <p:spPr>
          <a:xfrm>
            <a:off x="1246505" y="1002030"/>
            <a:ext cx="346710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模拟信号手机</a:t>
            </a:r>
          </a:p>
        </p:txBody>
      </p:sp>
      <p:grpSp>
        <p:nvGrpSpPr>
          <p:cNvPr id="24579" name="组合 24578"/>
          <p:cNvGrpSpPr/>
          <p:nvPr/>
        </p:nvGrpSpPr>
        <p:grpSpPr>
          <a:xfrm>
            <a:off x="1426210" y="1629410"/>
            <a:ext cx="2879725" cy="3925570"/>
            <a:chOff x="0" y="0"/>
            <a:chExt cx="1814" cy="2473"/>
          </a:xfrm>
        </p:grpSpPr>
        <p:pic>
          <p:nvPicPr>
            <p:cNvPr id="24580" name="Picture 2" descr="模拟信号手机简史"/>
            <p:cNvPicPr preferRelativeResize="0"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" y="0"/>
              <a:ext cx="1596" cy="2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1" name="Text Box 3"/>
            <p:cNvSpPr txBox="1"/>
            <p:nvPr/>
          </p:nvSpPr>
          <p:spPr>
            <a:xfrm>
              <a:off x="0" y="2223"/>
              <a:ext cx="181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第一代“大哥大”</a:t>
              </a:r>
            </a:p>
          </p:txBody>
        </p:sp>
      </p:grpSp>
      <p:sp>
        <p:nvSpPr>
          <p:cNvPr id="24582" name="Text Box 3"/>
          <p:cNvSpPr txBox="1"/>
          <p:nvPr/>
        </p:nvSpPr>
        <p:spPr>
          <a:xfrm>
            <a:off x="6323330" y="2637155"/>
            <a:ext cx="201803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数字信号手机</a:t>
            </a:r>
          </a:p>
        </p:txBody>
      </p:sp>
      <p:pic>
        <p:nvPicPr>
          <p:cNvPr id="24583" name="Picture 9" descr="http://img.hexun.com/2010-08-06/124511236.jpg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5585" y="3213735"/>
            <a:ext cx="4406900" cy="330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/>
          <p:cNvSpPr txBox="1"/>
          <p:nvPr/>
        </p:nvSpPr>
        <p:spPr>
          <a:xfrm>
            <a:off x="1740535" y="913765"/>
            <a:ext cx="728980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数字通信是当今通信发展的主要方向</a:t>
            </a:r>
          </a:p>
        </p:txBody>
      </p:sp>
      <p:pic>
        <p:nvPicPr>
          <p:cNvPr id="23555" name="Picture 19" descr="电驴下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890" y="2045970"/>
            <a:ext cx="4572000" cy="4116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 Box 3"/>
          <p:cNvSpPr txBox="1"/>
          <p:nvPr/>
        </p:nvSpPr>
        <p:spPr>
          <a:xfrm>
            <a:off x="1740535" y="2764790"/>
            <a:ext cx="3200400" cy="1160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3G</a:t>
            </a:r>
            <a:r>
              <a:rPr lang="zh-CN" altLang="en-US" sz="2800" b="1" dirty="0">
                <a:latin typeface="Times New Roman" panose="02020603050405020304" pitchFamily="18" charset="0"/>
              </a:rPr>
              <a:t>数字网络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（已普及）</a:t>
            </a:r>
          </a:p>
        </p:txBody>
      </p:sp>
      <p:sp>
        <p:nvSpPr>
          <p:cNvPr id="23557" name="Text Box 3"/>
          <p:cNvSpPr txBox="1"/>
          <p:nvPr/>
        </p:nvSpPr>
        <p:spPr>
          <a:xfrm>
            <a:off x="1740535" y="4565015"/>
            <a:ext cx="3200400" cy="1160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4G</a:t>
            </a:r>
            <a:r>
              <a:rPr lang="zh-CN" altLang="en-US" sz="2800" b="1" dirty="0">
                <a:latin typeface="Times New Roman" panose="02020603050405020304" pitchFamily="18" charset="0"/>
              </a:rPr>
              <a:t>数字网络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（将普及）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02" name="TextBox 7"/>
          <p:cNvSpPr/>
          <p:nvPr/>
        </p:nvSpPr>
        <p:spPr>
          <a:xfrm>
            <a:off x="1255395" y="3131185"/>
            <a:ext cx="2187575" cy="596039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 lIns="18000" tIns="10800" rIns="18000" bIns="1080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电话</a:t>
            </a:r>
          </a:p>
        </p:txBody>
      </p:sp>
      <p:sp>
        <p:nvSpPr>
          <p:cNvPr id="24603" name="TextBox 7"/>
          <p:cNvSpPr/>
          <p:nvPr/>
        </p:nvSpPr>
        <p:spPr>
          <a:xfrm>
            <a:off x="4629931" y="2898775"/>
            <a:ext cx="2004695" cy="1060717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电话交换机</a:t>
            </a:r>
          </a:p>
        </p:txBody>
      </p:sp>
      <p:sp>
        <p:nvSpPr>
          <p:cNvPr id="24604" name="TextBox 7"/>
          <p:cNvSpPr/>
          <p:nvPr/>
        </p:nvSpPr>
        <p:spPr>
          <a:xfrm>
            <a:off x="7872730" y="2898775"/>
            <a:ext cx="2943860" cy="1060717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模拟通讯和数字通讯</a:t>
            </a:r>
          </a:p>
        </p:txBody>
      </p:sp>
      <p:grpSp>
        <p:nvGrpSpPr>
          <p:cNvPr id="24605" name="组合 24604"/>
          <p:cNvGrpSpPr/>
          <p:nvPr/>
        </p:nvGrpSpPr>
        <p:grpSpPr>
          <a:xfrm>
            <a:off x="653415" y="621983"/>
            <a:ext cx="2789238" cy="920750"/>
            <a:chOff x="0" y="0"/>
            <a:chExt cx="2231" cy="580"/>
          </a:xfrm>
        </p:grpSpPr>
        <p:pic>
          <p:nvPicPr>
            <p:cNvPr id="24606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607" name="文本框 24606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2" grpId="0" bldLvl="0" animBg="1"/>
      <p:bldP spid="24603" grpId="0" bldLvl="0" animBg="1"/>
      <p:bldP spid="2460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图片 4113" descr="fgc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210" y="3536950"/>
            <a:ext cx="4033838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7" name="Rectangle 7"/>
          <p:cNvSpPr/>
          <p:nvPr/>
        </p:nvSpPr>
        <p:spPr>
          <a:xfrm>
            <a:off x="756285" y="657225"/>
            <a:ext cx="5000625" cy="534988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古代传递信息</a:t>
            </a:r>
          </a:p>
        </p:txBody>
      </p:sp>
      <p:sp>
        <p:nvSpPr>
          <p:cNvPr id="4108" name="TextBox 5"/>
          <p:cNvSpPr/>
          <p:nvPr/>
        </p:nvSpPr>
        <p:spPr>
          <a:xfrm>
            <a:off x="668973" y="1268413"/>
            <a:ext cx="8853487" cy="23939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飞鸽传书  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政府配置的驿站、民间代捎书信 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以特殊声音，如钟声，鼓声，鞭炮声等传递信息</a:t>
            </a:r>
            <a:r>
              <a:rPr lang="en-US" altLang="zh-CN" sz="2800" b="1">
                <a:latin typeface="宋体" panose="02010600030101010101" pitchFamily="2" charset="-122"/>
              </a:rPr>
              <a:t> 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以灯光，火光，如孔明灯，烽火等传递信息  </a:t>
            </a:r>
          </a:p>
        </p:txBody>
      </p:sp>
      <p:pic>
        <p:nvPicPr>
          <p:cNvPr id="4109" name="Picture 2" descr="E:\教科研、论文资料\人教版教学参考编制\21图\21图\21-1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105" y="3662680"/>
            <a:ext cx="5040313" cy="251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1" name="Rectangle 7"/>
          <p:cNvSpPr/>
          <p:nvPr/>
        </p:nvSpPr>
        <p:spPr>
          <a:xfrm>
            <a:off x="1837373" y="5984875"/>
            <a:ext cx="1997075" cy="433388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/>
          <a:p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飞鸽传书</a:t>
            </a:r>
          </a:p>
        </p:txBody>
      </p:sp>
      <p:sp>
        <p:nvSpPr>
          <p:cNvPr id="4112" name="Rectangle 7"/>
          <p:cNvSpPr/>
          <p:nvPr/>
        </p:nvSpPr>
        <p:spPr>
          <a:xfrm>
            <a:off x="8111173" y="5984875"/>
            <a:ext cx="1646237" cy="484188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/>
          <a:p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家书抵万金</a:t>
            </a:r>
          </a:p>
        </p:txBody>
      </p:sp>
      <p:sp>
        <p:nvSpPr>
          <p:cNvPr id="4115" name="Rectangle 7"/>
          <p:cNvSpPr/>
          <p:nvPr/>
        </p:nvSpPr>
        <p:spPr>
          <a:xfrm>
            <a:off x="4429760" y="6021388"/>
            <a:ext cx="1763713" cy="484187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/>
          <a:p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烽火戏诸侯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 bldLvl="0" animBg="1"/>
      <p:bldP spid="4111" grpId="0"/>
      <p:bldP spid="4112" grpId="0"/>
      <p:bldP spid="41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/>
          <p:nvPr/>
        </p:nvSpPr>
        <p:spPr>
          <a:xfrm>
            <a:off x="1874520" y="922655"/>
            <a:ext cx="5000625" cy="56388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现代传递信息</a:t>
            </a:r>
          </a:p>
        </p:txBody>
      </p:sp>
      <p:sp>
        <p:nvSpPr>
          <p:cNvPr id="36867" name="TextBox 5"/>
          <p:cNvSpPr/>
          <p:nvPr/>
        </p:nvSpPr>
        <p:spPr>
          <a:xfrm>
            <a:off x="1874520" y="1486535"/>
            <a:ext cx="8136255" cy="23939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有线通信：电话、电报、电视</a:t>
            </a:r>
            <a:br>
              <a:rPr lang="zh-CN" altLang="en-US" sz="2800" b="1" dirty="0">
                <a:latin typeface="Arial" panose="020B0604020202020204" pitchFamily="34" charset="0"/>
              </a:rPr>
            </a:br>
            <a:r>
              <a:rPr lang="zh-CN" altLang="en-US" sz="2800" b="1" dirty="0">
                <a:latin typeface="Arial" panose="020B0604020202020204" pitchFamily="34" charset="0"/>
              </a:rPr>
              <a:t>　　无线通信：收音机、对讲机  </a:t>
            </a:r>
            <a:br>
              <a:rPr lang="zh-CN" altLang="en-US" sz="2800" b="1" dirty="0">
                <a:latin typeface="Arial" panose="020B0604020202020204" pitchFamily="34" charset="0"/>
              </a:rPr>
            </a:br>
            <a:r>
              <a:rPr lang="zh-CN" altLang="en-US" sz="2800" b="1" dirty="0">
                <a:latin typeface="Arial" panose="020B0604020202020204" pitchFamily="34" charset="0"/>
              </a:rPr>
              <a:t>　　数字化通信：互联网、数字电视  </a:t>
            </a:r>
            <a:br>
              <a:rPr lang="zh-CN" altLang="en-US" sz="2800" b="1" dirty="0">
                <a:latin typeface="Arial" panose="020B0604020202020204" pitchFamily="34" charset="0"/>
              </a:rPr>
            </a:br>
            <a:r>
              <a:rPr lang="zh-CN" altLang="en-US" sz="2800" b="1" dirty="0">
                <a:latin typeface="Arial" panose="020B0604020202020204" pitchFamily="34" charset="0"/>
              </a:rPr>
              <a:t>　　纸张通信：书信、报纸  </a:t>
            </a:r>
          </a:p>
        </p:txBody>
      </p:sp>
      <p:pic>
        <p:nvPicPr>
          <p:cNvPr id="36868" name="图片 36867" descr="21-1b"/>
          <p:cNvPicPr>
            <a:picLocks noChangeAspect="1"/>
          </p:cNvPicPr>
          <p:nvPr/>
        </p:nvPicPr>
        <p:blipFill>
          <a:blip r:embed="rId2"/>
          <a:srcRect t="3654"/>
          <a:stretch>
            <a:fillRect/>
          </a:stretch>
        </p:blipFill>
        <p:spPr>
          <a:xfrm>
            <a:off x="2054225" y="4151630"/>
            <a:ext cx="3419475" cy="2637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图片 36868" descr="21-1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6725" y="4186555"/>
            <a:ext cx="4112895" cy="25069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 descr="烽火台和现代通信基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5370" y="1073785"/>
            <a:ext cx="4022090" cy="536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35842"/>
          <p:cNvSpPr/>
          <p:nvPr/>
        </p:nvSpPr>
        <p:spPr>
          <a:xfrm>
            <a:off x="1266190" y="2187575"/>
            <a:ext cx="48437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烽火台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和</a:t>
            </a:r>
          </a:p>
          <a:p>
            <a:pPr algn="ctr"/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现代通信基站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/>
          <p:nvPr/>
        </p:nvSpPr>
        <p:spPr>
          <a:xfrm>
            <a:off x="2282190" y="4097655"/>
            <a:ext cx="2951480" cy="431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1876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年贝尔发明了电话</a:t>
            </a:r>
          </a:p>
        </p:txBody>
      </p:sp>
      <p:pic>
        <p:nvPicPr>
          <p:cNvPr id="34819" name="Picture 2" descr="http://a3.att.hudong.com/06/70/163000000449351267197071517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120" y="1973580"/>
            <a:ext cx="3420745" cy="214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3" descr="E:\教科研、论文资料\人教版教学参考编制\21图\21图\21-1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9310" y="1973580"/>
            <a:ext cx="4276725" cy="3503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Rectangle 7"/>
          <p:cNvSpPr/>
          <p:nvPr/>
        </p:nvSpPr>
        <p:spPr>
          <a:xfrm>
            <a:off x="6264910" y="5718810"/>
            <a:ext cx="4284345" cy="79248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1892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年，贝尔在纽约至芝加哥的电话开通仪式上</a:t>
            </a:r>
          </a:p>
        </p:txBody>
      </p:sp>
      <p:sp>
        <p:nvSpPr>
          <p:cNvPr id="34824" name="矩形 4"/>
          <p:cNvSpPr/>
          <p:nvPr/>
        </p:nvSpPr>
        <p:spPr>
          <a:xfrm>
            <a:off x="405130" y="814705"/>
            <a:ext cx="529272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一、电流把信息传到远方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 descr="E:\教科研、论文资料\人教版教学参考编制\21图\21图\21-1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850" y="2172335"/>
            <a:ext cx="6267450" cy="389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矩形 7"/>
          <p:cNvSpPr/>
          <p:nvPr/>
        </p:nvSpPr>
        <p:spPr>
          <a:xfrm>
            <a:off x="2236470" y="1416685"/>
            <a:ext cx="799338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　　女孩说话的声音是如何传到男孩耳朵中的？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3"/>
          <p:cNvSpPr txBox="1"/>
          <p:nvPr/>
        </p:nvSpPr>
        <p:spPr>
          <a:xfrm>
            <a:off x="2400935" y="912495"/>
            <a:ext cx="352615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．电话的基本结构</a:t>
            </a:r>
          </a:p>
        </p:txBody>
      </p:sp>
      <p:pic>
        <p:nvPicPr>
          <p:cNvPr id="32772" name="图片 32771" descr="21-1-3"/>
          <p:cNvPicPr>
            <a:picLocks noChangeAspect="1"/>
          </p:cNvPicPr>
          <p:nvPr/>
        </p:nvPicPr>
        <p:blipFill>
          <a:blip r:embed="rId2"/>
          <a:srcRect r="2492"/>
          <a:stretch>
            <a:fillRect/>
          </a:stretch>
        </p:blipFill>
        <p:spPr>
          <a:xfrm>
            <a:off x="3480435" y="1576070"/>
            <a:ext cx="5653405" cy="52501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680" y="1974850"/>
            <a:ext cx="6083300" cy="3979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Text Box 2"/>
          <p:cNvSpPr txBox="1"/>
          <p:nvPr/>
        </p:nvSpPr>
        <p:spPr>
          <a:xfrm>
            <a:off x="1259205" y="950595"/>
            <a:ext cx="442785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．电话的工作原理</a:t>
            </a:r>
          </a:p>
        </p:txBody>
      </p:sp>
      <p:sp>
        <p:nvSpPr>
          <p:cNvPr id="31748" name="矩形标注 31747"/>
          <p:cNvSpPr/>
          <p:nvPr/>
        </p:nvSpPr>
        <p:spPr>
          <a:xfrm flipH="1">
            <a:off x="1296035" y="5899150"/>
            <a:ext cx="2052320" cy="575945"/>
          </a:xfrm>
          <a:prstGeom prst="wedgeRectCallout">
            <a:avLst>
              <a:gd name="adj1" fmla="val -75986"/>
              <a:gd name="adj2" fmla="val -183889"/>
            </a:avLst>
          </a:prstGeom>
          <a:solidFill>
            <a:schemeClr val="bg1"/>
          </a:solidFill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女孩的话筒</a:t>
            </a:r>
          </a:p>
        </p:txBody>
      </p:sp>
      <p:sp>
        <p:nvSpPr>
          <p:cNvPr id="31749" name="矩形标注 31748"/>
          <p:cNvSpPr/>
          <p:nvPr/>
        </p:nvSpPr>
        <p:spPr>
          <a:xfrm flipH="1">
            <a:off x="7560310" y="1362075"/>
            <a:ext cx="2052320" cy="504825"/>
          </a:xfrm>
          <a:prstGeom prst="wedgeRectCallout">
            <a:avLst>
              <a:gd name="adj1" fmla="val 63144"/>
              <a:gd name="adj2" fmla="val 241819"/>
            </a:avLst>
          </a:prstGeom>
          <a:solidFill>
            <a:schemeClr val="bg1"/>
          </a:solidFill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男孩的听筒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ldLvl="0" animBg="1"/>
      <p:bldP spid="3174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0721" descr="电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480" y="1684655"/>
            <a:ext cx="8172450" cy="4579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30722"/>
          <p:cNvSpPr txBox="1"/>
          <p:nvPr/>
        </p:nvSpPr>
        <p:spPr>
          <a:xfrm>
            <a:off x="1173480" y="949325"/>
            <a:ext cx="313245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碳粒电话原理实验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</Words>
  <Application>Microsoft Office PowerPoint</Application>
  <PresentationFormat>自定义</PresentationFormat>
  <Paragraphs>82</Paragraphs>
  <Slides>20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2013-07-01T03:05:00Z</dcterms:created>
  <dcterms:modified xsi:type="dcterms:W3CDTF">2020-03-03T03:42:03Z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