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80" r:id="rId2"/>
    <p:sldId id="292" r:id="rId3"/>
    <p:sldId id="296" r:id="rId4"/>
    <p:sldId id="297" r:id="rId5"/>
    <p:sldId id="298" r:id="rId6"/>
    <p:sldId id="299" r:id="rId7"/>
    <p:sldId id="300" r:id="rId8"/>
    <p:sldId id="301" r:id="rId9"/>
    <p:sldId id="302" r:id="rId10"/>
    <p:sldId id="303" r:id="rId11"/>
    <p:sldId id="304" r:id="rId12"/>
    <p:sldId id="305" r:id="rId13"/>
    <p:sldId id="306" r:id="rId14"/>
    <p:sldId id="307" r:id="rId15"/>
    <p:sldId id="308" r:id="rId16"/>
    <p:sldId id="309" r:id="rId17"/>
    <p:sldId id="268" r:id="rId1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>
      <p:cViewPr varScale="1">
        <p:scale>
          <a:sx n="108" d="100"/>
          <a:sy n="108" d="100"/>
        </p:scale>
        <p:origin x="-636" y="-84"/>
      </p:cViewPr>
      <p:guideLst>
        <p:guide orient="horz" pos="2160"/>
        <p:guide pos="387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3" cy="7200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85085914-9648-4EA6-B69C-5B610ACD25FD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5054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C5E1CF27-8CA0-4610-8342-994DE86A9E7F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2184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 eaLnBrk="1" hangingPunct="1"/>
            <a:fld id="{CDC1F42C-CDD5-4166-B3A7-9C5BA54AE8D0}" type="slidenum">
              <a:rPr lang="zh-CN" altLang="en-US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126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126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 eaLnBrk="1" hangingPunct="1"/>
            <a:fld id="{A4E529D7-6852-41D2-9F3D-5F994E5396BA}" type="slidenum">
              <a:rPr lang="zh-CN" altLang="en-US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1"/>
          <p:cNvGrpSpPr/>
          <p:nvPr userDrawn="1"/>
        </p:nvGrpSpPr>
        <p:grpSpPr bwMode="auto">
          <a:xfrm>
            <a:off x="0" y="876300"/>
            <a:ext cx="8143875" cy="3740150"/>
            <a:chOff x="-1" y="869694"/>
            <a:chExt cx="8144452" cy="3740406"/>
          </a:xfrm>
        </p:grpSpPr>
        <p:sp>
          <p:nvSpPr>
            <p:cNvPr id="8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dirty="0" smtClean="0"/>
            </a:p>
          </p:txBody>
        </p:sp>
        <p:pic>
          <p:nvPicPr>
            <p:cNvPr id="9" name="图片 28"/>
            <p:cNvPicPr>
              <a:picLocks noChangeAspect="1" noChangeArrowheads="1"/>
            </p:cNvPicPr>
            <p:nvPr/>
          </p:nvPicPr>
          <p:blipFill>
            <a:blip r:embed="rId2"/>
            <a:srcRect l="368" t="9363" r="29749" b="-82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6531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-1" y="171611"/>
            <a:ext cx="12192001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 noChangeArrowheads="1"/>
          </p:cNvPicPr>
          <p:nvPr userDrawn="1"/>
        </p:nvPicPr>
        <p:blipFill>
          <a:blip r:embed="rId2"/>
          <a:srcRect l="-2669" t="12558" r="-10663" b="70840"/>
          <a:stretch>
            <a:fillRect/>
          </a:stretch>
        </p:blipFill>
        <p:spPr bwMode="auto">
          <a:xfrm>
            <a:off x="2233613" y="182563"/>
            <a:ext cx="9958387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28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8024813" y="280988"/>
            <a:ext cx="3302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人民教育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九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全一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12192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/>
            <a:srcRect t="9363" b="14136"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-1" y="2127509"/>
            <a:ext cx="12192001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2646680" y="2373630"/>
            <a:ext cx="777049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10" Type="http://schemas.openxmlformats.org/officeDocument/2006/relationships/image" Target="../media/image36.jpe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/>
          </a:p>
        </p:txBody>
      </p:sp>
      <p:grpSp>
        <p:nvGrpSpPr>
          <p:cNvPr id="7171" name="组合 8"/>
          <p:cNvGrpSpPr/>
          <p:nvPr/>
        </p:nvGrpSpPr>
        <p:grpSpPr bwMode="auto">
          <a:xfrm>
            <a:off x="956628" y="1953895"/>
            <a:ext cx="6457950" cy="1383030"/>
            <a:chOff x="-92237" y="2072009"/>
            <a:chExt cx="6457950" cy="1383598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229198" y="2072009"/>
              <a:ext cx="4662170" cy="553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第二十二章 </a:t>
              </a:r>
              <a:r>
                <a:rPr lang="en-US" altLang="zh-CN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· </a:t>
              </a: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能源和可持续发展</a:t>
              </a: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92237" y="2625321"/>
              <a:ext cx="6457950" cy="830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4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太阳能</a:t>
              </a: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8024813" y="280988"/>
            <a:ext cx="3302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人民教育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九年级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全一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7175" name="图片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7050" y="971550"/>
            <a:ext cx="4029075" cy="588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2969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1385" y="1868805"/>
            <a:ext cx="3457575" cy="33750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9700" name="组合 29699"/>
          <p:cNvGrpSpPr/>
          <p:nvPr/>
        </p:nvGrpSpPr>
        <p:grpSpPr>
          <a:xfrm>
            <a:off x="2797810" y="5610860"/>
            <a:ext cx="5689600" cy="793750"/>
            <a:chOff x="0" y="0"/>
            <a:chExt cx="3584" cy="500"/>
          </a:xfrm>
        </p:grpSpPr>
        <p:cxnSp>
          <p:nvCxnSpPr>
            <p:cNvPr id="29701" name="直接箭头连接符 15"/>
            <p:cNvCxnSpPr>
              <a:stCxn id="29703" idx="3"/>
              <a:endCxn id="29707" idx="1"/>
            </p:cNvCxnSpPr>
            <p:nvPr/>
          </p:nvCxnSpPr>
          <p:spPr>
            <a:xfrm>
              <a:off x="1293" y="262"/>
              <a:ext cx="1025" cy="2"/>
            </a:xfrm>
            <a:prstGeom prst="straightConnector1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arrow" w="med" len="med"/>
            </a:ln>
            <a:effectLst>
              <a:outerShdw dist="23000" dir="5400000" algn="ctr" rotWithShape="0">
                <a:srgbClr val="000000">
                  <a:alpha val="29999"/>
                </a:srgbClr>
              </a:outerShdw>
            </a:effectLst>
          </p:spPr>
        </p:cxnSp>
        <p:grpSp>
          <p:nvGrpSpPr>
            <p:cNvPr id="29702" name="组合 29701"/>
            <p:cNvGrpSpPr/>
            <p:nvPr/>
          </p:nvGrpSpPr>
          <p:grpSpPr>
            <a:xfrm>
              <a:off x="0" y="23"/>
              <a:ext cx="1293" cy="477"/>
              <a:chOff x="0" y="0"/>
              <a:chExt cx="1751" cy="661"/>
            </a:xfrm>
          </p:grpSpPr>
          <p:pic>
            <p:nvPicPr>
              <p:cNvPr id="29703" name="矩形 17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0"/>
                <a:ext cx="1751" cy="66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704" name="文本框 29703"/>
              <p:cNvSpPr txBox="1"/>
              <p:nvPr/>
            </p:nvSpPr>
            <p:spPr>
              <a:xfrm>
                <a:off x="39" y="116"/>
                <a:ext cx="1678" cy="49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algn="ctr"/>
                <a:r>
                  <a:rPr lang="zh-CN" altLang="en-US" sz="3200" dirty="0">
                    <a:solidFill>
                      <a:srgbClr val="FFFFFF"/>
                    </a:solidFill>
                    <a:effectLst>
                      <a:outerShdw blurRad="38100" dist="38100" dir="2700000">
                        <a:srgbClr val="000000"/>
                      </a:outerShdw>
                    </a:effectLst>
                    <a:latin typeface="Calibri" panose="020F0502020204030204" pitchFamily="34" charset="0"/>
                  </a:rPr>
                  <a:t>太阳能</a:t>
                </a:r>
              </a:p>
            </p:txBody>
          </p:sp>
        </p:grpSp>
        <p:grpSp>
          <p:nvGrpSpPr>
            <p:cNvPr id="29705" name="组合 29704"/>
            <p:cNvGrpSpPr/>
            <p:nvPr/>
          </p:nvGrpSpPr>
          <p:grpSpPr>
            <a:xfrm>
              <a:off x="2291" y="0"/>
              <a:ext cx="1293" cy="477"/>
              <a:chOff x="0" y="0"/>
              <a:chExt cx="1751" cy="661"/>
            </a:xfrm>
          </p:grpSpPr>
          <p:pic>
            <p:nvPicPr>
              <p:cNvPr id="29706" name="矩形 18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0"/>
                <a:ext cx="1751" cy="66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707" name="文本框 29706"/>
              <p:cNvSpPr txBox="1"/>
              <p:nvPr/>
            </p:nvSpPr>
            <p:spPr>
              <a:xfrm>
                <a:off x="37" y="116"/>
                <a:ext cx="1679" cy="49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algn="ctr"/>
                <a:r>
                  <a:rPr lang="zh-CN" altLang="en-US" sz="3200" dirty="0">
                    <a:solidFill>
                      <a:srgbClr val="FFFFFF"/>
                    </a:solidFill>
                    <a:effectLst>
                      <a:outerShdw blurRad="38100" dist="38100" dir="2700000">
                        <a:srgbClr val="000000"/>
                      </a:outerShdw>
                    </a:effectLst>
                    <a:latin typeface="Calibri" panose="020F0502020204030204" pitchFamily="34" charset="0"/>
                  </a:rPr>
                  <a:t>电能</a:t>
                </a:r>
              </a:p>
            </p:txBody>
          </p:sp>
        </p:grpSp>
      </p:grpSp>
      <p:sp>
        <p:nvSpPr>
          <p:cNvPr id="29708" name="TextBox 3"/>
          <p:cNvSpPr txBox="1"/>
          <p:nvPr/>
        </p:nvSpPr>
        <p:spPr>
          <a:xfrm>
            <a:off x="1573530" y="2516505"/>
            <a:ext cx="3924300" cy="26562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</a:rPr>
              <a:t>       太阳能电池可以将太阳能转变为电能；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</a:rPr>
              <a:t>      在航空、航 天、交通、通信等领域中有较为广泛的应用。</a:t>
            </a:r>
            <a:endParaRPr lang="en-US" altLang="zh-CN" sz="2800" b="1">
              <a:latin typeface="Arial" panose="020B0604020202020204" pitchFamily="34" charset="0"/>
            </a:endParaRPr>
          </a:p>
        </p:txBody>
      </p:sp>
      <p:sp>
        <p:nvSpPr>
          <p:cNvPr id="29709" name="TextBox 3"/>
          <p:cNvSpPr txBox="1"/>
          <p:nvPr/>
        </p:nvSpPr>
        <p:spPr>
          <a:xfrm>
            <a:off x="1573530" y="1651635"/>
            <a:ext cx="3924300" cy="625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．光电转化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  <p:pic>
        <p:nvPicPr>
          <p:cNvPr id="29710" name="图片 29709" descr="植物园的太阳能路灯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1385" y="1832610"/>
            <a:ext cx="3463925" cy="3527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12" name="矩形 4"/>
          <p:cNvSpPr/>
          <p:nvPr/>
        </p:nvSpPr>
        <p:spPr>
          <a:xfrm>
            <a:off x="1573530" y="794385"/>
            <a:ext cx="4050030" cy="58864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三、太阳能的利用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塔式电站"/>
          <p:cNvPicPr>
            <a:picLocks noChangeAspect="1"/>
          </p:cNvPicPr>
          <p:nvPr/>
        </p:nvPicPr>
        <p:blipFill>
          <a:blip r:embed="rId2">
            <a:lum bright="-10001"/>
          </a:blip>
          <a:stretch>
            <a:fillRect/>
          </a:stretch>
        </p:blipFill>
        <p:spPr>
          <a:xfrm>
            <a:off x="5737225" y="1573530"/>
            <a:ext cx="4860925" cy="3270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3" name="图片 30722" descr="太阳能电站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1850" y="3265805"/>
            <a:ext cx="4681855" cy="3136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4" name="矩形 30723"/>
          <p:cNvSpPr/>
          <p:nvPr/>
        </p:nvSpPr>
        <p:spPr>
          <a:xfrm>
            <a:off x="2209800" y="657225"/>
            <a:ext cx="3140075" cy="51943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2800" b="1" dirty="0">
                <a:latin typeface="Arial" panose="020B0604020202020204" pitchFamily="34" charset="0"/>
              </a:rPr>
              <a:t>太阳能热发电电站</a:t>
            </a:r>
            <a:r>
              <a:rPr lang="en-US" altLang="zh-CN" sz="2800" b="1">
                <a:latin typeface="Arial" panose="020B0604020202020204" pitchFamily="34" charset="0"/>
              </a:rPr>
              <a:t> </a:t>
            </a:r>
          </a:p>
        </p:txBody>
      </p:sp>
      <p:grpSp>
        <p:nvGrpSpPr>
          <p:cNvPr id="30736" name="组合 30735"/>
          <p:cNvGrpSpPr/>
          <p:nvPr/>
        </p:nvGrpSpPr>
        <p:grpSpPr>
          <a:xfrm>
            <a:off x="1502410" y="1426845"/>
            <a:ext cx="5365750" cy="2559050"/>
            <a:chOff x="453" y="822"/>
            <a:chExt cx="3380" cy="1612"/>
          </a:xfrm>
        </p:grpSpPr>
        <p:sp>
          <p:nvSpPr>
            <p:cNvPr id="30726" name="矩形 30725"/>
            <p:cNvSpPr/>
            <p:nvPr/>
          </p:nvSpPr>
          <p:spPr>
            <a:xfrm>
              <a:off x="453" y="822"/>
              <a:ext cx="1814" cy="883"/>
            </a:xfrm>
            <a:prstGeom prst="rect">
              <a:avLst/>
            </a:prstGeom>
            <a:noFill/>
            <a:ln w="28575" cap="flat" cmpd="sng">
              <a:solidFill>
                <a:srgbClr val="CC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>
              <a:spAutoFit/>
            </a:bodyPr>
            <a:lstStyle/>
            <a:p>
              <a:pPr eaLnBrk="0" hangingPunct="0"/>
              <a:r>
                <a:rPr lang="zh-CN" altLang="en-US" sz="2800" b="1" dirty="0">
                  <a:solidFill>
                    <a:srgbClr val="CC0000"/>
                  </a:solidFill>
                  <a:latin typeface="Arial" panose="020B0604020202020204" pitchFamily="34" charset="0"/>
                </a:rPr>
                <a:t>集热塔 </a:t>
              </a:r>
              <a:r>
                <a:rPr lang="zh-CN" altLang="en-US" sz="2800" b="1" dirty="0">
                  <a:latin typeface="Arial" panose="020B0604020202020204" pitchFamily="34" charset="0"/>
                </a:rPr>
                <a:t>加热水，通过水蒸气推动汽轮机发电  </a:t>
              </a:r>
            </a:p>
          </p:txBody>
        </p:sp>
        <p:sp>
          <p:nvSpPr>
            <p:cNvPr id="30727" name="直接连接符 30726"/>
            <p:cNvSpPr/>
            <p:nvPr/>
          </p:nvSpPr>
          <p:spPr>
            <a:xfrm flipH="1">
              <a:off x="1360" y="1731"/>
              <a:ext cx="612" cy="703"/>
            </a:xfrm>
            <a:prstGeom prst="line">
              <a:avLst/>
            </a:prstGeom>
            <a:ln w="28575" cap="flat" cmpd="sng">
              <a:solidFill>
                <a:srgbClr val="CC0000"/>
              </a:solidFill>
              <a:prstDash val="dashDot"/>
              <a:headEnd type="none" w="med" len="med"/>
              <a:tailEnd type="none" w="med" len="med"/>
            </a:ln>
          </p:spPr>
        </p:sp>
        <p:sp>
          <p:nvSpPr>
            <p:cNvPr id="30728" name="直接连接符 30727"/>
            <p:cNvSpPr/>
            <p:nvPr/>
          </p:nvSpPr>
          <p:spPr>
            <a:xfrm flipH="1" flipV="1">
              <a:off x="2256" y="1396"/>
              <a:ext cx="1577" cy="333"/>
            </a:xfrm>
            <a:prstGeom prst="line">
              <a:avLst/>
            </a:prstGeom>
            <a:ln w="28575" cap="flat" cmpd="sng">
              <a:solidFill>
                <a:srgbClr val="CC0000"/>
              </a:solidFill>
              <a:prstDash val="dash"/>
              <a:headEnd type="none" w="med" len="med"/>
              <a:tailEnd type="none" w="med" len="med"/>
            </a:ln>
          </p:spPr>
        </p:sp>
      </p:grpSp>
      <p:grpSp>
        <p:nvGrpSpPr>
          <p:cNvPr id="30737" name="组合 30736"/>
          <p:cNvGrpSpPr/>
          <p:nvPr/>
        </p:nvGrpSpPr>
        <p:grpSpPr>
          <a:xfrm>
            <a:off x="6529705" y="4641850"/>
            <a:ext cx="3528695" cy="1803400"/>
            <a:chOff x="2993" y="2982"/>
            <a:chExt cx="2223" cy="1136"/>
          </a:xfrm>
        </p:grpSpPr>
        <p:sp>
          <p:nvSpPr>
            <p:cNvPr id="30730" name="矩形 30729"/>
            <p:cNvSpPr/>
            <p:nvPr/>
          </p:nvSpPr>
          <p:spPr>
            <a:xfrm>
              <a:off x="3470" y="3504"/>
              <a:ext cx="1746" cy="614"/>
            </a:xfrm>
            <a:prstGeom prst="rect">
              <a:avLst/>
            </a:prstGeom>
            <a:noFill/>
            <a:ln w="28575" cap="flat" cmpd="sng">
              <a:solidFill>
                <a:srgbClr val="CC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>
              <a:spAutoFit/>
            </a:bodyPr>
            <a:lstStyle/>
            <a:p>
              <a:pPr eaLnBrk="0" hangingPunct="0"/>
              <a:r>
                <a:rPr lang="zh-CN" altLang="en-US" sz="2800" b="1" dirty="0">
                  <a:solidFill>
                    <a:srgbClr val="CC0000"/>
                  </a:solidFill>
                  <a:latin typeface="Arial" panose="020B0604020202020204" pitchFamily="34" charset="0"/>
                </a:rPr>
                <a:t>定日镜</a:t>
              </a:r>
              <a:r>
                <a:rPr lang="zh-CN" altLang="en-US" sz="2800" b="1" dirty="0">
                  <a:solidFill>
                    <a:srgbClr val="CC0000"/>
                  </a:solidFill>
                  <a:latin typeface="Times New Roman" panose="02020603050405020304" pitchFamily="18" charset="0"/>
                </a:rPr>
                <a:t> </a:t>
              </a:r>
              <a:r>
                <a:rPr lang="zh-CN" altLang="en-US" sz="2800" b="1" dirty="0">
                  <a:latin typeface="Arial" panose="020B0604020202020204" pitchFamily="34" charset="0"/>
                </a:rPr>
                <a:t>追着太阳转，反射阳光</a:t>
              </a:r>
            </a:p>
          </p:txBody>
        </p:sp>
        <p:sp>
          <p:nvSpPr>
            <p:cNvPr id="30731" name="直接连接符 30730"/>
            <p:cNvSpPr/>
            <p:nvPr/>
          </p:nvSpPr>
          <p:spPr>
            <a:xfrm flipH="1" flipV="1">
              <a:off x="2993" y="3589"/>
              <a:ext cx="453" cy="113"/>
            </a:xfrm>
            <a:prstGeom prst="line">
              <a:avLst/>
            </a:prstGeom>
            <a:ln w="28575" cap="flat" cmpd="sng">
              <a:solidFill>
                <a:srgbClr val="CC0000"/>
              </a:solidFill>
              <a:prstDash val="dashDot"/>
              <a:headEnd type="none" w="med" len="med"/>
              <a:tailEnd type="none" w="med" len="med"/>
            </a:ln>
          </p:spPr>
        </p:sp>
        <p:sp>
          <p:nvSpPr>
            <p:cNvPr id="30732" name="直接连接符 30731"/>
            <p:cNvSpPr/>
            <p:nvPr/>
          </p:nvSpPr>
          <p:spPr>
            <a:xfrm flipV="1">
              <a:off x="3878" y="2982"/>
              <a:ext cx="227" cy="521"/>
            </a:xfrm>
            <a:prstGeom prst="line">
              <a:avLst/>
            </a:prstGeom>
            <a:ln w="28575" cap="flat" cmpd="sng">
              <a:solidFill>
                <a:srgbClr val="CC0000"/>
              </a:solidFill>
              <a:prstDash val="dashDot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6" descr="C:\Users\John\AppData\Roaming\Tencent\Users\76476908\QQ\WinTemp\RichOle\ZNBL62%G4ZE9Y6WHCOWY@C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6765" y="936625"/>
            <a:ext cx="4509135" cy="5616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5" name="Picture 27" descr="E:\电子课件编制\22章\3\134676_150113228406_2.jpg"/>
          <p:cNvPicPr>
            <a:picLocks noChangeAspect="1"/>
          </p:cNvPicPr>
          <p:nvPr/>
        </p:nvPicPr>
        <p:blipFill>
          <a:blip r:embed="rId3"/>
          <a:srcRect l="7381" t="5550" b="11211"/>
          <a:stretch>
            <a:fillRect/>
          </a:stretch>
        </p:blipFill>
        <p:spPr>
          <a:xfrm>
            <a:off x="1686560" y="936625"/>
            <a:ext cx="5060950" cy="30245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6" name="TextBox 3"/>
          <p:cNvSpPr txBox="1"/>
          <p:nvPr/>
        </p:nvSpPr>
        <p:spPr>
          <a:xfrm>
            <a:off x="436245" y="4196080"/>
            <a:ext cx="6440170" cy="1986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dirty="0">
                <a:latin typeface="宋体" panose="02010600030101010101" pitchFamily="2" charset="-122"/>
              </a:rPr>
              <a:t>　　</a:t>
            </a:r>
            <a:r>
              <a:rPr lang="en-US" altLang="zh-CN" sz="2800" b="1">
                <a:latin typeface="Times New Roman" panose="02020603050405020304" pitchFamily="18" charset="0"/>
              </a:rPr>
              <a:t>2010</a:t>
            </a:r>
            <a:r>
              <a:rPr lang="zh-CN" altLang="en-US" sz="2800" b="1" dirty="0">
                <a:latin typeface="Times New Roman" panose="02020603050405020304" pitchFamily="18" charset="0"/>
              </a:rPr>
              <a:t>年，上海世博会中国馆采用了大量先进的太阳能科技，整座世博园的太阳能发电装置每年预计节电约</a:t>
            </a:r>
            <a:r>
              <a:rPr lang="en-US" altLang="zh-CN" sz="2800" b="1">
                <a:latin typeface="Times New Roman" panose="02020603050405020304" pitchFamily="18" charset="0"/>
              </a:rPr>
              <a:t>420 </a:t>
            </a:r>
            <a:r>
              <a:rPr lang="zh-CN" altLang="en-US" sz="2800" b="1" dirty="0">
                <a:latin typeface="Times New Roman" panose="02020603050405020304" pitchFamily="18" charset="0"/>
              </a:rPr>
              <a:t>万千瓦时，减排二氧化碳约</a:t>
            </a:r>
            <a:r>
              <a:rPr lang="en-US" altLang="zh-CN" sz="2800" b="1">
                <a:latin typeface="Times New Roman" panose="02020603050405020304" pitchFamily="18" charset="0"/>
              </a:rPr>
              <a:t>4 100 </a:t>
            </a:r>
            <a:r>
              <a:rPr lang="zh-CN" altLang="en-US" sz="2800" b="1" dirty="0">
                <a:latin typeface="Times New Roman" panose="02020603050405020304" pitchFamily="18" charset="0"/>
              </a:rPr>
              <a:t>吨。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John\Desktop\5LBERLVM05RQ0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3985" y="847090"/>
            <a:ext cx="5194300" cy="56597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矩形 2"/>
          <p:cNvSpPr/>
          <p:nvPr/>
        </p:nvSpPr>
        <p:spPr>
          <a:xfrm>
            <a:off x="422910" y="1353820"/>
            <a:ext cx="5721985" cy="4150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>
                <a:latin typeface="Times New Roman" panose="02020603050405020304" pitchFamily="18" charset="0"/>
              </a:rPr>
              <a:t>　　右图为世界上最大的太阳能发电厂之一的帕赛尔工厂。</a:t>
            </a:r>
            <a:endParaRPr lang="en-US" altLang="zh-CN" sz="2400" b="1">
              <a:latin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latin typeface="Times New Roman" panose="02020603050405020304" pitchFamily="18" charset="0"/>
              </a:rPr>
              <a:t>　　坐落在美国加州的赛尔帕工厂有</a:t>
            </a:r>
            <a:r>
              <a:rPr lang="en-US" altLang="zh-CN" sz="2400" b="1">
                <a:latin typeface="Times New Roman" panose="02020603050405020304" pitchFamily="18" charset="0"/>
              </a:rPr>
              <a:t>52 000 </a:t>
            </a:r>
            <a:r>
              <a:rPr lang="zh-CN" altLang="en-US" sz="2400" b="1" dirty="0">
                <a:latin typeface="Times New Roman" panose="02020603050405020304" pitchFamily="18" charset="0"/>
              </a:rPr>
              <a:t>块电池板，覆盖面积约为</a:t>
            </a:r>
            <a:r>
              <a:rPr lang="en-US" altLang="zh-CN" sz="2400" b="1">
                <a:latin typeface="Times New Roman" panose="02020603050405020304" pitchFamily="18" charset="0"/>
              </a:rPr>
              <a:t>36 </a:t>
            </a:r>
            <a:r>
              <a:rPr lang="zh-CN" altLang="en-US" sz="2400" b="1" dirty="0">
                <a:latin typeface="Times New Roman" panose="02020603050405020304" pitchFamily="18" charset="0"/>
              </a:rPr>
              <a:t>万平方米</a:t>
            </a:r>
            <a:r>
              <a:rPr lang="en-US" altLang="zh-CN" sz="2400" b="1"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</a:rPr>
              <a:t>，这些电池板能容纳将近四百万块太阳能电池。</a:t>
            </a:r>
            <a:endParaRPr lang="en-US" altLang="zh-CN" sz="2400" b="1">
              <a:latin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latin typeface="Times New Roman" panose="02020603050405020304" pitchFamily="18" charset="0"/>
              </a:rPr>
              <a:t>　　在一个阳光明媚日子的正午时分，它的产电能力可以达到</a:t>
            </a:r>
            <a:r>
              <a:rPr lang="en-US" altLang="zh-CN" sz="2400" b="1">
                <a:latin typeface="Times New Roman" panose="02020603050405020304" pitchFamily="18" charset="0"/>
              </a:rPr>
              <a:t>11 </a:t>
            </a:r>
            <a:r>
              <a:rPr lang="zh-CN" altLang="en-US" sz="2400" b="1" dirty="0">
                <a:latin typeface="Times New Roman" panose="02020603050405020304" pitchFamily="18" charset="0"/>
              </a:rPr>
              <a:t>兆瓦，足以为</a:t>
            </a:r>
            <a:r>
              <a:rPr lang="en-US" altLang="zh-CN" sz="2400" b="1">
                <a:latin typeface="Times New Roman" panose="02020603050405020304" pitchFamily="18" charset="0"/>
              </a:rPr>
              <a:t>8 000</a:t>
            </a:r>
            <a:r>
              <a:rPr lang="zh-CN" altLang="en-US" sz="2400" b="1" dirty="0">
                <a:latin typeface="Times New Roman" panose="02020603050405020304" pitchFamily="18" charset="0"/>
              </a:rPr>
              <a:t>个家庭供电。每年减少二氧化碳的排放</a:t>
            </a:r>
            <a:r>
              <a:rPr lang="en-US" altLang="zh-CN" sz="2400" b="1">
                <a:latin typeface="Times New Roman" panose="02020603050405020304" pitchFamily="18" charset="0"/>
              </a:rPr>
              <a:t>1.3 </a:t>
            </a:r>
            <a:r>
              <a:rPr lang="zh-CN" altLang="en-US" sz="2400" b="1" dirty="0">
                <a:latin typeface="Times New Roman" panose="02020603050405020304" pitchFamily="18" charset="0"/>
              </a:rPr>
              <a:t>万吨。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矩形 26626"/>
          <p:cNvSpPr/>
          <p:nvPr/>
        </p:nvSpPr>
        <p:spPr>
          <a:xfrm>
            <a:off x="2853055" y="6001385"/>
            <a:ext cx="5437505" cy="3968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</a:rPr>
              <a:t>京郊居民光伏发电项目并入国家电网</a:t>
            </a:r>
          </a:p>
        </p:txBody>
      </p:sp>
      <p:pic>
        <p:nvPicPr>
          <p:cNvPr id="26629" name="图片 26628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3157" y="804643"/>
            <a:ext cx="6337300" cy="48564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25601"/>
          <p:cNvGrpSpPr/>
          <p:nvPr/>
        </p:nvGrpSpPr>
        <p:grpSpPr>
          <a:xfrm>
            <a:off x="6269355" y="664210"/>
            <a:ext cx="3571875" cy="829945"/>
            <a:chOff x="0" y="0"/>
            <a:chExt cx="2250" cy="523"/>
          </a:xfrm>
        </p:grpSpPr>
        <p:pic>
          <p:nvPicPr>
            <p:cNvPr id="25603" name="矩形 12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250" cy="52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04" name="文本框 25603"/>
            <p:cNvSpPr txBox="1"/>
            <p:nvPr/>
          </p:nvSpPr>
          <p:spPr>
            <a:xfrm>
              <a:off x="39" y="70"/>
              <a:ext cx="2177" cy="4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Calibri" panose="020F0502020204030204" pitchFamily="34" charset="0"/>
                </a:rPr>
                <a:t>能源易获取</a:t>
              </a:r>
            </a:p>
          </p:txBody>
        </p:sp>
      </p:grpSp>
      <p:grpSp>
        <p:nvGrpSpPr>
          <p:cNvPr id="25605" name="组合 25604"/>
          <p:cNvGrpSpPr/>
          <p:nvPr/>
        </p:nvGrpSpPr>
        <p:grpSpPr>
          <a:xfrm>
            <a:off x="6269355" y="1384935"/>
            <a:ext cx="3571875" cy="828675"/>
            <a:chOff x="0" y="0"/>
            <a:chExt cx="2250" cy="522"/>
          </a:xfrm>
        </p:grpSpPr>
        <p:pic>
          <p:nvPicPr>
            <p:cNvPr id="25606" name="矩形 13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250" cy="52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07" name="文本框 25606"/>
            <p:cNvSpPr txBox="1"/>
            <p:nvPr/>
          </p:nvSpPr>
          <p:spPr>
            <a:xfrm>
              <a:off x="39" y="69"/>
              <a:ext cx="2177" cy="4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Calibri" panose="020F0502020204030204" pitchFamily="34" charset="0"/>
                </a:rPr>
                <a:t>不排放</a:t>
              </a: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CO</a:t>
              </a:r>
              <a:r>
                <a:rPr lang="en-US" altLang="zh-CN" sz="2800" b="1" baseline="-25000">
                  <a:solidFill>
                    <a:srgbClr val="000000"/>
                  </a:solidFill>
                  <a:latin typeface="Times New Roman" panose="02020603050405020304" pitchFamily="18" charset="0"/>
                </a:rPr>
                <a:t>2</a:t>
              </a:r>
              <a:endParaRPr lang="zh-CN" altLang="en-US" sz="2800" b="1" baseline="-25000" dirty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5608" name="组合 25607"/>
          <p:cNvGrpSpPr/>
          <p:nvPr/>
        </p:nvGrpSpPr>
        <p:grpSpPr>
          <a:xfrm>
            <a:off x="6269355" y="2110105"/>
            <a:ext cx="3571875" cy="828675"/>
            <a:chOff x="0" y="0"/>
            <a:chExt cx="2250" cy="522"/>
          </a:xfrm>
        </p:grpSpPr>
        <p:pic>
          <p:nvPicPr>
            <p:cNvPr id="25609" name="矩形 14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250" cy="52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10" name="文本框 25609"/>
            <p:cNvSpPr txBox="1"/>
            <p:nvPr/>
          </p:nvSpPr>
          <p:spPr>
            <a:xfrm>
              <a:off x="39" y="66"/>
              <a:ext cx="2177" cy="4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Calibri" panose="020F0502020204030204" pitchFamily="34" charset="0"/>
                </a:rPr>
                <a:t>能源量大</a:t>
              </a:r>
            </a:p>
          </p:txBody>
        </p:sp>
      </p:grpSp>
      <p:grpSp>
        <p:nvGrpSpPr>
          <p:cNvPr id="25611" name="组合 25610"/>
          <p:cNvGrpSpPr/>
          <p:nvPr/>
        </p:nvGrpSpPr>
        <p:grpSpPr>
          <a:xfrm>
            <a:off x="6269355" y="2829560"/>
            <a:ext cx="3571875" cy="828675"/>
            <a:chOff x="0" y="0"/>
            <a:chExt cx="2250" cy="522"/>
          </a:xfrm>
        </p:grpSpPr>
        <p:pic>
          <p:nvPicPr>
            <p:cNvPr id="25612" name="矩形 15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2250" cy="52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13" name="文本框 25612"/>
            <p:cNvSpPr txBox="1"/>
            <p:nvPr/>
          </p:nvSpPr>
          <p:spPr>
            <a:xfrm>
              <a:off x="39" y="66"/>
              <a:ext cx="2177" cy="40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Calibri" panose="020F0502020204030204" pitchFamily="34" charset="0"/>
                </a:rPr>
                <a:t>可持续性强</a:t>
              </a:r>
            </a:p>
          </p:txBody>
        </p:sp>
      </p:grpSp>
      <p:grpSp>
        <p:nvGrpSpPr>
          <p:cNvPr id="25614" name="组合 25613"/>
          <p:cNvGrpSpPr/>
          <p:nvPr/>
        </p:nvGrpSpPr>
        <p:grpSpPr>
          <a:xfrm>
            <a:off x="6269355" y="3681730"/>
            <a:ext cx="3571875" cy="835025"/>
            <a:chOff x="0" y="0"/>
            <a:chExt cx="2250" cy="526"/>
          </a:xfrm>
        </p:grpSpPr>
        <p:pic>
          <p:nvPicPr>
            <p:cNvPr id="25615" name="矩形 16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0" y="0"/>
              <a:ext cx="2250" cy="52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16" name="文本框 25615"/>
            <p:cNvSpPr txBox="1"/>
            <p:nvPr/>
          </p:nvSpPr>
          <p:spPr>
            <a:xfrm>
              <a:off x="39" y="74"/>
              <a:ext cx="2177" cy="4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2800" b="1" dirty="0">
                  <a:solidFill>
                    <a:srgbClr val="FFFFFF"/>
                  </a:solidFill>
                  <a:latin typeface="Calibri" panose="020F0502020204030204" pitchFamily="34" charset="0"/>
                </a:rPr>
                <a:t>能源分散</a:t>
              </a:r>
              <a:endParaRPr lang="zh-CN" altLang="en-US" sz="2800" b="1" baseline="-25000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5617" name="组合 25616"/>
          <p:cNvGrpSpPr/>
          <p:nvPr/>
        </p:nvGrpSpPr>
        <p:grpSpPr>
          <a:xfrm>
            <a:off x="6259830" y="4411980"/>
            <a:ext cx="3571875" cy="841375"/>
            <a:chOff x="0" y="0"/>
            <a:chExt cx="2250" cy="530"/>
          </a:xfrm>
        </p:grpSpPr>
        <p:pic>
          <p:nvPicPr>
            <p:cNvPr id="25618" name="矩形 17"/>
            <p:cNvPicPr/>
            <p:nvPr/>
          </p:nvPicPr>
          <p:blipFill>
            <a:blip r:embed="rId7"/>
            <a:stretch>
              <a:fillRect/>
            </a:stretch>
          </p:blipFill>
          <p:spPr>
            <a:xfrm>
              <a:off x="0" y="0"/>
              <a:ext cx="2250" cy="53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19" name="文本框 25618"/>
            <p:cNvSpPr txBox="1"/>
            <p:nvPr/>
          </p:nvSpPr>
          <p:spPr>
            <a:xfrm>
              <a:off x="39" y="74"/>
              <a:ext cx="2177" cy="40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2800" b="1" dirty="0">
                  <a:solidFill>
                    <a:srgbClr val="FFFFFF"/>
                  </a:solidFill>
                  <a:latin typeface="Calibri" panose="020F0502020204030204" pitchFamily="34" charset="0"/>
                </a:rPr>
                <a:t>受自然条件限制</a:t>
              </a:r>
              <a:endParaRPr lang="zh-CN" altLang="en-US" sz="2800" b="1" baseline="-25000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5620" name="组合 25619"/>
          <p:cNvGrpSpPr/>
          <p:nvPr/>
        </p:nvGrpSpPr>
        <p:grpSpPr>
          <a:xfrm>
            <a:off x="6269355" y="5126355"/>
            <a:ext cx="3571875" cy="835025"/>
            <a:chOff x="0" y="0"/>
            <a:chExt cx="2250" cy="526"/>
          </a:xfrm>
        </p:grpSpPr>
        <p:pic>
          <p:nvPicPr>
            <p:cNvPr id="25621" name="矩形 18"/>
            <p:cNvPicPr/>
            <p:nvPr/>
          </p:nvPicPr>
          <p:blipFill>
            <a:blip r:embed="rId8"/>
            <a:stretch>
              <a:fillRect/>
            </a:stretch>
          </p:blipFill>
          <p:spPr>
            <a:xfrm>
              <a:off x="0" y="0"/>
              <a:ext cx="2250" cy="52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22" name="文本框 25621"/>
            <p:cNvSpPr txBox="1"/>
            <p:nvPr/>
          </p:nvSpPr>
          <p:spPr>
            <a:xfrm>
              <a:off x="39" y="71"/>
              <a:ext cx="2177" cy="4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2800" b="1" dirty="0">
                  <a:solidFill>
                    <a:srgbClr val="FFFFFF"/>
                  </a:solidFill>
                  <a:latin typeface="Calibri" panose="020F0502020204030204" pitchFamily="34" charset="0"/>
                </a:rPr>
                <a:t>转化效率低</a:t>
              </a:r>
              <a:endParaRPr lang="zh-CN" altLang="en-US" sz="2800" b="1" baseline="-25000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5623" name="组合 25622"/>
          <p:cNvGrpSpPr/>
          <p:nvPr/>
        </p:nvGrpSpPr>
        <p:grpSpPr>
          <a:xfrm>
            <a:off x="6269355" y="5845810"/>
            <a:ext cx="3571875" cy="836295"/>
            <a:chOff x="0" y="0"/>
            <a:chExt cx="2250" cy="527"/>
          </a:xfrm>
        </p:grpSpPr>
        <p:pic>
          <p:nvPicPr>
            <p:cNvPr id="25624" name="矩形 19"/>
            <p:cNvPicPr/>
            <p:nvPr/>
          </p:nvPicPr>
          <p:blipFill>
            <a:blip r:embed="rId9"/>
            <a:stretch>
              <a:fillRect/>
            </a:stretch>
          </p:blipFill>
          <p:spPr>
            <a:xfrm>
              <a:off x="0" y="0"/>
              <a:ext cx="2250" cy="52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25" name="文本框 25624"/>
            <p:cNvSpPr txBox="1"/>
            <p:nvPr/>
          </p:nvSpPr>
          <p:spPr>
            <a:xfrm>
              <a:off x="39" y="71"/>
              <a:ext cx="2177" cy="40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2800" b="1" dirty="0">
                  <a:solidFill>
                    <a:srgbClr val="FFFFFF"/>
                  </a:solidFill>
                  <a:latin typeface="Calibri" panose="020F0502020204030204" pitchFamily="34" charset="0"/>
                </a:rPr>
                <a:t>成本较高</a:t>
              </a:r>
              <a:endParaRPr lang="zh-CN" altLang="en-US" sz="2800" b="1" baseline="-25000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pic>
        <p:nvPicPr>
          <p:cNvPr id="25626" name="Picture 11" descr="E:\电子课件编制\22章\3\5LBERGAE05RQ0001.jpg"/>
          <p:cNvPicPr>
            <a:picLocks noChangeAspect="1"/>
          </p:cNvPicPr>
          <p:nvPr/>
        </p:nvPicPr>
        <p:blipFill>
          <a:blip r:embed="rId10"/>
          <a:srcRect l="4214" t="26350" r="31572" b="5066"/>
          <a:stretch>
            <a:fillRect/>
          </a:stretch>
        </p:blipFill>
        <p:spPr>
          <a:xfrm>
            <a:off x="1649730" y="2070735"/>
            <a:ext cx="4392295" cy="3168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29" name="矩形 25628"/>
          <p:cNvSpPr/>
          <p:nvPr/>
        </p:nvSpPr>
        <p:spPr>
          <a:xfrm>
            <a:off x="1651000" y="795655"/>
            <a:ext cx="3672205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</a:rPr>
              <a:t>太阳能技术的优缺点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9" name="组合 24578"/>
          <p:cNvGrpSpPr/>
          <p:nvPr/>
        </p:nvGrpSpPr>
        <p:grpSpPr>
          <a:xfrm>
            <a:off x="1877695" y="2652395"/>
            <a:ext cx="3216275" cy="737870"/>
            <a:chOff x="0" y="0"/>
            <a:chExt cx="2523" cy="507"/>
          </a:xfrm>
        </p:grpSpPr>
        <p:pic>
          <p:nvPicPr>
            <p:cNvPr id="24580" name="矩形 3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523" cy="5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1" name="文本框 24580"/>
            <p:cNvSpPr txBox="1"/>
            <p:nvPr/>
          </p:nvSpPr>
          <p:spPr>
            <a:xfrm>
              <a:off x="39" y="53"/>
              <a:ext cx="2449" cy="40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Calibri" panose="020F0502020204030204" pitchFamily="34" charset="0"/>
                </a:rPr>
                <a:t>太阳能</a:t>
              </a:r>
              <a:endParaRPr lang="zh-CN" altLang="en-US" sz="2800" b="1" baseline="-25000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4582" name="组合 24581"/>
          <p:cNvGrpSpPr/>
          <p:nvPr/>
        </p:nvGrpSpPr>
        <p:grpSpPr>
          <a:xfrm>
            <a:off x="1877695" y="3750945"/>
            <a:ext cx="3216275" cy="753745"/>
            <a:chOff x="0" y="0"/>
            <a:chExt cx="2523" cy="518"/>
          </a:xfrm>
        </p:grpSpPr>
        <p:pic>
          <p:nvPicPr>
            <p:cNvPr id="24583" name="矩形 4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523" cy="51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4" name="文本框 24583"/>
            <p:cNvSpPr txBox="1"/>
            <p:nvPr/>
          </p:nvSpPr>
          <p:spPr>
            <a:xfrm>
              <a:off x="39" y="66"/>
              <a:ext cx="2449" cy="4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Calibri" panose="020F0502020204030204" pitchFamily="34" charset="0"/>
                </a:rPr>
                <a:t>太阳能的利用</a:t>
              </a:r>
            </a:p>
          </p:txBody>
        </p:sp>
      </p:grpSp>
      <p:grpSp>
        <p:nvGrpSpPr>
          <p:cNvPr id="24585" name="组合 24584"/>
          <p:cNvGrpSpPr/>
          <p:nvPr/>
        </p:nvGrpSpPr>
        <p:grpSpPr>
          <a:xfrm>
            <a:off x="5082540" y="3138170"/>
            <a:ext cx="4114800" cy="985520"/>
            <a:chOff x="0" y="0"/>
            <a:chExt cx="2592" cy="621"/>
          </a:xfrm>
        </p:grpSpPr>
        <p:grpSp>
          <p:nvGrpSpPr>
            <p:cNvPr id="24586" name="组合 24585"/>
            <p:cNvGrpSpPr/>
            <p:nvPr/>
          </p:nvGrpSpPr>
          <p:grpSpPr>
            <a:xfrm>
              <a:off x="544" y="0"/>
              <a:ext cx="2048" cy="485"/>
              <a:chOff x="0" y="0"/>
              <a:chExt cx="3572256" cy="835152"/>
            </a:xfrm>
          </p:grpSpPr>
          <p:pic>
            <p:nvPicPr>
              <p:cNvPr id="24587" name="矩形 6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0"/>
                <a:ext cx="3572256" cy="8351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4588" name="文本框 24587"/>
              <p:cNvSpPr txBox="1"/>
              <p:nvPr/>
            </p:nvSpPr>
            <p:spPr>
              <a:xfrm>
                <a:off x="63704" y="115634"/>
                <a:ext cx="3456482" cy="6484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algn="ctr"/>
                <a:r>
                  <a:rPr lang="zh-CN" altLang="en-US" sz="2800" b="1" dirty="0">
                    <a:solidFill>
                      <a:srgbClr val="FFFFFF"/>
                    </a:solidFill>
                    <a:latin typeface="Calibri" panose="020F0502020204030204" pitchFamily="34" charset="0"/>
                  </a:rPr>
                  <a:t>转化为内能</a:t>
                </a:r>
                <a:endParaRPr lang="zh-CN" altLang="en-US" sz="2800" b="1" baseline="-25000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cxnSp>
          <p:nvCxnSpPr>
            <p:cNvPr id="24589" name="直接连接符 10"/>
            <p:cNvCxnSpPr/>
            <p:nvPr/>
          </p:nvCxnSpPr>
          <p:spPr>
            <a:xfrm flipV="1">
              <a:off x="0" y="281"/>
              <a:ext cx="582" cy="34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cxnSp>
      </p:grpSp>
      <p:grpSp>
        <p:nvGrpSpPr>
          <p:cNvPr id="24590" name="组合 24589"/>
          <p:cNvGrpSpPr/>
          <p:nvPr/>
        </p:nvGrpSpPr>
        <p:grpSpPr>
          <a:xfrm>
            <a:off x="5082540" y="4145915"/>
            <a:ext cx="4145280" cy="811530"/>
            <a:chOff x="0" y="0"/>
            <a:chExt cx="2611" cy="511"/>
          </a:xfrm>
        </p:grpSpPr>
        <p:grpSp>
          <p:nvGrpSpPr>
            <p:cNvPr id="24591" name="组合 24590"/>
            <p:cNvGrpSpPr/>
            <p:nvPr/>
          </p:nvGrpSpPr>
          <p:grpSpPr>
            <a:xfrm>
              <a:off x="545" y="0"/>
              <a:ext cx="2066" cy="511"/>
              <a:chOff x="0" y="0"/>
              <a:chExt cx="3572256" cy="859536"/>
            </a:xfrm>
          </p:grpSpPr>
          <p:pic>
            <p:nvPicPr>
              <p:cNvPr id="24592" name="矩形 7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0" y="0"/>
                <a:ext cx="3572256" cy="8595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4593" name="文本框 24592"/>
              <p:cNvSpPr txBox="1"/>
              <p:nvPr/>
            </p:nvSpPr>
            <p:spPr>
              <a:xfrm>
                <a:off x="63704" y="137986"/>
                <a:ext cx="3456482" cy="64928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algn="ctr"/>
                <a:r>
                  <a:rPr lang="zh-CN" altLang="en-US" sz="2800" b="1" dirty="0">
                    <a:solidFill>
                      <a:srgbClr val="FFFFFF"/>
                    </a:solidFill>
                    <a:latin typeface="Calibri" panose="020F0502020204030204" pitchFamily="34" charset="0"/>
                  </a:rPr>
                  <a:t>转化为电能</a:t>
                </a:r>
              </a:p>
            </p:txBody>
          </p:sp>
        </p:grpSp>
        <p:sp>
          <p:nvSpPr>
            <p:cNvPr id="24594" name="直接连接符 24593"/>
            <p:cNvSpPr/>
            <p:nvPr/>
          </p:nvSpPr>
          <p:spPr>
            <a:xfrm>
              <a:off x="0" y="23"/>
              <a:ext cx="590" cy="27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4596" name="组合 24595"/>
          <p:cNvGrpSpPr/>
          <p:nvPr/>
        </p:nvGrpSpPr>
        <p:grpSpPr>
          <a:xfrm>
            <a:off x="843057" y="1082675"/>
            <a:ext cx="2815813" cy="920750"/>
            <a:chOff x="-21" y="0"/>
            <a:chExt cx="2252" cy="580"/>
          </a:xfrm>
        </p:grpSpPr>
        <p:pic>
          <p:nvPicPr>
            <p:cNvPr id="24597" name="圆角矩形 1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98" name="文本框 24597"/>
            <p:cNvSpPr txBox="1"/>
            <p:nvPr/>
          </p:nvSpPr>
          <p:spPr>
            <a:xfrm>
              <a:off x="-21" y="20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课堂小结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8" name="矩形 9"/>
          <p:cNvSpPr/>
          <p:nvPr/>
        </p:nvSpPr>
        <p:spPr>
          <a:xfrm>
            <a:off x="906780" y="1798320"/>
            <a:ext cx="4301490" cy="29324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　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　动植物的生长，人类的活动都无法离开太阳。这个发光发热的大火球已经存在了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50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亿年之久。你是否了解太阳？人类是否能够从距离地球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1.5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亿千米远处的太阳上，获取所需的能源？</a:t>
            </a:r>
          </a:p>
        </p:txBody>
      </p:sp>
      <p:pic>
        <p:nvPicPr>
          <p:cNvPr id="7" name="Picture 8" descr="E:\电子课件编制\22章\3\sun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6905" y="1285875"/>
            <a:ext cx="6041390" cy="45313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TextBox 8"/>
          <p:cNvSpPr txBox="1"/>
          <p:nvPr/>
        </p:nvSpPr>
        <p:spPr>
          <a:xfrm>
            <a:off x="6505575" y="2407920"/>
            <a:ext cx="5113020" cy="2675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太阳距地球</a:t>
            </a:r>
            <a:r>
              <a:rPr lang="en-US" altLang="zh-CN" sz="2800" b="1">
                <a:latin typeface="Times New Roman" panose="02020603050405020304" pitchFamily="18" charset="0"/>
              </a:rPr>
              <a:t>1.5</a:t>
            </a:r>
            <a:r>
              <a:rPr lang="zh-CN" altLang="en-US" sz="2800" b="1" dirty="0">
                <a:latin typeface="Times New Roman" panose="02020603050405020304" pitchFamily="18" charset="0"/>
              </a:rPr>
              <a:t>亿千米，直径大约是地球的</a:t>
            </a:r>
            <a:r>
              <a:rPr lang="en-US" altLang="zh-CN" sz="2800" b="1">
                <a:latin typeface="Times New Roman" panose="02020603050405020304" pitchFamily="18" charset="0"/>
              </a:rPr>
              <a:t>110</a:t>
            </a:r>
            <a:r>
              <a:rPr lang="zh-CN" altLang="en-US" sz="2800" b="1" dirty="0">
                <a:latin typeface="Times New Roman" panose="02020603050405020304" pitchFamily="18" charset="0"/>
              </a:rPr>
              <a:t>倍，体积是地球的</a:t>
            </a:r>
            <a:r>
              <a:rPr lang="en-US" altLang="zh-CN" sz="2800" b="1">
                <a:latin typeface="Times New Roman" panose="02020603050405020304" pitchFamily="18" charset="0"/>
              </a:rPr>
              <a:t>130</a:t>
            </a:r>
            <a:r>
              <a:rPr lang="zh-CN" altLang="en-US" sz="2800" b="1" dirty="0">
                <a:latin typeface="Times New Roman" panose="02020603050405020304" pitchFamily="18" charset="0"/>
              </a:rPr>
              <a:t>万倍，质量是地球的</a:t>
            </a:r>
            <a:r>
              <a:rPr lang="en-US" altLang="zh-CN" sz="2800" b="1">
                <a:latin typeface="Times New Roman" panose="02020603050405020304" pitchFamily="18" charset="0"/>
              </a:rPr>
              <a:t>33</a:t>
            </a:r>
            <a:r>
              <a:rPr lang="zh-CN" altLang="en-US" sz="2800" b="1" dirty="0">
                <a:latin typeface="Times New Roman" panose="02020603050405020304" pitchFamily="18" charset="0"/>
              </a:rPr>
              <a:t>万倍，核心温度高达</a:t>
            </a:r>
            <a:r>
              <a:rPr lang="en-US" altLang="zh-CN" sz="2800" b="1">
                <a:latin typeface="Times New Roman" panose="02020603050405020304" pitchFamily="18" charset="0"/>
              </a:rPr>
              <a:t>1 500</a:t>
            </a:r>
            <a:r>
              <a:rPr lang="zh-CN" altLang="en-US" sz="2800" b="1" dirty="0">
                <a:latin typeface="Times New Roman" panose="02020603050405020304" pitchFamily="18" charset="0"/>
              </a:rPr>
              <a:t>万摄氏度。</a:t>
            </a:r>
            <a:r>
              <a:rPr lang="en-US" altLang="zh-CN" sz="2800" b="1">
                <a:solidFill>
                  <a:srgbClr val="0066CC"/>
                </a:solidFill>
                <a:latin typeface="Times New Roman" panose="02020603050405020304" pitchFamily="18" charset="0"/>
              </a:rPr>
              <a:t>	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  <p:sp>
        <p:nvSpPr>
          <p:cNvPr id="37901" name="矩形 4"/>
          <p:cNvSpPr/>
          <p:nvPr/>
        </p:nvSpPr>
        <p:spPr>
          <a:xfrm>
            <a:off x="1343025" y="824865"/>
            <a:ext cx="6031230" cy="58864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一、太阳</a:t>
            </a:r>
            <a:r>
              <a:rPr lang="en-US" altLang="zh-CN" sz="3200" b="1">
                <a:solidFill>
                  <a:srgbClr val="FFFFFF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巨大的核能火炉</a:t>
            </a:r>
          </a:p>
        </p:txBody>
      </p:sp>
      <p:pic>
        <p:nvPicPr>
          <p:cNvPr id="37902" name="图片 37901" descr="174040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971040"/>
            <a:ext cx="4787900" cy="44335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Picture 22" descr="E:\电子课件编制\22章\3\Sun_gr.jpg"/>
          <p:cNvPicPr>
            <a:picLocks noChangeAspect="1"/>
          </p:cNvPicPr>
          <p:nvPr/>
        </p:nvPicPr>
        <p:blipFill>
          <a:blip r:embed="rId2"/>
          <a:srcRect t="6676" b="6676"/>
          <a:stretch>
            <a:fillRect/>
          </a:stretch>
        </p:blipFill>
        <p:spPr>
          <a:xfrm>
            <a:off x="8202930" y="1928495"/>
            <a:ext cx="3781425" cy="327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6" name="TextBox 8"/>
          <p:cNvSpPr txBox="1"/>
          <p:nvPr/>
        </p:nvSpPr>
        <p:spPr>
          <a:xfrm>
            <a:off x="516255" y="1378585"/>
            <a:ext cx="7334250" cy="437642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wrap="square" lIns="198000" tIns="262800" rIns="198000" bIns="324000">
            <a:spAutoFit/>
          </a:bodyPr>
          <a:lstStyle/>
          <a:p>
            <a:pPr marL="85725">
              <a:lnSpc>
                <a:spcPct val="12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</a:rPr>
              <a:t>    </a:t>
            </a: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  <a:t>在太阳内部，氢原子核在超高温下发生聚变，释放出巨大的核能。太阳核心每时每刻都在发生氢弹爆炸，太阳就像一个巨大的“核能火炉”。</a:t>
            </a:r>
            <a:endParaRPr lang="en-US" altLang="zh-CN" sz="2800" b="1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marL="85725"/>
            <a:endParaRPr lang="en-US" altLang="zh-CN" sz="28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marL="85725"/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</a:rPr>
              <a:t>　　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太阳表面温度约</a:t>
            </a:r>
            <a:r>
              <a:rPr lang="en-US" altLang="zh-CN" sz="2800" b="1">
                <a:solidFill>
                  <a:schemeClr val="bg1"/>
                </a:solidFill>
                <a:latin typeface="Times New Roman" panose="02020603050405020304" pitchFamily="18" charset="0"/>
              </a:rPr>
              <a:t>6 000 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℃，太阳至今已经稳定地“燃烧”了近</a:t>
            </a:r>
            <a:r>
              <a:rPr lang="en-US" altLang="zh-CN" sz="2800" b="1">
                <a:solidFill>
                  <a:schemeClr val="bg1"/>
                </a:solidFill>
                <a:latin typeface="Times New Roman" panose="02020603050405020304" pitchFamily="18" charset="0"/>
              </a:rPr>
              <a:t>50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亿年，而且还能继续“燃烧”</a:t>
            </a:r>
            <a:r>
              <a:rPr lang="en-US" altLang="zh-CN" sz="2800" b="1">
                <a:solidFill>
                  <a:schemeClr val="bg1"/>
                </a:solidFill>
                <a:latin typeface="Times New Roman" panose="02020603050405020304" pitchFamily="18" charset="0"/>
              </a:rPr>
              <a:t>50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亿年。</a:t>
            </a:r>
            <a:endParaRPr lang="en-US" altLang="zh-CN" sz="28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charRg st="76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TextBox 11"/>
          <p:cNvSpPr txBox="1"/>
          <p:nvPr/>
        </p:nvSpPr>
        <p:spPr>
          <a:xfrm>
            <a:off x="1370965" y="2792095"/>
            <a:ext cx="4235450" cy="1706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        太阳向外辐射的能量中，只有约二十亿分之一</a:t>
            </a:r>
            <a:br>
              <a:rPr lang="zh-CN" altLang="en-US" sz="2800" b="1" dirty="0">
                <a:latin typeface="Times New Roman" panose="02020603050405020304" pitchFamily="18" charset="0"/>
              </a:rPr>
            </a:br>
            <a:r>
              <a:rPr lang="zh-CN" altLang="en-US" sz="2800" b="1" dirty="0">
                <a:latin typeface="Times New Roman" panose="02020603050405020304" pitchFamily="18" charset="0"/>
              </a:rPr>
              <a:t>传递到地球。</a:t>
            </a:r>
          </a:p>
        </p:txBody>
      </p:sp>
      <p:pic>
        <p:nvPicPr>
          <p:cNvPr id="35844" name="Picture 12" descr="E:\电子课件编制\22章\3\273_1600_3websbook_co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0905" y="1655445"/>
            <a:ext cx="5805805" cy="39795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7" name="矩形 4"/>
          <p:cNvSpPr/>
          <p:nvPr/>
        </p:nvSpPr>
        <p:spPr>
          <a:xfrm>
            <a:off x="1370965" y="687070"/>
            <a:ext cx="5715000" cy="58864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二、太阳是人类能源的宝库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Box 4"/>
          <p:cNvSpPr txBox="1"/>
          <p:nvPr/>
        </p:nvSpPr>
        <p:spPr>
          <a:xfrm>
            <a:off x="1706245" y="673100"/>
            <a:ext cx="8354695" cy="13728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        太阳光已经照耀我们的地球近</a:t>
            </a:r>
            <a:r>
              <a:rPr lang="en-US" altLang="zh-CN" sz="2800" b="1">
                <a:latin typeface="Times New Roman" panose="02020603050405020304" pitchFamily="18" charset="0"/>
              </a:rPr>
              <a:t>50</a:t>
            </a:r>
            <a:r>
              <a:rPr lang="zh-CN" altLang="en-US" sz="2800" b="1" dirty="0">
                <a:latin typeface="Times New Roman" panose="02020603050405020304" pitchFamily="18" charset="0"/>
              </a:rPr>
              <a:t>亿年，地球在这近</a:t>
            </a:r>
            <a:r>
              <a:rPr lang="en-US" altLang="zh-CN" sz="2800" b="1">
                <a:latin typeface="Times New Roman" panose="02020603050405020304" pitchFamily="18" charset="0"/>
              </a:rPr>
              <a:t>50</a:t>
            </a:r>
            <a:r>
              <a:rPr lang="zh-CN" altLang="en-US" sz="2800" b="1" dirty="0">
                <a:latin typeface="Times New Roman" panose="02020603050405020304" pitchFamily="18" charset="0"/>
              </a:rPr>
              <a:t>亿年中积累的太阳能是我们今天所用大部分能量的源泉。人类的日常生活，也无法离开阳光。</a:t>
            </a:r>
          </a:p>
        </p:txBody>
      </p:sp>
      <p:pic>
        <p:nvPicPr>
          <p:cNvPr id="34819" name="Picture 18" descr="E:\电子课件编制\22章\3\7675514_044509473000_2.jpg"/>
          <p:cNvPicPr>
            <a:picLocks noChangeAspect="1"/>
          </p:cNvPicPr>
          <p:nvPr/>
        </p:nvPicPr>
        <p:blipFill>
          <a:blip r:embed="rId2"/>
          <a:srcRect b="5516"/>
          <a:stretch>
            <a:fillRect/>
          </a:stretch>
        </p:blipFill>
        <p:spPr>
          <a:xfrm>
            <a:off x="1626870" y="2045970"/>
            <a:ext cx="3573145" cy="2305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0" name="Picture 19" descr="E:\4.18 4.19 运动会 春游\DSC00830.JPG"/>
          <p:cNvPicPr>
            <a:picLocks noChangeAspect="1"/>
          </p:cNvPicPr>
          <p:nvPr/>
        </p:nvPicPr>
        <p:blipFill>
          <a:blip r:embed="rId3"/>
          <a:srcRect l="8257" t="20047" r="25690" b="21432"/>
          <a:stretch>
            <a:fillRect/>
          </a:stretch>
        </p:blipFill>
        <p:spPr>
          <a:xfrm>
            <a:off x="5415915" y="2045970"/>
            <a:ext cx="4608830" cy="2305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1" name="Picture 20" descr="E:\4.18 4.19 运动会 春游\IMG_7337.JPG"/>
          <p:cNvPicPr>
            <a:picLocks noChangeAspect="1"/>
          </p:cNvPicPr>
          <p:nvPr/>
        </p:nvPicPr>
        <p:blipFill>
          <a:blip r:embed="rId4"/>
          <a:srcRect l="63" t="9653" r="-870" b="10068"/>
          <a:stretch>
            <a:fillRect/>
          </a:stretch>
        </p:blipFill>
        <p:spPr>
          <a:xfrm>
            <a:off x="1633220" y="4422775"/>
            <a:ext cx="4417695" cy="2232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2" name="Picture 21" descr="E:\电子课件编制\22章\3\01300000237086129428518536806.jpg"/>
          <p:cNvPicPr>
            <a:picLocks noChangeAspect="1"/>
          </p:cNvPicPr>
          <p:nvPr/>
        </p:nvPicPr>
        <p:blipFill>
          <a:blip r:embed="rId5"/>
          <a:srcRect t="8350" b="10492"/>
          <a:stretch>
            <a:fillRect/>
          </a:stretch>
        </p:blipFill>
        <p:spPr>
          <a:xfrm>
            <a:off x="6208395" y="4422775"/>
            <a:ext cx="3814445" cy="2247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12" descr="C:\Users\John\AppData\Roaming\Tencent\Users\76476908\QQ\WinTemp\RichOle\[)2DZ6PBE5RCX3FWQYVABQ9.jpg"/>
          <p:cNvPicPr>
            <a:picLocks noChangeAspect="1"/>
          </p:cNvPicPr>
          <p:nvPr/>
        </p:nvPicPr>
        <p:blipFill>
          <a:blip r:embed="rId2"/>
          <a:srcRect r="68033"/>
          <a:stretch>
            <a:fillRect/>
          </a:stretch>
        </p:blipFill>
        <p:spPr>
          <a:xfrm>
            <a:off x="5890260" y="723265"/>
            <a:ext cx="3670300" cy="4552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矩形 13"/>
          <p:cNvSpPr/>
          <p:nvPr/>
        </p:nvSpPr>
        <p:spPr>
          <a:xfrm>
            <a:off x="1014730" y="5405120"/>
            <a:ext cx="8425180" cy="11156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　　今天我们开采</a:t>
            </a: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化石燃料，</a:t>
            </a:r>
            <a:r>
              <a:rPr lang="zh-CN" altLang="en-US" sz="2800" b="1" dirty="0">
                <a:latin typeface="宋体" panose="02010600030101010101" pitchFamily="2" charset="-122"/>
              </a:rPr>
              <a:t>实际上是在开采上亿年前地球接收的</a:t>
            </a: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太阳能</a:t>
            </a:r>
            <a:r>
              <a:rPr lang="zh-CN" altLang="en-US" sz="2800" b="1" dirty="0">
                <a:latin typeface="宋体" panose="02010600030101010101" pitchFamily="2" charset="-122"/>
              </a:rPr>
              <a:t>。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33796" name="矩形 14"/>
          <p:cNvSpPr/>
          <p:nvPr/>
        </p:nvSpPr>
        <p:spPr>
          <a:xfrm>
            <a:off x="1014730" y="1299845"/>
            <a:ext cx="4933950" cy="3935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    远古时期的植物通过光合作用将太阳能转化为生物体内的化学能。</a:t>
            </a:r>
            <a:endParaRPr lang="en-US" altLang="zh-CN" sz="2800" b="1">
              <a:latin typeface="宋体" panose="02010600030101010101" pitchFamily="2" charset="-122"/>
            </a:endParaRPr>
          </a:p>
          <a:p>
            <a:r>
              <a:rPr lang="zh-CN" altLang="en-US" sz="2800" b="1" dirty="0">
                <a:latin typeface="宋体" panose="02010600030101010101" pitchFamily="2" charset="-122"/>
              </a:rPr>
              <a:t>    经过地壳的不断运动，死后的动植物躯体埋在地下和海底。</a:t>
            </a:r>
            <a:endParaRPr lang="en-US" altLang="zh-CN" sz="2800" b="1">
              <a:latin typeface="宋体" panose="02010600030101010101" pitchFamily="2" charset="-122"/>
            </a:endParaRPr>
          </a:p>
          <a:p>
            <a:r>
              <a:rPr lang="zh-CN" altLang="en-US" sz="2800" b="1" dirty="0">
                <a:latin typeface="宋体" panose="02010600030101010101" pitchFamily="2" charset="-122"/>
              </a:rPr>
              <a:t>    经过几百万年的复杂变化，变成了煤、石油、天然气。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pic>
        <p:nvPicPr>
          <p:cNvPr id="33797" name="Picture 12" descr="C:\Users\John\AppData\Roaming\Tencent\Users\76476908\QQ\WinTemp\RichOle\[)2DZ6PBE5RCX3FWQYVABQ9.jpg"/>
          <p:cNvPicPr>
            <a:picLocks noChangeAspect="1"/>
          </p:cNvPicPr>
          <p:nvPr/>
        </p:nvPicPr>
        <p:blipFill>
          <a:blip r:embed="rId2"/>
          <a:srcRect l="34331" r="33702"/>
          <a:stretch>
            <a:fillRect/>
          </a:stretch>
        </p:blipFill>
        <p:spPr>
          <a:xfrm>
            <a:off x="6009005" y="737870"/>
            <a:ext cx="3669030" cy="45542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8" name="Picture 12" descr="C:\Users\John\AppData\Roaming\Tencent\Users\76476908\QQ\WinTemp\RichOle\[)2DZ6PBE5RCX3FWQYVABQ9.jpg"/>
          <p:cNvPicPr>
            <a:picLocks noChangeAspect="1"/>
          </p:cNvPicPr>
          <p:nvPr/>
        </p:nvPicPr>
        <p:blipFill>
          <a:blip r:embed="rId2"/>
          <a:srcRect l="67842"/>
          <a:stretch>
            <a:fillRect/>
          </a:stretch>
        </p:blipFill>
        <p:spPr>
          <a:xfrm>
            <a:off x="6018530" y="868045"/>
            <a:ext cx="3692525" cy="45542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801" name="矩形 33800"/>
          <p:cNvSpPr/>
          <p:nvPr/>
        </p:nvSpPr>
        <p:spPr>
          <a:xfrm>
            <a:off x="1014730" y="780415"/>
            <a:ext cx="3095625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</a:rPr>
              <a:t>化石能源的形成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  <p:bldP spid="3379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3"/>
          <p:cNvSpPr txBox="1"/>
          <p:nvPr/>
        </p:nvSpPr>
        <p:spPr>
          <a:xfrm>
            <a:off x="1471930" y="1544320"/>
            <a:ext cx="7380605" cy="625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　　直接利用太阳能的方式主要有两种。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grpSp>
        <p:nvGrpSpPr>
          <p:cNvPr id="32772" name="组合 32771"/>
          <p:cNvGrpSpPr/>
          <p:nvPr/>
        </p:nvGrpSpPr>
        <p:grpSpPr>
          <a:xfrm>
            <a:off x="2408555" y="5757545"/>
            <a:ext cx="6120130" cy="610870"/>
            <a:chOff x="0" y="0"/>
            <a:chExt cx="6984776" cy="792088"/>
          </a:xfrm>
        </p:grpSpPr>
        <p:cxnSp>
          <p:nvCxnSpPr>
            <p:cNvPr id="32773" name="直接箭头连接符 15"/>
            <p:cNvCxnSpPr>
              <a:stCxn id="32775" idx="3"/>
              <a:endCxn id="32778" idx="1"/>
            </p:cNvCxnSpPr>
            <p:nvPr/>
          </p:nvCxnSpPr>
          <p:spPr>
            <a:xfrm>
              <a:off x="2664296" y="396044"/>
              <a:ext cx="1656184" cy="0"/>
            </a:xfrm>
            <a:prstGeom prst="straightConnector1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arrow" w="med" len="med"/>
            </a:ln>
            <a:effectLst>
              <a:outerShdw dist="23000" dir="5400000" algn="ctr" rotWithShape="0">
                <a:srgbClr val="000000">
                  <a:alpha val="29999"/>
                </a:srgbClr>
              </a:outerShdw>
            </a:effectLst>
          </p:spPr>
        </p:cxnSp>
        <p:grpSp>
          <p:nvGrpSpPr>
            <p:cNvPr id="32774" name="组合 32773"/>
            <p:cNvGrpSpPr/>
            <p:nvPr/>
          </p:nvGrpSpPr>
          <p:grpSpPr>
            <a:xfrm>
              <a:off x="-61008" y="-187040"/>
              <a:ext cx="2779776" cy="1054608"/>
              <a:chOff x="0" y="0"/>
              <a:chExt cx="2779776" cy="1054608"/>
            </a:xfrm>
          </p:grpSpPr>
          <p:pic>
            <p:nvPicPr>
              <p:cNvPr id="32775" name="矩形 17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0" y="0"/>
                <a:ext cx="2779776" cy="1054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2776" name="文本框 32775"/>
              <p:cNvSpPr txBox="1"/>
              <p:nvPr/>
            </p:nvSpPr>
            <p:spPr>
              <a:xfrm>
                <a:off x="61008" y="187040"/>
                <a:ext cx="2664296" cy="7920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algn="ctr"/>
                <a:r>
                  <a:rPr lang="zh-CN" altLang="en-US" sz="3200" dirty="0">
                    <a:solidFill>
                      <a:srgbClr val="FFFFFF"/>
                    </a:solidFill>
                    <a:effectLst>
                      <a:outerShdw blurRad="38100" dist="38100" dir="2700000">
                        <a:srgbClr val="000000"/>
                      </a:outerShdw>
                    </a:effectLst>
                    <a:latin typeface="Calibri" panose="020F0502020204030204" pitchFamily="34" charset="0"/>
                  </a:rPr>
                  <a:t>太阳能</a:t>
                </a:r>
              </a:p>
            </p:txBody>
          </p:sp>
        </p:grpSp>
        <p:grpSp>
          <p:nvGrpSpPr>
            <p:cNvPr id="32777" name="组合 32776"/>
            <p:cNvGrpSpPr/>
            <p:nvPr/>
          </p:nvGrpSpPr>
          <p:grpSpPr>
            <a:xfrm>
              <a:off x="4261056" y="-187040"/>
              <a:ext cx="2779776" cy="1054608"/>
              <a:chOff x="0" y="0"/>
              <a:chExt cx="2779776" cy="1054608"/>
            </a:xfrm>
          </p:grpSpPr>
          <p:pic>
            <p:nvPicPr>
              <p:cNvPr id="32778" name="矩形 18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0"/>
                <a:ext cx="2779776" cy="1054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2779" name="文本框 32778"/>
              <p:cNvSpPr txBox="1"/>
              <p:nvPr/>
            </p:nvSpPr>
            <p:spPr>
              <a:xfrm>
                <a:off x="59424" y="187040"/>
                <a:ext cx="2664296" cy="7920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algn="ctr"/>
                <a:r>
                  <a:rPr lang="zh-CN" altLang="en-US" sz="3200" dirty="0">
                    <a:solidFill>
                      <a:srgbClr val="FFFFFF"/>
                    </a:solidFill>
                    <a:effectLst>
                      <a:outerShdw blurRad="38100" dist="38100" dir="2700000">
                        <a:srgbClr val="000000"/>
                      </a:outerShdw>
                    </a:effectLst>
                    <a:latin typeface="Calibri" panose="020F0502020204030204" pitchFamily="34" charset="0"/>
                  </a:rPr>
                  <a:t>内能</a:t>
                </a:r>
              </a:p>
            </p:txBody>
          </p:sp>
        </p:grpSp>
      </p:grpSp>
      <p:pic>
        <p:nvPicPr>
          <p:cNvPr id="32780" name="Picture 3" descr="87887435b2723cf6d2a2d36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1235" y="2444115"/>
            <a:ext cx="3429000" cy="24720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81" name="TextBox 3"/>
          <p:cNvSpPr txBox="1"/>
          <p:nvPr/>
        </p:nvSpPr>
        <p:spPr>
          <a:xfrm>
            <a:off x="1471930" y="3056890"/>
            <a:ext cx="4284980" cy="2225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　　用集热器收集阳光中的能量来加热水等物质。实现了把太阳能转化为内能。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32782" name="TextBox 3"/>
          <p:cNvSpPr txBox="1"/>
          <p:nvPr/>
        </p:nvSpPr>
        <p:spPr>
          <a:xfrm>
            <a:off x="1471930" y="2299970"/>
            <a:ext cx="3924300" cy="625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</a:rPr>
              <a:t>．光热转化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pic>
        <p:nvPicPr>
          <p:cNvPr id="32783" name="图片 3278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71235" y="2479040"/>
            <a:ext cx="3419475" cy="26879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85" name="矩形 4"/>
          <p:cNvSpPr/>
          <p:nvPr/>
        </p:nvSpPr>
        <p:spPr>
          <a:xfrm>
            <a:off x="1471930" y="687070"/>
            <a:ext cx="4095750" cy="58864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三、太阳能的利用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81" grpId="0"/>
      <p:bldP spid="3278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E:\电子课件编制\22章\3\1250497599558.jpg"/>
          <p:cNvPicPr>
            <a:picLocks noChangeAspect="1"/>
          </p:cNvPicPr>
          <p:nvPr/>
        </p:nvPicPr>
        <p:blipFill>
          <a:blip r:embed="rId2"/>
          <a:srcRect l="2957"/>
          <a:stretch>
            <a:fillRect/>
          </a:stretch>
        </p:blipFill>
        <p:spPr>
          <a:xfrm>
            <a:off x="1476375" y="1303020"/>
            <a:ext cx="6771005" cy="49403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1747" name="组合 31746"/>
          <p:cNvGrpSpPr/>
          <p:nvPr/>
        </p:nvGrpSpPr>
        <p:grpSpPr>
          <a:xfrm>
            <a:off x="7767955" y="1598295"/>
            <a:ext cx="1728470" cy="4205605"/>
            <a:chOff x="0" y="0"/>
            <a:chExt cx="1728192" cy="4205127"/>
          </a:xfrm>
        </p:grpSpPr>
        <p:grpSp>
          <p:nvGrpSpPr>
            <p:cNvPr id="31748" name="组合 31747"/>
            <p:cNvGrpSpPr/>
            <p:nvPr/>
          </p:nvGrpSpPr>
          <p:grpSpPr>
            <a:xfrm>
              <a:off x="0" y="0"/>
              <a:ext cx="1728192" cy="4205127"/>
              <a:chOff x="0" y="0"/>
              <a:chExt cx="1728192" cy="4205127"/>
            </a:xfrm>
          </p:grpSpPr>
          <p:sp>
            <p:nvSpPr>
              <p:cNvPr id="31749" name="椭圆 7"/>
              <p:cNvSpPr/>
              <p:nvPr/>
            </p:nvSpPr>
            <p:spPr>
              <a:xfrm>
                <a:off x="0" y="0"/>
                <a:ext cx="1728192" cy="1656184"/>
              </a:xfrm>
              <a:prstGeom prst="ellipse">
                <a:avLst/>
              </a:prstGeom>
              <a:noFill/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 lang="zh-CN" altLang="en-US" sz="1800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1750" name="圆角矩形 8"/>
              <p:cNvSpPr/>
              <p:nvPr/>
            </p:nvSpPr>
            <p:spPr>
              <a:xfrm rot="1090477">
                <a:off x="731328" y="780275"/>
                <a:ext cx="485188" cy="3424852"/>
              </a:xfrm>
              <a:prstGeom prst="roundRect">
                <a:avLst>
                  <a:gd name="adj" fmla="val 50000"/>
                </a:avLst>
              </a:prstGeom>
              <a:noFill/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 lang="zh-CN" altLang="en-US" sz="1800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1751" name="矩形 9"/>
              <p:cNvSpPr/>
              <p:nvPr/>
            </p:nvSpPr>
            <p:spPr>
              <a:xfrm rot="17867805">
                <a:off x="1118296" y="778602"/>
                <a:ext cx="432048" cy="469141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 lang="zh-CN" altLang="en-US" sz="1800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1752" name="矩形 10"/>
              <p:cNvSpPr/>
              <p:nvPr/>
            </p:nvSpPr>
            <p:spPr>
              <a:xfrm rot="8832766">
                <a:off x="847083" y="993619"/>
                <a:ext cx="568423" cy="640264"/>
              </a:xfrm>
              <a:prstGeom prst="rect">
                <a:avLst/>
              </a:prstGeom>
              <a:solidFill>
                <a:schemeClr val="bg1"/>
              </a:solidFill>
              <a:ln w="25400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 lang="zh-CN" altLang="en-US" sz="1800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31753" name="任意多边形 15"/>
            <p:cNvSpPr/>
            <p:nvPr/>
          </p:nvSpPr>
          <p:spPr>
            <a:xfrm>
              <a:off x="16855" y="568676"/>
              <a:ext cx="1695450" cy="144462"/>
            </a:xfrm>
            <a:custGeom>
              <a:avLst/>
              <a:gdLst/>
              <a:ahLst/>
              <a:cxnLst>
                <a:cxn ang="0">
                  <a:pos x="0" y="133350"/>
                </a:cxn>
                <a:cxn ang="0">
                  <a:pos x="209550" y="76200"/>
                </a:cxn>
                <a:cxn ang="0">
                  <a:pos x="476250" y="142875"/>
                </a:cxn>
                <a:cxn ang="0">
                  <a:pos x="733425" y="66675"/>
                </a:cxn>
                <a:cxn ang="0">
                  <a:pos x="952500" y="133350"/>
                </a:cxn>
                <a:cxn ang="0">
                  <a:pos x="1219200" y="66675"/>
                </a:cxn>
                <a:cxn ang="0">
                  <a:pos x="1457325" y="123825"/>
                </a:cxn>
                <a:cxn ang="0">
                  <a:pos x="1695450" y="95250"/>
                </a:cxn>
              </a:cxnLst>
              <a:rect l="0" t="0" r="0" b="0"/>
              <a:pathLst>
                <a:path w="1695450" h="144462">
                  <a:moveTo>
                    <a:pt x="0" y="133350"/>
                  </a:moveTo>
                  <a:cubicBezTo>
                    <a:pt x="65087" y="103981"/>
                    <a:pt x="130175" y="74613"/>
                    <a:pt x="209550" y="76200"/>
                  </a:cubicBezTo>
                  <a:cubicBezTo>
                    <a:pt x="288925" y="77787"/>
                    <a:pt x="388938" y="144462"/>
                    <a:pt x="476250" y="142875"/>
                  </a:cubicBezTo>
                  <a:cubicBezTo>
                    <a:pt x="563562" y="141288"/>
                    <a:pt x="654050" y="68262"/>
                    <a:pt x="733425" y="66675"/>
                  </a:cubicBezTo>
                  <a:cubicBezTo>
                    <a:pt x="812800" y="65088"/>
                    <a:pt x="871538" y="133350"/>
                    <a:pt x="952500" y="133350"/>
                  </a:cubicBezTo>
                  <a:cubicBezTo>
                    <a:pt x="1033462" y="133350"/>
                    <a:pt x="1135063" y="68263"/>
                    <a:pt x="1219200" y="66675"/>
                  </a:cubicBezTo>
                  <a:cubicBezTo>
                    <a:pt x="1303338" y="65088"/>
                    <a:pt x="1377950" y="119063"/>
                    <a:pt x="1457325" y="123825"/>
                  </a:cubicBezTo>
                  <a:cubicBezTo>
                    <a:pt x="1536700" y="128587"/>
                    <a:pt x="1614488" y="0"/>
                    <a:pt x="1695450" y="95250"/>
                  </a:cubicBezTo>
                </a:path>
              </a:pathLst>
            </a:custGeom>
            <a:noFill/>
            <a:ln w="19050" cap="flat" cmpd="sng">
              <a:solidFill>
                <a:srgbClr val="4A7EBB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754" name="圆角矩形 26"/>
          <p:cNvSpPr/>
          <p:nvPr/>
        </p:nvSpPr>
        <p:spPr>
          <a:xfrm>
            <a:off x="9226550" y="2514600"/>
            <a:ext cx="222250" cy="228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sz="180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1755" name="圆角矩形 27"/>
          <p:cNvSpPr/>
          <p:nvPr/>
        </p:nvSpPr>
        <p:spPr>
          <a:xfrm rot="1155091">
            <a:off x="9193530" y="2517775"/>
            <a:ext cx="223520" cy="452120"/>
          </a:xfrm>
          <a:prstGeom prst="roundRect">
            <a:avLst>
              <a:gd name="adj" fmla="val 36134"/>
            </a:avLst>
          </a:prstGeom>
          <a:solidFill>
            <a:schemeClr val="bg1"/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sz="180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cxnSp>
        <p:nvCxnSpPr>
          <p:cNvPr id="31756" name="直接箭头连接符 18"/>
          <p:cNvCxnSpPr/>
          <p:nvPr/>
        </p:nvCxnSpPr>
        <p:spPr>
          <a:xfrm flipH="1">
            <a:off x="8982075" y="3058795"/>
            <a:ext cx="263525" cy="792480"/>
          </a:xfrm>
          <a:prstGeom prst="straightConnector1">
            <a:avLst/>
          </a:prstGeom>
          <a:ln w="38100" cap="flat" cmpd="sng">
            <a:solidFill>
              <a:srgbClr val="4A7EBB"/>
            </a:solidFill>
            <a:prstDash val="solid"/>
            <a:headEnd type="none" w="med" len="med"/>
            <a:tailEnd type="arrow" w="med" len="med"/>
          </a:ln>
        </p:spPr>
      </p:cxnSp>
      <p:cxnSp>
        <p:nvCxnSpPr>
          <p:cNvPr id="31757" name="直接箭头连接符 20"/>
          <p:cNvCxnSpPr/>
          <p:nvPr/>
        </p:nvCxnSpPr>
        <p:spPr>
          <a:xfrm flipH="1">
            <a:off x="8623300" y="4140200"/>
            <a:ext cx="262255" cy="791845"/>
          </a:xfrm>
          <a:prstGeom prst="straightConnector1">
            <a:avLst/>
          </a:prstGeom>
          <a:ln w="38100" cap="flat" cmpd="sng">
            <a:solidFill>
              <a:srgbClr val="4A7EBB"/>
            </a:solidFill>
            <a:prstDash val="solid"/>
            <a:headEnd type="none" w="med" len="med"/>
            <a:tailEnd type="arrow" w="med" len="med"/>
          </a:ln>
        </p:spPr>
      </p:cxnSp>
      <p:grpSp>
        <p:nvGrpSpPr>
          <p:cNvPr id="31758" name="组合 31757"/>
          <p:cNvGrpSpPr/>
          <p:nvPr/>
        </p:nvGrpSpPr>
        <p:grpSpPr>
          <a:xfrm rot="-332761">
            <a:off x="8164830" y="4981575"/>
            <a:ext cx="346075" cy="648970"/>
            <a:chOff x="0" y="0"/>
            <a:chExt cx="345370" cy="649237"/>
          </a:xfrm>
        </p:grpSpPr>
        <p:sp>
          <p:nvSpPr>
            <p:cNvPr id="31759" name="圆角右箭头 28"/>
            <p:cNvSpPr/>
            <p:nvPr/>
          </p:nvSpPr>
          <p:spPr>
            <a:xfrm rot="17761344">
              <a:off x="-193148" y="193148"/>
              <a:ext cx="576001" cy="189704"/>
            </a:xfrm>
            <a:custGeom>
              <a:avLst/>
              <a:gdLst/>
              <a:ahLst/>
              <a:cxnLst>
                <a:cxn ang="17694720">
                  <a:pos x="499918" y="0"/>
                </a:cxn>
                <a:cxn ang="5898240">
                  <a:pos x="499918" y="97189"/>
                </a:cxn>
                <a:cxn ang="5898240">
                  <a:pos x="13644" y="189704"/>
                </a:cxn>
                <a:cxn ang="0">
                  <a:pos x="576001" y="48595"/>
                </a:cxn>
              </a:cxnLst>
              <a:rect l="0" t="0" r="0" b="0"/>
              <a:pathLst>
                <a:path w="576001" h="189704">
                  <a:moveTo>
                    <a:pt x="0" y="189704"/>
                  </a:moveTo>
                  <a:lnTo>
                    <a:pt x="0" y="142582"/>
                  </a:lnTo>
                  <a:arcTo wR="107630" hR="107630" stAng="-10800000" swAng="5400000"/>
                  <a:lnTo>
                    <a:pt x="499918" y="34951"/>
                  </a:lnTo>
                  <a:lnTo>
                    <a:pt x="499918" y="0"/>
                  </a:lnTo>
                  <a:lnTo>
                    <a:pt x="576001" y="48595"/>
                  </a:lnTo>
                  <a:lnTo>
                    <a:pt x="499918" y="97189"/>
                  </a:lnTo>
                  <a:lnTo>
                    <a:pt x="499918" y="62238"/>
                  </a:lnTo>
                  <a:lnTo>
                    <a:pt x="107630" y="62238"/>
                  </a:lnTo>
                  <a:arcTo wR="80343" hR="80343" stAng="-5400000" swAng="-5400000"/>
                  <a:lnTo>
                    <a:pt x="27287" y="189704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0" name="圆角右箭头 29"/>
            <p:cNvSpPr/>
            <p:nvPr/>
          </p:nvSpPr>
          <p:spPr>
            <a:xfrm rot="-14756100" flipH="1">
              <a:off x="-37482" y="266379"/>
              <a:ext cx="576001" cy="189704"/>
            </a:xfrm>
            <a:custGeom>
              <a:avLst/>
              <a:gdLst/>
              <a:ahLst/>
              <a:cxnLst>
                <a:cxn ang="17694720">
                  <a:pos x="499918" y="0"/>
                </a:cxn>
                <a:cxn ang="5898240">
                  <a:pos x="499918" y="97189"/>
                </a:cxn>
                <a:cxn ang="5898240">
                  <a:pos x="13644" y="189704"/>
                </a:cxn>
                <a:cxn ang="0">
                  <a:pos x="576001" y="48595"/>
                </a:cxn>
              </a:cxnLst>
              <a:rect l="0" t="0" r="0" b="0"/>
              <a:pathLst>
                <a:path w="576001" h="189704">
                  <a:moveTo>
                    <a:pt x="0" y="189704"/>
                  </a:moveTo>
                  <a:lnTo>
                    <a:pt x="0" y="142582"/>
                  </a:lnTo>
                  <a:arcTo wR="107630" hR="107630" stAng="-10800000" swAng="5400000"/>
                  <a:lnTo>
                    <a:pt x="499918" y="34951"/>
                  </a:lnTo>
                  <a:lnTo>
                    <a:pt x="499918" y="0"/>
                  </a:lnTo>
                  <a:lnTo>
                    <a:pt x="576001" y="48595"/>
                  </a:lnTo>
                  <a:lnTo>
                    <a:pt x="499918" y="97189"/>
                  </a:lnTo>
                  <a:lnTo>
                    <a:pt x="499918" y="62238"/>
                  </a:lnTo>
                  <a:lnTo>
                    <a:pt x="107630" y="62238"/>
                  </a:lnTo>
                  <a:arcTo wR="80343" hR="80343" stAng="-5400000" swAng="-5400000"/>
                  <a:lnTo>
                    <a:pt x="27287" y="189704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31761" name="直接箭头连接符 31"/>
          <p:cNvCxnSpPr/>
          <p:nvPr/>
        </p:nvCxnSpPr>
        <p:spPr>
          <a:xfrm flipV="1">
            <a:off x="8358505" y="4039870"/>
            <a:ext cx="263525" cy="792480"/>
          </a:xfrm>
          <a:prstGeom prst="straightConnector1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arrow" w="med" len="med"/>
          </a:ln>
        </p:spPr>
      </p:cxnSp>
      <p:cxnSp>
        <p:nvCxnSpPr>
          <p:cNvPr id="31762" name="直接箭头连接符 33"/>
          <p:cNvCxnSpPr/>
          <p:nvPr/>
        </p:nvCxnSpPr>
        <p:spPr>
          <a:xfrm flipV="1">
            <a:off x="8669655" y="3105150"/>
            <a:ext cx="263525" cy="791845"/>
          </a:xfrm>
          <a:prstGeom prst="straightConnector1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arrow" w="med" len="med"/>
          </a:ln>
        </p:spPr>
      </p:cxnSp>
      <p:sp>
        <p:nvSpPr>
          <p:cNvPr id="31763" name="矩形 34"/>
          <p:cNvSpPr/>
          <p:nvPr/>
        </p:nvSpPr>
        <p:spPr>
          <a:xfrm>
            <a:off x="7713980" y="3246120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热水</a:t>
            </a:r>
          </a:p>
        </p:txBody>
      </p:sp>
      <p:sp>
        <p:nvSpPr>
          <p:cNvPr id="31764" name="矩形 35"/>
          <p:cNvSpPr/>
          <p:nvPr/>
        </p:nvSpPr>
        <p:spPr>
          <a:xfrm>
            <a:off x="9298305" y="3362325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4A452A"/>
                </a:solidFill>
                <a:latin typeface="Arial" panose="020B0604020202020204" pitchFamily="34" charset="0"/>
              </a:rPr>
              <a:t>冷水</a:t>
            </a:r>
          </a:p>
        </p:txBody>
      </p:sp>
      <p:grpSp>
        <p:nvGrpSpPr>
          <p:cNvPr id="31765" name="组合 31764"/>
          <p:cNvGrpSpPr/>
          <p:nvPr/>
        </p:nvGrpSpPr>
        <p:grpSpPr>
          <a:xfrm>
            <a:off x="7029450" y="3687445"/>
            <a:ext cx="1297305" cy="1440180"/>
            <a:chOff x="0" y="0"/>
            <a:chExt cx="1296144" cy="1440162"/>
          </a:xfrm>
        </p:grpSpPr>
        <p:sp>
          <p:nvSpPr>
            <p:cNvPr id="31766" name="右箭头 36"/>
            <p:cNvSpPr/>
            <p:nvPr/>
          </p:nvSpPr>
          <p:spPr>
            <a:xfrm rot="1355974">
              <a:off x="216024" y="559681"/>
              <a:ext cx="864096" cy="36004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FF00"/>
            </a:solidFill>
            <a:ln w="25400" cap="flat" cmpd="sng">
              <a:solidFill>
                <a:srgbClr val="FFC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1767" name="右箭头 38"/>
            <p:cNvSpPr/>
            <p:nvPr/>
          </p:nvSpPr>
          <p:spPr>
            <a:xfrm rot="1355974">
              <a:off x="432048" y="0"/>
              <a:ext cx="864096" cy="36004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FF00"/>
            </a:solidFill>
            <a:ln w="25400" cap="flat" cmpd="sng">
              <a:solidFill>
                <a:srgbClr val="FFC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1768" name="右箭头 39"/>
            <p:cNvSpPr/>
            <p:nvPr/>
          </p:nvSpPr>
          <p:spPr>
            <a:xfrm rot="1355974">
              <a:off x="0" y="1080122"/>
              <a:ext cx="864096" cy="36004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FF00"/>
            </a:solidFill>
            <a:ln w="25400" cap="flat" cmpd="sng">
              <a:solidFill>
                <a:srgbClr val="FFC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cxnSp>
        <p:nvCxnSpPr>
          <p:cNvPr id="31769" name="直接箭头连接符 43"/>
          <p:cNvCxnSpPr/>
          <p:nvPr/>
        </p:nvCxnSpPr>
        <p:spPr>
          <a:xfrm flipV="1">
            <a:off x="6346825" y="2311400"/>
            <a:ext cx="1151255" cy="71120"/>
          </a:xfrm>
          <a:prstGeom prst="straightConnector1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arrow" w="med" len="med"/>
          </a:ln>
          <a:effectLst>
            <a:outerShdw dist="23000" dir="5400000" algn="ctr" rotWithShape="0">
              <a:srgbClr val="000000">
                <a:alpha val="29999"/>
              </a:srgbClr>
            </a:outerShdw>
          </a:effectLst>
        </p:spPr>
      </p:cxnSp>
      <p:cxnSp>
        <p:nvCxnSpPr>
          <p:cNvPr id="31770" name="直接箭头连接符 44"/>
          <p:cNvCxnSpPr/>
          <p:nvPr/>
        </p:nvCxnSpPr>
        <p:spPr>
          <a:xfrm>
            <a:off x="4556125" y="4370070"/>
            <a:ext cx="3420745" cy="299720"/>
          </a:xfrm>
          <a:prstGeom prst="straightConnector1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arrow" w="med" len="med"/>
          </a:ln>
          <a:effectLst>
            <a:outerShdw dist="23000" dir="5400000" algn="ctr" rotWithShape="0">
              <a:srgbClr val="000000">
                <a:alpha val="29999"/>
              </a:srgbClr>
            </a:outerShdw>
          </a:effectLst>
        </p:spPr>
      </p:cxnSp>
      <p:sp>
        <p:nvSpPr>
          <p:cNvPr id="31771" name="矩形 47"/>
          <p:cNvSpPr/>
          <p:nvPr/>
        </p:nvSpPr>
        <p:spPr>
          <a:xfrm>
            <a:off x="8289925" y="1014095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Arial" panose="020B0604020202020204" pitchFamily="34" charset="0"/>
              </a:rPr>
              <a:t>水箱</a:t>
            </a:r>
          </a:p>
        </p:txBody>
      </p:sp>
      <p:sp>
        <p:nvSpPr>
          <p:cNvPr id="31772" name="矩形 48"/>
          <p:cNvSpPr/>
          <p:nvPr/>
        </p:nvSpPr>
        <p:spPr>
          <a:xfrm>
            <a:off x="8650605" y="5622925"/>
            <a:ext cx="110299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Arial" panose="020B0604020202020204" pitchFamily="34" charset="0"/>
              </a:rPr>
              <a:t>集热器</a:t>
            </a:r>
          </a:p>
        </p:txBody>
      </p:sp>
      <p:sp>
        <p:nvSpPr>
          <p:cNvPr id="31773" name="矩形 49"/>
          <p:cNvSpPr/>
          <p:nvPr/>
        </p:nvSpPr>
        <p:spPr>
          <a:xfrm>
            <a:off x="6202680" y="3976370"/>
            <a:ext cx="10985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4A452A"/>
                </a:solidFill>
                <a:latin typeface="Arial" panose="020B0604020202020204" pitchFamily="34" charset="0"/>
              </a:rPr>
              <a:t>太阳光</a:t>
            </a:r>
          </a:p>
        </p:txBody>
      </p:sp>
      <p:sp>
        <p:nvSpPr>
          <p:cNvPr id="31776" name="矩形 31775"/>
          <p:cNvSpPr/>
          <p:nvPr/>
        </p:nvSpPr>
        <p:spPr>
          <a:xfrm>
            <a:off x="1701800" y="1071245"/>
            <a:ext cx="2327275" cy="5194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</a:rPr>
              <a:t>集热器的原理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63" grpId="0"/>
      <p:bldP spid="31764" grpId="0"/>
      <p:bldP spid="31771" grpId="0"/>
      <p:bldP spid="31772" grpId="0"/>
      <p:bldP spid="31773" grpId="0"/>
    </p:bld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307</Words>
  <Application>Microsoft Office PowerPoint</Application>
  <PresentationFormat>自定义</PresentationFormat>
  <Paragraphs>59</Paragraphs>
  <Slides>17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User</cp:lastModifiedBy>
  <cp:revision>2</cp:revision>
  <dcterms:created xsi:type="dcterms:W3CDTF">2013-07-01T03:05:00Z</dcterms:created>
  <dcterms:modified xsi:type="dcterms:W3CDTF">2020-03-03T04:31:07Z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