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80" r:id="rId2"/>
    <p:sldId id="281" r:id="rId3"/>
    <p:sldId id="285" r:id="rId4"/>
    <p:sldId id="284" r:id="rId5"/>
    <p:sldId id="283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300" r:id="rId15"/>
    <p:sldId id="301" r:id="rId16"/>
    <p:sldId id="302" r:id="rId17"/>
    <p:sldId id="297" r:id="rId18"/>
    <p:sldId id="298" r:id="rId19"/>
    <p:sldId id="268" r:id="rId2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 varScale="1">
        <p:scale>
          <a:sx n="108" d="100"/>
          <a:sy n="108" d="100"/>
        </p:scale>
        <p:origin x="-63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3" cy="72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85085914-9648-4EA6-B69C-5B610ACD25FD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0312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C5E1CF27-8CA0-4610-8342-994DE86A9E7F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397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 eaLnBrk="1" hangingPunct="1"/>
            <a:fld id="{CDC1F42C-CDD5-4166-B3A7-9C5BA54AE8D0}" type="slidenum">
              <a:rPr lang="zh-CN" altLang="en-US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2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 eaLnBrk="1" hangingPunct="1"/>
            <a:fld id="{A4E529D7-6852-41D2-9F3D-5F994E5396BA}" type="slidenum">
              <a:rPr lang="zh-CN" altLang="en-US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"/>
          <p:cNvGrpSpPr/>
          <p:nvPr userDrawn="1"/>
        </p:nvGrpSpPr>
        <p:grpSpPr bwMode="auto">
          <a:xfrm>
            <a:off x="0" y="876300"/>
            <a:ext cx="8143875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 smtClean="0"/>
            </a:p>
          </p:txBody>
        </p:sp>
        <p:pic>
          <p:nvPicPr>
            <p:cNvPr id="9" name="图片 28"/>
            <p:cNvPicPr>
              <a:picLocks noChangeAspect="1" noChangeArrowheads="1"/>
            </p:cNvPicPr>
            <p:nvPr/>
          </p:nvPicPr>
          <p:blipFill>
            <a:blip r:embed="rId2"/>
            <a:srcRect l="368" t="9363" r="29749" b="-82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6531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1" y="171611"/>
            <a:ext cx="12192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/>
          <a:srcRect l="-2669" t="12558" r="-10663" b="70840"/>
          <a:stretch>
            <a:fillRect/>
          </a:stretch>
        </p:blipFill>
        <p:spPr bwMode="auto">
          <a:xfrm>
            <a:off x="2233613" y="182563"/>
            <a:ext cx="9958387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28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8024813" y="280988"/>
            <a:ext cx="3302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人民教育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九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全一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12192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/>
            <a:srcRect t="9363" b="14136"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1" y="2127509"/>
            <a:ext cx="12192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2646680" y="2373630"/>
            <a:ext cx="777049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0.jpeg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7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9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17.wmf"/><Relationship Id="rId3" Type="http://schemas.openxmlformats.org/officeDocument/2006/relationships/image" Target="../media/image18.jpeg"/><Relationship Id="rId7" Type="http://schemas.openxmlformats.org/officeDocument/2006/relationships/image" Target="../media/image14.png"/><Relationship Id="rId12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16.wmf"/><Relationship Id="rId5" Type="http://schemas.openxmlformats.org/officeDocument/2006/relationships/image" Target="../media/image13.png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4.bin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7171" name="组合 8"/>
          <p:cNvGrpSpPr/>
          <p:nvPr/>
        </p:nvGrpSpPr>
        <p:grpSpPr bwMode="auto">
          <a:xfrm>
            <a:off x="956628" y="1987550"/>
            <a:ext cx="6457950" cy="1349375"/>
            <a:chOff x="-92237" y="2105678"/>
            <a:chExt cx="6457950" cy="1349929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543" y="2105678"/>
              <a:ext cx="3136265" cy="553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第二十一章 </a:t>
              </a:r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· </a:t>
              </a: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信息的传递</a:t>
              </a: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92237" y="2625321"/>
              <a:ext cx="6457950" cy="830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48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越来越宽的信息之路</a:t>
              </a:r>
              <a:endParaRPr lang="zh-CN" altLang="en-US" sz="48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8024813" y="280988"/>
            <a:ext cx="3302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人民教育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九年级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全一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175" name="图片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7050" y="971550"/>
            <a:ext cx="4029075" cy="588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2" descr="http://tech.southcn.com/t/images/attachement/jpg/site4/20091013/0021279f9e100c3e2ecd05.jpg"/>
          <p:cNvPicPr preferRelativeResize="0"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0" y="1899920"/>
            <a:ext cx="3962400" cy="381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8" name="Rectangle 2"/>
          <p:cNvSpPr txBox="1"/>
          <p:nvPr/>
        </p:nvSpPr>
        <p:spPr>
          <a:xfrm>
            <a:off x="6086475" y="1825625"/>
            <a:ext cx="353504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　　光是比微波频率高得多的电磁波。</a:t>
            </a:r>
          </a:p>
        </p:txBody>
      </p:sp>
      <p:sp>
        <p:nvSpPr>
          <p:cNvPr id="31749" name="Rectangle 2"/>
          <p:cNvSpPr txBox="1"/>
          <p:nvPr/>
        </p:nvSpPr>
        <p:spPr>
          <a:xfrm>
            <a:off x="4933950" y="4026853"/>
            <a:ext cx="6566535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　　光通信的“高速公路”更宽广。</a:t>
            </a:r>
          </a:p>
        </p:txBody>
      </p:sp>
      <p:sp>
        <p:nvSpPr>
          <p:cNvPr id="31750" name="Rectangle 2"/>
          <p:cNvSpPr txBox="1"/>
          <p:nvPr/>
        </p:nvSpPr>
        <p:spPr>
          <a:xfrm>
            <a:off x="819785" y="5716270"/>
            <a:ext cx="110985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　　利用频率单一、方向高度集中的激光进行通信，效果很好。</a:t>
            </a:r>
          </a:p>
        </p:txBody>
      </p:sp>
      <p:sp>
        <p:nvSpPr>
          <p:cNvPr id="31752" name="矩形 4"/>
          <p:cNvSpPr/>
          <p:nvPr/>
        </p:nvSpPr>
        <p:spPr>
          <a:xfrm>
            <a:off x="1441450" y="790575"/>
            <a:ext cx="2641600" cy="58864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三、光纤通信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/>
      <p:bldP spid="317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4"/>
          <p:cNvSpPr/>
          <p:nvPr/>
        </p:nvSpPr>
        <p:spPr>
          <a:xfrm>
            <a:off x="1306830" y="704215"/>
            <a:ext cx="8044180" cy="54483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lvl="0">
              <a:lnSpc>
                <a:spcPct val="9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光纤通讯技术是近几十年才发展起来的</a:t>
            </a:r>
          </a:p>
        </p:txBody>
      </p:sp>
      <p:sp>
        <p:nvSpPr>
          <p:cNvPr id="30723" name="Rectangle 6"/>
          <p:cNvSpPr/>
          <p:nvPr/>
        </p:nvSpPr>
        <p:spPr>
          <a:xfrm>
            <a:off x="4323715" y="1610995"/>
            <a:ext cx="7241540" cy="45218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just">
              <a:lnSpc>
                <a:spcPct val="120000"/>
              </a:lnSpc>
              <a:spcBef>
                <a:spcPct val="0"/>
              </a:spcBef>
            </a:pPr>
            <a:r>
              <a:rPr lang="en-US" altLang="zh-CN" sz="2400" b="1">
                <a:latin typeface="Times New Roman" panose="02020603050405020304" pitchFamily="18" charset="0"/>
              </a:rPr>
              <a:t>1966</a:t>
            </a:r>
            <a:r>
              <a:rPr lang="zh-CN" altLang="en-US" sz="2400" b="1" dirty="0">
                <a:latin typeface="Times New Roman" panose="02020603050405020304" pitchFamily="18" charset="0"/>
              </a:rPr>
              <a:t>年，华裔物理学家高锟首次利用无线电波导通信的原理</a:t>
            </a:r>
            <a:r>
              <a:rPr lang="en-US" altLang="zh-CN" sz="2400" b="1">
                <a:latin typeface="Times New Roman" panose="02020603050405020304" pitchFamily="18" charset="0"/>
              </a:rPr>
              <a:t>，</a:t>
            </a:r>
            <a:r>
              <a:rPr lang="en-US" altLang="zh-CN" sz="2400" b="1" err="1">
                <a:latin typeface="Times New Roman" panose="02020603050405020304" pitchFamily="18" charset="0"/>
              </a:rPr>
              <a:t>提出了低损耗</a:t>
            </a:r>
            <a:r>
              <a:rPr lang="zh-CN" altLang="en-US" sz="2400" b="1" dirty="0">
                <a:latin typeface="Times New Roman" panose="02020603050405020304" pitchFamily="18" charset="0"/>
              </a:rPr>
              <a:t>（</a:t>
            </a:r>
            <a:r>
              <a:rPr lang="en-US" altLang="zh-CN" sz="2400" b="1">
                <a:latin typeface="Times New Roman" panose="02020603050405020304" pitchFamily="18" charset="0"/>
              </a:rPr>
              <a:t>20 db/km</a:t>
            </a:r>
            <a:r>
              <a:rPr lang="zh-CN" altLang="en-US" sz="2400" b="1" dirty="0">
                <a:latin typeface="Times New Roman" panose="02020603050405020304" pitchFamily="18" charset="0"/>
              </a:rPr>
              <a:t>）</a:t>
            </a:r>
            <a:r>
              <a:rPr lang="en-US" altLang="zh-CN" sz="2400" b="1" err="1">
                <a:latin typeface="Times New Roman" panose="02020603050405020304" pitchFamily="18" charset="0"/>
              </a:rPr>
              <a:t>的光导纤维</a:t>
            </a:r>
            <a:r>
              <a:rPr lang="en-US" altLang="zh-CN" sz="2400" b="1">
                <a:latin typeface="Times New Roman" panose="02020603050405020304" pitchFamily="18" charset="0"/>
              </a:rPr>
              <a:t>（简</a:t>
            </a:r>
            <a:r>
              <a:rPr lang="zh-CN" altLang="en-US" sz="2400" b="1" dirty="0">
                <a:latin typeface="Times New Roman" panose="02020603050405020304" pitchFamily="18" charset="0"/>
              </a:rPr>
              <a:t>称光纤）的概念。</a:t>
            </a:r>
          </a:p>
          <a:p>
            <a:pPr lvl="0" algn="just">
              <a:lnSpc>
                <a:spcPct val="120000"/>
              </a:lnSpc>
              <a:spcBef>
                <a:spcPct val="0"/>
              </a:spcBef>
            </a:pPr>
            <a:endParaRPr lang="en-US" altLang="zh-CN" sz="2400" b="1">
              <a:latin typeface="Times New Roman" panose="02020603050405020304" pitchFamily="18" charset="0"/>
            </a:endParaRPr>
          </a:p>
          <a:p>
            <a:pPr lvl="0" algn="just">
              <a:lnSpc>
                <a:spcPct val="120000"/>
              </a:lnSpc>
              <a:spcBef>
                <a:spcPct val="0"/>
              </a:spcBef>
            </a:pPr>
            <a:r>
              <a:rPr lang="en-US" altLang="zh-CN" sz="2400" b="1">
                <a:latin typeface="Times New Roman" panose="02020603050405020304" pitchFamily="18" charset="0"/>
              </a:rPr>
              <a:t>1970</a:t>
            </a:r>
            <a:r>
              <a:rPr lang="zh-CN" altLang="en-US" sz="2400" b="1" dirty="0">
                <a:latin typeface="Times New Roman" panose="02020603050405020304" pitchFamily="18" charset="0"/>
              </a:rPr>
              <a:t>年，美国康宁公司首次研制成功损耗为</a:t>
            </a:r>
            <a:r>
              <a:rPr lang="en-US" altLang="zh-CN" sz="2400" b="1">
                <a:latin typeface="Times New Roman" panose="02020603050405020304" pitchFamily="18" charset="0"/>
              </a:rPr>
              <a:t>20 db/km</a:t>
            </a:r>
            <a:r>
              <a:rPr lang="zh-CN" altLang="en-US" sz="2400" b="1" dirty="0">
                <a:latin typeface="Times New Roman" panose="02020603050405020304" pitchFamily="18" charset="0"/>
              </a:rPr>
              <a:t>的石英光纤，它是一种理想的传输介质。</a:t>
            </a:r>
          </a:p>
          <a:p>
            <a:pPr lvl="0" algn="just">
              <a:lnSpc>
                <a:spcPct val="120000"/>
              </a:lnSpc>
              <a:spcBef>
                <a:spcPct val="0"/>
              </a:spcBef>
            </a:pPr>
            <a:endParaRPr lang="en-US" altLang="zh-CN" sz="2400" b="1">
              <a:latin typeface="Times New Roman" panose="02020603050405020304" pitchFamily="18" charset="0"/>
            </a:endParaRPr>
          </a:p>
          <a:p>
            <a:pPr lvl="0" algn="just">
              <a:lnSpc>
                <a:spcPct val="120000"/>
              </a:lnSpc>
              <a:spcBef>
                <a:spcPct val="0"/>
              </a:spcBef>
            </a:pPr>
            <a:r>
              <a:rPr lang="en-US" altLang="zh-CN" sz="2400" b="1">
                <a:latin typeface="Times New Roman" panose="02020603050405020304" pitchFamily="18" charset="0"/>
              </a:rPr>
              <a:t>1970</a:t>
            </a:r>
            <a:r>
              <a:rPr lang="zh-CN" altLang="en-US" sz="2400" b="1" dirty="0">
                <a:latin typeface="Times New Roman" panose="02020603050405020304" pitchFamily="18" charset="0"/>
              </a:rPr>
              <a:t>年，贝尔实验室研制成功室温下连续振荡的半导体激光器（</a:t>
            </a:r>
            <a:r>
              <a:rPr lang="en-US" altLang="zh-CN" sz="2400" b="1">
                <a:latin typeface="Times New Roman" panose="02020603050405020304" pitchFamily="18" charset="0"/>
              </a:rPr>
              <a:t>LD</a:t>
            </a:r>
            <a:r>
              <a:rPr lang="zh-CN" altLang="en-US" sz="2400" b="1" dirty="0">
                <a:latin typeface="Times New Roman" panose="02020603050405020304" pitchFamily="18" charset="0"/>
              </a:rPr>
              <a:t>）</a:t>
            </a:r>
            <a:r>
              <a:rPr lang="en-US" altLang="zh-CN" sz="2400" b="1">
                <a:latin typeface="Times New Roman" panose="02020603050405020304" pitchFamily="18" charset="0"/>
              </a:rPr>
              <a:t>。</a:t>
            </a:r>
            <a:r>
              <a:rPr lang="en-US" altLang="zh-CN" sz="2400" b="1" err="1">
                <a:latin typeface="Times New Roman" panose="02020603050405020304" pitchFamily="18" charset="0"/>
              </a:rPr>
              <a:t>从此，开始了光纤通信迅速发展的时代</a:t>
            </a:r>
            <a:r>
              <a:rPr lang="en-US" altLang="zh-CN" sz="2400" b="1">
                <a:latin typeface="Times New Roman" panose="02020603050405020304" pitchFamily="18" charset="0"/>
              </a:rPr>
              <a:t>。 </a:t>
            </a:r>
          </a:p>
        </p:txBody>
      </p:sp>
      <p:pic>
        <p:nvPicPr>
          <p:cNvPr id="30725" name="Picture 10" descr="光纤0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885" y="1610995"/>
            <a:ext cx="3564890" cy="47650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3" descr="0366_d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1705" y="1442720"/>
            <a:ext cx="3375025" cy="2303780"/>
          </a:xfrm>
          <a:prstGeom prst="rect">
            <a:avLst/>
          </a:prstGeom>
          <a:noFill/>
          <a:ln w="1905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29699" name="Rectangle 2"/>
          <p:cNvSpPr txBox="1"/>
          <p:nvPr/>
        </p:nvSpPr>
        <p:spPr>
          <a:xfrm>
            <a:off x="1449705" y="887095"/>
            <a:ext cx="3644900" cy="51943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2800" b="1" dirty="0">
                <a:latin typeface="宋体" panose="02010600030101010101" pitchFamily="2" charset="-122"/>
              </a:rPr>
              <a:t>各种光导纤维</a:t>
            </a:r>
          </a:p>
        </p:txBody>
      </p:sp>
      <p:pic>
        <p:nvPicPr>
          <p:cNvPr id="29700" name="Picture 29" descr="56855-0l"/>
          <p:cNvPicPr>
            <a:picLocks noChangeAspect="1"/>
          </p:cNvPicPr>
          <p:nvPr/>
        </p:nvPicPr>
        <p:blipFill>
          <a:blip r:embed="rId3"/>
          <a:srcRect t="10567" b="12300"/>
          <a:stretch>
            <a:fillRect/>
          </a:stretch>
        </p:blipFill>
        <p:spPr>
          <a:xfrm>
            <a:off x="1953260" y="1406525"/>
            <a:ext cx="3179445" cy="2314575"/>
          </a:xfrm>
          <a:prstGeom prst="rect">
            <a:avLst/>
          </a:prstGeom>
          <a:noFill/>
          <a:ln w="1905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29701" name="Picture 21" descr="2007080211230177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3260" y="4214495"/>
            <a:ext cx="3273425" cy="2232025"/>
          </a:xfrm>
          <a:prstGeom prst="rect">
            <a:avLst/>
          </a:prstGeom>
          <a:noFill/>
          <a:ln w="1905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29702" name="图片 29701" descr="untitled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29655" y="4214495"/>
            <a:ext cx="3348355" cy="2314575"/>
          </a:xfrm>
          <a:prstGeom prst="rect">
            <a:avLst/>
          </a:prstGeom>
          <a:noFill/>
          <a:ln w="1905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E:\教科研、论文资料\人教版教学参考编制\21图\21图\21-4-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5320" y="1675765"/>
            <a:ext cx="4678680" cy="4333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Rectangle 2"/>
          <p:cNvSpPr txBox="1"/>
          <p:nvPr/>
        </p:nvSpPr>
        <p:spPr>
          <a:xfrm>
            <a:off x="3663950" y="6092190"/>
            <a:ext cx="3722370" cy="3968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zh-CN" altLang="en-US" b="1" dirty="0">
                <a:solidFill>
                  <a:schemeClr val="tx2"/>
                </a:solidFill>
                <a:latin typeface="宋体" panose="02010600030101010101" pitchFamily="2" charset="-122"/>
              </a:rPr>
              <a:t>光沿着水流传播</a:t>
            </a:r>
          </a:p>
        </p:txBody>
      </p:sp>
      <p:sp>
        <p:nvSpPr>
          <p:cNvPr id="28676" name="文本框 28675"/>
          <p:cNvSpPr txBox="1"/>
          <p:nvPr/>
        </p:nvSpPr>
        <p:spPr>
          <a:xfrm>
            <a:off x="1755775" y="883285"/>
            <a:ext cx="6985000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实验演示</a:t>
            </a:r>
            <a:r>
              <a:rPr lang="en-US" altLang="zh-CN" sz="2800" b="1">
                <a:latin typeface="Arial" panose="020B0604020202020204" pitchFamily="34" charset="0"/>
              </a:rPr>
              <a:t>——</a:t>
            </a:r>
            <a:r>
              <a:rPr lang="zh-CN" altLang="en-US" sz="2800" b="1" dirty="0">
                <a:latin typeface="宋体" panose="02010600030101010101" pitchFamily="2" charset="-122"/>
              </a:rPr>
              <a:t>光可以沿着水流传播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E:\教科研、论文资料\人教版教学参考编制\21图\21图\21-4-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8635" y="1105535"/>
            <a:ext cx="3200400" cy="3092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1" name="Picture 2" descr="E:\教科研、论文资料\人教版教学参考编制\21图\21图\21-4-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3480" y="4058285"/>
            <a:ext cx="4986655" cy="200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2" name="Rectangle 2"/>
          <p:cNvSpPr txBox="1"/>
          <p:nvPr/>
        </p:nvSpPr>
        <p:spPr>
          <a:xfrm>
            <a:off x="2462530" y="4298315"/>
            <a:ext cx="1727200" cy="3968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zh-CN" altLang="en-US" b="1" dirty="0">
                <a:solidFill>
                  <a:schemeClr val="tx2"/>
                </a:solidFill>
                <a:latin typeface="宋体" panose="02010600030101010101" pitchFamily="2" charset="-122"/>
              </a:rPr>
              <a:t>光导纤维</a:t>
            </a:r>
          </a:p>
        </p:txBody>
      </p:sp>
      <p:sp>
        <p:nvSpPr>
          <p:cNvPr id="27653" name="Rectangle 2"/>
          <p:cNvSpPr txBox="1"/>
          <p:nvPr/>
        </p:nvSpPr>
        <p:spPr>
          <a:xfrm>
            <a:off x="5631180" y="3121660"/>
            <a:ext cx="3997325" cy="8445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0" hangingPunct="0"/>
            <a:r>
              <a:rPr lang="zh-CN" altLang="en-US" b="1" dirty="0">
                <a:solidFill>
                  <a:schemeClr val="tx2"/>
                </a:solidFill>
                <a:latin typeface="宋体" panose="02010600030101010101" pitchFamily="2" charset="-122"/>
              </a:rPr>
              <a:t>光在光导纤维中的传播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 txBox="1"/>
          <p:nvPr/>
        </p:nvSpPr>
        <p:spPr>
          <a:xfrm>
            <a:off x="612775" y="4914900"/>
            <a:ext cx="4667250" cy="51943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2800" b="1" dirty="0">
                <a:latin typeface="宋体" panose="02010600030101010101" pitchFamily="2" charset="-122"/>
              </a:rPr>
              <a:t>光纤通信的优点：</a:t>
            </a:r>
          </a:p>
        </p:txBody>
      </p:sp>
      <p:sp>
        <p:nvSpPr>
          <p:cNvPr id="26627" name="矩形 3"/>
          <p:cNvSpPr/>
          <p:nvPr/>
        </p:nvSpPr>
        <p:spPr>
          <a:xfrm>
            <a:off x="2917825" y="4285615"/>
            <a:ext cx="8101330" cy="26555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333333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　　（1）传输频带极宽，通信容量很大；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333333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　　（2）光纤衰减小，无中继设备，传输距离远；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333333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　　（3）频率稳定，信号传输质量高；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333333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　　（4）光纤抗电磁干扰，保密性好。 </a:t>
            </a:r>
            <a:endParaRPr lang="zh-CN" altLang="en-US" sz="2800" b="1" dirty="0">
              <a:solidFill>
                <a:srgbClr val="333333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35842" name="AutoShape 2"/>
          <p:cNvSpPr/>
          <p:nvPr/>
        </p:nvSpPr>
        <p:spPr>
          <a:xfrm>
            <a:off x="1806575" y="1169035"/>
            <a:ext cx="1371600" cy="457200"/>
          </a:xfrm>
          <a:prstGeom prst="bevel">
            <a:avLst>
              <a:gd name="adj" fmla="val 12500"/>
            </a:avLst>
          </a:prstGeom>
          <a:solidFill>
            <a:srgbClr val="FF99CC"/>
          </a:solidFill>
          <a:ln w="9525" cap="flat" cmpd="sng">
            <a:solidFill>
              <a:srgbClr val="99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1" hangingPunct="1"/>
            <a:r>
              <a:rPr lang="zh-CN" altLang="en-US" sz="2400" dirty="0">
                <a:solidFill>
                  <a:srgbClr val="660066"/>
                </a:solidFill>
                <a:latin typeface="Times New Roman" panose="02020603050405020304" pitchFamily="18" charset="0"/>
              </a:rPr>
              <a:t>电话机</a:t>
            </a:r>
          </a:p>
        </p:txBody>
      </p:sp>
      <p:sp>
        <p:nvSpPr>
          <p:cNvPr id="35843" name="AutoShape 3"/>
          <p:cNvSpPr/>
          <p:nvPr/>
        </p:nvSpPr>
        <p:spPr>
          <a:xfrm>
            <a:off x="1730375" y="2464435"/>
            <a:ext cx="1676400" cy="457200"/>
          </a:xfrm>
          <a:prstGeom prst="bevel">
            <a:avLst>
              <a:gd name="adj" fmla="val 12500"/>
            </a:avLst>
          </a:prstGeom>
          <a:solidFill>
            <a:srgbClr val="FF99CC"/>
          </a:solidFill>
          <a:ln w="9525" cap="flat" cmpd="sng">
            <a:solidFill>
              <a:srgbClr val="99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1" hangingPunct="1"/>
            <a:r>
              <a:rPr lang="zh-CN" altLang="en-US" sz="2400" dirty="0">
                <a:solidFill>
                  <a:srgbClr val="660066"/>
                </a:solidFill>
                <a:latin typeface="Times New Roman" panose="02020603050405020304" pitchFamily="18" charset="0"/>
              </a:rPr>
              <a:t>电视摄像机</a:t>
            </a:r>
          </a:p>
        </p:txBody>
      </p:sp>
      <p:sp>
        <p:nvSpPr>
          <p:cNvPr id="35844" name="AutoShape 4"/>
          <p:cNvSpPr/>
          <p:nvPr/>
        </p:nvSpPr>
        <p:spPr>
          <a:xfrm>
            <a:off x="3787775" y="940435"/>
            <a:ext cx="533400" cy="2209800"/>
          </a:xfrm>
          <a:prstGeom prst="bevel">
            <a:avLst>
              <a:gd name="adj" fmla="val 12500"/>
            </a:avLst>
          </a:prstGeom>
          <a:solidFill>
            <a:srgbClr val="FF99CC"/>
          </a:solidFill>
          <a:ln w="9525" cap="flat" cmpd="sng">
            <a:solidFill>
              <a:srgbClr val="99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1" hangingPunct="1"/>
            <a:r>
              <a:rPr lang="zh-CN" altLang="en-US" sz="2400" b="0" dirty="0">
                <a:latin typeface="Times New Roman" panose="02020603050405020304" pitchFamily="18" charset="0"/>
              </a:rPr>
              <a:t>电</a:t>
            </a:r>
          </a:p>
          <a:p>
            <a:pPr algn="ctr" eaLnBrk="1" hangingPunct="1"/>
            <a:r>
              <a:rPr lang="zh-CN" altLang="en-US" sz="2400" b="0" dirty="0">
                <a:latin typeface="Times New Roman" panose="02020603050405020304" pitchFamily="18" charset="0"/>
              </a:rPr>
              <a:t>端</a:t>
            </a:r>
          </a:p>
          <a:p>
            <a:pPr algn="ctr" eaLnBrk="1" hangingPunct="1"/>
            <a:r>
              <a:rPr lang="zh-CN" altLang="en-US" sz="2400" b="0" dirty="0">
                <a:latin typeface="Times New Roman" panose="02020603050405020304" pitchFamily="18" charset="0"/>
              </a:rPr>
              <a:t>机</a:t>
            </a:r>
          </a:p>
        </p:txBody>
      </p:sp>
      <p:sp>
        <p:nvSpPr>
          <p:cNvPr id="35845" name="AutoShape 5"/>
          <p:cNvSpPr/>
          <p:nvPr/>
        </p:nvSpPr>
        <p:spPr>
          <a:xfrm>
            <a:off x="4778375" y="940435"/>
            <a:ext cx="533400" cy="2209800"/>
          </a:xfrm>
          <a:prstGeom prst="bevel">
            <a:avLst>
              <a:gd name="adj" fmla="val 12500"/>
            </a:avLst>
          </a:prstGeom>
          <a:solidFill>
            <a:srgbClr val="FF99CC"/>
          </a:solidFill>
          <a:ln w="9525" cap="flat" cmpd="sng">
            <a:solidFill>
              <a:srgbClr val="99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1" hangingPunct="1"/>
            <a:r>
              <a:rPr lang="zh-CN" altLang="en-US" sz="2400" dirty="0">
                <a:solidFill>
                  <a:srgbClr val="660066"/>
                </a:solidFill>
                <a:latin typeface="Times New Roman" panose="02020603050405020304" pitchFamily="18" charset="0"/>
              </a:rPr>
              <a:t>光</a:t>
            </a:r>
          </a:p>
          <a:p>
            <a:pPr algn="ctr" eaLnBrk="1" hangingPunct="1"/>
            <a:r>
              <a:rPr lang="zh-CN" altLang="en-US" sz="2400" dirty="0">
                <a:solidFill>
                  <a:srgbClr val="660066"/>
                </a:solidFill>
                <a:latin typeface="Times New Roman" panose="02020603050405020304" pitchFamily="18" charset="0"/>
              </a:rPr>
              <a:t>端</a:t>
            </a:r>
          </a:p>
          <a:p>
            <a:pPr algn="ctr" eaLnBrk="1" hangingPunct="1"/>
            <a:r>
              <a:rPr lang="zh-CN" altLang="en-US" sz="2400" dirty="0">
                <a:solidFill>
                  <a:srgbClr val="660066"/>
                </a:solidFill>
                <a:latin typeface="Times New Roman" panose="02020603050405020304" pitchFamily="18" charset="0"/>
              </a:rPr>
              <a:t>机</a:t>
            </a:r>
          </a:p>
        </p:txBody>
      </p:sp>
      <p:sp>
        <p:nvSpPr>
          <p:cNvPr id="35846" name="Line 6"/>
          <p:cNvSpPr/>
          <p:nvPr/>
        </p:nvSpPr>
        <p:spPr>
          <a:xfrm>
            <a:off x="3178175" y="1397635"/>
            <a:ext cx="60960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35847" name="Line 7"/>
          <p:cNvSpPr/>
          <p:nvPr/>
        </p:nvSpPr>
        <p:spPr>
          <a:xfrm>
            <a:off x="3406775" y="2693035"/>
            <a:ext cx="38100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35848" name="Line 8"/>
          <p:cNvSpPr/>
          <p:nvPr/>
        </p:nvSpPr>
        <p:spPr>
          <a:xfrm>
            <a:off x="4321175" y="2007235"/>
            <a:ext cx="45720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35849" name="AutoShape 9"/>
          <p:cNvSpPr/>
          <p:nvPr/>
        </p:nvSpPr>
        <p:spPr>
          <a:xfrm>
            <a:off x="8664575" y="1169035"/>
            <a:ext cx="1371600" cy="457200"/>
          </a:xfrm>
          <a:prstGeom prst="bevel">
            <a:avLst>
              <a:gd name="adj" fmla="val 12500"/>
            </a:avLst>
          </a:prstGeom>
          <a:solidFill>
            <a:srgbClr val="FF99CC"/>
          </a:solidFill>
          <a:ln w="9525" cap="flat" cmpd="sng">
            <a:solidFill>
              <a:srgbClr val="99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1" hangingPunct="1"/>
            <a:r>
              <a:rPr lang="zh-CN" altLang="en-US" sz="2400" dirty="0">
                <a:solidFill>
                  <a:srgbClr val="660066"/>
                </a:solidFill>
                <a:latin typeface="Times New Roman" panose="02020603050405020304" pitchFamily="18" charset="0"/>
              </a:rPr>
              <a:t>电话机</a:t>
            </a:r>
          </a:p>
        </p:txBody>
      </p:sp>
      <p:sp>
        <p:nvSpPr>
          <p:cNvPr id="35850" name="AutoShape 10"/>
          <p:cNvSpPr/>
          <p:nvPr/>
        </p:nvSpPr>
        <p:spPr>
          <a:xfrm>
            <a:off x="8512175" y="2388235"/>
            <a:ext cx="1676400" cy="457200"/>
          </a:xfrm>
          <a:prstGeom prst="bevel">
            <a:avLst>
              <a:gd name="adj" fmla="val 12500"/>
            </a:avLst>
          </a:prstGeom>
          <a:solidFill>
            <a:srgbClr val="FF99CC"/>
          </a:solidFill>
          <a:ln w="9525" cap="flat" cmpd="sng">
            <a:solidFill>
              <a:srgbClr val="99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1" hangingPunct="1"/>
            <a:r>
              <a:rPr lang="zh-CN" altLang="en-US" sz="2400" dirty="0">
                <a:solidFill>
                  <a:srgbClr val="660066"/>
                </a:solidFill>
                <a:latin typeface="Times New Roman" panose="02020603050405020304" pitchFamily="18" charset="0"/>
              </a:rPr>
              <a:t>电视 接收机</a:t>
            </a:r>
          </a:p>
        </p:txBody>
      </p:sp>
      <p:sp>
        <p:nvSpPr>
          <p:cNvPr id="35851" name="AutoShape 11"/>
          <p:cNvSpPr/>
          <p:nvPr/>
        </p:nvSpPr>
        <p:spPr>
          <a:xfrm>
            <a:off x="7521575" y="940435"/>
            <a:ext cx="533400" cy="2209800"/>
          </a:xfrm>
          <a:prstGeom prst="bevel">
            <a:avLst>
              <a:gd name="adj" fmla="val 12500"/>
            </a:avLst>
          </a:prstGeom>
          <a:solidFill>
            <a:srgbClr val="FF99CC"/>
          </a:solidFill>
          <a:ln w="9525" cap="flat" cmpd="sng">
            <a:solidFill>
              <a:srgbClr val="99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1" hangingPunct="1"/>
            <a:r>
              <a:rPr lang="zh-CN" altLang="en-US" sz="2400" dirty="0">
                <a:solidFill>
                  <a:srgbClr val="660066"/>
                </a:solidFill>
                <a:latin typeface="Times New Roman" panose="02020603050405020304" pitchFamily="18" charset="0"/>
              </a:rPr>
              <a:t>电</a:t>
            </a:r>
          </a:p>
          <a:p>
            <a:pPr algn="ctr" eaLnBrk="1" hangingPunct="1"/>
            <a:r>
              <a:rPr lang="zh-CN" altLang="en-US" sz="2400" dirty="0">
                <a:solidFill>
                  <a:srgbClr val="660066"/>
                </a:solidFill>
                <a:latin typeface="Times New Roman" panose="02020603050405020304" pitchFamily="18" charset="0"/>
              </a:rPr>
              <a:t>端</a:t>
            </a:r>
          </a:p>
          <a:p>
            <a:pPr algn="ctr" eaLnBrk="1" hangingPunct="1"/>
            <a:r>
              <a:rPr lang="zh-CN" altLang="en-US" sz="2400" dirty="0">
                <a:solidFill>
                  <a:srgbClr val="660066"/>
                </a:solidFill>
                <a:latin typeface="Times New Roman" panose="02020603050405020304" pitchFamily="18" charset="0"/>
              </a:rPr>
              <a:t>机</a:t>
            </a:r>
          </a:p>
        </p:txBody>
      </p:sp>
      <p:sp>
        <p:nvSpPr>
          <p:cNvPr id="35852" name="AutoShape 12"/>
          <p:cNvSpPr/>
          <p:nvPr/>
        </p:nvSpPr>
        <p:spPr>
          <a:xfrm>
            <a:off x="6530975" y="940435"/>
            <a:ext cx="533400" cy="2209800"/>
          </a:xfrm>
          <a:prstGeom prst="bevel">
            <a:avLst>
              <a:gd name="adj" fmla="val 12500"/>
            </a:avLst>
          </a:prstGeom>
          <a:solidFill>
            <a:srgbClr val="FF99CC"/>
          </a:solidFill>
          <a:ln w="9525" cap="flat" cmpd="sng">
            <a:solidFill>
              <a:srgbClr val="99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1" hangingPunct="1"/>
            <a:r>
              <a:rPr lang="zh-CN" altLang="en-US" sz="2400" dirty="0">
                <a:solidFill>
                  <a:srgbClr val="660066"/>
                </a:solidFill>
                <a:latin typeface="Times New Roman" panose="02020603050405020304" pitchFamily="18" charset="0"/>
              </a:rPr>
              <a:t>光</a:t>
            </a:r>
          </a:p>
          <a:p>
            <a:pPr algn="ctr" eaLnBrk="1" hangingPunct="1"/>
            <a:r>
              <a:rPr lang="zh-CN" altLang="en-US" sz="2400" dirty="0">
                <a:solidFill>
                  <a:srgbClr val="660066"/>
                </a:solidFill>
                <a:latin typeface="Times New Roman" panose="02020603050405020304" pitchFamily="18" charset="0"/>
              </a:rPr>
              <a:t>端</a:t>
            </a:r>
          </a:p>
          <a:p>
            <a:pPr algn="ctr" eaLnBrk="1" hangingPunct="1"/>
            <a:r>
              <a:rPr lang="zh-CN" altLang="en-US" sz="2400" dirty="0">
                <a:solidFill>
                  <a:srgbClr val="660066"/>
                </a:solidFill>
                <a:latin typeface="Times New Roman" panose="02020603050405020304" pitchFamily="18" charset="0"/>
              </a:rPr>
              <a:t>机</a:t>
            </a:r>
          </a:p>
        </p:txBody>
      </p:sp>
      <p:sp>
        <p:nvSpPr>
          <p:cNvPr id="35853" name="Line 13"/>
          <p:cNvSpPr/>
          <p:nvPr/>
        </p:nvSpPr>
        <p:spPr>
          <a:xfrm>
            <a:off x="8054975" y="1397635"/>
            <a:ext cx="60960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35854" name="Line 14"/>
          <p:cNvSpPr/>
          <p:nvPr/>
        </p:nvSpPr>
        <p:spPr>
          <a:xfrm>
            <a:off x="8054975" y="2616835"/>
            <a:ext cx="45720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35855" name="Line 15"/>
          <p:cNvSpPr/>
          <p:nvPr/>
        </p:nvSpPr>
        <p:spPr>
          <a:xfrm>
            <a:off x="7064375" y="2007235"/>
            <a:ext cx="457200" cy="190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stealth" w="med" len="med"/>
          </a:ln>
        </p:spPr>
      </p:sp>
      <p:grpSp>
        <p:nvGrpSpPr>
          <p:cNvPr id="2" name="Group 16"/>
          <p:cNvGrpSpPr/>
          <p:nvPr/>
        </p:nvGrpSpPr>
        <p:grpSpPr>
          <a:xfrm flipV="1">
            <a:off x="5311775" y="1931035"/>
            <a:ext cx="1219200" cy="76200"/>
            <a:chOff x="2352" y="3168"/>
            <a:chExt cx="1392" cy="0"/>
          </a:xfrm>
        </p:grpSpPr>
        <p:sp>
          <p:nvSpPr>
            <p:cNvPr id="31768" name="Line 17"/>
            <p:cNvSpPr/>
            <p:nvPr/>
          </p:nvSpPr>
          <p:spPr>
            <a:xfrm>
              <a:off x="2352" y="3168"/>
              <a:ext cx="432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769" name="Line 18"/>
            <p:cNvSpPr/>
            <p:nvPr/>
          </p:nvSpPr>
          <p:spPr>
            <a:xfrm>
              <a:off x="2784" y="3168"/>
              <a:ext cx="528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31770" name="Line 19"/>
            <p:cNvSpPr/>
            <p:nvPr/>
          </p:nvSpPr>
          <p:spPr>
            <a:xfrm>
              <a:off x="3312" y="3168"/>
              <a:ext cx="432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" name="Group 20"/>
          <p:cNvGrpSpPr/>
          <p:nvPr/>
        </p:nvGrpSpPr>
        <p:grpSpPr>
          <a:xfrm flipV="1">
            <a:off x="5311775" y="2007235"/>
            <a:ext cx="1219200" cy="76200"/>
            <a:chOff x="2352" y="3168"/>
            <a:chExt cx="1392" cy="0"/>
          </a:xfrm>
        </p:grpSpPr>
        <p:sp>
          <p:nvSpPr>
            <p:cNvPr id="31765" name="Line 21"/>
            <p:cNvSpPr/>
            <p:nvPr/>
          </p:nvSpPr>
          <p:spPr>
            <a:xfrm>
              <a:off x="2352" y="3168"/>
              <a:ext cx="432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766" name="Line 22"/>
            <p:cNvSpPr/>
            <p:nvPr/>
          </p:nvSpPr>
          <p:spPr>
            <a:xfrm>
              <a:off x="2784" y="3168"/>
              <a:ext cx="528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31767" name="Line 23"/>
            <p:cNvSpPr/>
            <p:nvPr/>
          </p:nvSpPr>
          <p:spPr>
            <a:xfrm>
              <a:off x="3312" y="3168"/>
              <a:ext cx="432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5864" name="Text Box 24"/>
          <p:cNvSpPr txBox="1"/>
          <p:nvPr/>
        </p:nvSpPr>
        <p:spPr>
          <a:xfrm>
            <a:off x="5540375" y="1321435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dirty="0">
                <a:latin typeface="Times New Roman" panose="02020603050405020304" pitchFamily="18" charset="0"/>
              </a:rPr>
              <a:t>光缆</a:t>
            </a:r>
          </a:p>
        </p:txBody>
      </p:sp>
      <p:sp>
        <p:nvSpPr>
          <p:cNvPr id="35865" name="Text Box 25"/>
          <p:cNvSpPr txBox="1"/>
          <p:nvPr/>
        </p:nvSpPr>
        <p:spPr>
          <a:xfrm>
            <a:off x="2308225" y="3377565"/>
            <a:ext cx="2971800" cy="579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dirty="0">
                <a:latin typeface="Times New Roman" panose="02020603050405020304" pitchFamily="18" charset="0"/>
                <a:ea typeface="华文行楷" pitchFamily="2" charset="-122"/>
              </a:rPr>
              <a:t>信息发送端</a:t>
            </a:r>
          </a:p>
        </p:txBody>
      </p:sp>
      <p:sp>
        <p:nvSpPr>
          <p:cNvPr id="35866" name="Text Box 26"/>
          <p:cNvSpPr txBox="1"/>
          <p:nvPr/>
        </p:nvSpPr>
        <p:spPr>
          <a:xfrm>
            <a:off x="7108825" y="3315970"/>
            <a:ext cx="29718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dirty="0">
                <a:latin typeface="Times New Roman" panose="02020603050405020304" pitchFamily="18" charset="0"/>
                <a:ea typeface="华文行楷" pitchFamily="2" charset="-122"/>
              </a:rPr>
              <a:t>信息接收端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35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5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5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0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8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8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58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58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5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4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58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7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800" decel="1000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800" decel="1000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800" decel="1000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800" decel="1000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800" decel="1000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800" decel="100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800" decel="100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800" decel="100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bldLvl="0" animBg="1"/>
      <p:bldP spid="35843" grpId="0" bldLvl="0" animBg="1"/>
      <p:bldP spid="35844" grpId="0" bldLvl="0" animBg="1"/>
      <p:bldP spid="35845" grpId="0" bldLvl="0" animBg="1"/>
      <p:bldP spid="35849" grpId="0" bldLvl="0" animBg="1"/>
      <p:bldP spid="35850" grpId="0" bldLvl="0" animBg="1"/>
      <p:bldP spid="35851" grpId="0" bldLvl="0" animBg="1"/>
      <p:bldP spid="35852" grpId="0" bldLvl="0" animBg="1"/>
      <p:bldP spid="35864" grpId="0"/>
      <p:bldP spid="35865" grpId="0"/>
      <p:bldP spid="3586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2"/>
          <p:cNvSpPr txBox="1"/>
          <p:nvPr/>
        </p:nvSpPr>
        <p:spPr>
          <a:xfrm>
            <a:off x="1589405" y="5180965"/>
            <a:ext cx="8101330" cy="10509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    计算机可以高速处理各种信息，把计算机联在一起，可以进行网络通信。</a:t>
            </a:r>
          </a:p>
        </p:txBody>
      </p:sp>
      <p:sp>
        <p:nvSpPr>
          <p:cNvPr id="25607" name="矩形 4"/>
          <p:cNvSpPr/>
          <p:nvPr/>
        </p:nvSpPr>
        <p:spPr>
          <a:xfrm>
            <a:off x="1635125" y="699770"/>
            <a:ext cx="3095625" cy="58864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四、网络通信</a:t>
            </a:r>
          </a:p>
        </p:txBody>
      </p:sp>
      <p:pic>
        <p:nvPicPr>
          <p:cNvPr id="25608" name="图片 256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0085" y="2372995"/>
            <a:ext cx="7560945" cy="2773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Picture 4" descr="http://sc.websbook.com/sc/upimg/allimg/080202/websbook_105839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3550" y="728345"/>
            <a:ext cx="1911350" cy="1644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 txBox="1"/>
          <p:nvPr/>
        </p:nvSpPr>
        <p:spPr>
          <a:xfrm>
            <a:off x="1289587" y="817685"/>
            <a:ext cx="8064500" cy="9461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　　通过因特网可以收发电子邮件，看到不断更新的新闻，查到所需的各种资料。</a:t>
            </a:r>
          </a:p>
        </p:txBody>
      </p:sp>
      <p:sp>
        <p:nvSpPr>
          <p:cNvPr id="24579" name="Rectangle 2"/>
          <p:cNvSpPr txBox="1"/>
          <p:nvPr/>
        </p:nvSpPr>
        <p:spPr>
          <a:xfrm>
            <a:off x="1509395" y="4772025"/>
            <a:ext cx="8172450" cy="18002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    随着通信技术的发展，现在已经可以在很短的时间内传送越来越大的信息量，信息传送的速度甚至能够满足电视等活动画面的需要，我们已经可以轻松地在网上看电视了。</a:t>
            </a:r>
          </a:p>
        </p:txBody>
      </p:sp>
      <p:pic>
        <p:nvPicPr>
          <p:cNvPr id="24580" name="Picture 6" descr="http://blog.donews.com/chuangshiji/files/2012/12/%E7%89%A9%E8%81%94%E7%BD%91%E6%84%BF%E6%99%AF%E7%9A%84%E5%8F%A6%E4%B8%80%E9%9D%A2%EF%BC%9A%E4%BA%92%E8%81%94%E7%BD%91%E6%97%A5%E7%9B%8A%E9%9A%94%E7%A6%BB%E5%8C%9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9300" y="2012950"/>
            <a:ext cx="3600450" cy="27000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1" name="Picture 8" descr="http://2b.zol-img.com.cn/product/103/771/cet3Yf4l6KwY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8850" y="2265045"/>
            <a:ext cx="2724150" cy="2533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7"/>
          <p:cNvSpPr/>
          <p:nvPr/>
        </p:nvSpPr>
        <p:spPr>
          <a:xfrm>
            <a:off x="1845945" y="2070735"/>
            <a:ext cx="4017010" cy="2969681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</a:rPr>
              <a:t>        电磁波频率越高，相同时间内传输的信息就越多。通信频率越来越高，信息之路越来越宽。</a:t>
            </a:r>
          </a:p>
        </p:txBody>
      </p:sp>
      <p:sp>
        <p:nvSpPr>
          <p:cNvPr id="23555" name="TextBox 7"/>
          <p:cNvSpPr/>
          <p:nvPr/>
        </p:nvSpPr>
        <p:spPr>
          <a:xfrm>
            <a:off x="6736715" y="2239010"/>
            <a:ext cx="2266950" cy="2379691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微波通信、卫星通信、光纤通信、网络通信。</a:t>
            </a:r>
          </a:p>
        </p:txBody>
      </p:sp>
      <p:grpSp>
        <p:nvGrpSpPr>
          <p:cNvPr id="23558" name="组合 23557"/>
          <p:cNvGrpSpPr/>
          <p:nvPr/>
        </p:nvGrpSpPr>
        <p:grpSpPr>
          <a:xfrm>
            <a:off x="1845945" y="441960"/>
            <a:ext cx="2789555" cy="920750"/>
            <a:chOff x="0" y="0"/>
            <a:chExt cx="2231" cy="580"/>
          </a:xfrm>
        </p:grpSpPr>
        <p:pic>
          <p:nvPicPr>
            <p:cNvPr id="23559" name="圆角矩形 1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60" name="文本框 23559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课堂小结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ldLvl="0" animBg="1"/>
      <p:bldP spid="2355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7" name="Rectangle 2"/>
          <p:cNvSpPr txBox="1"/>
          <p:nvPr/>
        </p:nvSpPr>
        <p:spPr>
          <a:xfrm>
            <a:off x="848360" y="936625"/>
            <a:ext cx="3970020" cy="94424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zh-CN" sz="2800" b="1">
                <a:latin typeface="Times New Roman" panose="02020603050405020304" pitchFamily="18" charset="0"/>
              </a:rPr>
              <a:t>5</a:t>
            </a:r>
            <a:r>
              <a:rPr lang="zh-CN" altLang="en-US" sz="2800" b="1" dirty="0">
                <a:latin typeface="Times New Roman" panose="02020603050405020304" pitchFamily="18" charset="0"/>
              </a:rPr>
              <a:t>分钟内，放电影比讲故事所包含的信息量更多。</a:t>
            </a:r>
          </a:p>
        </p:txBody>
      </p:sp>
      <p:sp>
        <p:nvSpPr>
          <p:cNvPr id="4108" name="Rectangle 2"/>
          <p:cNvSpPr txBox="1"/>
          <p:nvPr/>
        </p:nvSpPr>
        <p:spPr>
          <a:xfrm>
            <a:off x="5820410" y="936625"/>
            <a:ext cx="3918585" cy="10509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Times New Roman" panose="02020603050405020304" pitchFamily="18" charset="0"/>
              </a:rPr>
              <a:t>　　相同时间内，电视广播比电台广播能传递更多的信息。</a:t>
            </a:r>
          </a:p>
        </p:txBody>
      </p:sp>
      <p:pic>
        <p:nvPicPr>
          <p:cNvPr id="4109" name="图片 4108"/>
          <p:cNvPicPr>
            <a:picLocks noChangeAspect="1"/>
          </p:cNvPicPr>
          <p:nvPr/>
        </p:nvPicPr>
        <p:blipFill>
          <a:blip r:embed="rId2"/>
          <a:srcRect l="12465"/>
          <a:stretch>
            <a:fillRect/>
          </a:stretch>
        </p:blipFill>
        <p:spPr>
          <a:xfrm>
            <a:off x="5690870" y="2139315"/>
            <a:ext cx="4178300" cy="3136900"/>
          </a:xfrm>
          <a:prstGeom prst="rect">
            <a:avLst/>
          </a:prstGeom>
          <a:noFill/>
          <a:ln w="1905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4110" name="图片 4109" descr="112122f2c958d2b60a4928f8ff2e098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360" y="2139315"/>
            <a:ext cx="3925570" cy="3084195"/>
          </a:xfrm>
          <a:prstGeom prst="rect">
            <a:avLst/>
          </a:prstGeom>
          <a:noFill/>
          <a:ln w="1905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37890" name="Rectangle 2"/>
          <p:cNvSpPr txBox="1"/>
          <p:nvPr/>
        </p:nvSpPr>
        <p:spPr>
          <a:xfrm>
            <a:off x="848360" y="4758055"/>
            <a:ext cx="11167110" cy="25781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信息理论表明：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　　作为载体的电磁波，频率越高，相同时间内传输的信息就越多。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 txBox="1"/>
          <p:nvPr/>
        </p:nvSpPr>
        <p:spPr>
          <a:xfrm>
            <a:off x="1297305" y="2386965"/>
            <a:ext cx="3576955" cy="11176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ctr" eaLnBrk="0" hangingPunct="0"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微波信号的波长在</a:t>
            </a:r>
          </a:p>
          <a:p>
            <a:pPr algn="ctr" eaLnBrk="0" hangingPunct="0"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10 m </a:t>
            </a:r>
            <a:r>
              <a:rPr lang="zh-CN" altLang="en-US" sz="2800" b="1" dirty="0">
                <a:latin typeface="Times New Roman" panose="02020603050405020304" pitchFamily="18" charset="0"/>
              </a:rPr>
              <a:t>～</a:t>
            </a:r>
            <a:r>
              <a:rPr lang="en-US" altLang="zh-CN" sz="2800" b="1">
                <a:latin typeface="Times New Roman" panose="02020603050405020304" pitchFamily="18" charset="0"/>
              </a:rPr>
              <a:t>1 mm</a:t>
            </a:r>
            <a:r>
              <a:rPr lang="zh-CN" altLang="en-US" sz="2800" b="1" dirty="0">
                <a:latin typeface="Times New Roman" panose="02020603050405020304" pitchFamily="18" charset="0"/>
              </a:rPr>
              <a:t>之间</a:t>
            </a:r>
            <a:r>
              <a:rPr lang="en-US" altLang="zh-CN" sz="2800" b="1">
                <a:latin typeface="Times New Roman" panose="02020603050405020304" pitchFamily="18" charset="0"/>
              </a:rPr>
              <a:t>;</a:t>
            </a:r>
          </a:p>
        </p:txBody>
      </p:sp>
      <p:sp>
        <p:nvSpPr>
          <p:cNvPr id="36868" name="矩形 4"/>
          <p:cNvSpPr/>
          <p:nvPr/>
        </p:nvSpPr>
        <p:spPr>
          <a:xfrm>
            <a:off x="1562735" y="4255770"/>
            <a:ext cx="425577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微波信号的频率在</a:t>
            </a:r>
            <a:r>
              <a:rPr lang="en-US" altLang="zh-CN" sz="2800" b="1">
                <a:latin typeface="Times New Roman" panose="02020603050405020304" pitchFamily="18" charset="0"/>
              </a:rPr>
              <a:t>30 MHz</a:t>
            </a:r>
            <a:r>
              <a:rPr lang="zh-CN" altLang="en-US" sz="2800" b="1" dirty="0">
                <a:latin typeface="Times New Roman" panose="02020603050405020304" pitchFamily="18" charset="0"/>
              </a:rPr>
              <a:t> ～</a:t>
            </a:r>
            <a:r>
              <a:rPr lang="en-US" altLang="zh-CN" sz="2800" b="1">
                <a:latin typeface="Times New Roman" panose="02020603050405020304" pitchFamily="18" charset="0"/>
              </a:rPr>
              <a:t>3 ×10</a:t>
            </a:r>
            <a:r>
              <a:rPr lang="en-US" altLang="zh-CN" sz="2800" b="1" baseline="30000">
                <a:latin typeface="Times New Roman" panose="02020603050405020304" pitchFamily="18" charset="0"/>
              </a:rPr>
              <a:t>5  </a:t>
            </a:r>
            <a:r>
              <a:rPr lang="en-US" altLang="zh-CN" sz="2800" b="1">
                <a:latin typeface="Times New Roman" panose="02020603050405020304" pitchFamily="18" charset="0"/>
              </a:rPr>
              <a:t>MHz</a:t>
            </a:r>
            <a:r>
              <a:rPr lang="zh-CN" altLang="en-US" sz="2800" b="1" dirty="0">
                <a:latin typeface="Times New Roman" panose="02020603050405020304" pitchFamily="18" charset="0"/>
              </a:rPr>
              <a:t>之间。</a:t>
            </a:r>
          </a:p>
        </p:txBody>
      </p:sp>
      <p:pic>
        <p:nvPicPr>
          <p:cNvPr id="36869" name="图片 368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2280" y="950595"/>
            <a:ext cx="4160520" cy="55391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72" name="矩形 4"/>
          <p:cNvSpPr/>
          <p:nvPr/>
        </p:nvSpPr>
        <p:spPr>
          <a:xfrm>
            <a:off x="1202055" y="950595"/>
            <a:ext cx="2952750" cy="58864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一、微波通信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E:\教科研、论文资料\人教版教学参考编制\21图\21图\21-4-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2700" y="1441450"/>
            <a:ext cx="5450205" cy="36976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Rectangle 2"/>
          <p:cNvSpPr txBox="1"/>
          <p:nvPr/>
        </p:nvSpPr>
        <p:spPr>
          <a:xfrm>
            <a:off x="1971040" y="953770"/>
            <a:ext cx="5378450" cy="48768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宋体" panose="02010600030101010101" pitchFamily="2" charset="-122"/>
              </a:rPr>
              <a:t>微波几乎沿直线传播</a:t>
            </a:r>
          </a:p>
        </p:txBody>
      </p:sp>
      <p:sp>
        <p:nvSpPr>
          <p:cNvPr id="35844" name="Rectangle 2"/>
          <p:cNvSpPr txBox="1"/>
          <p:nvPr/>
        </p:nvSpPr>
        <p:spPr>
          <a:xfrm>
            <a:off x="7555865" y="4942840"/>
            <a:ext cx="3145790" cy="8445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0" hangingPunct="0"/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</a:rPr>
              <a:t>微波中继通信示意图</a:t>
            </a:r>
          </a:p>
        </p:txBody>
      </p:sp>
      <p:grpSp>
        <p:nvGrpSpPr>
          <p:cNvPr id="2" name="Group 13"/>
          <p:cNvGrpSpPr/>
          <p:nvPr/>
        </p:nvGrpSpPr>
        <p:grpSpPr>
          <a:xfrm>
            <a:off x="920115" y="1854835"/>
            <a:ext cx="5259705" cy="2759710"/>
            <a:chOff x="0" y="480"/>
            <a:chExt cx="5628" cy="2721"/>
          </a:xfrm>
        </p:grpSpPr>
        <p:graphicFrame>
          <p:nvGraphicFramePr>
            <p:cNvPr id="19460" name="Object 8"/>
            <p:cNvGraphicFramePr>
              <a:graphicFrameLocks noChangeAspect="1"/>
            </p:cNvGraphicFramePr>
            <p:nvPr/>
          </p:nvGraphicFramePr>
          <p:xfrm>
            <a:off x="384" y="864"/>
            <a:ext cx="5040" cy="23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3" r:id="rId4" imgW="2628900" imgH="1358900" progId="Photoshop.Image.6">
                    <p:embed/>
                  </p:oleObj>
                </mc:Choice>
                <mc:Fallback>
                  <p:oleObj r:id="rId4" imgW="2628900" imgH="1358900" progId="Photoshop.Image.6">
                    <p:embed/>
                    <p:pic>
                      <p:nvPicPr>
                        <p:cNvPr id="0" name="图片 3076"/>
                        <p:cNvPicPr/>
                        <p:nvPr/>
                      </p:nvPicPr>
                      <p:blipFill>
                        <a:blip r:embed="rId5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84" y="864"/>
                          <a:ext cx="5040" cy="233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461" name="Line 9"/>
            <p:cNvSpPr/>
            <p:nvPr/>
          </p:nvSpPr>
          <p:spPr>
            <a:xfrm flipH="1" flipV="1">
              <a:off x="4512" y="480"/>
              <a:ext cx="1008" cy="1296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dash"/>
              <a:headEnd type="none" w="med" len="med"/>
              <a:tailEnd type="stealth" w="med" len="lg"/>
            </a:ln>
          </p:spPr>
        </p:sp>
        <p:graphicFrame>
          <p:nvGraphicFramePr>
            <p:cNvPr id="19462" name="Object 10"/>
            <p:cNvGraphicFramePr>
              <a:graphicFrameLocks noChangeAspect="1"/>
            </p:cNvGraphicFramePr>
            <p:nvPr/>
          </p:nvGraphicFramePr>
          <p:xfrm>
            <a:off x="4800" y="1776"/>
            <a:ext cx="828" cy="67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4" r:id="rId6" imgW="3084195" imgH="2529840" progId="Flash.Movie">
                    <p:embed/>
                  </p:oleObj>
                </mc:Choice>
                <mc:Fallback>
                  <p:oleObj r:id="rId6" imgW="3084195" imgH="2529840" progId="Flash.Movie">
                    <p:embed/>
                    <p:pic>
                      <p:nvPicPr>
                        <p:cNvPr id="0" name="图片 3079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4800" y="1776"/>
                          <a:ext cx="828" cy="67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463" name="Object 11"/>
            <p:cNvGraphicFramePr>
              <a:graphicFrameLocks noChangeAspect="1"/>
            </p:cNvGraphicFramePr>
            <p:nvPr/>
          </p:nvGraphicFramePr>
          <p:xfrm>
            <a:off x="0" y="1632"/>
            <a:ext cx="864" cy="7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5" r:id="rId8" imgW="3049905" imgH="2788285" progId="Flash.Movie">
                    <p:embed/>
                  </p:oleObj>
                </mc:Choice>
                <mc:Fallback>
                  <p:oleObj r:id="rId8" imgW="3049905" imgH="2788285" progId="Flash.Movie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0" y="1632"/>
                          <a:ext cx="864" cy="79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0494" name="Text Box 14"/>
          <p:cNvSpPr txBox="1"/>
          <p:nvPr/>
        </p:nvSpPr>
        <p:spPr>
          <a:xfrm>
            <a:off x="1577340" y="4820920"/>
            <a:ext cx="3609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这样对方肯定收不到信息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E:\教科研、论文资料\人教版教学参考编制\21图\21图\21-4-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1570" y="1945005"/>
            <a:ext cx="5076825" cy="4479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Rectangle 2"/>
          <p:cNvSpPr txBox="1"/>
          <p:nvPr/>
        </p:nvSpPr>
        <p:spPr>
          <a:xfrm>
            <a:off x="7066915" y="2169160"/>
            <a:ext cx="3282950" cy="10509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宋体" panose="02010600030101010101" pitchFamily="2" charset="-122"/>
              </a:rPr>
              <a:t>答案：</a:t>
            </a:r>
          </a:p>
          <a:p>
            <a:pPr eaLnBrk="0" hangingPunct="0"/>
            <a:r>
              <a:rPr lang="zh-CN" altLang="en-US" sz="2800" b="1" dirty="0">
                <a:latin typeface="宋体" panose="02010600030101010101" pitchFamily="2" charset="-122"/>
              </a:rPr>
              <a:t>　　太远，不方便</a:t>
            </a:r>
          </a:p>
        </p:txBody>
      </p:sp>
      <p:sp>
        <p:nvSpPr>
          <p:cNvPr id="34820" name="Rectangle 2"/>
          <p:cNvSpPr txBox="1"/>
          <p:nvPr/>
        </p:nvSpPr>
        <p:spPr>
          <a:xfrm>
            <a:off x="7124065" y="3948430"/>
            <a:ext cx="3168650" cy="10509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宋体" panose="02010600030101010101" pitchFamily="2" charset="-122"/>
              </a:rPr>
              <a:t>解决方案：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eaLnBrk="0" hangingPunct="0"/>
            <a:r>
              <a:rPr lang="zh-CN" altLang="en-US" sz="2800" b="1" dirty="0">
                <a:latin typeface="宋体" panose="02010600030101010101" pitchFamily="2" charset="-122"/>
              </a:rPr>
              <a:t>　　人造卫星通信</a:t>
            </a:r>
          </a:p>
        </p:txBody>
      </p:sp>
      <p:sp>
        <p:nvSpPr>
          <p:cNvPr id="34822" name="Rectangle 2"/>
          <p:cNvSpPr txBox="1"/>
          <p:nvPr/>
        </p:nvSpPr>
        <p:spPr>
          <a:xfrm>
            <a:off x="1036320" y="824230"/>
            <a:ext cx="7334250" cy="10318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2800" b="1" dirty="0">
                <a:latin typeface="宋体" panose="02010600030101010101" pitchFamily="2" charset="-122"/>
              </a:rPr>
              <a:t>问题：</a:t>
            </a:r>
          </a:p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0066CC"/>
                </a:solidFill>
                <a:latin typeface="宋体" panose="02010600030101010101" pitchFamily="2" charset="-122"/>
              </a:rPr>
              <a:t>　　能否用月亮做中继站，实现微波通信？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  <p:bldP spid="348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2" descr="http://a0.att.hudong.com/41/74/0130000035039412513074512896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0650" y="2614295"/>
            <a:ext cx="5156200" cy="3984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6" name="Rectangle 2"/>
          <p:cNvSpPr txBox="1"/>
          <p:nvPr/>
        </p:nvSpPr>
        <p:spPr>
          <a:xfrm>
            <a:off x="1652905" y="1821815"/>
            <a:ext cx="7811770" cy="51943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zh-CN" altLang="en-US" sz="2800" b="1" dirty="0">
                <a:latin typeface="宋体" panose="02010600030101010101" pitchFamily="2" charset="-122"/>
              </a:rPr>
              <a:t>通信卫星大多相对地球“静止”</a:t>
            </a:r>
            <a:r>
              <a:rPr lang="en-US" altLang="zh-CN" sz="2800" b="1">
                <a:latin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宋体" panose="02010600030101010101" pitchFamily="2" charset="-122"/>
              </a:rPr>
              <a:t>同步卫星</a:t>
            </a:r>
          </a:p>
        </p:txBody>
      </p:sp>
      <p:sp>
        <p:nvSpPr>
          <p:cNvPr id="33798" name="矩形 4"/>
          <p:cNvSpPr/>
          <p:nvPr/>
        </p:nvSpPr>
        <p:spPr>
          <a:xfrm>
            <a:off x="1400175" y="820420"/>
            <a:ext cx="2952750" cy="58864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二、卫星通信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8"/>
          <p:cNvSpPr txBox="1"/>
          <p:nvPr/>
        </p:nvSpPr>
        <p:spPr>
          <a:xfrm>
            <a:off x="334010" y="1846580"/>
            <a:ext cx="2932430" cy="92202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dirty="0">
                <a:solidFill>
                  <a:srgbClr val="CC0099"/>
                </a:solidFill>
                <a:latin typeface="Garamond" pitchFamily="18" charset="0"/>
                <a:ea typeface="隶书" pitchFamily="49" charset="-122"/>
              </a:rPr>
              <a:t>通信卫星。板状的两翼是太阳电池板．它把太阳能转化成电能，供卫星使用。</a:t>
            </a:r>
          </a:p>
        </p:txBody>
      </p:sp>
      <p:pic>
        <p:nvPicPr>
          <p:cNvPr id="32770" name="Picture 2" descr="E:\教科研、论文资料\人教版教学参考编制\21图\21图\21-4-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8605" y="2023745"/>
            <a:ext cx="5310505" cy="462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1" name="Rectangle 2"/>
          <p:cNvSpPr txBox="1"/>
          <p:nvPr/>
        </p:nvSpPr>
        <p:spPr>
          <a:xfrm>
            <a:off x="5795645" y="1223645"/>
            <a:ext cx="6769100" cy="51943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zh-CN" altLang="en-US" sz="2800" b="1" dirty="0">
                <a:latin typeface="宋体" panose="02010600030101010101" pitchFamily="2" charset="-122"/>
              </a:rPr>
              <a:t>三颗同步卫星可以实现全球通信</a:t>
            </a:r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4585335" y="4318635"/>
          <a:ext cx="1780540" cy="20427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r:id="rId4" imgW="3378200" imgH="3873500" progId="Photoshop.Image.6">
                  <p:embed/>
                </p:oleObj>
              </mc:Choice>
              <mc:Fallback>
                <p:oleObj r:id="rId4" imgW="3378200" imgH="3873500" progId="Photoshop.Image.6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5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585335" y="4318635"/>
                        <a:ext cx="1780540" cy="20427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79" name="Object 3"/>
          <p:cNvGraphicFramePr>
            <a:graphicFrameLocks noChangeAspect="1"/>
          </p:cNvGraphicFramePr>
          <p:nvPr/>
        </p:nvGraphicFramePr>
        <p:xfrm>
          <a:off x="2241550" y="1743075"/>
          <a:ext cx="2526665" cy="188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r:id="rId6" imgW="2286000" imgH="1701800" progId="Photoshop.Image.6">
                  <p:embed/>
                </p:oleObj>
              </mc:Choice>
              <mc:Fallback>
                <p:oleObj r:id="rId6" imgW="2286000" imgH="1701800" progId="Photoshop.Image.6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7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241550" y="1743075"/>
                        <a:ext cx="2526665" cy="1882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0" name="Object 4"/>
          <p:cNvGraphicFramePr>
            <a:graphicFrameLocks noChangeAspect="1"/>
          </p:cNvGraphicFramePr>
          <p:nvPr/>
        </p:nvGraphicFramePr>
        <p:xfrm>
          <a:off x="718185" y="4221480"/>
          <a:ext cx="1523365" cy="20269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r:id="rId8" imgW="2882900" imgH="3835400" progId="Photoshop.Image.6">
                  <p:embed/>
                </p:oleObj>
              </mc:Choice>
              <mc:Fallback>
                <p:oleObj r:id="rId8" imgW="2882900" imgH="3835400" progId="Photoshop.Image.6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9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18185" y="4221480"/>
                        <a:ext cx="1523365" cy="20269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2" name="Object 6"/>
          <p:cNvGraphicFramePr>
            <a:graphicFrameLocks noChangeAspect="1"/>
          </p:cNvGraphicFramePr>
          <p:nvPr/>
        </p:nvGraphicFramePr>
        <p:xfrm>
          <a:off x="1235710" y="2768600"/>
          <a:ext cx="1825625" cy="173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r:id="rId10" imgW="1450340" imgH="1377950" progId="Flash.Movie">
                  <p:embed/>
                </p:oleObj>
              </mc:Choice>
              <mc:Fallback>
                <p:oleObj r:id="rId10" imgW="1450340" imgH="1377950" progId="Flash.Movie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235710" y="2768600"/>
                        <a:ext cx="1825625" cy="1733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3" name="Object 7"/>
          <p:cNvGraphicFramePr>
            <a:graphicFrameLocks noChangeAspect="1"/>
          </p:cNvGraphicFramePr>
          <p:nvPr/>
        </p:nvGraphicFramePr>
        <p:xfrm>
          <a:off x="4203700" y="2538730"/>
          <a:ext cx="1442720" cy="1779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r:id="rId12" imgW="1320800" imgH="1630045" progId="Flash.Movie">
                  <p:embed/>
                </p:oleObj>
              </mc:Choice>
              <mc:Fallback>
                <p:oleObj r:id="rId12" imgW="1320800" imgH="1630045" progId="Flash.Movie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203700" y="2538730"/>
                        <a:ext cx="1442720" cy="17799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798" name="矩形 4"/>
          <p:cNvSpPr/>
          <p:nvPr/>
        </p:nvSpPr>
        <p:spPr>
          <a:xfrm>
            <a:off x="1384935" y="843915"/>
            <a:ext cx="2952750" cy="58864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二、卫星通信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E:\教科研、论文资料\人教版教学参考编制\21图\21图\21-4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6040" y="1659255"/>
            <a:ext cx="6301105" cy="45573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9" name="Rectangle 2"/>
          <p:cNvSpPr txBox="1"/>
          <p:nvPr/>
        </p:nvSpPr>
        <p:spPr>
          <a:xfrm>
            <a:off x="2319020" y="758825"/>
            <a:ext cx="6877050" cy="51943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zh-CN" altLang="en-US" sz="2800" b="1" dirty="0">
                <a:latin typeface="宋体" panose="02010600030101010101" pitchFamily="2" charset="-122"/>
              </a:rPr>
              <a:t>用碟形天线（大锅）接收来自卫星的信号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201008243032b2c9d3d7425cbd181e9760d092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230" y="1902460"/>
            <a:ext cx="6158865" cy="4300855"/>
          </a:xfrm>
          <a:prstGeom prst="rect">
            <a:avLst/>
          </a:prstGeom>
          <a:noFill/>
          <a:ln w="1905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38916" name="Rectangle 2"/>
          <p:cNvSpPr txBox="1"/>
          <p:nvPr/>
        </p:nvSpPr>
        <p:spPr>
          <a:xfrm>
            <a:off x="1220470" y="857885"/>
            <a:ext cx="5378450" cy="5143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宋体" panose="02010600030101010101" pitchFamily="2" charset="-122"/>
              </a:rPr>
              <a:t>中国北斗卫星导航系统</a:t>
            </a:r>
          </a:p>
        </p:txBody>
      </p:sp>
      <p:pic>
        <p:nvPicPr>
          <p:cNvPr id="40963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3920" y="1059815"/>
            <a:ext cx="4311650" cy="5245100"/>
          </a:xfrm>
          <a:prstGeom prst="rect">
            <a:avLst/>
          </a:prstGeom>
          <a:noFill/>
          <a:ln w="1905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374</Words>
  <Application>Microsoft Office PowerPoint</Application>
  <PresentationFormat>自定义</PresentationFormat>
  <Paragraphs>75</Paragraphs>
  <Slides>19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Office 主题</vt:lpstr>
      <vt:lpstr>Photoshop.Image.6</vt:lpstr>
      <vt:lpstr>Flash.Movie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User</cp:lastModifiedBy>
  <cp:revision>1</cp:revision>
  <dcterms:created xsi:type="dcterms:W3CDTF">2013-07-01T03:05:00Z</dcterms:created>
  <dcterms:modified xsi:type="dcterms:W3CDTF">2020-03-03T04:19:53Z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