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80" r:id="rId2"/>
    <p:sldId id="281" r:id="rId3"/>
    <p:sldId id="285" r:id="rId4"/>
    <p:sldId id="283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300" r:id="rId14"/>
    <p:sldId id="301" r:id="rId15"/>
    <p:sldId id="305" r:id="rId16"/>
    <p:sldId id="302" r:id="rId17"/>
    <p:sldId id="268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1885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764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6628" y="1987550"/>
            <a:ext cx="6457950" cy="1349375"/>
            <a:chOff x="-92237" y="2105678"/>
            <a:chExt cx="6457950" cy="13499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543" y="2105678"/>
              <a:ext cx="3136265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第二十一章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信息的传递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2237" y="2625321"/>
              <a:ext cx="64579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广播、电视和移动通信</a:t>
              </a:r>
              <a:endParaRPr lang="zh-CN" altLang="en-US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8" name="图片 30727" descr="无标题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70" y="2631440"/>
            <a:ext cx="6409055" cy="418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矩形 4"/>
          <p:cNvSpPr/>
          <p:nvPr/>
        </p:nvSpPr>
        <p:spPr>
          <a:xfrm>
            <a:off x="902970" y="1622425"/>
            <a:ext cx="791210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．移动电话：（发射接收二合一）</a:t>
            </a:r>
          </a:p>
        </p:txBody>
      </p:sp>
      <p:sp>
        <p:nvSpPr>
          <p:cNvPr id="30727" name="矩形 4"/>
          <p:cNvSpPr/>
          <p:nvPr/>
        </p:nvSpPr>
        <p:spPr>
          <a:xfrm>
            <a:off x="902970" y="765175"/>
            <a:ext cx="349250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三、移动电话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6985000" y="2141220"/>
            <a:ext cx="5062220" cy="39693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每个移动电话都是一个</a:t>
            </a:r>
            <a:r>
              <a:rPr kumimoji="0" lang="zh-CN" altLang="en-US" sz="3600" b="1" u="sng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电磁波发射器，</a:t>
            </a:r>
            <a:r>
              <a:rPr kumimoji="0" lang="zh-CN" altLang="en-US" sz="3600" b="1" kern="1200" cap="none" spc="0" normalizeH="0" baseline="0" noProof="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它通过电磁波把你讲话的信息发射到空中；同时它又是一个</a:t>
            </a:r>
            <a:r>
              <a:rPr kumimoji="0" lang="zh-CN" altLang="en-US" sz="3600" b="1" u="sng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电磁波接收器，</a:t>
            </a:r>
            <a:r>
              <a:rPr kumimoji="0" lang="zh-CN" altLang="en-US" sz="3600" b="1" kern="1200" cap="none" spc="0" normalizeH="0" baseline="0" noProof="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在空中捕获电磁波，是你得到对方讲话信息。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 descr="E:\教科研、论文资料\人教版教学参考编制\21图\21图\21-3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7435" y="869950"/>
            <a:ext cx="3810000" cy="583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1447800" y="2335530"/>
            <a:ext cx="5076825" cy="2061210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基地台作用：</a:t>
            </a: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200" b="1" kern="120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、加强电磁波</a:t>
            </a:r>
          </a:p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200" b="1" kern="120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、连接交换机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图片 276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060" y="1304925"/>
            <a:ext cx="6156325" cy="5459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Box 5"/>
          <p:cNvSpPr txBox="1"/>
          <p:nvPr/>
        </p:nvSpPr>
        <p:spPr>
          <a:xfrm>
            <a:off x="2030730" y="712470"/>
            <a:ext cx="648017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手机和座机借助基地台进行交流</a:t>
            </a:r>
          </a:p>
        </p:txBody>
      </p:sp>
      <p:sp>
        <p:nvSpPr>
          <p:cNvPr id="27652" name="矩形 27651"/>
          <p:cNvSpPr/>
          <p:nvPr/>
        </p:nvSpPr>
        <p:spPr>
          <a:xfrm>
            <a:off x="6747510" y="1701800"/>
            <a:ext cx="950595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基地台</a:t>
            </a:r>
          </a:p>
        </p:txBody>
      </p:sp>
      <p:sp>
        <p:nvSpPr>
          <p:cNvPr id="27653" name="矩形 27652"/>
          <p:cNvSpPr/>
          <p:nvPr/>
        </p:nvSpPr>
        <p:spPr>
          <a:xfrm>
            <a:off x="2823210" y="4436745"/>
            <a:ext cx="10445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手机</a:t>
            </a:r>
          </a:p>
        </p:txBody>
      </p:sp>
      <p:sp>
        <p:nvSpPr>
          <p:cNvPr id="27654" name="矩形 27653"/>
          <p:cNvSpPr/>
          <p:nvPr/>
        </p:nvSpPr>
        <p:spPr>
          <a:xfrm>
            <a:off x="8079105" y="5337175"/>
            <a:ext cx="11874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座机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365" y="2364105"/>
            <a:ext cx="6588125" cy="412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矩形 4"/>
          <p:cNvSpPr/>
          <p:nvPr/>
        </p:nvSpPr>
        <p:spPr>
          <a:xfrm>
            <a:off x="1384935" y="1608455"/>
            <a:ext cx="633603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　　手机和手机通过基地台进行沟通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6630" name="矩形 4"/>
          <p:cNvSpPr/>
          <p:nvPr/>
        </p:nvSpPr>
        <p:spPr>
          <a:xfrm>
            <a:off x="1384935" y="751205"/>
            <a:ext cx="334835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三、移动电话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Box 5"/>
          <p:cNvSpPr txBox="1"/>
          <p:nvPr/>
        </p:nvSpPr>
        <p:spPr>
          <a:xfrm>
            <a:off x="2240915" y="5915660"/>
            <a:ext cx="74231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工作区域在几十米至几百米的范围。</a:t>
            </a:r>
          </a:p>
        </p:txBody>
      </p:sp>
      <p:sp>
        <p:nvSpPr>
          <p:cNvPr id="25605" name="TextBox 5"/>
          <p:cNvSpPr txBox="1"/>
          <p:nvPr/>
        </p:nvSpPr>
        <p:spPr>
          <a:xfrm>
            <a:off x="2204720" y="5179060"/>
            <a:ext cx="75247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座机接在市话网上，相当于小型基地台。</a:t>
            </a:r>
          </a:p>
        </p:txBody>
      </p:sp>
      <p:sp>
        <p:nvSpPr>
          <p:cNvPr id="25606" name="TextBox 5"/>
          <p:cNvSpPr txBox="1"/>
          <p:nvPr/>
        </p:nvSpPr>
        <p:spPr>
          <a:xfrm>
            <a:off x="1695792" y="930910"/>
            <a:ext cx="391160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．无绳电话</a:t>
            </a:r>
          </a:p>
        </p:txBody>
      </p:sp>
      <p:pic>
        <p:nvPicPr>
          <p:cNvPr id="25608" name="图片 256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3120" y="1810385"/>
            <a:ext cx="4500245" cy="280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9" name="图片 256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915" y="1810385"/>
            <a:ext cx="3708400" cy="2622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未命名"/>
          <p:cNvPicPr>
            <a:picLocks noChangeAspect="1"/>
          </p:cNvPicPr>
          <p:nvPr/>
        </p:nvPicPr>
        <p:blipFill>
          <a:blip r:embed="rId2"/>
          <a:srcRect l="5621" t="9433" r="8447" b="23282"/>
          <a:stretch>
            <a:fillRect/>
          </a:stretch>
        </p:blipFill>
        <p:spPr>
          <a:xfrm>
            <a:off x="1400175" y="1388745"/>
            <a:ext cx="4248150" cy="3481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Rectangle 2"/>
          <p:cNvSpPr>
            <a:spLocks noGrp="1"/>
          </p:cNvSpPr>
          <p:nvPr/>
        </p:nvSpPr>
        <p:spPr>
          <a:xfrm>
            <a:off x="116840" y="4303395"/>
            <a:ext cx="9396095" cy="11080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57505" indent="-357505" algn="just" rtl="0" fontAlgn="base">
              <a:spcBef>
                <a:spcPts val="1800"/>
              </a:spcBef>
              <a:spcAft>
                <a:spcPct val="0"/>
              </a:spcAft>
              <a:buClr>
                <a:srgbClr val="1A93C8"/>
              </a:buClr>
              <a:buSzPct val="60000"/>
              <a:buFont typeface="Wingdings" panose="05000000000000000000" pitchFamily="2" charset="2"/>
              <a:buChar char="m"/>
              <a:defRPr sz="2000">
                <a:solidFill>
                  <a:srgbClr val="1A93C8"/>
                </a:solidFill>
                <a:latin typeface="+mn-lt"/>
                <a:ea typeface="+mn-ea"/>
                <a:cs typeface="+mn-cs"/>
              </a:defRPr>
            </a:lvl1pPr>
            <a:lvl2pPr marL="357505" indent="-357505" algn="just" rtl="0" fontAlgn="base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A1BBEE"/>
              </a:buClr>
              <a:buFont typeface="幼圆" pitchFamily="49" charset="-122"/>
              <a:buChar char=" "/>
              <a:defRPr sz="1600">
                <a:solidFill>
                  <a:srgbClr val="7D7D7D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录像机后的插孔都是做什么用的？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72935" y="1626870"/>
            <a:ext cx="4392295" cy="26765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50000"/>
              </a:lnSpc>
            </a:pPr>
            <a:r>
              <a:rPr lang="en-US" sz="28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AUDIO IN</a:t>
            </a:r>
            <a:r>
              <a:rPr lang="zh-CN" altLang="en-US" sz="28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表示</a:t>
            </a:r>
            <a:r>
              <a:rPr lang="zh-CN" altLang="en-US" sz="2800" b="1" u="sng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          </a:t>
            </a:r>
            <a:r>
              <a:rPr lang="en-US" sz="2800" b="1" u="sng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,</a:t>
            </a:r>
            <a:r>
              <a:rPr lang="en-US" sz="28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 </a:t>
            </a:r>
          </a:p>
          <a:p>
            <a:pPr algn="l">
              <a:lnSpc>
                <a:spcPct val="150000"/>
              </a:lnSpc>
            </a:pPr>
            <a:r>
              <a:rPr lang="en-US" sz="28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AUDIO OUT</a:t>
            </a:r>
            <a:r>
              <a:rPr lang="zh-CN" altLang="en-US" sz="28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表示＿＿＿</a:t>
            </a:r>
            <a:r>
              <a:rPr lang="en-US" sz="28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; VIDEO IN</a:t>
            </a:r>
            <a:r>
              <a:rPr lang="zh-CN" altLang="en-US" sz="28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表示＿＿＿</a:t>
            </a:r>
            <a:r>
              <a:rPr lang="en-US" sz="28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,</a:t>
            </a:r>
          </a:p>
          <a:p>
            <a:pPr algn="l">
              <a:lnSpc>
                <a:spcPct val="150000"/>
              </a:lnSpc>
            </a:pPr>
            <a:r>
              <a:rPr lang="en-US" sz="28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VIDEO OUT</a:t>
            </a:r>
            <a:r>
              <a:rPr lang="zh-CN" altLang="en-US" sz="28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sym typeface="+mn-ea"/>
              </a:rPr>
              <a:t>表示＿＿＿。</a:t>
            </a:r>
            <a:endParaRPr kumimoji="0" lang="zh-CN" altLang="en-US" sz="2800" b="1" i="0" u="none" strike="noStrike" kern="0" cap="none" spc="0" normalizeH="0" baseline="0" noProof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3" name="组合 24582"/>
          <p:cNvGrpSpPr/>
          <p:nvPr/>
        </p:nvGrpSpPr>
        <p:grpSpPr>
          <a:xfrm>
            <a:off x="1407160" y="724535"/>
            <a:ext cx="2789555" cy="920750"/>
            <a:chOff x="0" y="0"/>
            <a:chExt cx="2231" cy="580"/>
          </a:xfrm>
        </p:grpSpPr>
        <p:pic>
          <p:nvPicPr>
            <p:cNvPr id="24584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5" name="文本框 24584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  <p:grpSp>
        <p:nvGrpSpPr>
          <p:cNvPr id="24586" name="组合 24585"/>
          <p:cNvGrpSpPr/>
          <p:nvPr/>
        </p:nvGrpSpPr>
        <p:grpSpPr>
          <a:xfrm>
            <a:off x="1407160" y="3136265"/>
            <a:ext cx="2657475" cy="2468245"/>
            <a:chOff x="0" y="0"/>
            <a:chExt cx="1674" cy="1555"/>
          </a:xfrm>
        </p:grpSpPr>
        <p:pic>
          <p:nvPicPr>
            <p:cNvPr id="24587" name="单圆角矩形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674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8" name="文本框 24587"/>
            <p:cNvSpPr txBox="1"/>
            <p:nvPr/>
          </p:nvSpPr>
          <p:spPr>
            <a:xfrm>
              <a:off x="116" y="66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latin typeface="Arial" panose="020B0604020202020204" pitchFamily="34" charset="0"/>
                </a:rPr>
                <a:t>无线电广播信号的发射和接收</a:t>
              </a:r>
            </a:p>
          </p:txBody>
        </p:sp>
      </p:grpSp>
      <p:grpSp>
        <p:nvGrpSpPr>
          <p:cNvPr id="24589" name="组合 24588"/>
          <p:cNvGrpSpPr/>
          <p:nvPr/>
        </p:nvGrpSpPr>
        <p:grpSpPr>
          <a:xfrm>
            <a:off x="4359910" y="3064510"/>
            <a:ext cx="2000250" cy="2468880"/>
            <a:chOff x="0" y="0"/>
            <a:chExt cx="1152" cy="1555"/>
          </a:xfrm>
        </p:grpSpPr>
        <p:pic>
          <p:nvPicPr>
            <p:cNvPr id="24590" name="单圆角矩形 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152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1" name="文本框 24590"/>
            <p:cNvSpPr txBox="1"/>
            <p:nvPr/>
          </p:nvSpPr>
          <p:spPr>
            <a:xfrm>
              <a:off x="92" y="77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latin typeface="Arial" panose="020B0604020202020204" pitchFamily="34" charset="0"/>
                </a:rPr>
                <a:t>电视的发射和接收</a:t>
              </a:r>
              <a:endParaRPr lang="en-US" altLang="zh-CN" sz="2800" b="1">
                <a:latin typeface="Arial" panose="020B0604020202020204" pitchFamily="34" charset="0"/>
              </a:endParaRPr>
            </a:p>
          </p:txBody>
        </p:sp>
      </p:grpSp>
      <p:grpSp>
        <p:nvGrpSpPr>
          <p:cNvPr id="24592" name="组合 24591"/>
          <p:cNvGrpSpPr/>
          <p:nvPr/>
        </p:nvGrpSpPr>
        <p:grpSpPr>
          <a:xfrm>
            <a:off x="3566160" y="3702685"/>
            <a:ext cx="615950" cy="1322705"/>
            <a:chOff x="0" y="0"/>
            <a:chExt cx="388" cy="833"/>
          </a:xfrm>
        </p:grpSpPr>
        <p:pic>
          <p:nvPicPr>
            <p:cNvPr id="24593" name="燕尾形 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388" cy="8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4" name="文本框 24593"/>
            <p:cNvSpPr txBox="1"/>
            <p:nvPr/>
          </p:nvSpPr>
          <p:spPr>
            <a:xfrm>
              <a:off x="39" y="23"/>
              <a:ext cx="315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4595" name="组合 24594"/>
          <p:cNvGrpSpPr/>
          <p:nvPr/>
        </p:nvGrpSpPr>
        <p:grpSpPr>
          <a:xfrm>
            <a:off x="6654165" y="3123565"/>
            <a:ext cx="3168650" cy="2470150"/>
            <a:chOff x="3538" y="1693"/>
            <a:chExt cx="1996" cy="1556"/>
          </a:xfrm>
        </p:grpSpPr>
        <p:grpSp>
          <p:nvGrpSpPr>
            <p:cNvPr id="24596" name="组合 24595"/>
            <p:cNvGrpSpPr/>
            <p:nvPr/>
          </p:nvGrpSpPr>
          <p:grpSpPr>
            <a:xfrm>
              <a:off x="3538" y="1693"/>
              <a:ext cx="1996" cy="1556"/>
              <a:chOff x="0" y="0"/>
              <a:chExt cx="1682" cy="1556"/>
            </a:xfrm>
          </p:grpSpPr>
          <p:pic>
            <p:nvPicPr>
              <p:cNvPr id="24597" name="单圆角矩形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1682" cy="15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598" name="文本框 24597"/>
              <p:cNvSpPr txBox="1"/>
              <p:nvPr/>
            </p:nvSpPr>
            <p:spPr>
              <a:xfrm>
                <a:off x="597" y="65"/>
                <a:ext cx="937" cy="14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2800" b="1" dirty="0">
                    <a:latin typeface="Arial" panose="020B0604020202020204" pitchFamily="34" charset="0"/>
                  </a:rPr>
                  <a:t>移动电话</a:t>
                </a:r>
              </a:p>
            </p:txBody>
          </p:sp>
        </p:grpSp>
        <p:grpSp>
          <p:nvGrpSpPr>
            <p:cNvPr id="24599" name="组合 24598"/>
            <p:cNvGrpSpPr/>
            <p:nvPr/>
          </p:nvGrpSpPr>
          <p:grpSpPr>
            <a:xfrm>
              <a:off x="3582" y="2092"/>
              <a:ext cx="387" cy="837"/>
              <a:chOff x="0" y="0"/>
              <a:chExt cx="387" cy="837"/>
            </a:xfrm>
          </p:grpSpPr>
          <p:pic>
            <p:nvPicPr>
              <p:cNvPr id="24600" name="燕尾形 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387" cy="83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601" name="文本框 24600"/>
              <p:cNvSpPr txBox="1"/>
              <p:nvPr/>
            </p:nvSpPr>
            <p:spPr>
              <a:xfrm>
                <a:off x="36" y="24"/>
                <a:ext cx="315" cy="7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sz="2800" dirty="0"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Rectangle 7"/>
          <p:cNvSpPr/>
          <p:nvPr/>
        </p:nvSpPr>
        <p:spPr>
          <a:xfrm>
            <a:off x="570865" y="739775"/>
            <a:ext cx="8072755" cy="56832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b"/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声音和图像是怎样从电（视）台传来的？</a:t>
            </a:r>
          </a:p>
        </p:txBody>
      </p:sp>
      <p:pic>
        <p:nvPicPr>
          <p:cNvPr id="4108" name="Picture 8" descr="MCj0343961000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96781">
            <a:off x="1901190" y="2632075"/>
            <a:ext cx="3975100" cy="159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9" name="Picture 11" descr="MCj04169840000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2635" y="739775"/>
            <a:ext cx="2832100" cy="364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607435" y="4937760"/>
            <a:ext cx="63373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u="sng" kern="1200" cap="none" spc="0" normalizeH="0" baseline="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隶书" pitchFamily="2" charset="-122"/>
                <a:cs typeface="+mn-cs"/>
              </a:rPr>
              <a:t>电磁波</a:t>
            </a:r>
            <a:r>
              <a:rPr kumimoji="0" lang="zh-CN" altLang="en-US" sz="3600" b="1" kern="1200" cap="none" spc="0" normalizeH="0" baseline="0" noProof="0" dirty="0" smtClean="0">
                <a:latin typeface="Arial" panose="020B0604020202020204" pitchFamily="34" charset="0"/>
                <a:ea typeface="华文隶书" pitchFamily="2" charset="-122"/>
                <a:cs typeface="+mn-cs"/>
              </a:rPr>
              <a:t>是传递信号的载体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E:\教科研、论文资料\人教版教学参考编制\21图\21图\21-3-1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9745" y="2244090"/>
            <a:ext cx="9885045" cy="4036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TextBox 5"/>
          <p:cNvSpPr txBox="1"/>
          <p:nvPr/>
        </p:nvSpPr>
        <p:spPr>
          <a:xfrm>
            <a:off x="1303020" y="1476375"/>
            <a:ext cx="786765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．无线电广播信号的发射由广播电台完成</a:t>
            </a:r>
          </a:p>
        </p:txBody>
      </p:sp>
      <p:sp>
        <p:nvSpPr>
          <p:cNvPr id="37894" name="矩形 4"/>
          <p:cNvSpPr/>
          <p:nvPr/>
        </p:nvSpPr>
        <p:spPr>
          <a:xfrm>
            <a:off x="1116330" y="793115"/>
            <a:ext cx="694880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一、无线电广播信号的发射和接收</a:t>
            </a:r>
          </a:p>
        </p:txBody>
      </p:sp>
      <p:sp>
        <p:nvSpPr>
          <p:cNvPr id="18438" name="WordArt 6"/>
          <p:cNvSpPr/>
          <p:nvPr/>
        </p:nvSpPr>
        <p:spPr>
          <a:xfrm>
            <a:off x="682625" y="3758565"/>
            <a:ext cx="2087880" cy="10077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发射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E:\教科研、论文资料\人教版教学参考编制\21图\21图\21-3-1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910" y="680085"/>
            <a:ext cx="7359650" cy="4037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Box 5"/>
          <p:cNvSpPr txBox="1"/>
          <p:nvPr/>
        </p:nvSpPr>
        <p:spPr>
          <a:xfrm>
            <a:off x="1097280" y="4641215"/>
            <a:ext cx="786765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麦克风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将声信号转换成电信号</a:t>
            </a:r>
          </a:p>
        </p:txBody>
      </p:sp>
      <p:sp>
        <p:nvSpPr>
          <p:cNvPr id="36868" name="TextBox 4"/>
          <p:cNvSpPr txBox="1"/>
          <p:nvPr/>
        </p:nvSpPr>
        <p:spPr>
          <a:xfrm>
            <a:off x="1097280" y="5180965"/>
            <a:ext cx="819658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调制器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将音频电信号加</a:t>
            </a:r>
            <a:r>
              <a:rPr lang="zh-CN" altLang="en-US" sz="2800" b="1" dirty="0">
                <a:latin typeface="Times New Roman" panose="02020603050405020304" pitchFamily="18" charset="0"/>
              </a:rPr>
              <a:t>载到高频电流上　　　　　</a:t>
            </a:r>
          </a:p>
        </p:txBody>
      </p:sp>
      <p:sp>
        <p:nvSpPr>
          <p:cNvPr id="36869" name="TextBox 6"/>
          <p:cNvSpPr txBox="1"/>
          <p:nvPr/>
        </p:nvSpPr>
        <p:spPr>
          <a:xfrm>
            <a:off x="1097280" y="5720715"/>
            <a:ext cx="9213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天　线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产生电磁波将高频载波信号发射到空中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368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5"/>
          <p:cNvSpPr txBox="1"/>
          <p:nvPr/>
        </p:nvSpPr>
        <p:spPr>
          <a:xfrm>
            <a:off x="1339850" y="1673860"/>
            <a:ext cx="6911975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．收音机负责信号的接收与还原</a:t>
            </a:r>
          </a:p>
        </p:txBody>
      </p:sp>
      <p:pic>
        <p:nvPicPr>
          <p:cNvPr id="35844" name="Picture 2" descr="E:\教科研、论文资料\人教版教学参考编制\21图\21图\21-3-1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2135" y="2192655"/>
            <a:ext cx="6623050" cy="399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矩形 4"/>
          <p:cNvSpPr/>
          <p:nvPr/>
        </p:nvSpPr>
        <p:spPr>
          <a:xfrm>
            <a:off x="1339850" y="816610"/>
            <a:ext cx="680402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一、无线电广播信号的发射和接收</a:t>
            </a:r>
          </a:p>
        </p:txBody>
      </p:sp>
      <p:sp>
        <p:nvSpPr>
          <p:cNvPr id="19462" name="WordArt 6"/>
          <p:cNvSpPr/>
          <p:nvPr/>
        </p:nvSpPr>
        <p:spPr>
          <a:xfrm>
            <a:off x="858520" y="3450590"/>
            <a:ext cx="194437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接收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E:\教科研、论文资料\人教版教学参考编制\21图\21图\21-3-1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420" y="973455"/>
            <a:ext cx="6089650" cy="3669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Box 5"/>
          <p:cNvSpPr txBox="1"/>
          <p:nvPr/>
        </p:nvSpPr>
        <p:spPr>
          <a:xfrm>
            <a:off x="1490980" y="4123055"/>
            <a:ext cx="78676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天　线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接收各种各样的电磁波</a:t>
            </a:r>
          </a:p>
        </p:txBody>
      </p:sp>
      <p:sp>
        <p:nvSpPr>
          <p:cNvPr id="34820" name="TextBox 4"/>
          <p:cNvSpPr txBox="1"/>
          <p:nvPr/>
        </p:nvSpPr>
        <p:spPr>
          <a:xfrm>
            <a:off x="1490980" y="4664710"/>
            <a:ext cx="813435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调谐器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选择需要电台的载波信号（解调）</a:t>
            </a:r>
          </a:p>
        </p:txBody>
      </p:sp>
      <p:sp>
        <p:nvSpPr>
          <p:cNvPr id="34821" name="TextBox 6"/>
          <p:cNvSpPr txBox="1"/>
          <p:nvPr/>
        </p:nvSpPr>
        <p:spPr>
          <a:xfrm>
            <a:off x="1490980" y="5275580"/>
            <a:ext cx="81343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解　调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从载波信号中复原音频信号</a:t>
            </a:r>
          </a:p>
        </p:txBody>
      </p:sp>
      <p:sp>
        <p:nvSpPr>
          <p:cNvPr id="34822" name="TextBox 7"/>
          <p:cNvSpPr txBox="1"/>
          <p:nvPr/>
        </p:nvSpPr>
        <p:spPr>
          <a:xfrm>
            <a:off x="1490980" y="5888355"/>
            <a:ext cx="81343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扬声器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将音频电信号转换成声音</a:t>
            </a:r>
          </a:p>
        </p:txBody>
      </p:sp>
      <p:sp>
        <p:nvSpPr>
          <p:cNvPr id="34825" name="矩形 4"/>
          <p:cNvSpPr/>
          <p:nvPr/>
        </p:nvSpPr>
        <p:spPr>
          <a:xfrm>
            <a:off x="1016000" y="761365"/>
            <a:ext cx="631380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一、无线电广播信号的发射和接收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34821" grpId="0"/>
      <p:bldP spid="348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2" descr="E:\教科研、论文资料\人教版教学参考编制\21图\21图\21-3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315" y="1535430"/>
            <a:ext cx="6193155" cy="4060825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33796" name="TextBox 5"/>
          <p:cNvSpPr txBox="1"/>
          <p:nvPr/>
        </p:nvSpPr>
        <p:spPr>
          <a:xfrm>
            <a:off x="2482215" y="5638800"/>
            <a:ext cx="579628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学校的电视演播室</a:t>
            </a:r>
          </a:p>
        </p:txBody>
      </p:sp>
      <p:sp>
        <p:nvSpPr>
          <p:cNvPr id="33797" name="TextBox 5"/>
          <p:cNvSpPr txBox="1"/>
          <p:nvPr/>
        </p:nvSpPr>
        <p:spPr>
          <a:xfrm>
            <a:off x="1935480" y="6143625"/>
            <a:ext cx="75247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电视用电磁波传递图像和声音信号。</a:t>
            </a:r>
          </a:p>
        </p:txBody>
      </p:sp>
      <p:sp>
        <p:nvSpPr>
          <p:cNvPr id="33799" name="矩形 4"/>
          <p:cNvSpPr/>
          <p:nvPr/>
        </p:nvSpPr>
        <p:spPr>
          <a:xfrm>
            <a:off x="1005840" y="678180"/>
            <a:ext cx="500380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二、电视的发射和接收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E:\教科研、论文资料\人教版教学参考编制\21图\21图\21-3-4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175" y="1441450"/>
            <a:ext cx="7013575" cy="3662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TextBox 5"/>
          <p:cNvSpPr txBox="1"/>
          <p:nvPr/>
        </p:nvSpPr>
        <p:spPr>
          <a:xfrm>
            <a:off x="1432560" y="1604645"/>
            <a:ext cx="674878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．图像信号工作过程</a:t>
            </a:r>
          </a:p>
        </p:txBody>
      </p:sp>
      <p:sp>
        <p:nvSpPr>
          <p:cNvPr id="32772" name="TextBox 6"/>
          <p:cNvSpPr txBox="1"/>
          <p:nvPr/>
        </p:nvSpPr>
        <p:spPr>
          <a:xfrm>
            <a:off x="1432560" y="4989195"/>
            <a:ext cx="786765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摄像机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将图像转换成电信号</a:t>
            </a:r>
          </a:p>
        </p:txBody>
      </p:sp>
      <p:sp>
        <p:nvSpPr>
          <p:cNvPr id="32773" name="TextBox 7"/>
          <p:cNvSpPr txBox="1"/>
          <p:nvPr/>
        </p:nvSpPr>
        <p:spPr>
          <a:xfrm>
            <a:off x="1432560" y="5601970"/>
            <a:ext cx="817245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发射机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将电信号加载到频率很高的电流上</a:t>
            </a:r>
          </a:p>
        </p:txBody>
      </p:sp>
      <p:sp>
        <p:nvSpPr>
          <p:cNvPr id="32774" name="TextBox 8"/>
          <p:cNvSpPr txBox="1"/>
          <p:nvPr/>
        </p:nvSpPr>
        <p:spPr>
          <a:xfrm>
            <a:off x="1432560" y="6249670"/>
            <a:ext cx="786765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天  线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将高频信号发射到空中</a:t>
            </a:r>
          </a:p>
        </p:txBody>
      </p:sp>
      <p:sp>
        <p:nvSpPr>
          <p:cNvPr id="32777" name="矩形 4"/>
          <p:cNvSpPr/>
          <p:nvPr/>
        </p:nvSpPr>
        <p:spPr>
          <a:xfrm>
            <a:off x="1432560" y="747395"/>
            <a:ext cx="511175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二、电视的发射和接收</a:t>
            </a:r>
          </a:p>
        </p:txBody>
      </p:sp>
      <p:sp>
        <p:nvSpPr>
          <p:cNvPr id="18438" name="WordArt 6"/>
          <p:cNvSpPr/>
          <p:nvPr/>
        </p:nvSpPr>
        <p:spPr>
          <a:xfrm>
            <a:off x="744220" y="3358515"/>
            <a:ext cx="2087880" cy="10077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发射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3" grpId="0"/>
      <p:bldP spid="327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E:\教科研、论文资料\人教版教学参考编制\21图\21图\21-3-4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290" y="1846580"/>
            <a:ext cx="6085205" cy="316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TextBox 5"/>
          <p:cNvSpPr txBox="1"/>
          <p:nvPr/>
        </p:nvSpPr>
        <p:spPr>
          <a:xfrm>
            <a:off x="1350010" y="1656715"/>
            <a:ext cx="536448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．电视接收机工作过程</a:t>
            </a:r>
          </a:p>
        </p:txBody>
      </p:sp>
      <p:sp>
        <p:nvSpPr>
          <p:cNvPr id="31748" name="TextBox 6"/>
          <p:cNvSpPr txBox="1"/>
          <p:nvPr/>
        </p:nvSpPr>
        <p:spPr>
          <a:xfrm>
            <a:off x="1350010" y="5293360"/>
            <a:ext cx="79565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接 收 机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取出并放大图像和音频电信号</a:t>
            </a:r>
          </a:p>
        </p:txBody>
      </p:sp>
      <p:sp>
        <p:nvSpPr>
          <p:cNvPr id="31749" name="TextBox 7"/>
          <p:cNvSpPr txBox="1"/>
          <p:nvPr/>
        </p:nvSpPr>
        <p:spPr>
          <a:xfrm>
            <a:off x="1350010" y="5796915"/>
            <a:ext cx="6790055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显 示 器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复原图像信号</a:t>
            </a:r>
          </a:p>
        </p:txBody>
      </p:sp>
      <p:sp>
        <p:nvSpPr>
          <p:cNvPr id="31750" name="TextBox 8"/>
          <p:cNvSpPr txBox="1"/>
          <p:nvPr/>
        </p:nvSpPr>
        <p:spPr>
          <a:xfrm>
            <a:off x="1350010" y="4788535"/>
            <a:ext cx="817245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天  　线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接收包含声、像信息的高频信号</a:t>
            </a:r>
          </a:p>
        </p:txBody>
      </p:sp>
      <p:sp>
        <p:nvSpPr>
          <p:cNvPr id="31751" name="TextBox 9"/>
          <p:cNvSpPr txBox="1"/>
          <p:nvPr/>
        </p:nvSpPr>
        <p:spPr>
          <a:xfrm>
            <a:off x="1350010" y="6337935"/>
            <a:ext cx="828040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音频放大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将微弱音频电信号放大并输出</a:t>
            </a:r>
          </a:p>
        </p:txBody>
      </p:sp>
      <p:sp>
        <p:nvSpPr>
          <p:cNvPr id="31754" name="矩形 4"/>
          <p:cNvSpPr/>
          <p:nvPr/>
        </p:nvSpPr>
        <p:spPr>
          <a:xfrm>
            <a:off x="1350010" y="799465"/>
            <a:ext cx="500380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二、电视的发射和接收</a:t>
            </a:r>
          </a:p>
        </p:txBody>
      </p:sp>
      <p:sp>
        <p:nvSpPr>
          <p:cNvPr id="19462" name="WordArt 6"/>
          <p:cNvSpPr/>
          <p:nvPr/>
        </p:nvSpPr>
        <p:spPr>
          <a:xfrm>
            <a:off x="674370" y="3098165"/>
            <a:ext cx="194437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楷体_GB2312" charset="0"/>
                <a:ea typeface="楷体_GB2312" charset="0"/>
              </a:rPr>
              <a:t>接收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31750" grpId="0"/>
      <p:bldP spid="31751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</Words>
  <Application>Microsoft Office PowerPoint</Application>
  <PresentationFormat>自定义</PresentationFormat>
  <Paragraphs>61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2013-07-01T03:05:00Z</dcterms:created>
  <dcterms:modified xsi:type="dcterms:W3CDTF">2020-03-03T04:15:00Z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