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8" r:id="rId2"/>
    <p:sldId id="308" r:id="rId3"/>
    <p:sldId id="309" r:id="rId4"/>
    <p:sldId id="310" r:id="rId5"/>
    <p:sldId id="311" r:id="rId6"/>
    <p:sldId id="312" r:id="rId7"/>
    <p:sldId id="313" r:id="rId8"/>
    <p:sldId id="314" r:id="rId9"/>
    <p:sldId id="315" r:id="rId10"/>
    <p:sldId id="316" r:id="rId11"/>
    <p:sldId id="317" r:id="rId12"/>
    <p:sldId id="318" r:id="rId13"/>
    <p:sldId id="319" r:id="rId14"/>
    <p:sldId id="320" r:id="rId15"/>
    <p:sldId id="321" r:id="rId16"/>
    <p:sldId id="322" r:id="rId17"/>
    <p:sldId id="323" r:id="rId18"/>
    <p:sldId id="324" r:id="rId19"/>
    <p:sldId id="325" r:id="rId20"/>
    <p:sldId id="326" r:id="rId21"/>
    <p:sldId id="327" r:id="rId22"/>
    <p:sldId id="328" r:id="rId23"/>
    <p:sldId id="329" r:id="rId24"/>
    <p:sldId id="330" r:id="rId25"/>
    <p:sldId id="331" r:id="rId26"/>
    <p:sldId id="332" r:id="rId27"/>
    <p:sldId id="333" r:id="rId28"/>
    <p:sldId id="334" r:id="rId29"/>
    <p:sldId id="335" r:id="rId30"/>
    <p:sldId id="336" r:id="rId31"/>
    <p:sldId id="337" r:id="rId32"/>
    <p:sldId id="256" r:id="rId33"/>
    <p:sldId id="257" r:id="rId34"/>
    <p:sldId id="258" r:id="rId35"/>
    <p:sldId id="259" r:id="rId36"/>
    <p:sldId id="260" r:id="rId37"/>
    <p:sldId id="338" r:id="rId38"/>
    <p:sldId id="339" r:id="rId39"/>
    <p:sldId id="340" r:id="rId40"/>
    <p:sldId id="341" r:id="rId41"/>
    <p:sldId id="342" r:id="rId42"/>
    <p:sldId id="343" r:id="rId43"/>
    <p:sldId id="347" r:id="rId44"/>
    <p:sldId id="346" r:id="rId45"/>
    <p:sldId id="344" r:id="rId46"/>
    <p:sldId id="261" r:id="rId47"/>
    <p:sldId id="345" r:id="rId4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56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9634D51-F9EE-4BE6-A78A-C85C37482C1F}" type="datetimeFigureOut">
              <a:rPr lang="zh-CN" altLang="en-US" smtClean="0"/>
              <a:pPr/>
              <a:t>2020/3/30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CFF382-AC64-49C1-AA6C-5348D2AF88C1}"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9634D51-F9EE-4BE6-A78A-C85C37482C1F}" type="datetimeFigureOut">
              <a:rPr lang="zh-CN" altLang="en-US" smtClean="0"/>
              <a:pPr/>
              <a:t>2020/3/30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CFF382-AC64-49C1-AA6C-5348D2AF88C1}"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9634D51-F9EE-4BE6-A78A-C85C37482C1F}" type="datetimeFigureOut">
              <a:rPr lang="zh-CN" altLang="en-US" smtClean="0"/>
              <a:pPr/>
              <a:t>2020/3/30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CFF382-AC64-49C1-AA6C-5348D2AF88C1}"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9634D51-F9EE-4BE6-A78A-C85C37482C1F}" type="datetimeFigureOut">
              <a:rPr lang="zh-CN" altLang="en-US" smtClean="0"/>
              <a:pPr/>
              <a:t>2020/3/30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CFF382-AC64-49C1-AA6C-5348D2AF88C1}"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69634D51-F9EE-4BE6-A78A-C85C37482C1F}" type="datetimeFigureOut">
              <a:rPr lang="zh-CN" altLang="en-US" smtClean="0"/>
              <a:pPr/>
              <a:t>2020/3/30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CFF382-AC64-49C1-AA6C-5348D2AF88C1}"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9634D51-F9EE-4BE6-A78A-C85C37482C1F}" type="datetimeFigureOut">
              <a:rPr lang="zh-CN" altLang="en-US" smtClean="0"/>
              <a:pPr/>
              <a:t>2020/3/30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CFF382-AC64-49C1-AA6C-5348D2AF88C1}"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9634D51-F9EE-4BE6-A78A-C85C37482C1F}" type="datetimeFigureOut">
              <a:rPr lang="zh-CN" altLang="en-US" smtClean="0"/>
              <a:pPr/>
              <a:t>2020/3/30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2CFF382-AC64-49C1-AA6C-5348D2AF88C1}"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9634D51-F9EE-4BE6-A78A-C85C37482C1F}" type="datetimeFigureOut">
              <a:rPr lang="zh-CN" altLang="en-US" smtClean="0"/>
              <a:pPr/>
              <a:t>2020/3/30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2CFF382-AC64-49C1-AA6C-5348D2AF88C1}"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9634D51-F9EE-4BE6-A78A-C85C37482C1F}" type="datetimeFigureOut">
              <a:rPr lang="zh-CN" altLang="en-US" smtClean="0"/>
              <a:pPr/>
              <a:t>2020/3/30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2CFF382-AC64-49C1-AA6C-5348D2AF88C1}"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9634D51-F9EE-4BE6-A78A-C85C37482C1F}" type="datetimeFigureOut">
              <a:rPr lang="zh-CN" altLang="en-US" smtClean="0"/>
              <a:pPr/>
              <a:t>2020/3/30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CFF382-AC64-49C1-AA6C-5348D2AF88C1}"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9634D51-F9EE-4BE6-A78A-C85C37482C1F}" type="datetimeFigureOut">
              <a:rPr lang="zh-CN" altLang="en-US" smtClean="0"/>
              <a:pPr/>
              <a:t>2020/3/30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CFF382-AC64-49C1-AA6C-5348D2AF88C1}"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634D51-F9EE-4BE6-A78A-C85C37482C1F}" type="datetimeFigureOut">
              <a:rPr lang="zh-CN" altLang="en-US" smtClean="0"/>
              <a:pPr/>
              <a:t>2020/3/30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FF382-AC64-49C1-AA6C-5348D2AF88C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19464" y="2492895"/>
            <a:ext cx="4824536" cy="1938992"/>
          </a:xfrm>
          <a:prstGeom prst="rect">
            <a:avLst/>
          </a:prstGeom>
          <a:noFill/>
        </p:spPr>
        <p:txBody>
          <a:bodyPr wrap="square" rtlCol="0">
            <a:spAutoFit/>
          </a:bodyPr>
          <a:lstStyle/>
          <a:p>
            <a:pPr algn="ctr"/>
            <a:r>
              <a:rPr lang="zh-CN" altLang="en-US" sz="4000" b="1" dirty="0" smtClean="0">
                <a:solidFill>
                  <a:schemeClr val="tx1">
                    <a:lumMod val="95000"/>
                    <a:lumOff val="5000"/>
                  </a:schemeClr>
                </a:solidFill>
                <a:latin typeface="微软雅黑" pitchFamily="34" charset="-122"/>
                <a:ea typeface="微软雅黑" pitchFamily="34" charset="-122"/>
              </a:rPr>
              <a:t>人教版八年级物理</a:t>
            </a:r>
            <a:endParaRPr lang="en-US" altLang="zh-CN" sz="4000" b="1" dirty="0" smtClean="0">
              <a:solidFill>
                <a:schemeClr val="tx1">
                  <a:lumMod val="95000"/>
                  <a:lumOff val="5000"/>
                </a:schemeClr>
              </a:solidFill>
              <a:latin typeface="微软雅黑" pitchFamily="34" charset="-122"/>
              <a:ea typeface="微软雅黑" pitchFamily="34" charset="-122"/>
            </a:endParaRPr>
          </a:p>
          <a:p>
            <a:pPr algn="ctr"/>
            <a:endParaRPr lang="en-US" altLang="zh-CN" sz="4000" b="1" dirty="0" smtClean="0">
              <a:solidFill>
                <a:schemeClr val="tx1">
                  <a:lumMod val="95000"/>
                  <a:lumOff val="5000"/>
                </a:schemeClr>
              </a:solidFill>
              <a:latin typeface="微软雅黑" pitchFamily="34" charset="-122"/>
              <a:ea typeface="微软雅黑" pitchFamily="34" charset="-122"/>
            </a:endParaRPr>
          </a:p>
          <a:p>
            <a:pPr algn="ctr"/>
            <a:r>
              <a:rPr lang="en-US" altLang="zh-CN" sz="4000" b="1" dirty="0" smtClean="0">
                <a:solidFill>
                  <a:schemeClr val="tx1">
                    <a:lumMod val="95000"/>
                    <a:lumOff val="5000"/>
                  </a:schemeClr>
                </a:solidFill>
                <a:latin typeface="微软雅黑" pitchFamily="34" charset="-122"/>
                <a:ea typeface="微软雅黑" pitchFamily="34" charset="-122"/>
              </a:rPr>
              <a:t>9.2 </a:t>
            </a:r>
            <a:r>
              <a:rPr lang="zh-CN" altLang="en-US" sz="4000" b="1" dirty="0" smtClean="0">
                <a:solidFill>
                  <a:schemeClr val="tx1">
                    <a:lumMod val="95000"/>
                    <a:lumOff val="5000"/>
                  </a:schemeClr>
                </a:solidFill>
                <a:latin typeface="微软雅黑" pitchFamily="34" charset="-122"/>
                <a:ea typeface="微软雅黑" pitchFamily="34" charset="-122"/>
              </a:rPr>
              <a:t>液体的</a:t>
            </a:r>
            <a:r>
              <a:rPr lang="zh-CN" altLang="en-US" sz="4000" b="1" dirty="0">
                <a:solidFill>
                  <a:schemeClr val="tx1">
                    <a:lumMod val="95000"/>
                    <a:lumOff val="5000"/>
                  </a:schemeClr>
                </a:solidFill>
                <a:latin typeface="微软雅黑" pitchFamily="34" charset="-122"/>
                <a:ea typeface="微软雅黑" pitchFamily="34" charset="-122"/>
              </a:rPr>
              <a:t>压强</a:t>
            </a:r>
            <a:endParaRPr lang="zh-CN" altLang="en-US" sz="4000" b="1" dirty="0">
              <a:solidFill>
                <a:schemeClr val="tx1">
                  <a:lumMod val="95000"/>
                  <a:lumOff val="5000"/>
                </a:schemeClr>
              </a:solidFill>
              <a:latin typeface="微软雅黑" pitchFamily="34" charset="-122"/>
              <a:ea typeface="微软雅黑" pitchFamily="34"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71" y="1109974"/>
            <a:ext cx="4427984" cy="4861926"/>
          </a:xfrm>
          <a:prstGeom prst="rect">
            <a:avLst/>
          </a:prstGeom>
        </p:spPr>
      </p:pic>
    </p:spTree>
    <p:extLst>
      <p:ext uri="{BB962C8B-B14F-4D97-AF65-F5344CB8AC3E}">
        <p14:creationId xmlns:p14="http://schemas.microsoft.com/office/powerpoint/2010/main" val="2527461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36712"/>
            <a:ext cx="1115616" cy="584775"/>
          </a:xfrm>
          <a:prstGeom prst="rect">
            <a:avLst/>
          </a:prstGeom>
          <a:noFill/>
          <a:ln>
            <a:solidFill>
              <a:schemeClr val="accent1">
                <a:shade val="50000"/>
              </a:schemeClr>
            </a:solidFill>
          </a:ln>
        </p:spPr>
        <p:txBody>
          <a:bodyPr wrap="square" rtlCol="0">
            <a:spAutoFit/>
          </a:bodyPr>
          <a:lstStyle/>
          <a:p>
            <a:r>
              <a:rPr lang="zh-CN" altLang="en-US" sz="3200" dirty="0">
                <a:solidFill>
                  <a:schemeClr val="tx2"/>
                </a:solidFill>
                <a:latin typeface="微软雅黑" pitchFamily="34" charset="-122"/>
                <a:ea typeface="微软雅黑" pitchFamily="34" charset="-122"/>
              </a:rPr>
              <a:t>思考</a:t>
            </a:r>
          </a:p>
        </p:txBody>
      </p:sp>
      <p:sp>
        <p:nvSpPr>
          <p:cNvPr id="6" name="矩形 5"/>
          <p:cNvSpPr/>
          <p:nvPr/>
        </p:nvSpPr>
        <p:spPr>
          <a:xfrm>
            <a:off x="1331640" y="836712"/>
            <a:ext cx="7632848" cy="584775"/>
          </a:xfrm>
          <a:prstGeom prst="rect">
            <a:avLst/>
          </a:prstGeom>
        </p:spPr>
        <p:txBody>
          <a:bodyPr wrap="square">
            <a:spAutoFit/>
          </a:bodyPr>
          <a:lstStyle/>
          <a:p>
            <a:r>
              <a:rPr lang="zh-CN" altLang="en-US" sz="3200" dirty="0"/>
              <a:t>为什么液体对容器底部和侧壁有压强？</a:t>
            </a:r>
            <a:endParaRPr lang="zh-CN" altLang="en-US" sz="3200" dirty="0">
              <a:solidFill>
                <a:schemeClr val="tx2"/>
              </a:solidFill>
              <a:latin typeface="微软雅黑" pitchFamily="34" charset="-122"/>
              <a:ea typeface="微软雅黑" pitchFamily="34" charset="-122"/>
            </a:endParaRPr>
          </a:p>
        </p:txBody>
      </p:sp>
      <p:sp>
        <p:nvSpPr>
          <p:cNvPr id="7" name="矩形 6"/>
          <p:cNvSpPr/>
          <p:nvPr/>
        </p:nvSpPr>
        <p:spPr>
          <a:xfrm>
            <a:off x="1187624" y="1916832"/>
            <a:ext cx="3384376" cy="1569660"/>
          </a:xfrm>
          <a:prstGeom prst="rect">
            <a:avLst/>
          </a:prstGeom>
        </p:spPr>
        <p:txBody>
          <a:bodyPr wrap="square">
            <a:spAutoFit/>
          </a:bodyPr>
          <a:lstStyle/>
          <a:p>
            <a:r>
              <a:rPr lang="zh-CN" altLang="en-US" sz="3200" dirty="0"/>
              <a:t>液体受</a:t>
            </a:r>
            <a:r>
              <a:rPr lang="zh-CN" altLang="en-US" sz="3200" dirty="0">
                <a:solidFill>
                  <a:srgbClr val="FF0000"/>
                </a:solidFill>
              </a:rPr>
              <a:t>重力</a:t>
            </a:r>
            <a:r>
              <a:rPr lang="zh-CN" altLang="en-US" sz="3200" dirty="0"/>
              <a:t>，对支撑它的容器</a:t>
            </a:r>
            <a:r>
              <a:rPr lang="zh-CN" altLang="en-US" sz="3200" dirty="0">
                <a:solidFill>
                  <a:srgbClr val="FF0000"/>
                </a:solidFill>
              </a:rPr>
              <a:t>底部</a:t>
            </a:r>
            <a:r>
              <a:rPr lang="zh-CN" altLang="en-US" sz="3200" dirty="0"/>
              <a:t>有压强。</a:t>
            </a:r>
            <a:endParaRPr lang="zh-CN" altLang="en-US" sz="3200" dirty="0">
              <a:solidFill>
                <a:schemeClr val="tx2"/>
              </a:solidFill>
              <a:latin typeface="微软雅黑" pitchFamily="34" charset="-122"/>
              <a:ea typeface="微软雅黑" pitchFamily="34" charset="-122"/>
            </a:endParaRPr>
          </a:p>
        </p:txBody>
      </p:sp>
      <p:sp>
        <p:nvSpPr>
          <p:cNvPr id="10" name="矩形 9"/>
          <p:cNvSpPr/>
          <p:nvPr/>
        </p:nvSpPr>
        <p:spPr>
          <a:xfrm>
            <a:off x="1187624" y="4149080"/>
            <a:ext cx="3384376" cy="1569660"/>
          </a:xfrm>
          <a:prstGeom prst="rect">
            <a:avLst/>
          </a:prstGeom>
        </p:spPr>
        <p:txBody>
          <a:bodyPr wrap="square">
            <a:spAutoFit/>
          </a:bodyPr>
          <a:lstStyle/>
          <a:p>
            <a:r>
              <a:rPr lang="zh-CN" altLang="en-US" sz="3200" dirty="0"/>
              <a:t>液体由于具有</a:t>
            </a:r>
            <a:r>
              <a:rPr lang="zh-CN" altLang="en-US" sz="3200" dirty="0">
                <a:solidFill>
                  <a:srgbClr val="FF0000"/>
                </a:solidFill>
              </a:rPr>
              <a:t>流动性</a:t>
            </a:r>
            <a:r>
              <a:rPr lang="zh-CN" altLang="en-US" sz="3200" dirty="0"/>
              <a:t>，因而对容器的</a:t>
            </a:r>
            <a:r>
              <a:rPr lang="zh-CN" altLang="en-US" sz="3200" dirty="0">
                <a:solidFill>
                  <a:srgbClr val="FF0000"/>
                </a:solidFill>
              </a:rPr>
              <a:t>侧壁</a:t>
            </a:r>
            <a:r>
              <a:rPr lang="zh-CN" altLang="en-US" sz="3200" dirty="0"/>
              <a:t>有压强。</a:t>
            </a:r>
            <a:endParaRPr lang="zh-CN" altLang="en-US" sz="3200" dirty="0">
              <a:solidFill>
                <a:schemeClr val="tx2"/>
              </a:solidFill>
              <a:latin typeface="微软雅黑" pitchFamily="34" charset="-122"/>
              <a:ea typeface="微软雅黑" pitchFamily="34" charset="-122"/>
            </a:endParaRPr>
          </a:p>
        </p:txBody>
      </p:sp>
      <p:pic>
        <p:nvPicPr>
          <p:cNvPr id="8194" name="Picture 2"/>
          <p:cNvPicPr>
            <a:picLocks noChangeAspect="1" noChangeArrowheads="1"/>
          </p:cNvPicPr>
          <p:nvPr/>
        </p:nvPicPr>
        <p:blipFill>
          <a:blip r:embed="rId2" cstate="print"/>
          <a:srcRect/>
          <a:stretch>
            <a:fillRect/>
          </a:stretch>
        </p:blipFill>
        <p:spPr bwMode="auto">
          <a:xfrm>
            <a:off x="4914900" y="1571625"/>
            <a:ext cx="4229100" cy="5286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36712"/>
            <a:ext cx="1115616"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问题</a:t>
            </a:r>
            <a:endParaRPr lang="zh-CN" altLang="en-US" sz="3200" dirty="0">
              <a:solidFill>
                <a:schemeClr val="tx2"/>
              </a:solidFill>
              <a:latin typeface="微软雅黑" pitchFamily="34" charset="-122"/>
              <a:ea typeface="微软雅黑" pitchFamily="34" charset="-122"/>
            </a:endParaRPr>
          </a:p>
        </p:txBody>
      </p:sp>
      <p:sp>
        <p:nvSpPr>
          <p:cNvPr id="6" name="矩形 5"/>
          <p:cNvSpPr/>
          <p:nvPr/>
        </p:nvSpPr>
        <p:spPr>
          <a:xfrm>
            <a:off x="1187624" y="836712"/>
            <a:ext cx="7956376" cy="584775"/>
          </a:xfrm>
          <a:prstGeom prst="rect">
            <a:avLst/>
          </a:prstGeom>
        </p:spPr>
        <p:txBody>
          <a:bodyPr wrap="square">
            <a:spAutoFit/>
          </a:bodyPr>
          <a:lstStyle/>
          <a:p>
            <a:r>
              <a:rPr lang="zh-CN" altLang="en-US" sz="3200" dirty="0"/>
              <a:t>液体内部存在压强，液体的压强有什么特点？</a:t>
            </a:r>
            <a:endParaRPr lang="zh-CN" altLang="en-US" sz="3200" dirty="0">
              <a:solidFill>
                <a:schemeClr val="tx2"/>
              </a:solidFill>
              <a:latin typeface="微软雅黑" pitchFamily="34" charset="-122"/>
              <a:ea typeface="微软雅黑" pitchFamily="34" charset="-122"/>
            </a:endParaRPr>
          </a:p>
        </p:txBody>
      </p:sp>
      <p:sp>
        <p:nvSpPr>
          <p:cNvPr id="7" name="矩形 6"/>
          <p:cNvSpPr/>
          <p:nvPr/>
        </p:nvSpPr>
        <p:spPr>
          <a:xfrm>
            <a:off x="1115616" y="5288340"/>
            <a:ext cx="8028384" cy="584775"/>
          </a:xfrm>
          <a:prstGeom prst="rect">
            <a:avLst/>
          </a:prstGeom>
        </p:spPr>
        <p:txBody>
          <a:bodyPr wrap="square">
            <a:spAutoFit/>
          </a:bodyPr>
          <a:lstStyle/>
          <a:p>
            <a:r>
              <a:rPr lang="zh-CN" altLang="en-US" sz="3200" dirty="0"/>
              <a:t>压强计使用前要轻压探头，检验装置气密性。</a:t>
            </a:r>
            <a:endParaRPr lang="zh-CN" altLang="en-US" sz="3200" dirty="0">
              <a:solidFill>
                <a:schemeClr val="tx2"/>
              </a:solidFill>
              <a:latin typeface="微软雅黑" pitchFamily="34" charset="-122"/>
              <a:ea typeface="微软雅黑" pitchFamily="34" charset="-122"/>
            </a:endParaRPr>
          </a:p>
        </p:txBody>
      </p:sp>
      <p:sp>
        <p:nvSpPr>
          <p:cNvPr id="8" name="TextBox 7"/>
          <p:cNvSpPr txBox="1"/>
          <p:nvPr/>
        </p:nvSpPr>
        <p:spPr>
          <a:xfrm>
            <a:off x="0" y="5301208"/>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注意</a:t>
            </a:r>
            <a:endParaRPr lang="zh-CN" altLang="en-US" sz="3200" dirty="0">
              <a:solidFill>
                <a:schemeClr val="tx2"/>
              </a:solidFill>
              <a:latin typeface="微软雅黑" pitchFamily="34" charset="-122"/>
              <a:ea typeface="微软雅黑" pitchFamily="34" charset="-122"/>
            </a:endParaRPr>
          </a:p>
        </p:txBody>
      </p:sp>
      <p:pic>
        <p:nvPicPr>
          <p:cNvPr id="9218" name="Picture 2"/>
          <p:cNvPicPr>
            <a:picLocks noChangeAspect="1" noChangeArrowheads="1"/>
          </p:cNvPicPr>
          <p:nvPr/>
        </p:nvPicPr>
        <p:blipFill>
          <a:blip r:embed="rId2" cstate="print"/>
          <a:srcRect/>
          <a:stretch>
            <a:fillRect/>
          </a:stretch>
        </p:blipFill>
        <p:spPr bwMode="auto">
          <a:xfrm>
            <a:off x="1979712" y="1484784"/>
            <a:ext cx="5502002" cy="364545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36712"/>
            <a:ext cx="1115616"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问题</a:t>
            </a:r>
            <a:endParaRPr lang="zh-CN" altLang="en-US" sz="3200" dirty="0">
              <a:solidFill>
                <a:schemeClr val="tx2"/>
              </a:solidFill>
              <a:latin typeface="微软雅黑" pitchFamily="34" charset="-122"/>
              <a:ea typeface="微软雅黑" pitchFamily="34" charset="-122"/>
            </a:endParaRPr>
          </a:p>
        </p:txBody>
      </p:sp>
      <p:sp>
        <p:nvSpPr>
          <p:cNvPr id="6" name="矩形 5"/>
          <p:cNvSpPr/>
          <p:nvPr/>
        </p:nvSpPr>
        <p:spPr>
          <a:xfrm>
            <a:off x="1187624" y="836712"/>
            <a:ext cx="7956376" cy="584775"/>
          </a:xfrm>
          <a:prstGeom prst="rect">
            <a:avLst/>
          </a:prstGeom>
        </p:spPr>
        <p:txBody>
          <a:bodyPr wrap="square">
            <a:spAutoFit/>
          </a:bodyPr>
          <a:lstStyle/>
          <a:p>
            <a:r>
              <a:rPr lang="zh-CN" altLang="en-US" sz="3200" dirty="0"/>
              <a:t>液体内部存在压强，液体的压强有什么特点？</a:t>
            </a:r>
            <a:endParaRPr lang="zh-CN" altLang="en-US" sz="3200" dirty="0">
              <a:solidFill>
                <a:schemeClr val="tx2"/>
              </a:solidFill>
              <a:latin typeface="微软雅黑" pitchFamily="34" charset="-122"/>
              <a:ea typeface="微软雅黑" pitchFamily="34" charset="-122"/>
            </a:endParaRPr>
          </a:p>
        </p:txBody>
      </p:sp>
      <p:sp>
        <p:nvSpPr>
          <p:cNvPr id="7" name="矩形 6"/>
          <p:cNvSpPr/>
          <p:nvPr/>
        </p:nvSpPr>
        <p:spPr>
          <a:xfrm>
            <a:off x="5652120" y="2204864"/>
            <a:ext cx="3096344" cy="3046988"/>
          </a:xfrm>
          <a:prstGeom prst="rect">
            <a:avLst/>
          </a:prstGeom>
        </p:spPr>
        <p:txBody>
          <a:bodyPr wrap="square">
            <a:spAutoFit/>
          </a:bodyPr>
          <a:lstStyle/>
          <a:p>
            <a:r>
              <a:rPr lang="zh-CN" altLang="en-US" sz="3200" dirty="0"/>
              <a:t>如果液体内部存在压强，放在液体里的薄膜就会变形，</a:t>
            </a:r>
            <a:r>
              <a:rPr lang="en-US" altLang="zh-CN" sz="3200" dirty="0"/>
              <a:t>U </a:t>
            </a:r>
            <a:r>
              <a:rPr lang="zh-CN" altLang="en-US" sz="3200" dirty="0"/>
              <a:t>形管的两侧液面就会产生</a:t>
            </a:r>
            <a:r>
              <a:rPr lang="zh-CN" altLang="en-US" sz="3200" b="1" dirty="0">
                <a:solidFill>
                  <a:srgbClr val="FF0000"/>
                </a:solidFill>
              </a:rPr>
              <a:t>高度差</a:t>
            </a:r>
            <a:r>
              <a:rPr lang="zh-CN" altLang="en-US" sz="3200" dirty="0">
                <a:solidFill>
                  <a:srgbClr val="FF0000"/>
                </a:solidFill>
              </a:rPr>
              <a:t>。</a:t>
            </a:r>
            <a:endParaRPr lang="zh-CN" altLang="en-US" sz="3200" dirty="0">
              <a:solidFill>
                <a:srgbClr val="FF0000"/>
              </a:solidFill>
              <a:latin typeface="微软雅黑" pitchFamily="34" charset="-122"/>
              <a:ea typeface="微软雅黑" pitchFamily="34" charset="-122"/>
            </a:endParaRPr>
          </a:p>
        </p:txBody>
      </p:sp>
      <p:pic>
        <p:nvPicPr>
          <p:cNvPr id="9218" name="Picture 2"/>
          <p:cNvPicPr>
            <a:picLocks noChangeAspect="1" noChangeArrowheads="1"/>
          </p:cNvPicPr>
          <p:nvPr/>
        </p:nvPicPr>
        <p:blipFill>
          <a:blip r:embed="rId2" cstate="print"/>
          <a:srcRect/>
          <a:stretch>
            <a:fillRect/>
          </a:stretch>
        </p:blipFill>
        <p:spPr bwMode="auto">
          <a:xfrm>
            <a:off x="0" y="2204864"/>
            <a:ext cx="5502002" cy="364545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36712"/>
            <a:ext cx="1115616"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问题</a:t>
            </a:r>
            <a:endParaRPr lang="zh-CN" altLang="en-US" sz="3200" dirty="0">
              <a:solidFill>
                <a:schemeClr val="tx2"/>
              </a:solidFill>
              <a:latin typeface="微软雅黑" pitchFamily="34" charset="-122"/>
              <a:ea typeface="微软雅黑" pitchFamily="34" charset="-122"/>
            </a:endParaRPr>
          </a:p>
        </p:txBody>
      </p:sp>
      <p:sp>
        <p:nvSpPr>
          <p:cNvPr id="6" name="矩形 5"/>
          <p:cNvSpPr/>
          <p:nvPr/>
        </p:nvSpPr>
        <p:spPr>
          <a:xfrm>
            <a:off x="1187624" y="836712"/>
            <a:ext cx="7416824" cy="1077218"/>
          </a:xfrm>
          <a:prstGeom prst="rect">
            <a:avLst/>
          </a:prstGeom>
        </p:spPr>
        <p:txBody>
          <a:bodyPr wrap="square">
            <a:spAutoFit/>
          </a:bodyPr>
          <a:lstStyle/>
          <a:p>
            <a:r>
              <a:rPr lang="zh-CN" altLang="en-US" sz="3200" dirty="0"/>
              <a:t>液体内部同一位置向各个方向的压强有什么关系？</a:t>
            </a:r>
            <a:endParaRPr lang="zh-CN" altLang="en-US" sz="3200" dirty="0">
              <a:solidFill>
                <a:schemeClr val="tx2"/>
              </a:solidFill>
              <a:latin typeface="微软雅黑" pitchFamily="34" charset="-122"/>
              <a:ea typeface="微软雅黑" pitchFamily="34" charset="-122"/>
            </a:endParaRPr>
          </a:p>
        </p:txBody>
      </p:sp>
      <p:sp>
        <p:nvSpPr>
          <p:cNvPr id="7" name="矩形 6"/>
          <p:cNvSpPr/>
          <p:nvPr/>
        </p:nvSpPr>
        <p:spPr>
          <a:xfrm>
            <a:off x="1187624" y="1988840"/>
            <a:ext cx="7200800" cy="1569660"/>
          </a:xfrm>
          <a:prstGeom prst="rect">
            <a:avLst/>
          </a:prstGeom>
        </p:spPr>
        <p:txBody>
          <a:bodyPr wrap="square">
            <a:spAutoFit/>
          </a:bodyPr>
          <a:lstStyle/>
          <a:p>
            <a:r>
              <a:rPr lang="zh-CN" altLang="en-US" sz="3200" b="1" dirty="0">
                <a:latin typeface="华文楷体" pitchFamily="2" charset="-122"/>
                <a:ea typeface="华文楷体" pitchFamily="2" charset="-122"/>
              </a:rPr>
              <a:t>保持探头在水中的深度不变，改变探头的方向，看液体内部同一深度各个方向压强的关系。</a:t>
            </a:r>
            <a:endParaRPr lang="zh-CN" altLang="en-US" sz="3200" dirty="0">
              <a:solidFill>
                <a:schemeClr val="tx2"/>
              </a:solidFill>
              <a:latin typeface="华文楷体" pitchFamily="2" charset="-122"/>
              <a:ea typeface="华文楷体" pitchFamily="2" charset="-122"/>
            </a:endParaRPr>
          </a:p>
        </p:txBody>
      </p:sp>
      <p:pic>
        <p:nvPicPr>
          <p:cNvPr id="10242" name="Picture 2"/>
          <p:cNvPicPr>
            <a:picLocks noChangeAspect="1" noChangeArrowheads="1"/>
          </p:cNvPicPr>
          <p:nvPr/>
        </p:nvPicPr>
        <p:blipFill>
          <a:blip r:embed="rId2" cstate="print"/>
          <a:srcRect/>
          <a:stretch>
            <a:fillRect/>
          </a:stretch>
        </p:blipFill>
        <p:spPr bwMode="auto">
          <a:xfrm>
            <a:off x="611560" y="3875787"/>
            <a:ext cx="7488832" cy="29822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36712"/>
            <a:ext cx="1115616"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问题</a:t>
            </a:r>
            <a:endParaRPr lang="zh-CN" altLang="en-US" sz="3200" dirty="0">
              <a:solidFill>
                <a:schemeClr val="tx2"/>
              </a:solidFill>
              <a:latin typeface="微软雅黑" pitchFamily="34" charset="-122"/>
              <a:ea typeface="微软雅黑" pitchFamily="34" charset="-122"/>
            </a:endParaRPr>
          </a:p>
        </p:txBody>
      </p:sp>
      <p:sp>
        <p:nvSpPr>
          <p:cNvPr id="6" name="矩形 5"/>
          <p:cNvSpPr/>
          <p:nvPr/>
        </p:nvSpPr>
        <p:spPr>
          <a:xfrm>
            <a:off x="1259632" y="836712"/>
            <a:ext cx="7200800" cy="1077218"/>
          </a:xfrm>
          <a:prstGeom prst="rect">
            <a:avLst/>
          </a:prstGeom>
        </p:spPr>
        <p:txBody>
          <a:bodyPr wrap="square">
            <a:spAutoFit/>
          </a:bodyPr>
          <a:lstStyle/>
          <a:p>
            <a:r>
              <a:rPr lang="zh-CN" altLang="en-US" sz="3200" dirty="0"/>
              <a:t>液体内部同一位置向各个方向的压强有什么关系？</a:t>
            </a:r>
            <a:endParaRPr lang="zh-CN" altLang="en-US" sz="3200" dirty="0">
              <a:solidFill>
                <a:schemeClr val="tx2"/>
              </a:solidFill>
              <a:latin typeface="微软雅黑" pitchFamily="34" charset="-122"/>
              <a:ea typeface="微软雅黑" pitchFamily="34" charset="-122"/>
            </a:endParaRPr>
          </a:p>
        </p:txBody>
      </p:sp>
      <p:sp>
        <p:nvSpPr>
          <p:cNvPr id="7" name="矩形 6"/>
          <p:cNvSpPr/>
          <p:nvPr/>
        </p:nvSpPr>
        <p:spPr>
          <a:xfrm>
            <a:off x="1115616" y="5288340"/>
            <a:ext cx="7488832" cy="1077218"/>
          </a:xfrm>
          <a:prstGeom prst="rect">
            <a:avLst/>
          </a:prstGeom>
        </p:spPr>
        <p:txBody>
          <a:bodyPr wrap="square">
            <a:spAutoFit/>
          </a:bodyPr>
          <a:lstStyle/>
          <a:p>
            <a:r>
              <a:rPr lang="zh-CN" altLang="en-US" sz="3200" dirty="0">
                <a:latin typeface="微软雅黑" pitchFamily="34" charset="-122"/>
                <a:ea typeface="微软雅黑" pitchFamily="34" charset="-122"/>
              </a:rPr>
              <a:t>同种液体内部</a:t>
            </a:r>
            <a:r>
              <a:rPr lang="zh-CN" altLang="en-US" sz="3200" b="1" dirty="0">
                <a:solidFill>
                  <a:srgbClr val="FF0000"/>
                </a:solidFill>
                <a:latin typeface="微软雅黑" pitchFamily="34" charset="-122"/>
                <a:ea typeface="微软雅黑" pitchFamily="34" charset="-122"/>
              </a:rPr>
              <a:t>同一深度</a:t>
            </a:r>
            <a:r>
              <a:rPr lang="zh-CN" altLang="en-US" sz="3200" dirty="0">
                <a:latin typeface="微软雅黑" pitchFamily="34" charset="-122"/>
                <a:ea typeface="微软雅黑" pitchFamily="34" charset="-122"/>
              </a:rPr>
              <a:t>，向各个方向的压强都</a:t>
            </a:r>
            <a:r>
              <a:rPr lang="zh-CN" altLang="en-US" sz="3200" b="1" dirty="0">
                <a:solidFill>
                  <a:srgbClr val="FF0000"/>
                </a:solidFill>
                <a:latin typeface="微软雅黑" pitchFamily="34" charset="-122"/>
                <a:ea typeface="微软雅黑" pitchFamily="34" charset="-122"/>
              </a:rPr>
              <a:t>相等</a:t>
            </a:r>
            <a:r>
              <a:rPr lang="zh-CN" altLang="en-US" sz="3200" dirty="0">
                <a:latin typeface="微软雅黑" pitchFamily="34" charset="-122"/>
                <a:ea typeface="微软雅黑" pitchFamily="34" charset="-122"/>
              </a:rPr>
              <a:t>。</a:t>
            </a:r>
            <a:endParaRPr lang="zh-CN" altLang="en-US" sz="3200" dirty="0">
              <a:solidFill>
                <a:schemeClr val="tx2"/>
              </a:solidFill>
              <a:latin typeface="微软雅黑" pitchFamily="34" charset="-122"/>
              <a:ea typeface="微软雅黑" pitchFamily="34" charset="-122"/>
            </a:endParaRPr>
          </a:p>
        </p:txBody>
      </p:sp>
      <p:sp>
        <p:nvSpPr>
          <p:cNvPr id="8" name="TextBox 7"/>
          <p:cNvSpPr txBox="1"/>
          <p:nvPr/>
        </p:nvSpPr>
        <p:spPr>
          <a:xfrm>
            <a:off x="0" y="5301208"/>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结论</a:t>
            </a:r>
            <a:endParaRPr lang="zh-CN" altLang="en-US" sz="3200" dirty="0">
              <a:solidFill>
                <a:schemeClr val="tx2"/>
              </a:solidFill>
              <a:latin typeface="微软雅黑" pitchFamily="34" charset="-122"/>
              <a:ea typeface="微软雅黑" pitchFamily="34" charset="-122"/>
            </a:endParaRPr>
          </a:p>
        </p:txBody>
      </p:sp>
      <p:pic>
        <p:nvPicPr>
          <p:cNvPr id="11266" name="Picture 2"/>
          <p:cNvPicPr>
            <a:picLocks noChangeAspect="1" noChangeArrowheads="1"/>
          </p:cNvPicPr>
          <p:nvPr/>
        </p:nvPicPr>
        <p:blipFill>
          <a:blip r:embed="rId2" cstate="print"/>
          <a:srcRect/>
          <a:stretch>
            <a:fillRect/>
          </a:stretch>
        </p:blipFill>
        <p:spPr bwMode="auto">
          <a:xfrm>
            <a:off x="0" y="2132856"/>
            <a:ext cx="9144000" cy="31525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例题</a:t>
            </a:r>
            <a:endParaRPr lang="zh-CN" altLang="en-US" sz="3200" dirty="0">
              <a:solidFill>
                <a:schemeClr val="tx2"/>
              </a:solidFill>
              <a:latin typeface="微软雅黑" pitchFamily="34" charset="-122"/>
              <a:ea typeface="微软雅黑" pitchFamily="34" charset="-122"/>
            </a:endParaRPr>
          </a:p>
        </p:txBody>
      </p:sp>
      <p:sp>
        <p:nvSpPr>
          <p:cNvPr id="6" name="矩形 5"/>
          <p:cNvSpPr/>
          <p:nvPr/>
        </p:nvSpPr>
        <p:spPr>
          <a:xfrm>
            <a:off x="1259632" y="764704"/>
            <a:ext cx="7128792" cy="1815882"/>
          </a:xfrm>
          <a:prstGeom prst="rect">
            <a:avLst/>
          </a:prstGeom>
        </p:spPr>
        <p:txBody>
          <a:bodyPr wrap="square">
            <a:spAutoFit/>
          </a:bodyPr>
          <a:lstStyle/>
          <a:p>
            <a:r>
              <a:rPr lang="zh-CN" altLang="en-US" sz="2800" dirty="0"/>
              <a:t>某同学用压强计研究液体内部压强的特点时，将压强计的金属盒放入水中同一深度，并将金属盒朝向不同方向，实验现象如图所示。该实验过程得出的结论是（ </a:t>
            </a:r>
            <a:r>
              <a:rPr lang="zh-CN" altLang="en-US" sz="2800" dirty="0" smtClean="0"/>
              <a:t>    ）。</a:t>
            </a:r>
            <a:endParaRPr lang="zh-CN" altLang="en-US" sz="2800" dirty="0">
              <a:solidFill>
                <a:schemeClr val="tx2"/>
              </a:solidFill>
              <a:latin typeface="微软雅黑" pitchFamily="34" charset="-122"/>
              <a:ea typeface="微软雅黑" pitchFamily="34" charset="-122"/>
            </a:endParaRPr>
          </a:p>
        </p:txBody>
      </p:sp>
      <p:sp>
        <p:nvSpPr>
          <p:cNvPr id="7" name="矩形 6"/>
          <p:cNvSpPr/>
          <p:nvPr/>
        </p:nvSpPr>
        <p:spPr>
          <a:xfrm>
            <a:off x="5652120" y="2060848"/>
            <a:ext cx="432048" cy="584775"/>
          </a:xfrm>
          <a:prstGeom prst="rect">
            <a:avLst/>
          </a:prstGeom>
        </p:spPr>
        <p:txBody>
          <a:bodyPr wrap="square">
            <a:spAutoFit/>
          </a:bodyPr>
          <a:lstStyle/>
          <a:p>
            <a:r>
              <a:rPr lang="en-US" altLang="zh-CN" sz="3200" dirty="0" smtClean="0">
                <a:solidFill>
                  <a:srgbClr val="FF0000"/>
                </a:solidFill>
              </a:rPr>
              <a:t>D</a:t>
            </a:r>
            <a:endParaRPr lang="zh-CN" altLang="en-US" sz="3200" dirty="0">
              <a:solidFill>
                <a:srgbClr val="FF0000"/>
              </a:solidFill>
              <a:latin typeface="微软雅黑" pitchFamily="34" charset="-122"/>
              <a:ea typeface="微软雅黑" pitchFamily="34" charset="-122"/>
            </a:endParaRPr>
          </a:p>
        </p:txBody>
      </p:sp>
      <p:sp>
        <p:nvSpPr>
          <p:cNvPr id="8" name="矩形 7"/>
          <p:cNvSpPr/>
          <p:nvPr/>
        </p:nvSpPr>
        <p:spPr>
          <a:xfrm>
            <a:off x="395536" y="5042118"/>
            <a:ext cx="8388424" cy="1815882"/>
          </a:xfrm>
          <a:prstGeom prst="rect">
            <a:avLst/>
          </a:prstGeom>
        </p:spPr>
        <p:txBody>
          <a:bodyPr wrap="square">
            <a:spAutoFit/>
          </a:bodyPr>
          <a:lstStyle/>
          <a:p>
            <a:pPr fontAlgn="ctr"/>
            <a:r>
              <a:rPr lang="en-US" altLang="zh-CN" sz="2800" dirty="0"/>
              <a:t>A. </a:t>
            </a:r>
            <a:r>
              <a:rPr lang="zh-CN" altLang="en-US" sz="2800" dirty="0"/>
              <a:t>在水中深度越大 ，压强越大</a:t>
            </a:r>
          </a:p>
          <a:p>
            <a:pPr fontAlgn="ctr"/>
            <a:r>
              <a:rPr lang="en-US" altLang="zh-CN" sz="2800" dirty="0"/>
              <a:t>B. </a:t>
            </a:r>
            <a:r>
              <a:rPr lang="zh-CN" altLang="en-US" sz="2800" dirty="0"/>
              <a:t>在水中同一深度 ，液体向各个方向的压强不相等</a:t>
            </a:r>
          </a:p>
          <a:p>
            <a:pPr fontAlgn="ctr"/>
            <a:r>
              <a:rPr lang="en-US" altLang="zh-CN" sz="2800" dirty="0"/>
              <a:t>C. </a:t>
            </a:r>
            <a:r>
              <a:rPr lang="zh-CN" altLang="en-US" sz="2800" dirty="0"/>
              <a:t>不同液体同一深度 ，压强不相等</a:t>
            </a:r>
          </a:p>
          <a:p>
            <a:pPr fontAlgn="ctr"/>
            <a:r>
              <a:rPr lang="en-US" altLang="zh-CN" sz="2800" dirty="0"/>
              <a:t>D. </a:t>
            </a:r>
            <a:r>
              <a:rPr lang="zh-CN" altLang="en-US" sz="2800" dirty="0"/>
              <a:t>在水中同一深度 ，液体向各个方向的压强相等</a:t>
            </a:r>
          </a:p>
        </p:txBody>
      </p:sp>
      <p:pic>
        <p:nvPicPr>
          <p:cNvPr id="12290" name="Picture 2"/>
          <p:cNvPicPr>
            <a:picLocks noChangeAspect="1" noChangeArrowheads="1"/>
          </p:cNvPicPr>
          <p:nvPr/>
        </p:nvPicPr>
        <p:blipFill>
          <a:blip r:embed="rId2" cstate="print"/>
          <a:srcRect/>
          <a:stretch>
            <a:fillRect/>
          </a:stretch>
        </p:blipFill>
        <p:spPr bwMode="auto">
          <a:xfrm>
            <a:off x="0" y="2564904"/>
            <a:ext cx="9143999" cy="248619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71600" y="1268760"/>
            <a:ext cx="3168352" cy="1077218"/>
          </a:xfrm>
          <a:prstGeom prst="rect">
            <a:avLst/>
          </a:prstGeom>
        </p:spPr>
        <p:txBody>
          <a:bodyPr wrap="square">
            <a:spAutoFit/>
          </a:bodyPr>
          <a:lstStyle/>
          <a:p>
            <a:r>
              <a:rPr lang="zh-CN" altLang="en-US" sz="3200" dirty="0"/>
              <a:t>空塑料瓶、水盆、图钉、足够的水</a:t>
            </a:r>
            <a:endParaRPr lang="zh-CN" altLang="en-US" sz="3200" dirty="0">
              <a:solidFill>
                <a:schemeClr val="tx2"/>
              </a:solidFill>
              <a:latin typeface="微软雅黑" pitchFamily="34" charset="-122"/>
              <a:ea typeface="微软雅黑" pitchFamily="34" charset="-122"/>
            </a:endParaRPr>
          </a:p>
        </p:txBody>
      </p:sp>
      <p:sp>
        <p:nvSpPr>
          <p:cNvPr id="7" name="矩形 6"/>
          <p:cNvSpPr/>
          <p:nvPr/>
        </p:nvSpPr>
        <p:spPr>
          <a:xfrm>
            <a:off x="1043608" y="2564904"/>
            <a:ext cx="7560840" cy="1077218"/>
          </a:xfrm>
          <a:prstGeom prst="rect">
            <a:avLst/>
          </a:prstGeom>
        </p:spPr>
        <p:txBody>
          <a:bodyPr wrap="square">
            <a:spAutoFit/>
          </a:bodyPr>
          <a:lstStyle/>
          <a:p>
            <a:r>
              <a:rPr lang="zh-CN" altLang="en-US" sz="3200" dirty="0"/>
              <a:t>用图钉在塑料瓶上按两个小孔，将瓶子装满水，观察现象。</a:t>
            </a:r>
            <a:endParaRPr lang="zh-CN" altLang="en-US" sz="3200" dirty="0">
              <a:solidFill>
                <a:schemeClr val="tx2"/>
              </a:solidFill>
              <a:latin typeface="微软雅黑" pitchFamily="34" charset="-122"/>
              <a:ea typeface="微软雅黑" pitchFamily="34" charset="-122"/>
            </a:endParaRPr>
          </a:p>
        </p:txBody>
      </p:sp>
      <p:sp>
        <p:nvSpPr>
          <p:cNvPr id="9" name="矩形 8"/>
          <p:cNvSpPr/>
          <p:nvPr/>
        </p:nvSpPr>
        <p:spPr>
          <a:xfrm>
            <a:off x="827584" y="476672"/>
            <a:ext cx="1224136" cy="707886"/>
          </a:xfrm>
          <a:prstGeom prst="rect">
            <a:avLst/>
          </a:prstGeom>
        </p:spPr>
        <p:txBody>
          <a:bodyPr wrap="square">
            <a:spAutoFit/>
          </a:bodyPr>
          <a:lstStyle/>
          <a:p>
            <a:r>
              <a:rPr lang="zh-CN" altLang="en-US" sz="4000" b="1" dirty="0" smtClean="0">
                <a:latin typeface="微软雅黑" pitchFamily="34" charset="-122"/>
                <a:ea typeface="微软雅黑" pitchFamily="34" charset="-122"/>
              </a:rPr>
              <a:t>活动</a:t>
            </a:r>
            <a:endParaRPr lang="zh-CN" altLang="en-US" sz="4000" b="1" dirty="0">
              <a:latin typeface="微软雅黑" pitchFamily="34" charset="-122"/>
              <a:ea typeface="微软雅黑" pitchFamily="34" charset="-122"/>
            </a:endParaRPr>
          </a:p>
        </p:txBody>
      </p:sp>
      <p:pic>
        <p:nvPicPr>
          <p:cNvPr id="13314" name="Picture 2"/>
          <p:cNvPicPr>
            <a:picLocks noChangeAspect="1" noChangeArrowheads="1"/>
          </p:cNvPicPr>
          <p:nvPr/>
        </p:nvPicPr>
        <p:blipFill>
          <a:blip r:embed="rId2" cstate="print"/>
          <a:srcRect/>
          <a:stretch>
            <a:fillRect/>
          </a:stretch>
        </p:blipFill>
        <p:spPr bwMode="auto">
          <a:xfrm>
            <a:off x="4168925" y="692696"/>
            <a:ext cx="4975075" cy="1777553"/>
          </a:xfrm>
          <a:prstGeom prst="rect">
            <a:avLst/>
          </a:prstGeom>
          <a:noFill/>
          <a:ln w="9525">
            <a:noFill/>
            <a:miter lim="800000"/>
            <a:headEnd/>
            <a:tailEnd/>
          </a:ln>
        </p:spPr>
      </p:pic>
      <p:sp>
        <p:nvSpPr>
          <p:cNvPr id="10" name="TextBox 9"/>
          <p:cNvSpPr txBox="1"/>
          <p:nvPr/>
        </p:nvSpPr>
        <p:spPr>
          <a:xfrm>
            <a:off x="0" y="3645024"/>
            <a:ext cx="1115616"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现象</a:t>
            </a:r>
            <a:endParaRPr lang="zh-CN" altLang="en-US" sz="3200" dirty="0">
              <a:solidFill>
                <a:schemeClr val="tx2"/>
              </a:solidFill>
              <a:latin typeface="微软雅黑" pitchFamily="34" charset="-122"/>
              <a:ea typeface="微软雅黑" pitchFamily="34" charset="-122"/>
            </a:endParaRPr>
          </a:p>
        </p:txBody>
      </p:sp>
      <p:sp>
        <p:nvSpPr>
          <p:cNvPr id="11" name="矩形 10"/>
          <p:cNvSpPr/>
          <p:nvPr/>
        </p:nvSpPr>
        <p:spPr>
          <a:xfrm>
            <a:off x="1187624" y="3645024"/>
            <a:ext cx="3744416" cy="1569660"/>
          </a:xfrm>
          <a:prstGeom prst="rect">
            <a:avLst/>
          </a:prstGeom>
        </p:spPr>
        <p:txBody>
          <a:bodyPr wrap="square">
            <a:spAutoFit/>
          </a:bodyPr>
          <a:lstStyle/>
          <a:p>
            <a:r>
              <a:rPr lang="zh-CN" altLang="en-US" sz="3200" dirty="0"/>
              <a:t>有水从孔中流出，且靠近底部的孔出水较远。</a:t>
            </a:r>
            <a:endParaRPr lang="zh-CN" altLang="en-US" sz="3200" dirty="0">
              <a:solidFill>
                <a:schemeClr val="tx2"/>
              </a:solidFill>
              <a:latin typeface="微软雅黑" pitchFamily="34" charset="-122"/>
              <a:ea typeface="微软雅黑" pitchFamily="34" charset="-122"/>
            </a:endParaRPr>
          </a:p>
        </p:txBody>
      </p:sp>
      <p:sp>
        <p:nvSpPr>
          <p:cNvPr id="12" name="矩形 11"/>
          <p:cNvSpPr/>
          <p:nvPr/>
        </p:nvSpPr>
        <p:spPr>
          <a:xfrm>
            <a:off x="1259632" y="5517232"/>
            <a:ext cx="5400600" cy="584775"/>
          </a:xfrm>
          <a:prstGeom prst="rect">
            <a:avLst/>
          </a:prstGeom>
        </p:spPr>
        <p:txBody>
          <a:bodyPr wrap="square">
            <a:spAutoFit/>
          </a:bodyPr>
          <a:lstStyle/>
          <a:p>
            <a:r>
              <a:rPr lang="zh-CN" altLang="en-US" sz="3200" dirty="0"/>
              <a:t>为什么下方的孔出水较远呢？</a:t>
            </a:r>
            <a:endParaRPr lang="zh-CN" altLang="en-US" sz="3200" dirty="0">
              <a:solidFill>
                <a:schemeClr val="tx2"/>
              </a:solidFill>
              <a:latin typeface="微软雅黑" pitchFamily="34" charset="-122"/>
              <a:ea typeface="微软雅黑" pitchFamily="34" charset="-122"/>
            </a:endParaRPr>
          </a:p>
        </p:txBody>
      </p:sp>
      <p:sp>
        <p:nvSpPr>
          <p:cNvPr id="13" name="矩形 12"/>
          <p:cNvSpPr/>
          <p:nvPr/>
        </p:nvSpPr>
        <p:spPr>
          <a:xfrm>
            <a:off x="1187624" y="6093296"/>
            <a:ext cx="6192688" cy="584775"/>
          </a:xfrm>
          <a:prstGeom prst="rect">
            <a:avLst/>
          </a:prstGeom>
        </p:spPr>
        <p:txBody>
          <a:bodyPr wrap="square">
            <a:spAutoFit/>
          </a:bodyPr>
          <a:lstStyle/>
          <a:p>
            <a:r>
              <a:rPr lang="zh-CN" altLang="en-US" sz="3200" b="1" dirty="0">
                <a:solidFill>
                  <a:srgbClr val="FF0000"/>
                </a:solidFill>
                <a:latin typeface="华文楷体" pitchFamily="2" charset="-122"/>
                <a:ea typeface="华文楷体" pitchFamily="2" charset="-122"/>
              </a:rPr>
              <a:t>可能靠近下方的孔水的压强更大。</a:t>
            </a:r>
            <a:endParaRPr lang="zh-CN" altLang="en-US" sz="3200" dirty="0">
              <a:solidFill>
                <a:srgbClr val="FF0000"/>
              </a:solidFill>
              <a:latin typeface="华文楷体" pitchFamily="2" charset="-122"/>
              <a:ea typeface="华文楷体" pitchFamily="2" charset="-122"/>
            </a:endParaRPr>
          </a:p>
        </p:txBody>
      </p:sp>
      <p:sp>
        <p:nvSpPr>
          <p:cNvPr id="14" name="TextBox 13"/>
          <p:cNvSpPr txBox="1"/>
          <p:nvPr/>
        </p:nvSpPr>
        <p:spPr>
          <a:xfrm>
            <a:off x="0" y="5517232"/>
            <a:ext cx="1115616"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思考</a:t>
            </a:r>
            <a:endParaRPr lang="zh-CN" altLang="en-US" sz="3200" dirty="0">
              <a:solidFill>
                <a:schemeClr val="tx2"/>
              </a:solidFill>
              <a:latin typeface="微软雅黑" pitchFamily="34" charset="-122"/>
              <a:ea typeface="微软雅黑" pitchFamily="34" charset="-122"/>
            </a:endParaRPr>
          </a:p>
        </p:txBody>
      </p:sp>
      <p:pic>
        <p:nvPicPr>
          <p:cNvPr id="13315" name="Picture 3"/>
          <p:cNvPicPr>
            <a:picLocks noChangeAspect="1" noChangeArrowheads="1"/>
          </p:cNvPicPr>
          <p:nvPr/>
        </p:nvPicPr>
        <p:blipFill>
          <a:blip r:embed="rId3" cstate="print"/>
          <a:srcRect/>
          <a:stretch>
            <a:fillRect/>
          </a:stretch>
        </p:blipFill>
        <p:spPr bwMode="auto">
          <a:xfrm>
            <a:off x="5076056" y="3212976"/>
            <a:ext cx="2846409" cy="220426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315"/>
                                        </p:tgtEl>
                                        <p:attrNameLst>
                                          <p:attrName>style.visibility</p:attrName>
                                        </p:attrNameLst>
                                      </p:cBhvr>
                                      <p:to>
                                        <p:strVal val="visible"/>
                                      </p:to>
                                    </p:set>
                                    <p:anim calcmode="lin" valueType="num">
                                      <p:cBhvr additive="base">
                                        <p:cTn id="21" dur="500" fill="hold"/>
                                        <p:tgtEl>
                                          <p:spTgt spid="13315"/>
                                        </p:tgtEl>
                                        <p:attrNameLst>
                                          <p:attrName>ppt_x</p:attrName>
                                        </p:attrNameLst>
                                      </p:cBhvr>
                                      <p:tavLst>
                                        <p:tav tm="0">
                                          <p:val>
                                            <p:strVal val="#ppt_x"/>
                                          </p:val>
                                        </p:tav>
                                        <p:tav tm="100000">
                                          <p:val>
                                            <p:strVal val="#ppt_x"/>
                                          </p:val>
                                        </p:tav>
                                      </p:tavLst>
                                    </p:anim>
                                    <p:anim calcmode="lin" valueType="num">
                                      <p:cBhvr additive="base">
                                        <p:cTn id="22"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2" grpId="0"/>
      <p:bldP spid="13" grpId="0"/>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36712"/>
            <a:ext cx="1115616"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问题</a:t>
            </a:r>
            <a:endParaRPr lang="zh-CN" altLang="en-US" sz="3200" dirty="0">
              <a:solidFill>
                <a:schemeClr val="tx2"/>
              </a:solidFill>
              <a:latin typeface="微软雅黑" pitchFamily="34" charset="-122"/>
              <a:ea typeface="微软雅黑" pitchFamily="34" charset="-122"/>
            </a:endParaRPr>
          </a:p>
        </p:txBody>
      </p:sp>
      <p:sp>
        <p:nvSpPr>
          <p:cNvPr id="6" name="矩形 5"/>
          <p:cNvSpPr/>
          <p:nvPr/>
        </p:nvSpPr>
        <p:spPr>
          <a:xfrm>
            <a:off x="1259632" y="836712"/>
            <a:ext cx="5832648" cy="584775"/>
          </a:xfrm>
          <a:prstGeom prst="rect">
            <a:avLst/>
          </a:prstGeom>
        </p:spPr>
        <p:txBody>
          <a:bodyPr wrap="square">
            <a:spAutoFit/>
          </a:bodyPr>
          <a:lstStyle/>
          <a:p>
            <a:r>
              <a:rPr lang="zh-CN" altLang="en-US" sz="3200" dirty="0"/>
              <a:t>同种液体，压强与深度有关吗？</a:t>
            </a:r>
            <a:endParaRPr lang="zh-CN" altLang="en-US" sz="3200" dirty="0">
              <a:solidFill>
                <a:schemeClr val="tx2"/>
              </a:solidFill>
              <a:latin typeface="微软雅黑" pitchFamily="34" charset="-122"/>
              <a:ea typeface="微软雅黑" pitchFamily="34" charset="-122"/>
            </a:endParaRPr>
          </a:p>
        </p:txBody>
      </p:sp>
      <p:sp>
        <p:nvSpPr>
          <p:cNvPr id="7" name="矩形 6"/>
          <p:cNvSpPr/>
          <p:nvPr/>
        </p:nvSpPr>
        <p:spPr>
          <a:xfrm>
            <a:off x="1115616" y="5661248"/>
            <a:ext cx="7776864" cy="584775"/>
          </a:xfrm>
          <a:prstGeom prst="rect">
            <a:avLst/>
          </a:prstGeom>
        </p:spPr>
        <p:txBody>
          <a:bodyPr wrap="square">
            <a:spAutoFit/>
          </a:bodyPr>
          <a:lstStyle/>
          <a:p>
            <a:r>
              <a:rPr lang="zh-CN" altLang="en-US" sz="3200" dirty="0"/>
              <a:t>同种液体内部压强，深度越深，压强越大。</a:t>
            </a:r>
            <a:endParaRPr lang="zh-CN" altLang="en-US" sz="3200" dirty="0">
              <a:solidFill>
                <a:schemeClr val="tx2"/>
              </a:solidFill>
              <a:latin typeface="微软雅黑" pitchFamily="34" charset="-122"/>
              <a:ea typeface="微软雅黑" pitchFamily="34" charset="-122"/>
            </a:endParaRPr>
          </a:p>
        </p:txBody>
      </p:sp>
      <p:sp>
        <p:nvSpPr>
          <p:cNvPr id="8" name="TextBox 7"/>
          <p:cNvSpPr txBox="1"/>
          <p:nvPr/>
        </p:nvSpPr>
        <p:spPr>
          <a:xfrm>
            <a:off x="0" y="5661248"/>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结论</a:t>
            </a:r>
            <a:endParaRPr lang="zh-CN" altLang="en-US" sz="3200" dirty="0">
              <a:solidFill>
                <a:schemeClr val="tx2"/>
              </a:solidFill>
              <a:latin typeface="微软雅黑" pitchFamily="34" charset="-122"/>
              <a:ea typeface="微软雅黑" pitchFamily="34" charset="-122"/>
            </a:endParaRPr>
          </a:p>
        </p:txBody>
      </p:sp>
      <p:sp>
        <p:nvSpPr>
          <p:cNvPr id="9" name="矩形 8"/>
          <p:cNvSpPr/>
          <p:nvPr/>
        </p:nvSpPr>
        <p:spPr>
          <a:xfrm>
            <a:off x="1331640" y="1484784"/>
            <a:ext cx="7488832" cy="1077218"/>
          </a:xfrm>
          <a:prstGeom prst="rect">
            <a:avLst/>
          </a:prstGeom>
        </p:spPr>
        <p:txBody>
          <a:bodyPr wrap="square">
            <a:spAutoFit/>
          </a:bodyPr>
          <a:lstStyle/>
          <a:p>
            <a:r>
              <a:rPr lang="zh-CN" altLang="en-US" sz="3200" b="1" dirty="0">
                <a:latin typeface="华文楷体" pitchFamily="2" charset="-122"/>
                <a:ea typeface="华文楷体" pitchFamily="2" charset="-122"/>
              </a:rPr>
              <a:t>保持探头在水中的方向不变，改变探头的方向，看液体的压强与深度的关系。</a:t>
            </a:r>
            <a:endParaRPr lang="zh-CN" altLang="en-US" sz="3200" dirty="0">
              <a:solidFill>
                <a:schemeClr val="tx2"/>
              </a:solidFill>
              <a:latin typeface="华文楷体" pitchFamily="2" charset="-122"/>
              <a:ea typeface="华文楷体" pitchFamily="2" charset="-122"/>
            </a:endParaRPr>
          </a:p>
        </p:txBody>
      </p:sp>
      <p:pic>
        <p:nvPicPr>
          <p:cNvPr id="14338" name="Picture 2"/>
          <p:cNvPicPr>
            <a:picLocks noChangeAspect="1" noChangeArrowheads="1"/>
          </p:cNvPicPr>
          <p:nvPr/>
        </p:nvPicPr>
        <p:blipFill>
          <a:blip r:embed="rId2" cstate="print"/>
          <a:srcRect/>
          <a:stretch>
            <a:fillRect/>
          </a:stretch>
        </p:blipFill>
        <p:spPr bwMode="auto">
          <a:xfrm>
            <a:off x="1907704" y="2636912"/>
            <a:ext cx="5544616" cy="291587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20688"/>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例题</a:t>
            </a:r>
            <a:endParaRPr lang="zh-CN" altLang="en-US" sz="3200" dirty="0">
              <a:solidFill>
                <a:schemeClr val="tx2"/>
              </a:solidFill>
              <a:latin typeface="微软雅黑" pitchFamily="34" charset="-122"/>
              <a:ea typeface="微软雅黑" pitchFamily="34" charset="-122"/>
            </a:endParaRPr>
          </a:p>
        </p:txBody>
      </p:sp>
      <p:sp>
        <p:nvSpPr>
          <p:cNvPr id="4" name="矩形 3"/>
          <p:cNvSpPr/>
          <p:nvPr/>
        </p:nvSpPr>
        <p:spPr>
          <a:xfrm>
            <a:off x="1403648" y="476672"/>
            <a:ext cx="7272808" cy="1569660"/>
          </a:xfrm>
          <a:prstGeom prst="rect">
            <a:avLst/>
          </a:prstGeom>
        </p:spPr>
        <p:txBody>
          <a:bodyPr wrap="square">
            <a:spAutoFit/>
          </a:bodyPr>
          <a:lstStyle/>
          <a:p>
            <a:r>
              <a:rPr lang="zh-CN" altLang="en-US" sz="3200" dirty="0" smtClean="0"/>
              <a:t>﻿</a:t>
            </a:r>
            <a:r>
              <a:rPr lang="zh-CN" altLang="en-US" sz="3200" dirty="0"/>
              <a:t>图是小鹏在使用同一支压强计探究液体内部压强过程中的一个情景。请你仔细观察图，并回答下列问题：</a:t>
            </a:r>
            <a:endParaRPr lang="zh-CN" altLang="en-US" sz="3200" dirty="0">
              <a:latin typeface="微软雅黑" pitchFamily="34" charset="-122"/>
              <a:ea typeface="微软雅黑" pitchFamily="34" charset="-122"/>
            </a:endParaRPr>
          </a:p>
        </p:txBody>
      </p:sp>
      <p:sp>
        <p:nvSpPr>
          <p:cNvPr id="12" name="矩形 11"/>
          <p:cNvSpPr/>
          <p:nvPr/>
        </p:nvSpPr>
        <p:spPr>
          <a:xfrm>
            <a:off x="251520" y="4303455"/>
            <a:ext cx="8568952" cy="2554545"/>
          </a:xfrm>
          <a:prstGeom prst="rect">
            <a:avLst/>
          </a:prstGeom>
        </p:spPr>
        <p:txBody>
          <a:bodyPr wrap="square">
            <a:spAutoFit/>
          </a:bodyPr>
          <a:lstStyle/>
          <a:p>
            <a:pPr fontAlgn="ctr"/>
            <a:r>
              <a:rPr lang="zh-CN" altLang="en-US" sz="3200" dirty="0"/>
              <a:t>（</a:t>
            </a:r>
            <a:r>
              <a:rPr lang="en-US" altLang="zh-CN" sz="3200" dirty="0"/>
              <a:t>1</a:t>
            </a:r>
            <a:r>
              <a:rPr lang="zh-CN" altLang="en-US" sz="3200" dirty="0"/>
              <a:t>）通过观察 </a:t>
            </a:r>
            <a:r>
              <a:rPr lang="en-US" altLang="zh-CN" sz="3200" dirty="0" smtClean="0"/>
              <a:t>_______________________ </a:t>
            </a:r>
            <a:r>
              <a:rPr lang="zh-CN" altLang="en-US" sz="3200" dirty="0"/>
              <a:t>可以判断， </a:t>
            </a:r>
            <a:r>
              <a:rPr lang="en-US" altLang="zh-CN" sz="3200" dirty="0"/>
              <a:t>______ </a:t>
            </a:r>
            <a:r>
              <a:rPr lang="zh-CN" altLang="en-US" sz="3200" dirty="0"/>
              <a:t>实验探头所受液体压强大 。</a:t>
            </a:r>
          </a:p>
          <a:p>
            <a:pPr fontAlgn="ctr"/>
            <a:r>
              <a:rPr lang="zh-CN" altLang="en-US" sz="3200" dirty="0"/>
              <a:t>（</a:t>
            </a:r>
            <a:r>
              <a:rPr lang="en-US" altLang="zh-CN" sz="3200" dirty="0"/>
              <a:t>2</a:t>
            </a:r>
            <a:r>
              <a:rPr lang="zh-CN" altLang="en-US" sz="3200" dirty="0"/>
              <a:t>）如果两烧杯中的液体都是水，根据实验现象，可以得到的结论是：液体内部压强与 </a:t>
            </a:r>
            <a:r>
              <a:rPr lang="en-US" altLang="zh-CN" sz="3200" dirty="0"/>
              <a:t>______ </a:t>
            </a:r>
            <a:r>
              <a:rPr lang="zh-CN" altLang="en-US" sz="3200" dirty="0"/>
              <a:t>有关。</a:t>
            </a:r>
          </a:p>
        </p:txBody>
      </p:sp>
      <p:sp>
        <p:nvSpPr>
          <p:cNvPr id="8" name="矩形 7"/>
          <p:cNvSpPr/>
          <p:nvPr/>
        </p:nvSpPr>
        <p:spPr>
          <a:xfrm>
            <a:off x="1691680" y="4725144"/>
            <a:ext cx="720080" cy="584775"/>
          </a:xfrm>
          <a:prstGeom prst="rect">
            <a:avLst/>
          </a:prstGeom>
        </p:spPr>
        <p:txBody>
          <a:bodyPr wrap="square">
            <a:spAutoFit/>
          </a:bodyPr>
          <a:lstStyle/>
          <a:p>
            <a:pPr fontAlgn="ctr"/>
            <a:r>
              <a:rPr lang="zh-CN" altLang="en-US" sz="3200" dirty="0" smtClean="0">
                <a:solidFill>
                  <a:srgbClr val="FF0000"/>
                </a:solidFill>
                <a:latin typeface="华文楷体" pitchFamily="2" charset="-122"/>
                <a:ea typeface="华文楷体" pitchFamily="2" charset="-122"/>
              </a:rPr>
              <a:t>乙</a:t>
            </a:r>
            <a:endParaRPr lang="zh-CN" altLang="en-US" sz="3200" dirty="0">
              <a:solidFill>
                <a:srgbClr val="FF0000"/>
              </a:solidFill>
              <a:latin typeface="华文楷体" pitchFamily="2" charset="-122"/>
              <a:ea typeface="华文楷体" pitchFamily="2" charset="-122"/>
            </a:endParaRPr>
          </a:p>
        </p:txBody>
      </p:sp>
      <p:sp>
        <p:nvSpPr>
          <p:cNvPr id="9" name="矩形 8"/>
          <p:cNvSpPr/>
          <p:nvPr/>
        </p:nvSpPr>
        <p:spPr>
          <a:xfrm>
            <a:off x="3059832" y="4221088"/>
            <a:ext cx="4680520" cy="584775"/>
          </a:xfrm>
          <a:prstGeom prst="rect">
            <a:avLst/>
          </a:prstGeom>
        </p:spPr>
        <p:txBody>
          <a:bodyPr wrap="square">
            <a:spAutoFit/>
          </a:bodyPr>
          <a:lstStyle/>
          <a:p>
            <a:pPr fontAlgn="ctr"/>
            <a:r>
              <a:rPr lang="en-US" altLang="zh-CN" sz="3200" b="1" dirty="0" smtClean="0">
                <a:solidFill>
                  <a:srgbClr val="FF0000"/>
                </a:solidFill>
                <a:latin typeface="华文楷体" pitchFamily="2" charset="-122"/>
                <a:ea typeface="华文楷体" pitchFamily="2" charset="-122"/>
              </a:rPr>
              <a:t>U </a:t>
            </a:r>
            <a:r>
              <a:rPr lang="zh-CN" altLang="en-US" sz="3200" b="1" dirty="0">
                <a:solidFill>
                  <a:srgbClr val="FF0000"/>
                </a:solidFill>
                <a:latin typeface="华文楷体" pitchFamily="2" charset="-122"/>
                <a:ea typeface="华文楷体" pitchFamily="2" charset="-122"/>
              </a:rPr>
              <a:t>形管两边液面的高度差</a:t>
            </a:r>
            <a:endParaRPr lang="zh-CN" altLang="en-US" sz="3200" dirty="0">
              <a:solidFill>
                <a:srgbClr val="FF0000"/>
              </a:solidFill>
              <a:latin typeface="华文楷体" pitchFamily="2" charset="-122"/>
              <a:ea typeface="华文楷体" pitchFamily="2" charset="-122"/>
            </a:endParaRPr>
          </a:p>
        </p:txBody>
      </p:sp>
      <p:sp>
        <p:nvSpPr>
          <p:cNvPr id="13" name="矩形 12"/>
          <p:cNvSpPr/>
          <p:nvPr/>
        </p:nvSpPr>
        <p:spPr>
          <a:xfrm>
            <a:off x="323528" y="6273225"/>
            <a:ext cx="1224136" cy="584775"/>
          </a:xfrm>
          <a:prstGeom prst="rect">
            <a:avLst/>
          </a:prstGeom>
        </p:spPr>
        <p:txBody>
          <a:bodyPr wrap="square">
            <a:spAutoFit/>
          </a:bodyPr>
          <a:lstStyle/>
          <a:p>
            <a:pPr fontAlgn="ctr"/>
            <a:r>
              <a:rPr lang="zh-CN" altLang="en-US" sz="3200" b="1" dirty="0">
                <a:solidFill>
                  <a:srgbClr val="FF0000"/>
                </a:solidFill>
                <a:latin typeface="华文楷体" pitchFamily="2" charset="-122"/>
                <a:ea typeface="华文楷体" pitchFamily="2" charset="-122"/>
              </a:rPr>
              <a:t>深度</a:t>
            </a:r>
            <a:endParaRPr lang="zh-CN" altLang="en-US" sz="3200" dirty="0">
              <a:solidFill>
                <a:srgbClr val="FF0000"/>
              </a:solidFill>
              <a:latin typeface="华文楷体" pitchFamily="2" charset="-122"/>
              <a:ea typeface="华文楷体" pitchFamily="2" charset="-122"/>
            </a:endParaRPr>
          </a:p>
        </p:txBody>
      </p:sp>
      <p:pic>
        <p:nvPicPr>
          <p:cNvPr id="15362" name="Picture 2"/>
          <p:cNvPicPr>
            <a:picLocks noChangeAspect="1" noChangeArrowheads="1"/>
          </p:cNvPicPr>
          <p:nvPr/>
        </p:nvPicPr>
        <p:blipFill>
          <a:blip r:embed="rId2" cstate="print"/>
          <a:srcRect/>
          <a:stretch>
            <a:fillRect/>
          </a:stretch>
        </p:blipFill>
        <p:spPr bwMode="auto">
          <a:xfrm>
            <a:off x="2395597" y="1988841"/>
            <a:ext cx="3926639" cy="23042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36712"/>
            <a:ext cx="1115616"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问题</a:t>
            </a:r>
            <a:endParaRPr lang="zh-CN" altLang="en-US" sz="3200" dirty="0">
              <a:solidFill>
                <a:schemeClr val="tx2"/>
              </a:solidFill>
              <a:latin typeface="微软雅黑" pitchFamily="34" charset="-122"/>
              <a:ea typeface="微软雅黑" pitchFamily="34" charset="-122"/>
            </a:endParaRPr>
          </a:p>
        </p:txBody>
      </p:sp>
      <p:sp>
        <p:nvSpPr>
          <p:cNvPr id="6" name="矩形 5"/>
          <p:cNvSpPr/>
          <p:nvPr/>
        </p:nvSpPr>
        <p:spPr>
          <a:xfrm>
            <a:off x="1115616" y="836712"/>
            <a:ext cx="8028384" cy="584775"/>
          </a:xfrm>
          <a:prstGeom prst="rect">
            <a:avLst/>
          </a:prstGeom>
        </p:spPr>
        <p:txBody>
          <a:bodyPr wrap="square">
            <a:spAutoFit/>
          </a:bodyPr>
          <a:lstStyle/>
          <a:p>
            <a:r>
              <a:rPr lang="zh-CN" altLang="en-US" sz="3200" dirty="0"/>
              <a:t>液体的深度相同时，压强与液体密度有关吗？</a:t>
            </a:r>
            <a:endParaRPr lang="zh-CN" altLang="en-US" sz="3200" dirty="0">
              <a:solidFill>
                <a:schemeClr val="tx2"/>
              </a:solidFill>
              <a:latin typeface="微软雅黑" pitchFamily="34" charset="-122"/>
              <a:ea typeface="微软雅黑" pitchFamily="34" charset="-122"/>
            </a:endParaRPr>
          </a:p>
        </p:txBody>
      </p:sp>
      <p:sp>
        <p:nvSpPr>
          <p:cNvPr id="7" name="矩形 6"/>
          <p:cNvSpPr/>
          <p:nvPr/>
        </p:nvSpPr>
        <p:spPr>
          <a:xfrm>
            <a:off x="1115616" y="5661248"/>
            <a:ext cx="8028384" cy="584775"/>
          </a:xfrm>
          <a:prstGeom prst="rect">
            <a:avLst/>
          </a:prstGeom>
        </p:spPr>
        <p:txBody>
          <a:bodyPr wrap="square">
            <a:spAutoFit/>
          </a:bodyPr>
          <a:lstStyle/>
          <a:p>
            <a:r>
              <a:rPr lang="zh-CN" altLang="en-US" sz="3200" dirty="0"/>
              <a:t>深度相同时，液体的压强与液体的密度有关。</a:t>
            </a:r>
            <a:endParaRPr lang="zh-CN" altLang="en-US" sz="3200" dirty="0">
              <a:solidFill>
                <a:schemeClr val="tx2"/>
              </a:solidFill>
              <a:latin typeface="微软雅黑" pitchFamily="34" charset="-122"/>
              <a:ea typeface="微软雅黑" pitchFamily="34" charset="-122"/>
            </a:endParaRPr>
          </a:p>
        </p:txBody>
      </p:sp>
      <p:sp>
        <p:nvSpPr>
          <p:cNvPr id="8" name="TextBox 7"/>
          <p:cNvSpPr txBox="1"/>
          <p:nvPr/>
        </p:nvSpPr>
        <p:spPr>
          <a:xfrm>
            <a:off x="0" y="5661248"/>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结论</a:t>
            </a:r>
            <a:endParaRPr lang="zh-CN" altLang="en-US" sz="3200" dirty="0">
              <a:solidFill>
                <a:schemeClr val="tx2"/>
              </a:solidFill>
              <a:latin typeface="微软雅黑" pitchFamily="34" charset="-122"/>
              <a:ea typeface="微软雅黑" pitchFamily="34" charset="-122"/>
            </a:endParaRPr>
          </a:p>
        </p:txBody>
      </p:sp>
      <p:sp>
        <p:nvSpPr>
          <p:cNvPr id="9" name="矩形 8"/>
          <p:cNvSpPr/>
          <p:nvPr/>
        </p:nvSpPr>
        <p:spPr>
          <a:xfrm>
            <a:off x="1331640" y="1484784"/>
            <a:ext cx="7488832" cy="1077218"/>
          </a:xfrm>
          <a:prstGeom prst="rect">
            <a:avLst/>
          </a:prstGeom>
        </p:spPr>
        <p:txBody>
          <a:bodyPr wrap="square">
            <a:spAutoFit/>
          </a:bodyPr>
          <a:lstStyle/>
          <a:p>
            <a:r>
              <a:rPr lang="zh-CN" altLang="en-US" sz="3200" b="1" dirty="0">
                <a:latin typeface="华文楷体" pitchFamily="2" charset="-122"/>
                <a:ea typeface="华文楷体" pitchFamily="2" charset="-122"/>
              </a:rPr>
              <a:t>换用不同液体，看看在深度相同时，液体内部的压强是否与液体的密度有关。</a:t>
            </a:r>
            <a:endParaRPr lang="zh-CN" altLang="en-US" sz="3200" dirty="0">
              <a:solidFill>
                <a:schemeClr val="tx2"/>
              </a:solidFill>
              <a:latin typeface="华文楷体" pitchFamily="2" charset="-122"/>
              <a:ea typeface="华文楷体" pitchFamily="2" charset="-122"/>
            </a:endParaRPr>
          </a:p>
        </p:txBody>
      </p:sp>
      <p:pic>
        <p:nvPicPr>
          <p:cNvPr id="16386" name="Picture 2"/>
          <p:cNvPicPr>
            <a:picLocks noChangeAspect="1" noChangeArrowheads="1"/>
          </p:cNvPicPr>
          <p:nvPr/>
        </p:nvPicPr>
        <p:blipFill>
          <a:blip r:embed="rId2" cstate="print"/>
          <a:srcRect/>
          <a:stretch>
            <a:fillRect/>
          </a:stretch>
        </p:blipFill>
        <p:spPr bwMode="auto">
          <a:xfrm>
            <a:off x="1907704" y="2492896"/>
            <a:ext cx="5908265" cy="317390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问题</a:t>
            </a:r>
            <a:endParaRPr lang="zh-CN" altLang="en-US" sz="3200" dirty="0">
              <a:solidFill>
                <a:schemeClr val="tx2"/>
              </a:solidFill>
              <a:latin typeface="微软雅黑" pitchFamily="34" charset="-122"/>
              <a:ea typeface="微软雅黑" pitchFamily="34" charset="-122"/>
            </a:endParaRPr>
          </a:p>
        </p:txBody>
      </p:sp>
      <p:sp>
        <p:nvSpPr>
          <p:cNvPr id="4" name="矩形 3"/>
          <p:cNvSpPr/>
          <p:nvPr/>
        </p:nvSpPr>
        <p:spPr>
          <a:xfrm>
            <a:off x="1115616" y="836712"/>
            <a:ext cx="6120680" cy="954107"/>
          </a:xfrm>
          <a:prstGeom prst="rect">
            <a:avLst/>
          </a:prstGeom>
        </p:spPr>
        <p:txBody>
          <a:bodyPr wrap="square">
            <a:spAutoFit/>
          </a:bodyPr>
          <a:lstStyle/>
          <a:p>
            <a:r>
              <a:rPr lang="zh-CN" altLang="en-US" sz="2800" dirty="0"/>
              <a:t>将一瓶矿泉水放在水平桌面上对桌面会不会产生压强？为什么？</a:t>
            </a:r>
            <a:endParaRPr lang="zh-CN" altLang="en-US" sz="2800" dirty="0">
              <a:latin typeface="微软雅黑" pitchFamily="34" charset="-122"/>
              <a:ea typeface="微软雅黑" pitchFamily="34" charset="-122"/>
            </a:endParaRPr>
          </a:p>
        </p:txBody>
      </p:sp>
      <p:sp>
        <p:nvSpPr>
          <p:cNvPr id="8" name="矩形 7"/>
          <p:cNvSpPr/>
          <p:nvPr/>
        </p:nvSpPr>
        <p:spPr>
          <a:xfrm>
            <a:off x="1187624" y="1772816"/>
            <a:ext cx="7344816" cy="523220"/>
          </a:xfrm>
          <a:prstGeom prst="rect">
            <a:avLst/>
          </a:prstGeom>
        </p:spPr>
        <p:txBody>
          <a:bodyPr wrap="square">
            <a:spAutoFit/>
          </a:bodyPr>
          <a:lstStyle/>
          <a:p>
            <a:r>
              <a:rPr lang="zh-CN" altLang="en-US" sz="2800" b="1" dirty="0">
                <a:solidFill>
                  <a:srgbClr val="FF0000"/>
                </a:solidFill>
                <a:latin typeface="华文楷体" pitchFamily="2" charset="-122"/>
                <a:ea typeface="华文楷体" pitchFamily="2" charset="-122"/>
              </a:rPr>
              <a:t>会，因为水瓶对桌面有压力，且有接触面积。</a:t>
            </a:r>
            <a:endParaRPr lang="zh-CN" altLang="en-US" sz="2800" dirty="0">
              <a:solidFill>
                <a:srgbClr val="FF0000"/>
              </a:solidFill>
              <a:latin typeface="华文楷体" pitchFamily="2" charset="-122"/>
              <a:ea typeface="华文楷体" pitchFamily="2" charset="-122"/>
            </a:endParaRPr>
          </a:p>
        </p:txBody>
      </p:sp>
      <p:sp>
        <p:nvSpPr>
          <p:cNvPr id="12" name="矩形 11"/>
          <p:cNvSpPr/>
          <p:nvPr/>
        </p:nvSpPr>
        <p:spPr>
          <a:xfrm>
            <a:off x="1403648" y="3573016"/>
            <a:ext cx="5040560" cy="523220"/>
          </a:xfrm>
          <a:prstGeom prst="rect">
            <a:avLst/>
          </a:prstGeom>
        </p:spPr>
        <p:txBody>
          <a:bodyPr wrap="square">
            <a:spAutoFit/>
          </a:bodyPr>
          <a:lstStyle/>
          <a:p>
            <a:r>
              <a:rPr lang="zh-CN" altLang="en-US" sz="2800" b="1" dirty="0">
                <a:solidFill>
                  <a:srgbClr val="FF0000"/>
                </a:solidFill>
                <a:latin typeface="华文楷体" pitchFamily="2" charset="-122"/>
                <a:ea typeface="华文楷体" pitchFamily="2" charset="-122"/>
              </a:rPr>
              <a:t>会，因为水与瓶子也有挤压。</a:t>
            </a:r>
            <a:endParaRPr lang="zh-CN" altLang="en-US" sz="2800" dirty="0">
              <a:solidFill>
                <a:srgbClr val="FF0000"/>
              </a:solidFill>
              <a:latin typeface="华文楷体" pitchFamily="2" charset="-122"/>
              <a:ea typeface="华文楷体" pitchFamily="2" charset="-122"/>
            </a:endParaRPr>
          </a:p>
        </p:txBody>
      </p:sp>
      <p:sp>
        <p:nvSpPr>
          <p:cNvPr id="14" name="矩形 13"/>
          <p:cNvSpPr/>
          <p:nvPr/>
        </p:nvSpPr>
        <p:spPr>
          <a:xfrm>
            <a:off x="1475656" y="4437112"/>
            <a:ext cx="1800200" cy="523220"/>
          </a:xfrm>
          <a:prstGeom prst="rect">
            <a:avLst/>
          </a:prstGeom>
        </p:spPr>
        <p:txBody>
          <a:bodyPr wrap="square">
            <a:spAutoFit/>
          </a:bodyPr>
          <a:lstStyle/>
          <a:p>
            <a:r>
              <a:rPr lang="zh-CN" altLang="en-US" sz="2800" b="1" dirty="0">
                <a:solidFill>
                  <a:srgbClr val="FF0000"/>
                </a:solidFill>
                <a:latin typeface="华文楷体" pitchFamily="2" charset="-122"/>
                <a:ea typeface="华文楷体" pitchFamily="2" charset="-122"/>
              </a:rPr>
              <a:t>不会。</a:t>
            </a:r>
            <a:endParaRPr lang="zh-CN" altLang="en-US" sz="2800" dirty="0">
              <a:solidFill>
                <a:srgbClr val="FF0000"/>
              </a:solidFill>
              <a:latin typeface="华文楷体" pitchFamily="2" charset="-122"/>
              <a:ea typeface="华文楷体" pitchFamily="2" charset="-122"/>
            </a:endParaRPr>
          </a:p>
        </p:txBody>
      </p:sp>
      <p:sp>
        <p:nvSpPr>
          <p:cNvPr id="15" name="矩形 14"/>
          <p:cNvSpPr/>
          <p:nvPr/>
        </p:nvSpPr>
        <p:spPr>
          <a:xfrm>
            <a:off x="1331640" y="2348880"/>
            <a:ext cx="7416824" cy="954107"/>
          </a:xfrm>
          <a:prstGeom prst="rect">
            <a:avLst/>
          </a:prstGeom>
        </p:spPr>
        <p:txBody>
          <a:bodyPr wrap="square">
            <a:spAutoFit/>
          </a:bodyPr>
          <a:lstStyle/>
          <a:p>
            <a:r>
              <a:rPr lang="zh-CN" altLang="en-US" sz="2800" dirty="0"/>
              <a:t>矿泉水瓶中的水对矿泉水瓶子底部和侧壁会不会产生压强？为什么？</a:t>
            </a:r>
            <a:endParaRPr lang="zh-CN" altLang="en-US" sz="2800" dirty="0">
              <a:latin typeface="微软雅黑" pitchFamily="34" charset="-122"/>
              <a:ea typeface="微软雅黑" pitchFamily="34" charset="-122"/>
            </a:endParaRPr>
          </a:p>
        </p:txBody>
      </p:sp>
      <p:sp>
        <p:nvSpPr>
          <p:cNvPr id="16" name="矩形 15"/>
          <p:cNvSpPr/>
          <p:nvPr/>
        </p:nvSpPr>
        <p:spPr>
          <a:xfrm>
            <a:off x="1403648" y="5229200"/>
            <a:ext cx="4464496" cy="523220"/>
          </a:xfrm>
          <a:prstGeom prst="rect">
            <a:avLst/>
          </a:prstGeom>
        </p:spPr>
        <p:txBody>
          <a:bodyPr wrap="square">
            <a:spAutoFit/>
          </a:bodyPr>
          <a:lstStyle/>
          <a:p>
            <a:r>
              <a:rPr lang="zh-CN" altLang="en-US" sz="2800" b="1" dirty="0">
                <a:solidFill>
                  <a:srgbClr val="FF0000"/>
                </a:solidFill>
                <a:latin typeface="华文楷体" pitchFamily="2" charset="-122"/>
                <a:ea typeface="华文楷体" pitchFamily="2" charset="-122"/>
              </a:rPr>
              <a:t>对底面会，对侧壁不会。</a:t>
            </a:r>
            <a:endParaRPr lang="zh-CN" altLang="en-US" sz="2800" dirty="0">
              <a:solidFill>
                <a:srgbClr val="FF0000"/>
              </a:solidFill>
              <a:latin typeface="华文楷体" pitchFamily="2" charset="-122"/>
              <a:ea typeface="华文楷体" pitchFamily="2" charset="-122"/>
            </a:endParaRPr>
          </a:p>
        </p:txBody>
      </p:sp>
      <p:sp>
        <p:nvSpPr>
          <p:cNvPr id="17" name="TextBox 16"/>
          <p:cNvSpPr txBox="1"/>
          <p:nvPr/>
        </p:nvSpPr>
        <p:spPr>
          <a:xfrm>
            <a:off x="0" y="2492896"/>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问题</a:t>
            </a:r>
            <a:endParaRPr lang="zh-CN" altLang="en-US" sz="3200" dirty="0">
              <a:solidFill>
                <a:schemeClr val="tx2"/>
              </a:solidFill>
              <a:latin typeface="微软雅黑" pitchFamily="34" charset="-122"/>
              <a:ea typeface="微软雅黑" pitchFamily="34" charset="-122"/>
            </a:endParaRPr>
          </a:p>
        </p:txBody>
      </p:sp>
      <p:sp>
        <p:nvSpPr>
          <p:cNvPr id="18" name="TextBox 17"/>
          <p:cNvSpPr txBox="1"/>
          <p:nvPr/>
        </p:nvSpPr>
        <p:spPr>
          <a:xfrm>
            <a:off x="0" y="3573016"/>
            <a:ext cx="1331640"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猜想</a:t>
            </a:r>
            <a:r>
              <a:rPr lang="en-US" altLang="zh-CN" sz="3200" dirty="0" smtClean="0">
                <a:solidFill>
                  <a:schemeClr val="tx2"/>
                </a:solidFill>
                <a:latin typeface="微软雅黑" pitchFamily="34" charset="-122"/>
                <a:ea typeface="微软雅黑" pitchFamily="34" charset="-122"/>
              </a:rPr>
              <a:t>1</a:t>
            </a:r>
            <a:endParaRPr lang="zh-CN" altLang="en-US" sz="3200" dirty="0">
              <a:solidFill>
                <a:schemeClr val="tx2"/>
              </a:solidFill>
              <a:latin typeface="微软雅黑" pitchFamily="34" charset="-122"/>
              <a:ea typeface="微软雅黑" pitchFamily="34" charset="-122"/>
            </a:endParaRPr>
          </a:p>
        </p:txBody>
      </p:sp>
      <p:sp>
        <p:nvSpPr>
          <p:cNvPr id="19" name="TextBox 18"/>
          <p:cNvSpPr txBox="1"/>
          <p:nvPr/>
        </p:nvSpPr>
        <p:spPr>
          <a:xfrm>
            <a:off x="0" y="4437112"/>
            <a:ext cx="1331640"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猜想</a:t>
            </a:r>
            <a:r>
              <a:rPr lang="en-US" altLang="zh-CN" sz="3200" dirty="0" smtClean="0">
                <a:solidFill>
                  <a:schemeClr val="tx2"/>
                </a:solidFill>
                <a:latin typeface="微软雅黑" pitchFamily="34" charset="-122"/>
                <a:ea typeface="微软雅黑" pitchFamily="34" charset="-122"/>
              </a:rPr>
              <a:t>2</a:t>
            </a:r>
            <a:endParaRPr lang="zh-CN" altLang="en-US" sz="3200" dirty="0">
              <a:solidFill>
                <a:schemeClr val="tx2"/>
              </a:solidFill>
              <a:latin typeface="微软雅黑" pitchFamily="34" charset="-122"/>
              <a:ea typeface="微软雅黑" pitchFamily="34" charset="-122"/>
            </a:endParaRPr>
          </a:p>
        </p:txBody>
      </p:sp>
      <p:sp>
        <p:nvSpPr>
          <p:cNvPr id="20" name="TextBox 19"/>
          <p:cNvSpPr txBox="1"/>
          <p:nvPr/>
        </p:nvSpPr>
        <p:spPr>
          <a:xfrm>
            <a:off x="0" y="5229200"/>
            <a:ext cx="1331640"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猜想</a:t>
            </a:r>
            <a:r>
              <a:rPr lang="en-US" altLang="zh-CN" sz="3200" dirty="0" smtClean="0">
                <a:solidFill>
                  <a:schemeClr val="tx2"/>
                </a:solidFill>
                <a:latin typeface="微软雅黑" pitchFamily="34" charset="-122"/>
                <a:ea typeface="微软雅黑" pitchFamily="34" charset="-122"/>
              </a:rPr>
              <a:t>3</a:t>
            </a:r>
            <a:endParaRPr lang="zh-CN" altLang="en-US" sz="3200" dirty="0">
              <a:solidFill>
                <a:schemeClr val="tx2"/>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 calcmode="lin" valueType="num">
                                      <p:cBhvr additive="base">
                                        <p:cTn id="24"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例题</a:t>
            </a:r>
            <a:endParaRPr lang="zh-CN" altLang="en-US" sz="3200" dirty="0">
              <a:solidFill>
                <a:schemeClr val="tx2"/>
              </a:solidFill>
              <a:latin typeface="微软雅黑" pitchFamily="34" charset="-122"/>
              <a:ea typeface="微软雅黑" pitchFamily="34" charset="-122"/>
            </a:endParaRPr>
          </a:p>
        </p:txBody>
      </p:sp>
      <p:sp>
        <p:nvSpPr>
          <p:cNvPr id="6" name="矩形 5"/>
          <p:cNvSpPr/>
          <p:nvPr/>
        </p:nvSpPr>
        <p:spPr>
          <a:xfrm>
            <a:off x="1259632" y="764704"/>
            <a:ext cx="7128792" cy="1384995"/>
          </a:xfrm>
          <a:prstGeom prst="rect">
            <a:avLst/>
          </a:prstGeom>
        </p:spPr>
        <p:txBody>
          <a:bodyPr wrap="square">
            <a:spAutoFit/>
          </a:bodyPr>
          <a:lstStyle/>
          <a:p>
            <a:r>
              <a:rPr lang="zh-CN" altLang="en-US" sz="2800" dirty="0" smtClean="0"/>
              <a:t>小慧用 </a:t>
            </a:r>
            <a:r>
              <a:rPr lang="en-US" altLang="zh-CN" sz="2800" dirty="0" smtClean="0"/>
              <a:t>U </a:t>
            </a:r>
            <a:r>
              <a:rPr lang="zh-CN" altLang="en-US" sz="2800" dirty="0" smtClean="0"/>
              <a:t>形管压强计探究液体的压强与哪些因素有关。做了如图所示的四次实验，这些实验不能得到的结论是（     ）。</a:t>
            </a:r>
            <a:endParaRPr lang="zh-CN" altLang="en-US" sz="2800" dirty="0">
              <a:solidFill>
                <a:schemeClr val="tx2"/>
              </a:solidFill>
              <a:latin typeface="微软雅黑" pitchFamily="34" charset="-122"/>
              <a:ea typeface="微软雅黑" pitchFamily="34" charset="-122"/>
            </a:endParaRPr>
          </a:p>
        </p:txBody>
      </p:sp>
      <p:sp>
        <p:nvSpPr>
          <p:cNvPr id="7" name="矩形 6"/>
          <p:cNvSpPr/>
          <p:nvPr/>
        </p:nvSpPr>
        <p:spPr>
          <a:xfrm>
            <a:off x="5292080" y="1628800"/>
            <a:ext cx="432048" cy="584775"/>
          </a:xfrm>
          <a:prstGeom prst="rect">
            <a:avLst/>
          </a:prstGeom>
        </p:spPr>
        <p:txBody>
          <a:bodyPr wrap="square">
            <a:spAutoFit/>
          </a:bodyPr>
          <a:lstStyle/>
          <a:p>
            <a:r>
              <a:rPr lang="en-US" altLang="zh-CN" sz="3200" dirty="0" smtClean="0">
                <a:solidFill>
                  <a:srgbClr val="FF0000"/>
                </a:solidFill>
              </a:rPr>
              <a:t>A</a:t>
            </a:r>
            <a:endParaRPr lang="zh-CN" altLang="en-US" sz="3200" dirty="0">
              <a:solidFill>
                <a:srgbClr val="FF0000"/>
              </a:solidFill>
              <a:latin typeface="微软雅黑" pitchFamily="34" charset="-122"/>
              <a:ea typeface="微软雅黑" pitchFamily="34" charset="-122"/>
            </a:endParaRPr>
          </a:p>
        </p:txBody>
      </p:sp>
      <p:sp>
        <p:nvSpPr>
          <p:cNvPr id="8" name="矩形 7"/>
          <p:cNvSpPr/>
          <p:nvPr/>
        </p:nvSpPr>
        <p:spPr>
          <a:xfrm>
            <a:off x="395536" y="5042118"/>
            <a:ext cx="8388424" cy="1815882"/>
          </a:xfrm>
          <a:prstGeom prst="rect">
            <a:avLst/>
          </a:prstGeom>
        </p:spPr>
        <p:txBody>
          <a:bodyPr wrap="square">
            <a:spAutoFit/>
          </a:bodyPr>
          <a:lstStyle/>
          <a:p>
            <a:pPr fontAlgn="ctr"/>
            <a:r>
              <a:rPr lang="en-US" altLang="zh-CN" sz="2800" dirty="0" smtClean="0"/>
              <a:t>A. </a:t>
            </a:r>
            <a:r>
              <a:rPr lang="zh-CN" altLang="en-US" sz="2800" dirty="0" smtClean="0"/>
              <a:t>液体对容器底和侧壁都有压强</a:t>
            </a:r>
          </a:p>
          <a:p>
            <a:pPr fontAlgn="ctr"/>
            <a:r>
              <a:rPr lang="en-US" altLang="zh-CN" sz="2800" dirty="0" smtClean="0"/>
              <a:t>B. </a:t>
            </a:r>
            <a:r>
              <a:rPr lang="zh-CN" altLang="en-US" sz="2800" dirty="0" smtClean="0"/>
              <a:t>液体内部向各个方向都有压强</a:t>
            </a:r>
          </a:p>
          <a:p>
            <a:pPr fontAlgn="ctr"/>
            <a:r>
              <a:rPr lang="en-US" altLang="zh-CN" sz="2800" dirty="0" smtClean="0"/>
              <a:t>C. </a:t>
            </a:r>
            <a:r>
              <a:rPr lang="zh-CN" altLang="en-US" sz="2800" dirty="0" smtClean="0"/>
              <a:t>同种液体的压强随深度的增加而增大</a:t>
            </a:r>
          </a:p>
          <a:p>
            <a:pPr fontAlgn="ctr"/>
            <a:r>
              <a:rPr lang="en-US" altLang="zh-CN" sz="2800" dirty="0" smtClean="0"/>
              <a:t>D. </a:t>
            </a:r>
            <a:r>
              <a:rPr lang="zh-CN" altLang="en-US" sz="2800" dirty="0" smtClean="0"/>
              <a:t>液体的压强还跟液体的密度有关系</a:t>
            </a:r>
            <a:endParaRPr lang="zh-CN" altLang="en-US" sz="2800" dirty="0"/>
          </a:p>
        </p:txBody>
      </p:sp>
      <p:pic>
        <p:nvPicPr>
          <p:cNvPr id="1026" name="Picture 2"/>
          <p:cNvPicPr>
            <a:picLocks noChangeAspect="1" noChangeArrowheads="1"/>
          </p:cNvPicPr>
          <p:nvPr/>
        </p:nvPicPr>
        <p:blipFill>
          <a:blip r:embed="rId2" cstate="print"/>
          <a:srcRect/>
          <a:stretch>
            <a:fillRect/>
          </a:stretch>
        </p:blipFill>
        <p:spPr bwMode="auto">
          <a:xfrm>
            <a:off x="539552" y="2132856"/>
            <a:ext cx="8123237" cy="2924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结论</a:t>
            </a:r>
            <a:endParaRPr lang="zh-CN" altLang="en-US" sz="3200" dirty="0">
              <a:solidFill>
                <a:schemeClr val="tx2"/>
              </a:solidFill>
              <a:latin typeface="微软雅黑" pitchFamily="34" charset="-122"/>
              <a:ea typeface="微软雅黑" pitchFamily="34" charset="-122"/>
            </a:endParaRPr>
          </a:p>
        </p:txBody>
      </p:sp>
      <p:sp>
        <p:nvSpPr>
          <p:cNvPr id="6" name="矩形 5"/>
          <p:cNvSpPr/>
          <p:nvPr/>
        </p:nvSpPr>
        <p:spPr>
          <a:xfrm>
            <a:off x="1259632" y="836712"/>
            <a:ext cx="4104456" cy="584775"/>
          </a:xfrm>
          <a:prstGeom prst="rect">
            <a:avLst/>
          </a:prstGeom>
        </p:spPr>
        <p:txBody>
          <a:bodyPr wrap="square">
            <a:spAutoFit/>
          </a:bodyPr>
          <a:lstStyle/>
          <a:p>
            <a:r>
              <a:rPr lang="zh-CN" altLang="en-US" sz="3200" dirty="0" smtClean="0">
                <a:latin typeface="微软雅黑" pitchFamily="34" charset="-122"/>
                <a:ea typeface="微软雅黑" pitchFamily="34" charset="-122"/>
              </a:rPr>
              <a:t>液体内部的压强规律：</a:t>
            </a:r>
            <a:endParaRPr lang="zh-CN" altLang="en-US" sz="3200" dirty="0">
              <a:solidFill>
                <a:schemeClr val="tx2"/>
              </a:solidFill>
              <a:latin typeface="微软雅黑" pitchFamily="34" charset="-122"/>
              <a:ea typeface="微软雅黑" pitchFamily="34" charset="-122"/>
            </a:endParaRPr>
          </a:p>
        </p:txBody>
      </p:sp>
      <p:sp>
        <p:nvSpPr>
          <p:cNvPr id="8" name="矩形 7"/>
          <p:cNvSpPr/>
          <p:nvPr/>
        </p:nvSpPr>
        <p:spPr>
          <a:xfrm>
            <a:off x="1115616" y="1412776"/>
            <a:ext cx="7560840" cy="5262979"/>
          </a:xfrm>
          <a:prstGeom prst="rect">
            <a:avLst/>
          </a:prstGeom>
        </p:spPr>
        <p:txBody>
          <a:bodyPr wrap="square">
            <a:spAutoFit/>
          </a:bodyPr>
          <a:lstStyle/>
          <a:p>
            <a:pPr fontAlgn="ctr">
              <a:lnSpc>
                <a:spcPct val="150000"/>
              </a:lnSpc>
            </a:pPr>
            <a:r>
              <a:rPr lang="zh-CN" altLang="en-US" sz="3200" dirty="0" smtClean="0">
                <a:latin typeface="微软雅黑" pitchFamily="34" charset="-122"/>
                <a:ea typeface="微软雅黑" pitchFamily="34" charset="-122"/>
              </a:rPr>
              <a:t>（</a:t>
            </a:r>
            <a:r>
              <a:rPr lang="en-US" altLang="zh-CN" sz="3200" dirty="0" smtClean="0">
                <a:latin typeface="微软雅黑" pitchFamily="34" charset="-122"/>
                <a:ea typeface="微软雅黑" pitchFamily="34" charset="-122"/>
              </a:rPr>
              <a:t>1</a:t>
            </a:r>
            <a:r>
              <a:rPr lang="zh-CN" altLang="en-US" sz="3200" dirty="0" smtClean="0">
                <a:latin typeface="微软雅黑" pitchFamily="34" charset="-122"/>
                <a:ea typeface="微软雅黑" pitchFamily="34" charset="-122"/>
              </a:rPr>
              <a:t>）液体内部朝各个方向都有压强；</a:t>
            </a:r>
          </a:p>
          <a:p>
            <a:pPr fontAlgn="ctr">
              <a:lnSpc>
                <a:spcPct val="150000"/>
              </a:lnSpc>
            </a:pPr>
            <a:r>
              <a:rPr lang="zh-CN" altLang="en-US" sz="3200" dirty="0" smtClean="0">
                <a:latin typeface="微软雅黑" pitchFamily="34" charset="-122"/>
                <a:ea typeface="微软雅黑" pitchFamily="34" charset="-122"/>
              </a:rPr>
              <a:t>（</a:t>
            </a:r>
            <a:r>
              <a:rPr lang="en-US" altLang="zh-CN" sz="3200" dirty="0" smtClean="0">
                <a:latin typeface="微软雅黑" pitchFamily="34" charset="-122"/>
                <a:ea typeface="微软雅黑" pitchFamily="34" charset="-122"/>
              </a:rPr>
              <a:t>2</a:t>
            </a:r>
            <a:r>
              <a:rPr lang="zh-CN" altLang="en-US" sz="3200" dirty="0" smtClean="0">
                <a:latin typeface="微软雅黑" pitchFamily="34" charset="-122"/>
                <a:ea typeface="微软雅黑" pitchFamily="34" charset="-122"/>
              </a:rPr>
              <a:t>）在同种液体同一深度，各个方向压强相等；</a:t>
            </a:r>
          </a:p>
          <a:p>
            <a:pPr fontAlgn="ctr">
              <a:lnSpc>
                <a:spcPct val="150000"/>
              </a:lnSpc>
            </a:pPr>
            <a:r>
              <a:rPr lang="zh-CN" altLang="en-US" sz="3200" dirty="0" smtClean="0">
                <a:latin typeface="微软雅黑" pitchFamily="34" charset="-122"/>
                <a:ea typeface="微软雅黑" pitchFamily="34" charset="-122"/>
              </a:rPr>
              <a:t>（</a:t>
            </a:r>
            <a:r>
              <a:rPr lang="en-US" altLang="zh-CN" sz="3200" dirty="0" smtClean="0">
                <a:latin typeface="微软雅黑" pitchFamily="34" charset="-122"/>
                <a:ea typeface="微软雅黑" pitchFamily="34" charset="-122"/>
              </a:rPr>
              <a:t>3</a:t>
            </a:r>
            <a:r>
              <a:rPr lang="zh-CN" altLang="en-US" sz="3200" dirty="0" smtClean="0">
                <a:latin typeface="微软雅黑" pitchFamily="34" charset="-122"/>
                <a:ea typeface="微软雅黑" pitchFamily="34" charset="-122"/>
              </a:rPr>
              <a:t>）同种液体内，深度增大，液体的压强增大；</a:t>
            </a:r>
          </a:p>
          <a:p>
            <a:pPr fontAlgn="ctr">
              <a:lnSpc>
                <a:spcPct val="150000"/>
              </a:lnSpc>
            </a:pPr>
            <a:r>
              <a:rPr lang="zh-CN" altLang="en-US" sz="3200" dirty="0" smtClean="0">
                <a:latin typeface="微软雅黑" pitchFamily="34" charset="-122"/>
                <a:ea typeface="微软雅黑" pitchFamily="34" charset="-122"/>
              </a:rPr>
              <a:t>（</a:t>
            </a:r>
            <a:r>
              <a:rPr lang="en-US" altLang="zh-CN" sz="3200" dirty="0" smtClean="0">
                <a:latin typeface="微软雅黑" pitchFamily="34" charset="-122"/>
                <a:ea typeface="微软雅黑" pitchFamily="34" charset="-122"/>
              </a:rPr>
              <a:t>4</a:t>
            </a:r>
            <a:r>
              <a:rPr lang="zh-CN" altLang="en-US" sz="3200" dirty="0" smtClean="0">
                <a:latin typeface="微软雅黑" pitchFamily="34" charset="-122"/>
                <a:ea typeface="微软雅黑" pitchFamily="34" charset="-122"/>
              </a:rPr>
              <a:t>）液体的压强还和液体的密度有关，在同一深度，密度越大，压强越大。</a:t>
            </a:r>
            <a:endParaRPr lang="zh-CN" altLang="en-US" sz="320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20072" y="5661248"/>
            <a:ext cx="1584176" cy="584775"/>
          </a:xfrm>
          <a:prstGeom prst="rect">
            <a:avLst/>
          </a:prstGeom>
          <a:noFill/>
          <a:ln>
            <a:solidFill>
              <a:srgbClr val="FF0000"/>
            </a:solidFill>
          </a:ln>
        </p:spPr>
        <p:txBody>
          <a:bodyPr wrap="square" rtlCol="0">
            <a:spAutoFit/>
          </a:bodyPr>
          <a:lstStyle/>
          <a:p>
            <a:r>
              <a:rPr lang="en-US" altLang="zh-CN" sz="3200" dirty="0" smtClean="0">
                <a:solidFill>
                  <a:srgbClr val="FF0000"/>
                </a:solidFill>
                <a:latin typeface="微软雅黑" pitchFamily="34" charset="-122"/>
                <a:ea typeface="微软雅黑" pitchFamily="34" charset="-122"/>
              </a:rPr>
              <a:t>P=</a:t>
            </a:r>
            <a:r>
              <a:rPr lang="en-US" altLang="zh-CN" sz="3200" dirty="0" err="1" smtClean="0">
                <a:solidFill>
                  <a:srgbClr val="FF0000"/>
                </a:solidFill>
                <a:latin typeface="微软雅黑" pitchFamily="34" charset="-122"/>
                <a:ea typeface="微软雅黑" pitchFamily="34" charset="-122"/>
              </a:rPr>
              <a:t>ρhg</a:t>
            </a:r>
            <a:endParaRPr lang="zh-CN" altLang="en-US" sz="3200" dirty="0">
              <a:solidFill>
                <a:srgbClr val="FF0000"/>
              </a:solidFill>
              <a:latin typeface="微软雅黑" pitchFamily="34" charset="-122"/>
              <a:ea typeface="微软雅黑" pitchFamily="34" charset="-122"/>
            </a:endParaRPr>
          </a:p>
        </p:txBody>
      </p:sp>
      <p:sp>
        <p:nvSpPr>
          <p:cNvPr id="6" name="矩形 5"/>
          <p:cNvSpPr/>
          <p:nvPr/>
        </p:nvSpPr>
        <p:spPr>
          <a:xfrm>
            <a:off x="2627784" y="836712"/>
            <a:ext cx="6192688" cy="584775"/>
          </a:xfrm>
          <a:prstGeom prst="rect">
            <a:avLst/>
          </a:prstGeom>
        </p:spPr>
        <p:txBody>
          <a:bodyPr wrap="square">
            <a:spAutoFit/>
          </a:bodyPr>
          <a:lstStyle/>
          <a:p>
            <a:r>
              <a:rPr lang="en-US" altLang="zh-CN" sz="3200" dirty="0" smtClean="0"/>
              <a:t>S </a:t>
            </a:r>
            <a:r>
              <a:rPr lang="zh-CN" altLang="en-US" sz="3200" dirty="0" smtClean="0"/>
              <a:t>平面上方的液柱对平面的压力：</a:t>
            </a:r>
            <a:endParaRPr lang="zh-CN" altLang="en-US" sz="3200" dirty="0">
              <a:solidFill>
                <a:schemeClr val="tx2"/>
              </a:solidFill>
              <a:latin typeface="微软雅黑" pitchFamily="34" charset="-122"/>
              <a:ea typeface="微软雅黑" pitchFamily="34" charset="-122"/>
            </a:endParaRPr>
          </a:p>
        </p:txBody>
      </p:sp>
      <p:sp>
        <p:nvSpPr>
          <p:cNvPr id="8" name="矩形 7"/>
          <p:cNvSpPr/>
          <p:nvPr/>
        </p:nvSpPr>
        <p:spPr>
          <a:xfrm>
            <a:off x="4499992" y="2564904"/>
            <a:ext cx="3672408" cy="830997"/>
          </a:xfrm>
          <a:prstGeom prst="rect">
            <a:avLst/>
          </a:prstGeom>
        </p:spPr>
        <p:txBody>
          <a:bodyPr wrap="square">
            <a:spAutoFit/>
          </a:bodyPr>
          <a:lstStyle/>
          <a:p>
            <a:pPr fontAlgn="ctr">
              <a:lnSpc>
                <a:spcPct val="150000"/>
              </a:lnSpc>
            </a:pPr>
            <a:r>
              <a:rPr lang="zh-CN" altLang="en-US" sz="3200" dirty="0" smtClean="0"/>
              <a:t>平面受到的压强：</a:t>
            </a:r>
            <a:endParaRPr lang="zh-CN" altLang="en-US" sz="3200" dirty="0">
              <a:latin typeface="微软雅黑" pitchFamily="34" charset="-122"/>
              <a:ea typeface="微软雅黑" pitchFamily="34" charset="-122"/>
            </a:endParaRPr>
          </a:p>
        </p:txBody>
      </p:sp>
      <p:sp>
        <p:nvSpPr>
          <p:cNvPr id="7" name="矩形 6"/>
          <p:cNvSpPr/>
          <p:nvPr/>
        </p:nvSpPr>
        <p:spPr>
          <a:xfrm>
            <a:off x="1547664" y="4581128"/>
            <a:ext cx="7272808" cy="830997"/>
          </a:xfrm>
          <a:prstGeom prst="rect">
            <a:avLst/>
          </a:prstGeom>
        </p:spPr>
        <p:txBody>
          <a:bodyPr wrap="square">
            <a:spAutoFit/>
          </a:bodyPr>
          <a:lstStyle/>
          <a:p>
            <a:pPr fontAlgn="ctr">
              <a:lnSpc>
                <a:spcPct val="150000"/>
              </a:lnSpc>
            </a:pPr>
            <a:r>
              <a:rPr lang="zh-CN" altLang="en-US" sz="3200" dirty="0" smtClean="0"/>
              <a:t>因此，液面下深度为 </a:t>
            </a:r>
            <a:r>
              <a:rPr lang="en-US" altLang="zh-CN" sz="3200" dirty="0" smtClean="0"/>
              <a:t>h </a:t>
            </a:r>
            <a:r>
              <a:rPr lang="zh-CN" altLang="en-US" sz="3200" dirty="0" smtClean="0"/>
              <a:t>处液体的压强为：</a:t>
            </a:r>
            <a:endParaRPr lang="zh-CN" altLang="en-US" sz="3200" dirty="0">
              <a:latin typeface="微软雅黑" pitchFamily="34" charset="-122"/>
              <a:ea typeface="微软雅黑" pitchFamily="34" charset="-122"/>
            </a:endParaRPr>
          </a:p>
        </p:txBody>
      </p:sp>
      <p:pic>
        <p:nvPicPr>
          <p:cNvPr id="2050" name="Picture 2"/>
          <p:cNvPicPr>
            <a:picLocks noChangeAspect="1" noChangeArrowheads="1"/>
          </p:cNvPicPr>
          <p:nvPr/>
        </p:nvPicPr>
        <p:blipFill>
          <a:blip r:embed="rId2" cstate="print"/>
          <a:srcRect/>
          <a:stretch>
            <a:fillRect/>
          </a:stretch>
        </p:blipFill>
        <p:spPr bwMode="auto">
          <a:xfrm>
            <a:off x="0" y="1556792"/>
            <a:ext cx="4139952" cy="2853827"/>
          </a:xfrm>
          <a:prstGeom prst="rect">
            <a:avLst/>
          </a:prstGeom>
          <a:noFill/>
          <a:ln w="9525">
            <a:noFill/>
            <a:miter lim="800000"/>
            <a:headEnd/>
            <a:tailEnd/>
          </a:ln>
        </p:spPr>
      </p:pic>
      <p:sp>
        <p:nvSpPr>
          <p:cNvPr id="9" name="矩形 8"/>
          <p:cNvSpPr/>
          <p:nvPr/>
        </p:nvSpPr>
        <p:spPr>
          <a:xfrm>
            <a:off x="4211960" y="1844824"/>
            <a:ext cx="4680520" cy="584775"/>
          </a:xfrm>
          <a:prstGeom prst="rect">
            <a:avLst/>
          </a:prstGeom>
        </p:spPr>
        <p:txBody>
          <a:bodyPr wrap="square">
            <a:spAutoFit/>
          </a:bodyPr>
          <a:lstStyle/>
          <a:p>
            <a:r>
              <a:rPr lang="en-US" altLang="zh-CN" sz="3200" dirty="0" smtClean="0">
                <a:solidFill>
                  <a:schemeClr val="tx2"/>
                </a:solidFill>
                <a:latin typeface="微软雅黑" pitchFamily="34" charset="-122"/>
                <a:ea typeface="微软雅黑" pitchFamily="34" charset="-122"/>
              </a:rPr>
              <a:t>F=G=mg=</a:t>
            </a:r>
            <a:r>
              <a:rPr lang="en-US" altLang="zh-CN" sz="3200" dirty="0" err="1" smtClean="0">
                <a:solidFill>
                  <a:schemeClr val="tx2"/>
                </a:solidFill>
                <a:latin typeface="微软雅黑" pitchFamily="34" charset="-122"/>
                <a:ea typeface="微软雅黑" pitchFamily="34" charset="-122"/>
              </a:rPr>
              <a:t>ρvg</a:t>
            </a:r>
            <a:r>
              <a:rPr lang="en-US" altLang="zh-CN" sz="3200" dirty="0" smtClean="0">
                <a:solidFill>
                  <a:schemeClr val="tx2"/>
                </a:solidFill>
                <a:latin typeface="微软雅黑" pitchFamily="34" charset="-122"/>
                <a:ea typeface="微软雅黑" pitchFamily="34" charset="-122"/>
              </a:rPr>
              <a:t>=</a:t>
            </a:r>
            <a:r>
              <a:rPr lang="en-US" altLang="zh-CN" sz="3200" dirty="0" err="1" smtClean="0">
                <a:solidFill>
                  <a:schemeClr val="tx2"/>
                </a:solidFill>
                <a:latin typeface="微软雅黑" pitchFamily="34" charset="-122"/>
                <a:ea typeface="微软雅黑" pitchFamily="34" charset="-122"/>
              </a:rPr>
              <a:t>ρShg</a:t>
            </a:r>
            <a:endParaRPr lang="zh-CN" altLang="en-US" sz="3200" dirty="0">
              <a:solidFill>
                <a:schemeClr val="tx2"/>
              </a:solidFill>
              <a:latin typeface="微软雅黑" pitchFamily="34" charset="-122"/>
              <a:ea typeface="微软雅黑" pitchFamily="34" charset="-122"/>
            </a:endParaRPr>
          </a:p>
        </p:txBody>
      </p:sp>
      <p:sp>
        <p:nvSpPr>
          <p:cNvPr id="205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05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2056"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20072" y="3645024"/>
            <a:ext cx="217230" cy="912368"/>
          </a:xfrm>
          <a:prstGeom prst="rect">
            <a:avLst/>
          </a:prstGeom>
          <a:noFill/>
        </p:spPr>
      </p:pic>
      <p:sp>
        <p:nvSpPr>
          <p:cNvPr id="17" name="矩形 16"/>
          <p:cNvSpPr/>
          <p:nvPr/>
        </p:nvSpPr>
        <p:spPr>
          <a:xfrm>
            <a:off x="4572000" y="3573016"/>
            <a:ext cx="2232248" cy="830997"/>
          </a:xfrm>
          <a:prstGeom prst="rect">
            <a:avLst/>
          </a:prstGeom>
        </p:spPr>
        <p:txBody>
          <a:bodyPr wrap="square">
            <a:spAutoFit/>
          </a:bodyPr>
          <a:lstStyle/>
          <a:p>
            <a:pPr fontAlgn="ctr">
              <a:lnSpc>
                <a:spcPct val="150000"/>
              </a:lnSpc>
            </a:pPr>
            <a:r>
              <a:rPr lang="en-US" altLang="zh-CN" sz="3200" dirty="0" smtClean="0"/>
              <a:t>P=      =</a:t>
            </a:r>
            <a:r>
              <a:rPr lang="en-US" altLang="zh-CN" sz="3200" dirty="0" err="1" smtClean="0">
                <a:latin typeface="微软雅黑" pitchFamily="34" charset="-122"/>
                <a:ea typeface="微软雅黑" pitchFamily="34" charset="-122"/>
              </a:rPr>
              <a:t>ρhg</a:t>
            </a:r>
            <a:endParaRPr lang="zh-CN" altLang="en-US" sz="320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056"/>
                                        </p:tgtEl>
                                        <p:attrNameLst>
                                          <p:attrName>style.visibility</p:attrName>
                                        </p:attrNameLst>
                                      </p:cBhvr>
                                      <p:to>
                                        <p:strVal val="visible"/>
                                      </p:to>
                                    </p:set>
                                    <p:anim calcmode="lin" valueType="num">
                                      <p:cBhvr additive="base">
                                        <p:cTn id="24" dur="500" fill="hold"/>
                                        <p:tgtEl>
                                          <p:spTgt spid="2056"/>
                                        </p:tgtEl>
                                        <p:attrNameLst>
                                          <p:attrName>ppt_x</p:attrName>
                                        </p:attrNameLst>
                                      </p:cBhvr>
                                      <p:tavLst>
                                        <p:tav tm="0">
                                          <p:val>
                                            <p:strVal val="#ppt_x"/>
                                          </p:val>
                                        </p:tav>
                                        <p:tav tm="100000">
                                          <p:val>
                                            <p:strVal val="#ppt_x"/>
                                          </p:val>
                                        </p:tav>
                                      </p:tavLst>
                                    </p:anim>
                                    <p:anim calcmode="lin" valueType="num">
                                      <p:cBhvr additive="base">
                                        <p:cTn id="25" dur="500" fill="hold"/>
                                        <p:tgtEl>
                                          <p:spTgt spid="205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7" grpId="0"/>
      <p:bldP spid="9"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71600" y="1772816"/>
            <a:ext cx="4392488" cy="584775"/>
          </a:xfrm>
          <a:prstGeom prst="rect">
            <a:avLst/>
          </a:prstGeom>
        </p:spPr>
        <p:txBody>
          <a:bodyPr wrap="square">
            <a:spAutoFit/>
          </a:bodyPr>
          <a:lstStyle/>
          <a:p>
            <a:r>
              <a:rPr lang="en-US" altLang="zh-CN" sz="3200" dirty="0" smtClean="0"/>
              <a:t>p —— </a:t>
            </a:r>
            <a:r>
              <a:rPr lang="zh-CN" altLang="en-US" sz="3200" dirty="0" smtClean="0"/>
              <a:t>压强，单位：</a:t>
            </a:r>
            <a:r>
              <a:rPr lang="en-US" altLang="zh-CN" sz="3200" dirty="0" smtClean="0"/>
              <a:t>Pa</a:t>
            </a:r>
            <a:r>
              <a:rPr lang="zh-CN" altLang="en-US" sz="3200" dirty="0" smtClean="0"/>
              <a:t>。</a:t>
            </a:r>
            <a:endParaRPr lang="zh-CN" altLang="en-US" sz="3200" dirty="0">
              <a:solidFill>
                <a:schemeClr val="tx2"/>
              </a:solidFill>
              <a:latin typeface="微软雅黑" pitchFamily="34" charset="-122"/>
              <a:ea typeface="微软雅黑" pitchFamily="34" charset="-122"/>
            </a:endParaRPr>
          </a:p>
        </p:txBody>
      </p:sp>
      <p:sp>
        <p:nvSpPr>
          <p:cNvPr id="7" name="矩形 6"/>
          <p:cNvSpPr/>
          <p:nvPr/>
        </p:nvSpPr>
        <p:spPr>
          <a:xfrm>
            <a:off x="971600" y="2348880"/>
            <a:ext cx="7560840" cy="584775"/>
          </a:xfrm>
          <a:prstGeom prst="rect">
            <a:avLst/>
          </a:prstGeom>
        </p:spPr>
        <p:txBody>
          <a:bodyPr wrap="square">
            <a:spAutoFit/>
          </a:bodyPr>
          <a:lstStyle/>
          <a:p>
            <a:r>
              <a:rPr lang="en-US" altLang="zh-CN" sz="3200" dirty="0" smtClean="0">
                <a:latin typeface="微软雅黑" pitchFamily="34" charset="-122"/>
                <a:ea typeface="微软雅黑" pitchFamily="34" charset="-122"/>
              </a:rPr>
              <a:t>ρ</a:t>
            </a:r>
            <a:r>
              <a:rPr lang="en-US" altLang="zh-CN" sz="3200" dirty="0" smtClean="0"/>
              <a:t>—— </a:t>
            </a:r>
            <a:r>
              <a:rPr lang="zh-CN" altLang="en-US" sz="3200" dirty="0" smtClean="0"/>
              <a:t>液体密度，单位：</a:t>
            </a:r>
            <a:r>
              <a:rPr lang="en-US" altLang="zh-CN" sz="3200" dirty="0" smtClean="0"/>
              <a:t>kg/m</a:t>
            </a:r>
            <a:r>
              <a:rPr lang="en-US" altLang="zh-CN" sz="3200" baseline="30000" dirty="0" smtClean="0"/>
              <a:t>3</a:t>
            </a:r>
            <a:r>
              <a:rPr lang="zh-CN" altLang="en-US" sz="3200" dirty="0" smtClean="0"/>
              <a:t> </a:t>
            </a:r>
            <a:r>
              <a:rPr lang="zh-CN" altLang="en-US" sz="3200" i="1" dirty="0" smtClean="0"/>
              <a:t>﻿﻿﻿﻿﻿﻿﻿﻿﻿﻿﻿﻿</a:t>
            </a:r>
            <a:r>
              <a:rPr lang="zh-CN" altLang="en-US" sz="3200" dirty="0" smtClean="0"/>
              <a:t> 。</a:t>
            </a:r>
            <a:endParaRPr lang="zh-CN" altLang="en-US" sz="3200" dirty="0">
              <a:solidFill>
                <a:schemeClr val="tx2"/>
              </a:solidFill>
              <a:latin typeface="微软雅黑" pitchFamily="34" charset="-122"/>
              <a:ea typeface="微软雅黑" pitchFamily="34" charset="-122"/>
            </a:endParaRPr>
          </a:p>
        </p:txBody>
      </p:sp>
      <p:sp>
        <p:nvSpPr>
          <p:cNvPr id="9" name="矩形 8"/>
          <p:cNvSpPr/>
          <p:nvPr/>
        </p:nvSpPr>
        <p:spPr>
          <a:xfrm>
            <a:off x="827584" y="476672"/>
            <a:ext cx="4320480" cy="707886"/>
          </a:xfrm>
          <a:prstGeom prst="rect">
            <a:avLst/>
          </a:prstGeom>
        </p:spPr>
        <p:txBody>
          <a:bodyPr wrap="square">
            <a:spAutoFit/>
          </a:bodyPr>
          <a:lstStyle/>
          <a:p>
            <a:r>
              <a:rPr lang="zh-CN" altLang="en-US" sz="4000" b="1" dirty="0" smtClean="0">
                <a:latin typeface="微软雅黑" pitchFamily="34" charset="-122"/>
                <a:ea typeface="微软雅黑" pitchFamily="34" charset="-122"/>
              </a:rPr>
              <a:t>液体压强的大小</a:t>
            </a:r>
            <a:endParaRPr lang="zh-CN" altLang="en-US" sz="4000" b="1" dirty="0">
              <a:latin typeface="微软雅黑" pitchFamily="34" charset="-122"/>
              <a:ea typeface="微软雅黑" pitchFamily="34" charset="-122"/>
            </a:endParaRPr>
          </a:p>
        </p:txBody>
      </p:sp>
      <p:sp>
        <p:nvSpPr>
          <p:cNvPr id="11" name="矩形 10"/>
          <p:cNvSpPr/>
          <p:nvPr/>
        </p:nvSpPr>
        <p:spPr>
          <a:xfrm>
            <a:off x="971600" y="2996952"/>
            <a:ext cx="7128792" cy="584775"/>
          </a:xfrm>
          <a:prstGeom prst="rect">
            <a:avLst/>
          </a:prstGeom>
        </p:spPr>
        <p:txBody>
          <a:bodyPr wrap="square">
            <a:spAutoFit/>
          </a:bodyPr>
          <a:lstStyle/>
          <a:p>
            <a:r>
              <a:rPr lang="en-US" altLang="zh-CN" sz="3200" dirty="0" smtClean="0"/>
              <a:t>g —— ﻿﻿﻿﻿﻿﻿﻿﻿﻿﻿﻿﻿﻿﻿9.8N/kg </a:t>
            </a:r>
            <a:r>
              <a:rPr lang="zh-CN" altLang="en-US" sz="3200" dirty="0" smtClean="0"/>
              <a:t>，粗略计算取 </a:t>
            </a:r>
            <a:r>
              <a:rPr lang="zh-CN" altLang="en-US" sz="3200" i="1" dirty="0" smtClean="0"/>
              <a:t>﻿﻿﻿﻿﻿﻿﻿﻿﻿﻿﻿﻿﻿﻿﻿﻿</a:t>
            </a:r>
            <a:r>
              <a:rPr lang="en-US" altLang="zh-CN" sz="3200" dirty="0" smtClean="0"/>
              <a:t>10N/kg</a:t>
            </a:r>
            <a:r>
              <a:rPr lang="zh-CN" altLang="en-US" sz="3200" dirty="0" smtClean="0"/>
              <a:t> 。</a:t>
            </a:r>
            <a:endParaRPr lang="zh-CN" altLang="en-US" sz="3200" dirty="0">
              <a:solidFill>
                <a:schemeClr val="tx2"/>
              </a:solidFill>
              <a:latin typeface="微软雅黑" pitchFamily="34" charset="-122"/>
              <a:ea typeface="微软雅黑" pitchFamily="34" charset="-122"/>
            </a:endParaRPr>
          </a:p>
        </p:txBody>
      </p:sp>
      <p:sp>
        <p:nvSpPr>
          <p:cNvPr id="12" name="矩形 11"/>
          <p:cNvSpPr/>
          <p:nvPr/>
        </p:nvSpPr>
        <p:spPr>
          <a:xfrm>
            <a:off x="971600" y="3645024"/>
            <a:ext cx="7848872" cy="1077218"/>
          </a:xfrm>
          <a:prstGeom prst="rect">
            <a:avLst/>
          </a:prstGeom>
        </p:spPr>
        <p:txBody>
          <a:bodyPr wrap="square">
            <a:spAutoFit/>
          </a:bodyPr>
          <a:lstStyle/>
          <a:p>
            <a:r>
              <a:rPr lang="en-US" altLang="zh-CN" sz="3200" dirty="0" smtClean="0"/>
              <a:t>h</a:t>
            </a:r>
            <a:r>
              <a:rPr lang="en-US" altLang="zh-CN" sz="3200" i="1" dirty="0" smtClean="0"/>
              <a:t> </a:t>
            </a:r>
            <a:r>
              <a:rPr lang="en-US" altLang="zh-CN" sz="3200" dirty="0" smtClean="0"/>
              <a:t>—— </a:t>
            </a:r>
            <a:r>
              <a:rPr lang="zh-CN" altLang="en-US" sz="3200" dirty="0" smtClean="0"/>
              <a:t>深度，单位：</a:t>
            </a:r>
            <a:r>
              <a:rPr lang="en-US" altLang="zh-CN" sz="3200" dirty="0" smtClean="0"/>
              <a:t>m </a:t>
            </a:r>
            <a:r>
              <a:rPr lang="zh-CN" altLang="en-US" sz="3200" dirty="0" smtClean="0"/>
              <a:t>。研究点到自由液面的</a:t>
            </a:r>
            <a:r>
              <a:rPr lang="zh-CN" altLang="en-US" sz="3200" b="1" dirty="0" smtClean="0"/>
              <a:t>竖直</a:t>
            </a:r>
            <a:r>
              <a:rPr lang="zh-CN" altLang="en-US" sz="3200" dirty="0" smtClean="0"/>
              <a:t>距离。</a:t>
            </a:r>
            <a:endParaRPr lang="zh-CN" altLang="en-US" sz="3200" dirty="0">
              <a:solidFill>
                <a:schemeClr val="tx2"/>
              </a:solidFill>
              <a:latin typeface="微软雅黑" pitchFamily="34" charset="-122"/>
              <a:ea typeface="微软雅黑" pitchFamily="34" charset="-122"/>
            </a:endParaRPr>
          </a:p>
        </p:txBody>
      </p:sp>
      <p:sp>
        <p:nvSpPr>
          <p:cNvPr id="15" name="TextBox 14"/>
          <p:cNvSpPr txBox="1"/>
          <p:nvPr/>
        </p:nvSpPr>
        <p:spPr>
          <a:xfrm>
            <a:off x="4932040" y="908720"/>
            <a:ext cx="1944216" cy="707886"/>
          </a:xfrm>
          <a:prstGeom prst="rect">
            <a:avLst/>
          </a:prstGeom>
          <a:noFill/>
          <a:ln>
            <a:solidFill>
              <a:srgbClr val="FF0000"/>
            </a:solidFill>
          </a:ln>
        </p:spPr>
        <p:txBody>
          <a:bodyPr wrap="square" rtlCol="0">
            <a:spAutoFit/>
          </a:bodyPr>
          <a:lstStyle/>
          <a:p>
            <a:r>
              <a:rPr lang="en-US" altLang="zh-CN" sz="4000" dirty="0" smtClean="0">
                <a:solidFill>
                  <a:srgbClr val="FF0000"/>
                </a:solidFill>
                <a:latin typeface="微软雅黑" pitchFamily="34" charset="-122"/>
                <a:ea typeface="微软雅黑" pitchFamily="34" charset="-122"/>
              </a:rPr>
              <a:t>P=</a:t>
            </a:r>
            <a:r>
              <a:rPr lang="en-US" altLang="zh-CN" sz="4000" dirty="0" err="1" smtClean="0">
                <a:solidFill>
                  <a:srgbClr val="FF0000"/>
                </a:solidFill>
                <a:latin typeface="微软雅黑" pitchFamily="34" charset="-122"/>
                <a:ea typeface="微软雅黑" pitchFamily="34" charset="-122"/>
              </a:rPr>
              <a:t>ρhg</a:t>
            </a:r>
            <a:endParaRPr lang="zh-CN" altLang="en-US" sz="4000" dirty="0">
              <a:solidFill>
                <a:srgbClr val="FF0000"/>
              </a:solidFill>
              <a:latin typeface="微软雅黑" pitchFamily="34" charset="-122"/>
              <a:ea typeface="微软雅黑" pitchFamily="34" charset="-122"/>
            </a:endParaRPr>
          </a:p>
        </p:txBody>
      </p:sp>
      <p:pic>
        <p:nvPicPr>
          <p:cNvPr id="88067" name="Picture 3"/>
          <p:cNvPicPr>
            <a:picLocks noChangeAspect="1" noChangeArrowheads="1"/>
          </p:cNvPicPr>
          <p:nvPr/>
        </p:nvPicPr>
        <p:blipFill>
          <a:blip r:embed="rId2" cstate="print"/>
          <a:srcRect/>
          <a:stretch>
            <a:fillRect/>
          </a:stretch>
        </p:blipFill>
        <p:spPr bwMode="auto">
          <a:xfrm>
            <a:off x="1547664" y="4760409"/>
            <a:ext cx="6402884" cy="209759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例题</a:t>
            </a:r>
            <a:endParaRPr lang="zh-CN" altLang="en-US" sz="3200" dirty="0">
              <a:solidFill>
                <a:schemeClr val="tx2"/>
              </a:solidFill>
              <a:latin typeface="微软雅黑" pitchFamily="34" charset="-122"/>
              <a:ea typeface="微软雅黑" pitchFamily="34" charset="-122"/>
            </a:endParaRPr>
          </a:p>
        </p:txBody>
      </p:sp>
      <p:sp>
        <p:nvSpPr>
          <p:cNvPr id="6" name="矩形 5"/>
          <p:cNvSpPr/>
          <p:nvPr/>
        </p:nvSpPr>
        <p:spPr>
          <a:xfrm>
            <a:off x="1259632" y="764704"/>
            <a:ext cx="7128792" cy="1077218"/>
          </a:xfrm>
          <a:prstGeom prst="rect">
            <a:avLst/>
          </a:prstGeom>
        </p:spPr>
        <p:txBody>
          <a:bodyPr wrap="square">
            <a:spAutoFit/>
          </a:bodyPr>
          <a:lstStyle/>
          <a:p>
            <a:r>
              <a:rPr lang="zh-CN" altLang="en-US" sz="3200" dirty="0" smtClean="0"/>
              <a:t>如图所示，容器内装有水，</a:t>
            </a:r>
            <a:r>
              <a:rPr lang="en-US" altLang="zh-CN" sz="3200" dirty="0" smtClean="0"/>
              <a:t>A </a:t>
            </a:r>
            <a:r>
              <a:rPr lang="zh-CN" altLang="en-US" sz="3200" dirty="0" smtClean="0"/>
              <a:t>点水的压强是（     ）。</a:t>
            </a:r>
            <a:endParaRPr lang="zh-CN" altLang="en-US" sz="3200" dirty="0">
              <a:solidFill>
                <a:schemeClr val="tx2"/>
              </a:solidFill>
              <a:latin typeface="微软雅黑" pitchFamily="34" charset="-122"/>
              <a:ea typeface="微软雅黑" pitchFamily="34" charset="-122"/>
            </a:endParaRPr>
          </a:p>
        </p:txBody>
      </p:sp>
      <p:sp>
        <p:nvSpPr>
          <p:cNvPr id="7" name="矩形 6"/>
          <p:cNvSpPr/>
          <p:nvPr/>
        </p:nvSpPr>
        <p:spPr>
          <a:xfrm>
            <a:off x="2627784" y="1196752"/>
            <a:ext cx="432048" cy="584775"/>
          </a:xfrm>
          <a:prstGeom prst="rect">
            <a:avLst/>
          </a:prstGeom>
        </p:spPr>
        <p:txBody>
          <a:bodyPr wrap="square">
            <a:spAutoFit/>
          </a:bodyPr>
          <a:lstStyle/>
          <a:p>
            <a:r>
              <a:rPr lang="en-US" altLang="zh-CN" sz="3200" dirty="0" smtClean="0">
                <a:solidFill>
                  <a:srgbClr val="FF0000"/>
                </a:solidFill>
              </a:rPr>
              <a:t>B</a:t>
            </a:r>
            <a:endParaRPr lang="zh-CN" altLang="en-US" sz="3200" dirty="0">
              <a:solidFill>
                <a:srgbClr val="FF0000"/>
              </a:solidFill>
              <a:latin typeface="微软雅黑" pitchFamily="34" charset="-122"/>
              <a:ea typeface="微软雅黑" pitchFamily="34" charset="-122"/>
            </a:endParaRPr>
          </a:p>
        </p:txBody>
      </p:sp>
      <p:sp>
        <p:nvSpPr>
          <p:cNvPr id="8" name="矩形 7"/>
          <p:cNvSpPr/>
          <p:nvPr/>
        </p:nvSpPr>
        <p:spPr>
          <a:xfrm>
            <a:off x="1187624" y="2420888"/>
            <a:ext cx="2520280" cy="3046988"/>
          </a:xfrm>
          <a:prstGeom prst="rect">
            <a:avLst/>
          </a:prstGeom>
        </p:spPr>
        <p:txBody>
          <a:bodyPr wrap="square">
            <a:spAutoFit/>
          </a:bodyPr>
          <a:lstStyle/>
          <a:p>
            <a:pPr fontAlgn="ctr">
              <a:lnSpc>
                <a:spcPct val="150000"/>
              </a:lnSpc>
            </a:pPr>
            <a:r>
              <a:rPr lang="en-US" altLang="zh-CN" sz="3200" dirty="0" smtClean="0">
                <a:latin typeface="微软雅黑" pitchFamily="34" charset="-122"/>
                <a:ea typeface="微软雅黑" pitchFamily="34" charset="-122"/>
              </a:rPr>
              <a:t>A.1000Pa ﻿﻿﻿﻿﻿﻿﻿﻿﻿﻿ </a:t>
            </a:r>
          </a:p>
          <a:p>
            <a:pPr fontAlgn="ctr">
              <a:lnSpc>
                <a:spcPct val="150000"/>
              </a:lnSpc>
            </a:pPr>
            <a:r>
              <a:rPr lang="en-US" altLang="zh-CN" sz="3200" dirty="0" smtClean="0">
                <a:latin typeface="微软雅黑" pitchFamily="34" charset="-122"/>
                <a:ea typeface="微软雅黑" pitchFamily="34" charset="-122"/>
              </a:rPr>
              <a:t>B. ﻿﻿﻿﻿﻿﻿﻿﻿﻿﻿6000Pa </a:t>
            </a:r>
          </a:p>
          <a:p>
            <a:pPr fontAlgn="ctr">
              <a:lnSpc>
                <a:spcPct val="150000"/>
              </a:lnSpc>
            </a:pPr>
            <a:r>
              <a:rPr lang="en-US" altLang="zh-CN" sz="3200" dirty="0" smtClean="0">
                <a:latin typeface="微软雅黑" pitchFamily="34" charset="-122"/>
                <a:ea typeface="微软雅黑" pitchFamily="34" charset="-122"/>
              </a:rPr>
              <a:t>C. ﻿﻿﻿﻿﻿﻿﻿﻿﻿﻿3000Pa</a:t>
            </a:r>
          </a:p>
          <a:p>
            <a:pPr fontAlgn="ctr">
              <a:lnSpc>
                <a:spcPct val="150000"/>
              </a:lnSpc>
            </a:pPr>
            <a:r>
              <a:rPr lang="en-US" altLang="zh-CN" sz="3200" dirty="0" smtClean="0">
                <a:latin typeface="微软雅黑" pitchFamily="34" charset="-122"/>
                <a:ea typeface="微软雅黑" pitchFamily="34" charset="-122"/>
              </a:rPr>
              <a:t>D. ﻿﻿﻿﻿﻿﻿﻿﻿4000Pa</a:t>
            </a:r>
            <a:endParaRPr lang="en-US" altLang="zh-CN" sz="3200" dirty="0">
              <a:latin typeface="微软雅黑" pitchFamily="34" charset="-122"/>
              <a:ea typeface="微软雅黑" pitchFamily="34" charset="-122"/>
            </a:endParaRPr>
          </a:p>
        </p:txBody>
      </p:sp>
      <p:pic>
        <p:nvPicPr>
          <p:cNvPr id="89090" name="Picture 2"/>
          <p:cNvPicPr>
            <a:picLocks noChangeAspect="1" noChangeArrowheads="1"/>
          </p:cNvPicPr>
          <p:nvPr/>
        </p:nvPicPr>
        <p:blipFill>
          <a:blip r:embed="rId2" cstate="print"/>
          <a:srcRect/>
          <a:stretch>
            <a:fillRect/>
          </a:stretch>
        </p:blipFill>
        <p:spPr bwMode="auto">
          <a:xfrm>
            <a:off x="4211960" y="1988840"/>
            <a:ext cx="4932040" cy="42072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例题</a:t>
            </a:r>
            <a:endParaRPr lang="zh-CN" altLang="en-US" sz="3200" dirty="0">
              <a:solidFill>
                <a:schemeClr val="tx2"/>
              </a:solidFill>
              <a:latin typeface="微软雅黑" pitchFamily="34" charset="-122"/>
              <a:ea typeface="微软雅黑" pitchFamily="34" charset="-122"/>
            </a:endParaRPr>
          </a:p>
        </p:txBody>
      </p:sp>
      <p:sp>
        <p:nvSpPr>
          <p:cNvPr id="6" name="矩形 5"/>
          <p:cNvSpPr/>
          <p:nvPr/>
        </p:nvSpPr>
        <p:spPr>
          <a:xfrm>
            <a:off x="1187624" y="764704"/>
            <a:ext cx="7956376" cy="1815882"/>
          </a:xfrm>
          <a:prstGeom prst="rect">
            <a:avLst/>
          </a:prstGeom>
        </p:spPr>
        <p:txBody>
          <a:bodyPr wrap="square">
            <a:spAutoFit/>
          </a:bodyPr>
          <a:lstStyle/>
          <a:p>
            <a:pPr fontAlgn="ctr"/>
            <a:r>
              <a:rPr lang="zh-CN" altLang="en-US" sz="2800" dirty="0" smtClean="0"/>
              <a:t>如图所示，把一只平底玻璃杯放在水平桌面上，在瓶内装入</a:t>
            </a:r>
            <a:r>
              <a:rPr lang="en-US" altLang="zh-CN" sz="2800" dirty="0" smtClean="0"/>
              <a:t>150 g</a:t>
            </a:r>
            <a:r>
              <a:rPr lang="zh-CN" altLang="en-US" sz="2800" dirty="0" smtClean="0"/>
              <a:t>的水，杯子与桌面的接触面积是 </a:t>
            </a:r>
            <a:r>
              <a:rPr lang="en-US" altLang="zh-CN" sz="2800" dirty="0" smtClean="0"/>
              <a:t>10 </a:t>
            </a:r>
            <a:r>
              <a:rPr lang="zh-CN" altLang="en-US" sz="2800" i="1" dirty="0" smtClean="0"/>
              <a:t>﻿﻿﻿﻿﻿﻿﻿﻿</a:t>
            </a:r>
            <a:r>
              <a:rPr lang="zh-CN" altLang="en-US" sz="2800" dirty="0" smtClean="0"/>
              <a:t> ，取 </a:t>
            </a:r>
            <a:r>
              <a:rPr lang="zh-CN" altLang="en-US" sz="2800" i="1" dirty="0" smtClean="0"/>
              <a:t>﻿﻿﻿﻿﻿﻿﻿﻿﻿﻿</a:t>
            </a:r>
            <a:r>
              <a:rPr lang="zh-CN" altLang="en-US" sz="2800" dirty="0" smtClean="0"/>
              <a:t> ，求：</a:t>
            </a:r>
          </a:p>
          <a:p>
            <a:pPr fontAlgn="ctr"/>
            <a:r>
              <a:rPr lang="zh-CN" altLang="en-US" sz="2800" dirty="0" smtClean="0"/>
              <a:t>（</a:t>
            </a:r>
            <a:r>
              <a:rPr lang="en-US" altLang="zh-CN" sz="2800" dirty="0" smtClean="0"/>
              <a:t>1</a:t>
            </a:r>
            <a:r>
              <a:rPr lang="zh-CN" altLang="en-US" sz="2800" dirty="0" smtClean="0"/>
              <a:t>）水对杯底的压强；（</a:t>
            </a:r>
            <a:r>
              <a:rPr lang="en-US" altLang="zh-CN" sz="2800" dirty="0" smtClean="0"/>
              <a:t>2</a:t>
            </a:r>
            <a:r>
              <a:rPr lang="zh-CN" altLang="en-US" sz="2800" dirty="0" smtClean="0"/>
              <a:t>）水对杯底的压力。</a:t>
            </a:r>
            <a:endParaRPr lang="zh-CN" altLang="en-US" sz="2800" dirty="0"/>
          </a:p>
        </p:txBody>
      </p:sp>
      <p:pic>
        <p:nvPicPr>
          <p:cNvPr id="90114" name="Picture 2"/>
          <p:cNvPicPr>
            <a:picLocks noChangeAspect="1" noChangeArrowheads="1"/>
          </p:cNvPicPr>
          <p:nvPr/>
        </p:nvPicPr>
        <p:blipFill>
          <a:blip r:embed="rId2" cstate="print"/>
          <a:srcRect/>
          <a:stretch>
            <a:fillRect/>
          </a:stretch>
        </p:blipFill>
        <p:spPr bwMode="auto">
          <a:xfrm>
            <a:off x="6273038" y="2636912"/>
            <a:ext cx="2870962" cy="1677169"/>
          </a:xfrm>
          <a:prstGeom prst="rect">
            <a:avLst/>
          </a:prstGeom>
          <a:noFill/>
          <a:ln w="9525">
            <a:noFill/>
            <a:miter lim="800000"/>
            <a:headEnd/>
            <a:tailEnd/>
          </a:ln>
        </p:spPr>
      </p:pic>
      <p:pic>
        <p:nvPicPr>
          <p:cNvPr id="90116" name="Picture 4"/>
          <p:cNvPicPr>
            <a:picLocks noChangeAspect="1" noChangeArrowheads="1"/>
          </p:cNvPicPr>
          <p:nvPr/>
        </p:nvPicPr>
        <p:blipFill>
          <a:blip r:embed="rId3" cstate="print"/>
          <a:srcRect/>
          <a:stretch>
            <a:fillRect/>
          </a:stretch>
        </p:blipFill>
        <p:spPr bwMode="auto">
          <a:xfrm>
            <a:off x="1115617" y="2668056"/>
            <a:ext cx="8028384" cy="4189944"/>
          </a:xfrm>
          <a:prstGeom prst="rect">
            <a:avLst/>
          </a:prstGeom>
          <a:noFill/>
          <a:ln w="9525">
            <a:noFill/>
            <a:miter lim="800000"/>
            <a:headEnd/>
            <a:tailEnd/>
          </a:ln>
        </p:spPr>
      </p:pic>
      <p:sp>
        <p:nvSpPr>
          <p:cNvPr id="11" name="TextBox 10"/>
          <p:cNvSpPr txBox="1"/>
          <p:nvPr/>
        </p:nvSpPr>
        <p:spPr>
          <a:xfrm>
            <a:off x="0" y="2708920"/>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答案</a:t>
            </a:r>
            <a:endParaRPr lang="zh-CN" altLang="en-US" sz="3200" dirty="0">
              <a:solidFill>
                <a:schemeClr val="tx2"/>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0116"/>
                                        </p:tgtEl>
                                        <p:attrNameLst>
                                          <p:attrName>style.visibility</p:attrName>
                                        </p:attrNameLst>
                                      </p:cBhvr>
                                      <p:to>
                                        <p:strVal val="visible"/>
                                      </p:to>
                                    </p:set>
                                    <p:anim calcmode="lin" valueType="num">
                                      <p:cBhvr additive="base">
                                        <p:cTn id="11" dur="500" fill="hold"/>
                                        <p:tgtEl>
                                          <p:spTgt spid="90116"/>
                                        </p:tgtEl>
                                        <p:attrNameLst>
                                          <p:attrName>ppt_x</p:attrName>
                                        </p:attrNameLst>
                                      </p:cBhvr>
                                      <p:tavLst>
                                        <p:tav tm="0">
                                          <p:val>
                                            <p:strVal val="#ppt_x"/>
                                          </p:val>
                                        </p:tav>
                                        <p:tav tm="100000">
                                          <p:val>
                                            <p:strVal val="#ppt_x"/>
                                          </p:val>
                                        </p:tav>
                                      </p:tavLst>
                                    </p:anim>
                                    <p:anim calcmode="lin" valueType="num">
                                      <p:cBhvr additive="base">
                                        <p:cTn id="12" dur="500" fill="hold"/>
                                        <p:tgtEl>
                                          <p:spTgt spid="901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923928" y="3717032"/>
            <a:ext cx="3960440" cy="2554545"/>
          </a:xfrm>
          <a:prstGeom prst="rect">
            <a:avLst/>
          </a:prstGeom>
        </p:spPr>
        <p:txBody>
          <a:bodyPr wrap="square">
            <a:spAutoFit/>
          </a:bodyPr>
          <a:lstStyle/>
          <a:p>
            <a:r>
              <a:rPr lang="zh-CN" altLang="en-US" sz="3200" dirty="0" smtClean="0"/>
              <a:t>连通器的特点：连通器里装</a:t>
            </a:r>
            <a:r>
              <a:rPr lang="zh-CN" altLang="en-US" sz="3200" b="1" dirty="0" smtClean="0">
                <a:solidFill>
                  <a:srgbClr val="FF0000"/>
                </a:solidFill>
              </a:rPr>
              <a:t>同种液体</a:t>
            </a:r>
            <a:r>
              <a:rPr lang="zh-CN" altLang="en-US" sz="3200" dirty="0" smtClean="0"/>
              <a:t>，当液体</a:t>
            </a:r>
            <a:r>
              <a:rPr lang="zh-CN" altLang="en-US" sz="3200" b="1" dirty="0" smtClean="0">
                <a:solidFill>
                  <a:srgbClr val="FF0000"/>
                </a:solidFill>
              </a:rPr>
              <a:t>不流动时</a:t>
            </a:r>
            <a:r>
              <a:rPr lang="zh-CN" altLang="en-US" sz="3200" dirty="0" smtClean="0"/>
              <a:t>，连通器各部分中的液面总是相平的。 </a:t>
            </a:r>
            <a:endParaRPr lang="zh-CN" altLang="en-US" sz="3200" dirty="0">
              <a:solidFill>
                <a:schemeClr val="tx2"/>
              </a:solidFill>
              <a:latin typeface="微软雅黑" pitchFamily="34" charset="-122"/>
              <a:ea typeface="微软雅黑" pitchFamily="34" charset="-122"/>
            </a:endParaRPr>
          </a:p>
        </p:txBody>
      </p:sp>
      <p:sp>
        <p:nvSpPr>
          <p:cNvPr id="9" name="矩形 8"/>
          <p:cNvSpPr/>
          <p:nvPr/>
        </p:nvSpPr>
        <p:spPr>
          <a:xfrm>
            <a:off x="827584" y="476672"/>
            <a:ext cx="2016224" cy="707886"/>
          </a:xfrm>
          <a:prstGeom prst="rect">
            <a:avLst/>
          </a:prstGeom>
        </p:spPr>
        <p:txBody>
          <a:bodyPr wrap="square">
            <a:spAutoFit/>
          </a:bodyPr>
          <a:lstStyle/>
          <a:p>
            <a:r>
              <a:rPr lang="zh-CN" altLang="en-US" sz="4000" b="1" dirty="0" smtClean="0">
                <a:latin typeface="微软雅黑" pitchFamily="34" charset="-122"/>
                <a:ea typeface="微软雅黑" pitchFamily="34" charset="-122"/>
              </a:rPr>
              <a:t>连通器</a:t>
            </a:r>
            <a:endParaRPr lang="zh-CN" altLang="en-US" sz="4000" b="1" dirty="0">
              <a:latin typeface="微软雅黑" pitchFamily="34" charset="-122"/>
              <a:ea typeface="微软雅黑" pitchFamily="34" charset="-122"/>
            </a:endParaRPr>
          </a:p>
        </p:txBody>
      </p:sp>
      <p:sp>
        <p:nvSpPr>
          <p:cNvPr id="15" name="TextBox 14"/>
          <p:cNvSpPr txBox="1"/>
          <p:nvPr/>
        </p:nvSpPr>
        <p:spPr>
          <a:xfrm>
            <a:off x="1115616" y="1844824"/>
            <a:ext cx="6624736" cy="1323439"/>
          </a:xfrm>
          <a:prstGeom prst="rect">
            <a:avLst/>
          </a:prstGeom>
          <a:noFill/>
          <a:ln>
            <a:solidFill>
              <a:srgbClr val="FF0000"/>
            </a:solidFill>
          </a:ln>
        </p:spPr>
        <p:txBody>
          <a:bodyPr wrap="square" rtlCol="0">
            <a:spAutoFit/>
          </a:bodyPr>
          <a:lstStyle/>
          <a:p>
            <a:r>
              <a:rPr lang="zh-CN" altLang="en-US" sz="4000" dirty="0" smtClean="0">
                <a:latin typeface="微软雅黑" pitchFamily="34" charset="-122"/>
                <a:ea typeface="微软雅黑" pitchFamily="34" charset="-122"/>
              </a:rPr>
              <a:t>上端开口、下端连通的容器叫做</a:t>
            </a:r>
            <a:r>
              <a:rPr lang="zh-CN" altLang="en-US" sz="4000" b="1" dirty="0" smtClean="0">
                <a:solidFill>
                  <a:srgbClr val="FF0000"/>
                </a:solidFill>
                <a:latin typeface="微软雅黑" pitchFamily="34" charset="-122"/>
                <a:ea typeface="微软雅黑" pitchFamily="34" charset="-122"/>
              </a:rPr>
              <a:t>连通器</a:t>
            </a:r>
            <a:endParaRPr lang="zh-CN" altLang="en-US" sz="4000" dirty="0">
              <a:solidFill>
                <a:srgbClr val="FF0000"/>
              </a:solidFill>
              <a:latin typeface="微软雅黑" pitchFamily="34" charset="-122"/>
              <a:ea typeface="微软雅黑" pitchFamily="34" charset="-122"/>
            </a:endParaRPr>
          </a:p>
        </p:txBody>
      </p:sp>
      <p:pic>
        <p:nvPicPr>
          <p:cNvPr id="91138" name="Picture 2"/>
          <p:cNvPicPr>
            <a:picLocks noChangeAspect="1" noChangeArrowheads="1"/>
          </p:cNvPicPr>
          <p:nvPr/>
        </p:nvPicPr>
        <p:blipFill>
          <a:blip r:embed="rId2" cstate="print"/>
          <a:srcRect/>
          <a:stretch>
            <a:fillRect/>
          </a:stretch>
        </p:blipFill>
        <p:spPr bwMode="auto">
          <a:xfrm>
            <a:off x="0" y="3645024"/>
            <a:ext cx="3378807" cy="32129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27584" y="1484784"/>
            <a:ext cx="7560840" cy="1077218"/>
          </a:xfrm>
          <a:prstGeom prst="rect">
            <a:avLst/>
          </a:prstGeom>
        </p:spPr>
        <p:txBody>
          <a:bodyPr wrap="square">
            <a:spAutoFit/>
          </a:bodyPr>
          <a:lstStyle/>
          <a:p>
            <a:r>
              <a:rPr lang="zh-CN" altLang="en-US" sz="3200" dirty="0" smtClean="0"/>
              <a:t>假设容器底部有一竖直膜片，分析下图中</a:t>
            </a:r>
            <a:r>
              <a:rPr lang="en-US" altLang="zh-CN" sz="3200" dirty="0" smtClean="0"/>
              <a:t>P</a:t>
            </a:r>
            <a:r>
              <a:rPr lang="en-US" altLang="zh-CN" sz="3200" baseline="-25000" dirty="0" smtClean="0"/>
              <a:t>1</a:t>
            </a:r>
            <a:r>
              <a:rPr lang="zh-CN" altLang="en-US" sz="3200" dirty="0" smtClean="0"/>
              <a:t> </a:t>
            </a:r>
            <a:r>
              <a:rPr lang="zh-CN" altLang="en-US" sz="3200" i="1" dirty="0" smtClean="0"/>
              <a:t>﻿﻿﻿﻿﻿﻿﻿﻿</a:t>
            </a:r>
            <a:r>
              <a:rPr lang="zh-CN" altLang="en-US" sz="3200" dirty="0" smtClean="0"/>
              <a:t> 与 ﻿﻿﻿﻿﻿﻿﻿﻿</a:t>
            </a:r>
            <a:r>
              <a:rPr lang="en-US" altLang="zh-CN" sz="3200" dirty="0" smtClean="0"/>
              <a:t>P</a:t>
            </a:r>
            <a:r>
              <a:rPr lang="en-US" altLang="zh-CN" sz="3200" baseline="-25000" dirty="0" smtClean="0"/>
              <a:t>2</a:t>
            </a:r>
            <a:r>
              <a:rPr lang="zh-CN" altLang="en-US" sz="3200" dirty="0" smtClean="0"/>
              <a:t> 的大小。</a:t>
            </a:r>
            <a:endParaRPr lang="zh-CN" altLang="en-US" sz="3200" dirty="0">
              <a:solidFill>
                <a:schemeClr val="tx2"/>
              </a:solidFill>
              <a:latin typeface="微软雅黑" pitchFamily="34" charset="-122"/>
              <a:ea typeface="微软雅黑" pitchFamily="34" charset="-122"/>
            </a:endParaRPr>
          </a:p>
        </p:txBody>
      </p:sp>
      <p:sp>
        <p:nvSpPr>
          <p:cNvPr id="9" name="矩形 8"/>
          <p:cNvSpPr/>
          <p:nvPr/>
        </p:nvSpPr>
        <p:spPr>
          <a:xfrm>
            <a:off x="827584" y="476672"/>
            <a:ext cx="2016224" cy="707886"/>
          </a:xfrm>
          <a:prstGeom prst="rect">
            <a:avLst/>
          </a:prstGeom>
        </p:spPr>
        <p:txBody>
          <a:bodyPr wrap="square">
            <a:spAutoFit/>
          </a:bodyPr>
          <a:lstStyle/>
          <a:p>
            <a:r>
              <a:rPr lang="zh-CN" altLang="en-US" sz="4000" b="1" dirty="0" smtClean="0">
                <a:latin typeface="微软雅黑" pitchFamily="34" charset="-122"/>
                <a:ea typeface="微软雅黑" pitchFamily="34" charset="-122"/>
              </a:rPr>
              <a:t>连通器</a:t>
            </a:r>
            <a:endParaRPr lang="zh-CN" altLang="en-US" sz="4000" b="1" dirty="0">
              <a:latin typeface="微软雅黑" pitchFamily="34" charset="-122"/>
              <a:ea typeface="微软雅黑" pitchFamily="34" charset="-122"/>
            </a:endParaRPr>
          </a:p>
        </p:txBody>
      </p:sp>
      <p:sp>
        <p:nvSpPr>
          <p:cNvPr id="8" name="矩形 7"/>
          <p:cNvSpPr/>
          <p:nvPr/>
        </p:nvSpPr>
        <p:spPr>
          <a:xfrm>
            <a:off x="4067944" y="2996952"/>
            <a:ext cx="4572000" cy="1077218"/>
          </a:xfrm>
          <a:prstGeom prst="rect">
            <a:avLst/>
          </a:prstGeom>
        </p:spPr>
        <p:txBody>
          <a:bodyPr wrap="square">
            <a:spAutoFit/>
          </a:bodyPr>
          <a:lstStyle/>
          <a:p>
            <a:r>
              <a:rPr lang="zh-CN" altLang="en-US" sz="3200" dirty="0" smtClean="0"/>
              <a:t>如果 </a:t>
            </a:r>
            <a:r>
              <a:rPr lang="en-US" altLang="zh-CN" sz="3200" dirty="0" smtClean="0"/>
              <a:t>P</a:t>
            </a:r>
            <a:r>
              <a:rPr lang="en-US" altLang="zh-CN" sz="3200" baseline="-25000" dirty="0" smtClean="0"/>
              <a:t>1</a:t>
            </a:r>
            <a:r>
              <a:rPr lang="zh-CN" altLang="en-US" sz="3200" dirty="0" smtClean="0"/>
              <a:t> </a:t>
            </a:r>
            <a:r>
              <a:rPr lang="zh-CN" altLang="en-US" sz="3200" i="1" dirty="0" smtClean="0"/>
              <a:t>﻿﻿﻿﻿﻿﻿</a:t>
            </a:r>
            <a:r>
              <a:rPr lang="zh-CN" altLang="en-US" sz="3200" dirty="0" smtClean="0"/>
              <a:t> 、 ﻿﻿﻿﻿﻿﻿﻿﻿</a:t>
            </a:r>
            <a:r>
              <a:rPr lang="en-US" altLang="zh-CN" sz="3200" dirty="0" smtClean="0"/>
              <a:t>P</a:t>
            </a:r>
            <a:r>
              <a:rPr lang="en-US" altLang="zh-CN" sz="3200" baseline="-25000" dirty="0" smtClean="0"/>
              <a:t>2</a:t>
            </a:r>
            <a:r>
              <a:rPr lang="zh-CN" altLang="en-US" sz="3200" dirty="0" smtClean="0"/>
              <a:t>  </a:t>
            </a:r>
            <a:r>
              <a:rPr lang="zh-CN" altLang="en-US" sz="3200" i="1" dirty="0" smtClean="0"/>
              <a:t>﻿﻿﻿﻿﻿﻿</a:t>
            </a:r>
            <a:r>
              <a:rPr lang="zh-CN" altLang="en-US" sz="3200" dirty="0" smtClean="0"/>
              <a:t> 大小不相等，会发生什么现象？</a:t>
            </a:r>
            <a:r>
              <a:rPr lang="zh-CN" altLang="en-US" sz="3200" i="1" dirty="0" smtClean="0"/>
              <a:t>﻿﻿﻿﻿﻿﻿﻿﻿</a:t>
            </a:r>
            <a:endParaRPr lang="zh-CN" altLang="en-US" sz="3200" dirty="0">
              <a:solidFill>
                <a:schemeClr val="tx2"/>
              </a:solidFill>
              <a:latin typeface="微软雅黑" pitchFamily="34" charset="-122"/>
              <a:ea typeface="微软雅黑" pitchFamily="34" charset="-122"/>
            </a:endParaRPr>
          </a:p>
        </p:txBody>
      </p:sp>
      <p:sp>
        <p:nvSpPr>
          <p:cNvPr id="10" name="矩形 9"/>
          <p:cNvSpPr/>
          <p:nvPr/>
        </p:nvSpPr>
        <p:spPr>
          <a:xfrm>
            <a:off x="3923928" y="4581128"/>
            <a:ext cx="5004048" cy="1077218"/>
          </a:xfrm>
          <a:prstGeom prst="rect">
            <a:avLst/>
          </a:prstGeom>
        </p:spPr>
        <p:txBody>
          <a:bodyPr wrap="square">
            <a:spAutoFit/>
          </a:bodyPr>
          <a:lstStyle/>
          <a:p>
            <a:r>
              <a:rPr lang="zh-CN" altLang="en-US" sz="3200" b="1" dirty="0" smtClean="0">
                <a:solidFill>
                  <a:srgbClr val="FF0000"/>
                </a:solidFill>
                <a:latin typeface="华文楷体" pitchFamily="2" charset="-122"/>
                <a:ea typeface="华文楷体" pitchFamily="2" charset="-122"/>
              </a:rPr>
              <a:t>右侧液面下降，最后当液体静止时，两侧液面相平。</a:t>
            </a:r>
            <a:endParaRPr lang="zh-CN" altLang="en-US" sz="3200" dirty="0">
              <a:solidFill>
                <a:srgbClr val="FF0000"/>
              </a:solidFill>
              <a:latin typeface="华文楷体" pitchFamily="2" charset="-122"/>
              <a:ea typeface="华文楷体" pitchFamily="2" charset="-122"/>
            </a:endParaRPr>
          </a:p>
        </p:txBody>
      </p:sp>
      <p:pic>
        <p:nvPicPr>
          <p:cNvPr id="92162" name="Picture 2"/>
          <p:cNvPicPr>
            <a:picLocks noChangeAspect="1" noChangeArrowheads="1"/>
          </p:cNvPicPr>
          <p:nvPr/>
        </p:nvPicPr>
        <p:blipFill>
          <a:blip r:embed="rId2" cstate="print"/>
          <a:srcRect/>
          <a:stretch>
            <a:fillRect/>
          </a:stretch>
        </p:blipFill>
        <p:spPr bwMode="auto">
          <a:xfrm>
            <a:off x="683568" y="2708920"/>
            <a:ext cx="2987824" cy="345997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27584" y="1484784"/>
            <a:ext cx="2592288" cy="1569660"/>
          </a:xfrm>
          <a:prstGeom prst="rect">
            <a:avLst/>
          </a:prstGeom>
        </p:spPr>
        <p:txBody>
          <a:bodyPr wrap="square">
            <a:spAutoFit/>
          </a:bodyPr>
          <a:lstStyle/>
          <a:p>
            <a:r>
              <a:rPr lang="zh-CN" altLang="en-US" sz="3200" b="1" dirty="0" smtClean="0"/>
              <a:t>茶炉和外面的水位计组成连通器</a:t>
            </a:r>
            <a:endParaRPr lang="zh-CN" altLang="en-US" sz="3200" dirty="0">
              <a:solidFill>
                <a:schemeClr val="tx2"/>
              </a:solidFill>
              <a:latin typeface="微软雅黑" pitchFamily="34" charset="-122"/>
              <a:ea typeface="微软雅黑" pitchFamily="34" charset="-122"/>
            </a:endParaRPr>
          </a:p>
        </p:txBody>
      </p:sp>
      <p:sp>
        <p:nvSpPr>
          <p:cNvPr id="9" name="矩形 8"/>
          <p:cNvSpPr/>
          <p:nvPr/>
        </p:nvSpPr>
        <p:spPr>
          <a:xfrm>
            <a:off x="827584" y="476672"/>
            <a:ext cx="2016224" cy="707886"/>
          </a:xfrm>
          <a:prstGeom prst="rect">
            <a:avLst/>
          </a:prstGeom>
        </p:spPr>
        <p:txBody>
          <a:bodyPr wrap="square">
            <a:spAutoFit/>
          </a:bodyPr>
          <a:lstStyle/>
          <a:p>
            <a:r>
              <a:rPr lang="zh-CN" altLang="en-US" sz="4000" b="1" dirty="0" smtClean="0">
                <a:latin typeface="微软雅黑" pitchFamily="34" charset="-122"/>
                <a:ea typeface="微软雅黑" pitchFamily="34" charset="-122"/>
              </a:rPr>
              <a:t>连通器</a:t>
            </a:r>
            <a:endParaRPr lang="zh-CN" altLang="en-US" sz="4000" b="1" dirty="0">
              <a:latin typeface="微软雅黑" pitchFamily="34" charset="-122"/>
              <a:ea typeface="微软雅黑" pitchFamily="34" charset="-122"/>
            </a:endParaRPr>
          </a:p>
        </p:txBody>
      </p:sp>
      <p:sp>
        <p:nvSpPr>
          <p:cNvPr id="8" name="矩形 7"/>
          <p:cNvSpPr/>
          <p:nvPr/>
        </p:nvSpPr>
        <p:spPr>
          <a:xfrm>
            <a:off x="3563888" y="1484784"/>
            <a:ext cx="2448272" cy="1569660"/>
          </a:xfrm>
          <a:prstGeom prst="rect">
            <a:avLst/>
          </a:prstGeom>
        </p:spPr>
        <p:txBody>
          <a:bodyPr wrap="square">
            <a:spAutoFit/>
          </a:bodyPr>
          <a:lstStyle/>
          <a:p>
            <a:r>
              <a:rPr lang="zh-CN" altLang="en-US" sz="3200" b="1" dirty="0" smtClean="0"/>
              <a:t>排水管的 </a:t>
            </a:r>
            <a:r>
              <a:rPr lang="en-US" altLang="zh-CN" sz="3200" b="1" dirty="0" smtClean="0"/>
              <a:t>U </a:t>
            </a:r>
            <a:r>
              <a:rPr lang="zh-CN" altLang="en-US" sz="3200" b="1" dirty="0" smtClean="0"/>
              <a:t>形反水弯是一个连通器</a:t>
            </a:r>
            <a:r>
              <a:rPr lang="zh-CN" altLang="en-US" sz="3200" i="1" dirty="0" smtClean="0"/>
              <a:t>﻿﻿﻿﻿﻿﻿﻿﻿</a:t>
            </a:r>
            <a:endParaRPr lang="zh-CN" altLang="en-US" sz="3200" dirty="0">
              <a:solidFill>
                <a:schemeClr val="tx2"/>
              </a:solidFill>
              <a:latin typeface="微软雅黑" pitchFamily="34" charset="-122"/>
              <a:ea typeface="微软雅黑" pitchFamily="34" charset="-122"/>
            </a:endParaRPr>
          </a:p>
        </p:txBody>
      </p:sp>
      <p:sp>
        <p:nvSpPr>
          <p:cNvPr id="10" name="矩形 9"/>
          <p:cNvSpPr/>
          <p:nvPr/>
        </p:nvSpPr>
        <p:spPr>
          <a:xfrm>
            <a:off x="6156176" y="1484784"/>
            <a:ext cx="2448272" cy="1569660"/>
          </a:xfrm>
          <a:prstGeom prst="rect">
            <a:avLst/>
          </a:prstGeom>
        </p:spPr>
        <p:txBody>
          <a:bodyPr wrap="square">
            <a:spAutoFit/>
          </a:bodyPr>
          <a:lstStyle/>
          <a:p>
            <a:r>
              <a:rPr lang="zh-CN" altLang="en-US" sz="3200" b="1" dirty="0" smtClean="0"/>
              <a:t>水壶的壶身与壶嘴组成连通器</a:t>
            </a:r>
            <a:endParaRPr lang="zh-CN" altLang="en-US" sz="3200" dirty="0">
              <a:solidFill>
                <a:srgbClr val="FF0000"/>
              </a:solidFill>
              <a:latin typeface="华文楷体" pitchFamily="2" charset="-122"/>
              <a:ea typeface="华文楷体" pitchFamily="2" charset="-122"/>
            </a:endParaRPr>
          </a:p>
        </p:txBody>
      </p:sp>
      <p:pic>
        <p:nvPicPr>
          <p:cNvPr id="93186" name="Picture 2"/>
          <p:cNvPicPr>
            <a:picLocks noChangeAspect="1" noChangeArrowheads="1"/>
          </p:cNvPicPr>
          <p:nvPr/>
        </p:nvPicPr>
        <p:blipFill>
          <a:blip r:embed="rId2" cstate="print"/>
          <a:srcRect/>
          <a:stretch>
            <a:fillRect/>
          </a:stretch>
        </p:blipFill>
        <p:spPr bwMode="auto">
          <a:xfrm>
            <a:off x="0" y="3076575"/>
            <a:ext cx="3032820" cy="3781425"/>
          </a:xfrm>
          <a:prstGeom prst="rect">
            <a:avLst/>
          </a:prstGeom>
          <a:noFill/>
          <a:ln w="9525">
            <a:noFill/>
            <a:miter lim="800000"/>
            <a:headEnd/>
            <a:tailEnd/>
          </a:ln>
        </p:spPr>
      </p:pic>
      <p:pic>
        <p:nvPicPr>
          <p:cNvPr id="93187" name="Picture 3"/>
          <p:cNvPicPr>
            <a:picLocks noChangeAspect="1" noChangeArrowheads="1"/>
          </p:cNvPicPr>
          <p:nvPr/>
        </p:nvPicPr>
        <p:blipFill>
          <a:blip r:embed="rId3" cstate="print"/>
          <a:srcRect/>
          <a:stretch>
            <a:fillRect/>
          </a:stretch>
        </p:blipFill>
        <p:spPr bwMode="auto">
          <a:xfrm>
            <a:off x="3059832" y="3068960"/>
            <a:ext cx="2952328" cy="3789040"/>
          </a:xfrm>
          <a:prstGeom prst="rect">
            <a:avLst/>
          </a:prstGeom>
          <a:noFill/>
          <a:ln w="9525">
            <a:noFill/>
            <a:miter lim="800000"/>
            <a:headEnd/>
            <a:tailEnd/>
          </a:ln>
        </p:spPr>
      </p:pic>
      <p:pic>
        <p:nvPicPr>
          <p:cNvPr id="93188" name="Picture 4"/>
          <p:cNvPicPr>
            <a:picLocks noChangeAspect="1" noChangeArrowheads="1"/>
          </p:cNvPicPr>
          <p:nvPr/>
        </p:nvPicPr>
        <p:blipFill>
          <a:blip r:embed="rId4" cstate="print"/>
          <a:srcRect/>
          <a:stretch>
            <a:fillRect/>
          </a:stretch>
        </p:blipFill>
        <p:spPr bwMode="auto">
          <a:xfrm>
            <a:off x="6012160" y="3068960"/>
            <a:ext cx="3131840" cy="37890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827584" y="476672"/>
            <a:ext cx="2016224" cy="707886"/>
          </a:xfrm>
          <a:prstGeom prst="rect">
            <a:avLst/>
          </a:prstGeom>
        </p:spPr>
        <p:txBody>
          <a:bodyPr wrap="square">
            <a:spAutoFit/>
          </a:bodyPr>
          <a:lstStyle/>
          <a:p>
            <a:r>
              <a:rPr lang="zh-CN" altLang="en-US" sz="4000" b="1" dirty="0" smtClean="0">
                <a:latin typeface="微软雅黑" pitchFamily="34" charset="-122"/>
                <a:ea typeface="微软雅黑" pitchFamily="34" charset="-122"/>
              </a:rPr>
              <a:t>连通器</a:t>
            </a:r>
            <a:endParaRPr lang="zh-CN" altLang="en-US" sz="4000" b="1" dirty="0">
              <a:latin typeface="微软雅黑" pitchFamily="34" charset="-122"/>
              <a:ea typeface="微软雅黑" pitchFamily="34" charset="-122"/>
            </a:endParaRPr>
          </a:p>
        </p:txBody>
      </p:sp>
      <p:pic>
        <p:nvPicPr>
          <p:cNvPr id="94210" name="Picture 2"/>
          <p:cNvPicPr>
            <a:picLocks noChangeAspect="1" noChangeArrowheads="1"/>
          </p:cNvPicPr>
          <p:nvPr/>
        </p:nvPicPr>
        <p:blipFill>
          <a:blip r:embed="rId2" cstate="print"/>
          <a:srcRect/>
          <a:stretch>
            <a:fillRect/>
          </a:stretch>
        </p:blipFill>
        <p:spPr bwMode="auto">
          <a:xfrm>
            <a:off x="467544" y="1196752"/>
            <a:ext cx="3771900" cy="2133600"/>
          </a:xfrm>
          <a:prstGeom prst="rect">
            <a:avLst/>
          </a:prstGeom>
          <a:noFill/>
          <a:ln w="9525">
            <a:noFill/>
            <a:miter lim="800000"/>
            <a:headEnd/>
            <a:tailEnd/>
          </a:ln>
        </p:spPr>
      </p:pic>
      <p:pic>
        <p:nvPicPr>
          <p:cNvPr id="94211" name="Picture 3"/>
          <p:cNvPicPr>
            <a:picLocks noChangeAspect="1" noChangeArrowheads="1"/>
          </p:cNvPicPr>
          <p:nvPr/>
        </p:nvPicPr>
        <p:blipFill>
          <a:blip r:embed="rId3" cstate="print"/>
          <a:srcRect/>
          <a:stretch>
            <a:fillRect/>
          </a:stretch>
        </p:blipFill>
        <p:spPr bwMode="auto">
          <a:xfrm>
            <a:off x="4427984" y="1196752"/>
            <a:ext cx="3752850" cy="2105025"/>
          </a:xfrm>
          <a:prstGeom prst="rect">
            <a:avLst/>
          </a:prstGeom>
          <a:noFill/>
          <a:ln w="9525">
            <a:noFill/>
            <a:miter lim="800000"/>
            <a:headEnd/>
            <a:tailEnd/>
          </a:ln>
        </p:spPr>
      </p:pic>
      <p:sp>
        <p:nvSpPr>
          <p:cNvPr id="12" name="矩形 11"/>
          <p:cNvSpPr/>
          <p:nvPr/>
        </p:nvSpPr>
        <p:spPr>
          <a:xfrm>
            <a:off x="1979712" y="3429000"/>
            <a:ext cx="4752528" cy="584775"/>
          </a:xfrm>
          <a:prstGeom prst="rect">
            <a:avLst/>
          </a:prstGeom>
        </p:spPr>
        <p:txBody>
          <a:bodyPr wrap="square">
            <a:spAutoFit/>
          </a:bodyPr>
          <a:lstStyle/>
          <a:p>
            <a:r>
              <a:rPr lang="zh-CN" altLang="en-US" sz="3200" b="1" dirty="0" smtClean="0">
                <a:latin typeface="华文楷体" pitchFamily="2" charset="-122"/>
                <a:ea typeface="华文楷体" pitchFamily="2" charset="-122"/>
              </a:rPr>
              <a:t>自来水供水系统</a:t>
            </a:r>
            <a:r>
              <a:rPr lang="en-US" altLang="zh-CN" sz="3200" b="1" dirty="0" smtClean="0">
                <a:latin typeface="华文楷体" pitchFamily="2" charset="-122"/>
                <a:ea typeface="华文楷体" pitchFamily="2" charset="-122"/>
              </a:rPr>
              <a:t>——</a:t>
            </a:r>
            <a:r>
              <a:rPr lang="zh-CN" altLang="en-US" sz="3200" b="1" dirty="0" smtClean="0">
                <a:latin typeface="华文楷体" pitchFamily="2" charset="-122"/>
                <a:ea typeface="华文楷体" pitchFamily="2" charset="-122"/>
              </a:rPr>
              <a:t>水塔</a:t>
            </a:r>
            <a:endParaRPr lang="zh-CN" altLang="en-US" sz="3200" dirty="0">
              <a:solidFill>
                <a:schemeClr val="tx2"/>
              </a:solidFill>
              <a:latin typeface="华文楷体" pitchFamily="2" charset="-122"/>
              <a:ea typeface="华文楷体" pitchFamily="2" charset="-122"/>
            </a:endParaRPr>
          </a:p>
        </p:txBody>
      </p:sp>
      <p:pic>
        <p:nvPicPr>
          <p:cNvPr id="94212" name="Picture 4"/>
          <p:cNvPicPr>
            <a:picLocks noChangeAspect="1" noChangeArrowheads="1"/>
          </p:cNvPicPr>
          <p:nvPr/>
        </p:nvPicPr>
        <p:blipFill>
          <a:blip r:embed="rId4" cstate="print"/>
          <a:srcRect/>
          <a:stretch>
            <a:fillRect/>
          </a:stretch>
        </p:blipFill>
        <p:spPr bwMode="auto">
          <a:xfrm>
            <a:off x="0" y="4365104"/>
            <a:ext cx="2267744" cy="2492897"/>
          </a:xfrm>
          <a:prstGeom prst="rect">
            <a:avLst/>
          </a:prstGeom>
          <a:noFill/>
          <a:ln w="9525">
            <a:noFill/>
            <a:miter lim="800000"/>
            <a:headEnd/>
            <a:tailEnd/>
          </a:ln>
        </p:spPr>
      </p:pic>
      <p:pic>
        <p:nvPicPr>
          <p:cNvPr id="94213" name="Picture 5"/>
          <p:cNvPicPr>
            <a:picLocks noChangeAspect="1" noChangeArrowheads="1"/>
          </p:cNvPicPr>
          <p:nvPr/>
        </p:nvPicPr>
        <p:blipFill>
          <a:blip r:embed="rId5" cstate="print"/>
          <a:srcRect/>
          <a:stretch>
            <a:fillRect/>
          </a:stretch>
        </p:blipFill>
        <p:spPr bwMode="auto">
          <a:xfrm>
            <a:off x="6948264" y="4365104"/>
            <a:ext cx="2195736" cy="2492896"/>
          </a:xfrm>
          <a:prstGeom prst="rect">
            <a:avLst/>
          </a:prstGeom>
          <a:noFill/>
          <a:ln w="9525">
            <a:noFill/>
            <a:miter lim="800000"/>
            <a:headEnd/>
            <a:tailEnd/>
          </a:ln>
        </p:spPr>
      </p:pic>
      <p:pic>
        <p:nvPicPr>
          <p:cNvPr id="94214" name="Picture 6"/>
          <p:cNvPicPr>
            <a:picLocks noChangeAspect="1" noChangeArrowheads="1"/>
          </p:cNvPicPr>
          <p:nvPr/>
        </p:nvPicPr>
        <p:blipFill>
          <a:blip r:embed="rId6" cstate="print"/>
          <a:srcRect/>
          <a:stretch>
            <a:fillRect/>
          </a:stretch>
        </p:blipFill>
        <p:spPr bwMode="auto">
          <a:xfrm>
            <a:off x="2267744" y="4365104"/>
            <a:ext cx="4680520" cy="24928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5373216"/>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思考</a:t>
            </a:r>
            <a:endParaRPr lang="zh-CN" altLang="en-US" sz="3200" dirty="0">
              <a:solidFill>
                <a:schemeClr val="tx2"/>
              </a:solidFill>
              <a:latin typeface="微软雅黑" pitchFamily="34" charset="-122"/>
              <a:ea typeface="微软雅黑" pitchFamily="34" charset="-122"/>
            </a:endParaRPr>
          </a:p>
        </p:txBody>
      </p:sp>
      <p:sp>
        <p:nvSpPr>
          <p:cNvPr id="14" name="矩形 13"/>
          <p:cNvSpPr/>
          <p:nvPr/>
        </p:nvSpPr>
        <p:spPr>
          <a:xfrm>
            <a:off x="1331640" y="5301208"/>
            <a:ext cx="7128792" cy="584775"/>
          </a:xfrm>
          <a:prstGeom prst="rect">
            <a:avLst/>
          </a:prstGeom>
        </p:spPr>
        <p:txBody>
          <a:bodyPr wrap="square">
            <a:spAutoFit/>
          </a:bodyPr>
          <a:lstStyle/>
          <a:p>
            <a:r>
              <a:rPr lang="zh-CN" altLang="en-US" sz="3200" dirty="0"/>
              <a:t>为什么深水潜水 ，要穿特制的潜水服 ？</a:t>
            </a:r>
            <a:endParaRPr lang="zh-CN" altLang="en-US" sz="3200" dirty="0">
              <a:solidFill>
                <a:schemeClr val="tx2"/>
              </a:solidFill>
              <a:latin typeface="微软雅黑" pitchFamily="34" charset="-122"/>
              <a:ea typeface="微软雅黑" pitchFamily="34" charset="-122"/>
            </a:endParaRPr>
          </a:p>
        </p:txBody>
      </p:sp>
      <p:pic>
        <p:nvPicPr>
          <p:cNvPr id="2" name="Picture 2"/>
          <p:cNvPicPr>
            <a:picLocks noChangeAspect="1" noChangeArrowheads="1"/>
          </p:cNvPicPr>
          <p:nvPr/>
        </p:nvPicPr>
        <p:blipFill>
          <a:blip r:embed="rId2" cstate="print"/>
          <a:srcRect/>
          <a:stretch>
            <a:fillRect/>
          </a:stretch>
        </p:blipFill>
        <p:spPr bwMode="auto">
          <a:xfrm>
            <a:off x="1403648" y="1196752"/>
            <a:ext cx="6228184" cy="372393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例题</a:t>
            </a:r>
            <a:endParaRPr lang="zh-CN" altLang="en-US" sz="3200" dirty="0">
              <a:solidFill>
                <a:schemeClr val="tx2"/>
              </a:solidFill>
              <a:latin typeface="微软雅黑" pitchFamily="34" charset="-122"/>
              <a:ea typeface="微软雅黑" pitchFamily="34" charset="-122"/>
            </a:endParaRPr>
          </a:p>
        </p:txBody>
      </p:sp>
      <p:sp>
        <p:nvSpPr>
          <p:cNvPr id="6" name="矩形 5"/>
          <p:cNvSpPr/>
          <p:nvPr/>
        </p:nvSpPr>
        <p:spPr>
          <a:xfrm>
            <a:off x="1259632" y="764704"/>
            <a:ext cx="7128792" cy="1569660"/>
          </a:xfrm>
          <a:prstGeom prst="rect">
            <a:avLst/>
          </a:prstGeom>
        </p:spPr>
        <p:txBody>
          <a:bodyPr wrap="square">
            <a:spAutoFit/>
          </a:bodyPr>
          <a:lstStyle/>
          <a:p>
            <a:r>
              <a:rPr lang="zh-CN" altLang="en-US" sz="3200" dirty="0" smtClean="0"/>
              <a:t>连通器在日常生活、生产中有着广泛的应用。以下没有利用连通器原理的是（       ）。</a:t>
            </a:r>
            <a:endParaRPr lang="zh-CN" altLang="en-US" sz="3200" dirty="0">
              <a:solidFill>
                <a:schemeClr val="tx2"/>
              </a:solidFill>
              <a:latin typeface="微软雅黑" pitchFamily="34" charset="-122"/>
              <a:ea typeface="微软雅黑" pitchFamily="34" charset="-122"/>
            </a:endParaRPr>
          </a:p>
        </p:txBody>
      </p:sp>
      <p:sp>
        <p:nvSpPr>
          <p:cNvPr id="7" name="矩形 6"/>
          <p:cNvSpPr/>
          <p:nvPr/>
        </p:nvSpPr>
        <p:spPr>
          <a:xfrm>
            <a:off x="2051720" y="1772816"/>
            <a:ext cx="432048" cy="584775"/>
          </a:xfrm>
          <a:prstGeom prst="rect">
            <a:avLst/>
          </a:prstGeom>
        </p:spPr>
        <p:txBody>
          <a:bodyPr wrap="square">
            <a:spAutoFit/>
          </a:bodyPr>
          <a:lstStyle/>
          <a:p>
            <a:r>
              <a:rPr lang="en-US" altLang="zh-CN" sz="3200" dirty="0" smtClean="0">
                <a:solidFill>
                  <a:srgbClr val="FF0000"/>
                </a:solidFill>
              </a:rPr>
              <a:t>C</a:t>
            </a:r>
            <a:endParaRPr lang="zh-CN" altLang="en-US" sz="3200" dirty="0">
              <a:solidFill>
                <a:srgbClr val="FF0000"/>
              </a:solidFill>
              <a:latin typeface="微软雅黑" pitchFamily="34" charset="-122"/>
              <a:ea typeface="微软雅黑" pitchFamily="34" charset="-122"/>
            </a:endParaRPr>
          </a:p>
        </p:txBody>
      </p:sp>
      <p:pic>
        <p:nvPicPr>
          <p:cNvPr id="95234" name="Picture 2"/>
          <p:cNvPicPr>
            <a:picLocks noChangeAspect="1" noChangeArrowheads="1"/>
          </p:cNvPicPr>
          <p:nvPr/>
        </p:nvPicPr>
        <p:blipFill>
          <a:blip r:embed="rId2" cstate="print"/>
          <a:srcRect/>
          <a:stretch>
            <a:fillRect/>
          </a:stretch>
        </p:blipFill>
        <p:spPr bwMode="auto">
          <a:xfrm>
            <a:off x="1" y="2420888"/>
            <a:ext cx="9144000" cy="44371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67544" y="1844824"/>
            <a:ext cx="6120680" cy="2677656"/>
          </a:xfrm>
          <a:prstGeom prst="rect">
            <a:avLst/>
          </a:prstGeom>
        </p:spPr>
        <p:txBody>
          <a:bodyPr wrap="square">
            <a:spAutoFit/>
          </a:bodyPr>
          <a:lstStyle/>
          <a:p>
            <a:r>
              <a:rPr lang="zh-CN" altLang="en-US" sz="2800" dirty="0" smtClean="0"/>
              <a:t>帕斯卡在 </a:t>
            </a:r>
            <a:r>
              <a:rPr lang="en-US" altLang="zh-CN" sz="2800" dirty="0" smtClean="0"/>
              <a:t>1648 </a:t>
            </a:r>
            <a:r>
              <a:rPr lang="zh-CN" altLang="en-US" sz="2800" dirty="0" smtClean="0"/>
              <a:t>年表演了一个著名的实验：他用一个密闭的装满水的桶，在桶盖上插入一根细长的管子，从楼房的阳台上向细管子里灌水。结果只用了几杯水，就把桶压裂了，桶里的水就从裂缝中流了出来。</a:t>
            </a:r>
            <a:endParaRPr lang="zh-CN" altLang="en-US" sz="2800" dirty="0">
              <a:solidFill>
                <a:schemeClr val="tx2"/>
              </a:solidFill>
              <a:latin typeface="微软雅黑" pitchFamily="34" charset="-122"/>
              <a:ea typeface="微软雅黑" pitchFamily="34" charset="-122"/>
            </a:endParaRPr>
          </a:p>
        </p:txBody>
      </p:sp>
      <p:sp>
        <p:nvSpPr>
          <p:cNvPr id="9" name="矩形 8"/>
          <p:cNvSpPr/>
          <p:nvPr/>
        </p:nvSpPr>
        <p:spPr>
          <a:xfrm>
            <a:off x="827584" y="476672"/>
            <a:ext cx="3888432" cy="707886"/>
          </a:xfrm>
          <a:prstGeom prst="rect">
            <a:avLst/>
          </a:prstGeom>
        </p:spPr>
        <p:txBody>
          <a:bodyPr wrap="square">
            <a:spAutoFit/>
          </a:bodyPr>
          <a:lstStyle/>
          <a:p>
            <a:r>
              <a:rPr lang="zh-CN" altLang="en-US" sz="4000" b="1" dirty="0" smtClean="0">
                <a:latin typeface="微软雅黑" pitchFamily="34" charset="-122"/>
                <a:ea typeface="微软雅黑" pitchFamily="34" charset="-122"/>
              </a:rPr>
              <a:t>帕斯卡裂桶</a:t>
            </a:r>
            <a:r>
              <a:rPr lang="zh-CN" altLang="en-US" sz="4000" b="1" dirty="0" smtClean="0">
                <a:latin typeface="微软雅黑" pitchFamily="34" charset="-122"/>
                <a:ea typeface="微软雅黑" pitchFamily="34" charset="-122"/>
              </a:rPr>
              <a:t>实验</a:t>
            </a:r>
            <a:endParaRPr lang="zh-CN" altLang="en-US" sz="4000" b="1" dirty="0">
              <a:latin typeface="微软雅黑" pitchFamily="34" charset="-122"/>
              <a:ea typeface="微软雅黑" pitchFamily="34" charset="-122"/>
            </a:endParaRPr>
          </a:p>
        </p:txBody>
      </p:sp>
      <p:sp>
        <p:nvSpPr>
          <p:cNvPr id="8" name="矩形 7"/>
          <p:cNvSpPr/>
          <p:nvPr/>
        </p:nvSpPr>
        <p:spPr>
          <a:xfrm>
            <a:off x="395536" y="4725144"/>
            <a:ext cx="7920880" cy="1815882"/>
          </a:xfrm>
          <a:prstGeom prst="rect">
            <a:avLst/>
          </a:prstGeom>
        </p:spPr>
        <p:txBody>
          <a:bodyPr wrap="square">
            <a:spAutoFit/>
          </a:bodyPr>
          <a:lstStyle/>
          <a:p>
            <a:r>
              <a:rPr lang="zh-CN" altLang="en-US" sz="2800" dirty="0" smtClean="0"/>
              <a:t>原来由于细管子的容积较小，几杯水灌进去 ，其深度 </a:t>
            </a:r>
            <a:r>
              <a:rPr lang="en-US" altLang="zh-CN" sz="2800" dirty="0" smtClean="0"/>
              <a:t>h </a:t>
            </a:r>
            <a:r>
              <a:rPr lang="zh-CN" altLang="en-US" sz="2800" dirty="0" smtClean="0"/>
              <a:t>是很大了，能对水桶产生很大的压强。这个很大的压强就在各个方向产生很大的压力，把桶压裂了。</a:t>
            </a:r>
            <a:endParaRPr lang="zh-CN" altLang="en-US" sz="2800" dirty="0">
              <a:solidFill>
                <a:schemeClr val="tx2"/>
              </a:solidFill>
              <a:latin typeface="微软雅黑" pitchFamily="34" charset="-122"/>
              <a:ea typeface="微软雅黑" pitchFamily="34" charset="-122"/>
            </a:endParaRPr>
          </a:p>
        </p:txBody>
      </p:sp>
      <p:pic>
        <p:nvPicPr>
          <p:cNvPr id="96258" name="Picture 2"/>
          <p:cNvPicPr>
            <a:picLocks noChangeAspect="1" noChangeArrowheads="1"/>
          </p:cNvPicPr>
          <p:nvPr/>
        </p:nvPicPr>
        <p:blipFill>
          <a:blip r:embed="rId2" cstate="print"/>
          <a:srcRect/>
          <a:stretch>
            <a:fillRect/>
          </a:stretch>
        </p:blipFill>
        <p:spPr bwMode="auto">
          <a:xfrm>
            <a:off x="6732240" y="764704"/>
            <a:ext cx="2411760" cy="393276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p:cNvPicPr>
            <a:picLocks noChangeAspect="1" noChangeArrowheads="1"/>
          </p:cNvPicPr>
          <p:nvPr/>
        </p:nvPicPr>
        <p:blipFill>
          <a:blip r:embed="rId2" cstate="print"/>
          <a:srcRect/>
          <a:stretch>
            <a:fillRect/>
          </a:stretch>
        </p:blipFill>
        <p:spPr bwMode="auto">
          <a:xfrm>
            <a:off x="0" y="11113"/>
            <a:ext cx="9143999" cy="6846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p:cNvPicPr>
            <a:picLocks noChangeAspect="1" noChangeArrowheads="1"/>
          </p:cNvPicPr>
          <p:nvPr/>
        </p:nvPicPr>
        <p:blipFill>
          <a:blip r:embed="rId2" cstate="print"/>
          <a:srcRect/>
          <a:stretch>
            <a:fillRect/>
          </a:stretch>
        </p:blipFill>
        <p:spPr bwMode="auto">
          <a:xfrm>
            <a:off x="1" y="28575"/>
            <a:ext cx="9144000" cy="6799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p:cNvPicPr>
            <a:picLocks noChangeAspect="1" noChangeArrowheads="1"/>
          </p:cNvPicPr>
          <p:nvPr/>
        </p:nvPicPr>
        <p:blipFill>
          <a:blip r:embed="rId2" cstate="print"/>
          <a:srcRect/>
          <a:stretch>
            <a:fillRect/>
          </a:stretch>
        </p:blipFill>
        <p:spPr bwMode="auto">
          <a:xfrm>
            <a:off x="0" y="23813"/>
            <a:ext cx="9143999" cy="6808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
          <p:cNvPicPr>
            <a:picLocks noChangeAspect="1" noChangeArrowheads="1"/>
          </p:cNvPicPr>
          <p:nvPr/>
        </p:nvPicPr>
        <p:blipFill>
          <a:blip r:embed="rId2" cstate="print"/>
          <a:srcRect/>
          <a:stretch>
            <a:fillRect/>
          </a:stretch>
        </p:blipFill>
        <p:spPr bwMode="auto">
          <a:xfrm>
            <a:off x="0" y="1"/>
            <a:ext cx="9144000" cy="681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noChangeAspect="1" noChangeArrowheads="1"/>
          </p:cNvPicPr>
          <p:nvPr/>
        </p:nvPicPr>
        <p:blipFill>
          <a:blip r:embed="rId2" cstate="print"/>
          <a:srcRect/>
          <a:stretch>
            <a:fillRect/>
          </a:stretch>
        </p:blipFill>
        <p:spPr bwMode="auto">
          <a:xfrm>
            <a:off x="0" y="14288"/>
            <a:ext cx="9144000" cy="6827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练习</a:t>
            </a:r>
            <a:endParaRPr lang="zh-CN" altLang="en-US" sz="3200" dirty="0">
              <a:solidFill>
                <a:schemeClr val="tx2"/>
              </a:solidFill>
              <a:latin typeface="微软雅黑" pitchFamily="34" charset="-122"/>
              <a:ea typeface="微软雅黑" pitchFamily="34" charset="-122"/>
            </a:endParaRPr>
          </a:p>
        </p:txBody>
      </p:sp>
      <p:sp>
        <p:nvSpPr>
          <p:cNvPr id="4" name="矩形 3"/>
          <p:cNvSpPr/>
          <p:nvPr/>
        </p:nvSpPr>
        <p:spPr>
          <a:xfrm>
            <a:off x="1115616" y="836712"/>
            <a:ext cx="8028384" cy="1015663"/>
          </a:xfrm>
          <a:prstGeom prst="rect">
            <a:avLst/>
          </a:prstGeom>
        </p:spPr>
        <p:txBody>
          <a:bodyPr wrap="square">
            <a:spAutoFit/>
          </a:bodyPr>
          <a:lstStyle/>
          <a:p>
            <a:r>
              <a:rPr lang="zh-CN" altLang="en-US" sz="3200" dirty="0" smtClean="0"/>
              <a:t>﻿</a:t>
            </a:r>
            <a:r>
              <a:rPr lang="zh-CN" altLang="en-US" sz="2800" dirty="0" smtClean="0"/>
              <a:t>小明同学在 “ 探究液体内部压强规律 ”的实验中 ，进行了如图所示的操作 ：</a:t>
            </a:r>
            <a:endParaRPr lang="zh-CN" altLang="en-US" sz="2800" dirty="0">
              <a:latin typeface="微软雅黑" pitchFamily="34" charset="-122"/>
              <a:ea typeface="微软雅黑" pitchFamily="34" charset="-122"/>
            </a:endParaRPr>
          </a:p>
        </p:txBody>
      </p:sp>
      <p:sp>
        <p:nvSpPr>
          <p:cNvPr id="7" name="矩形 6"/>
          <p:cNvSpPr/>
          <p:nvPr/>
        </p:nvSpPr>
        <p:spPr>
          <a:xfrm>
            <a:off x="0" y="3318570"/>
            <a:ext cx="8892480" cy="3539430"/>
          </a:xfrm>
          <a:prstGeom prst="rect">
            <a:avLst/>
          </a:prstGeom>
        </p:spPr>
        <p:txBody>
          <a:bodyPr wrap="square">
            <a:spAutoFit/>
          </a:bodyPr>
          <a:lstStyle/>
          <a:p>
            <a:pPr fontAlgn="ctr"/>
            <a:r>
              <a:rPr lang="zh-CN" altLang="en-US" sz="2800" dirty="0" smtClean="0"/>
              <a:t>（</a:t>
            </a:r>
            <a:r>
              <a:rPr lang="en-US" altLang="zh-CN" sz="2800" dirty="0" smtClean="0"/>
              <a:t>1</a:t>
            </a:r>
            <a:r>
              <a:rPr lang="zh-CN" altLang="en-US" sz="2800" dirty="0" smtClean="0"/>
              <a:t>）如图所示，探究液体内部压强规律的仪器是 </a:t>
            </a:r>
            <a:r>
              <a:rPr lang="en-US" altLang="zh-CN" sz="2800" dirty="0" smtClean="0"/>
              <a:t>U </a:t>
            </a:r>
            <a:r>
              <a:rPr lang="zh-CN" altLang="en-US" sz="2800" dirty="0" smtClean="0"/>
              <a:t>形管压强计；由（</a:t>
            </a:r>
            <a:r>
              <a:rPr lang="en-US" altLang="zh-CN" sz="2800" dirty="0" smtClean="0"/>
              <a:t>c</a:t>
            </a:r>
            <a:r>
              <a:rPr lang="zh-CN" altLang="en-US" sz="2800" dirty="0" smtClean="0"/>
              <a:t>）、（</a:t>
            </a:r>
            <a:r>
              <a:rPr lang="en-US" altLang="zh-CN" sz="2800" dirty="0" smtClean="0"/>
              <a:t>d</a:t>
            </a:r>
            <a:r>
              <a:rPr lang="zh-CN" altLang="en-US" sz="2800" dirty="0" smtClean="0"/>
              <a:t>）两图可知液体内部压强与盛液体的容器形状 </a:t>
            </a:r>
            <a:r>
              <a:rPr lang="en-US" altLang="zh-CN" sz="2800" dirty="0" smtClean="0"/>
              <a:t>_______</a:t>
            </a:r>
            <a:r>
              <a:rPr lang="zh-CN" altLang="en-US" sz="2800" dirty="0" smtClean="0"/>
              <a:t>（选填 “ 有关 ” 或 “ 无关 ” ）。</a:t>
            </a:r>
          </a:p>
          <a:p>
            <a:pPr fontAlgn="ctr"/>
            <a:r>
              <a:rPr lang="zh-CN" altLang="en-US" sz="2800" dirty="0" smtClean="0"/>
              <a:t>（</a:t>
            </a:r>
            <a:r>
              <a:rPr lang="en-US" altLang="zh-CN" sz="2800" dirty="0" smtClean="0"/>
              <a:t>2</a:t>
            </a:r>
            <a:r>
              <a:rPr lang="zh-CN" altLang="en-US" sz="2800" dirty="0" smtClean="0"/>
              <a:t>）由（</a:t>
            </a:r>
            <a:r>
              <a:rPr lang="en-US" altLang="zh-CN" sz="2800" dirty="0" smtClean="0"/>
              <a:t>a</a:t>
            </a:r>
            <a:r>
              <a:rPr lang="zh-CN" altLang="en-US" sz="2800" dirty="0" smtClean="0"/>
              <a:t>）、（</a:t>
            </a:r>
            <a:r>
              <a:rPr lang="en-US" altLang="zh-CN" sz="2800" dirty="0" smtClean="0"/>
              <a:t>b</a:t>
            </a:r>
            <a:r>
              <a:rPr lang="zh-CN" altLang="en-US" sz="2800" dirty="0" smtClean="0"/>
              <a:t>）两图可知 ：</a:t>
            </a:r>
            <a:r>
              <a:rPr lang="en-US" altLang="zh-CN" sz="2800" dirty="0" smtClean="0"/>
              <a:t>_________________________________________________ </a:t>
            </a:r>
            <a:r>
              <a:rPr lang="zh-CN" altLang="en-US" sz="2800" dirty="0" smtClean="0"/>
              <a:t>；要探究液体压强与密度的关系，应选用 </a:t>
            </a:r>
            <a:r>
              <a:rPr lang="en-US" altLang="zh-CN" sz="2800" dirty="0" smtClean="0"/>
              <a:t>______</a:t>
            </a:r>
            <a:r>
              <a:rPr lang="zh-CN" altLang="en-US" sz="2800" dirty="0" smtClean="0"/>
              <a:t> 两图进行对比。</a:t>
            </a:r>
            <a:endParaRPr lang="zh-CN" altLang="en-US" sz="2800" dirty="0"/>
          </a:p>
        </p:txBody>
      </p:sp>
      <p:sp>
        <p:nvSpPr>
          <p:cNvPr id="8" name="矩形 7"/>
          <p:cNvSpPr/>
          <p:nvPr/>
        </p:nvSpPr>
        <p:spPr>
          <a:xfrm>
            <a:off x="2699792" y="4077072"/>
            <a:ext cx="1115616" cy="584775"/>
          </a:xfrm>
          <a:prstGeom prst="rect">
            <a:avLst/>
          </a:prstGeom>
        </p:spPr>
        <p:txBody>
          <a:bodyPr wrap="square">
            <a:spAutoFit/>
          </a:bodyPr>
          <a:lstStyle/>
          <a:p>
            <a:pPr fontAlgn="ctr"/>
            <a:r>
              <a:rPr lang="zh-CN" altLang="en-US" sz="3200" dirty="0" smtClean="0">
                <a:solidFill>
                  <a:srgbClr val="FF0000"/>
                </a:solidFill>
                <a:latin typeface="华文楷体" pitchFamily="2" charset="-122"/>
                <a:ea typeface="华文楷体" pitchFamily="2" charset="-122"/>
              </a:rPr>
              <a:t>无关</a:t>
            </a:r>
            <a:endParaRPr lang="zh-CN" altLang="en-US" sz="3200" dirty="0">
              <a:solidFill>
                <a:srgbClr val="FF0000"/>
              </a:solidFill>
              <a:latin typeface="华文楷体" pitchFamily="2" charset="-122"/>
              <a:ea typeface="华文楷体" pitchFamily="2" charset="-122"/>
            </a:endParaRPr>
          </a:p>
        </p:txBody>
      </p:sp>
      <p:sp>
        <p:nvSpPr>
          <p:cNvPr id="9" name="矩形 8"/>
          <p:cNvSpPr/>
          <p:nvPr/>
        </p:nvSpPr>
        <p:spPr>
          <a:xfrm>
            <a:off x="323528" y="5373216"/>
            <a:ext cx="8820472" cy="523220"/>
          </a:xfrm>
          <a:prstGeom prst="rect">
            <a:avLst/>
          </a:prstGeom>
        </p:spPr>
        <p:txBody>
          <a:bodyPr wrap="square">
            <a:spAutoFit/>
          </a:bodyPr>
          <a:lstStyle/>
          <a:p>
            <a:pPr fontAlgn="ctr"/>
            <a:r>
              <a:rPr lang="zh-CN" altLang="en-US" sz="2800" b="1" dirty="0" smtClean="0">
                <a:solidFill>
                  <a:srgbClr val="FF0000"/>
                </a:solidFill>
                <a:latin typeface="华文楷体" pitchFamily="2" charset="-122"/>
                <a:ea typeface="华文楷体" pitchFamily="2" charset="-122"/>
              </a:rPr>
              <a:t>液体的密度一定时 ，深度越深 ，液体内部的压强越大</a:t>
            </a:r>
            <a:endParaRPr lang="zh-CN" altLang="en-US" sz="2800" dirty="0">
              <a:solidFill>
                <a:srgbClr val="FF0000"/>
              </a:solidFill>
              <a:latin typeface="华文楷体" pitchFamily="2" charset="-122"/>
              <a:ea typeface="华文楷体" pitchFamily="2" charset="-122"/>
            </a:endParaRPr>
          </a:p>
        </p:txBody>
      </p:sp>
      <p:sp>
        <p:nvSpPr>
          <p:cNvPr id="11" name="矩形 10"/>
          <p:cNvSpPr/>
          <p:nvPr/>
        </p:nvSpPr>
        <p:spPr>
          <a:xfrm>
            <a:off x="6804248" y="5805264"/>
            <a:ext cx="1115616" cy="584775"/>
          </a:xfrm>
          <a:prstGeom prst="rect">
            <a:avLst/>
          </a:prstGeom>
        </p:spPr>
        <p:txBody>
          <a:bodyPr wrap="square">
            <a:spAutoFit/>
          </a:bodyPr>
          <a:lstStyle/>
          <a:p>
            <a:pPr fontAlgn="ctr"/>
            <a:r>
              <a:rPr lang="en-US" altLang="zh-CN" sz="3200" dirty="0" smtClean="0">
                <a:solidFill>
                  <a:srgbClr val="FF0000"/>
                </a:solidFill>
                <a:latin typeface="华文楷体" pitchFamily="2" charset="-122"/>
                <a:ea typeface="华文楷体" pitchFamily="2" charset="-122"/>
              </a:rPr>
              <a:t>b</a:t>
            </a:r>
            <a:r>
              <a:rPr lang="zh-CN" altLang="en-US" sz="3200" dirty="0" smtClean="0">
                <a:solidFill>
                  <a:srgbClr val="FF0000"/>
                </a:solidFill>
                <a:latin typeface="华文楷体" pitchFamily="2" charset="-122"/>
                <a:ea typeface="华文楷体" pitchFamily="2" charset="-122"/>
              </a:rPr>
              <a:t>、</a:t>
            </a:r>
            <a:r>
              <a:rPr lang="en-US" altLang="zh-CN" sz="3200" dirty="0" smtClean="0">
                <a:solidFill>
                  <a:srgbClr val="FF0000"/>
                </a:solidFill>
                <a:latin typeface="华文楷体" pitchFamily="2" charset="-122"/>
                <a:ea typeface="华文楷体" pitchFamily="2" charset="-122"/>
              </a:rPr>
              <a:t>c</a:t>
            </a:r>
            <a:endParaRPr lang="zh-CN" altLang="en-US" sz="3200" dirty="0">
              <a:solidFill>
                <a:srgbClr val="FF0000"/>
              </a:solidFill>
              <a:latin typeface="华文楷体" pitchFamily="2" charset="-122"/>
              <a:ea typeface="华文楷体" pitchFamily="2" charset="-122"/>
            </a:endParaRPr>
          </a:p>
        </p:txBody>
      </p:sp>
      <p:pic>
        <p:nvPicPr>
          <p:cNvPr id="97282" name="Picture 2"/>
          <p:cNvPicPr>
            <a:picLocks noChangeAspect="1" noChangeArrowheads="1"/>
          </p:cNvPicPr>
          <p:nvPr/>
        </p:nvPicPr>
        <p:blipFill>
          <a:blip r:embed="rId2" cstate="print"/>
          <a:srcRect/>
          <a:stretch>
            <a:fillRect/>
          </a:stretch>
        </p:blipFill>
        <p:spPr bwMode="auto">
          <a:xfrm>
            <a:off x="0" y="1772816"/>
            <a:ext cx="9163050" cy="153694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练习</a:t>
            </a:r>
            <a:endParaRPr lang="zh-CN" altLang="en-US" sz="3200" dirty="0">
              <a:solidFill>
                <a:schemeClr val="tx2"/>
              </a:solidFill>
              <a:latin typeface="微软雅黑" pitchFamily="34" charset="-122"/>
              <a:ea typeface="微软雅黑" pitchFamily="34" charset="-122"/>
            </a:endParaRPr>
          </a:p>
        </p:txBody>
      </p:sp>
      <p:sp>
        <p:nvSpPr>
          <p:cNvPr id="4" name="矩形 3"/>
          <p:cNvSpPr/>
          <p:nvPr/>
        </p:nvSpPr>
        <p:spPr>
          <a:xfrm>
            <a:off x="1115616" y="836712"/>
            <a:ext cx="5616624" cy="3108543"/>
          </a:xfrm>
          <a:prstGeom prst="rect">
            <a:avLst/>
          </a:prstGeom>
        </p:spPr>
        <p:txBody>
          <a:bodyPr wrap="square">
            <a:spAutoFit/>
          </a:bodyPr>
          <a:lstStyle/>
          <a:p>
            <a:r>
              <a:rPr lang="zh-CN" altLang="en-US" sz="2800" dirty="0" smtClean="0"/>
              <a:t>如图甲所示，向浴缸中注水直至注满，已知相同时间内注入的水量相等，水对容器底的压强 </a:t>
            </a:r>
            <a:r>
              <a:rPr lang="en-US" altLang="zh-CN" sz="2800" dirty="0" smtClean="0"/>
              <a:t>p </a:t>
            </a:r>
            <a:r>
              <a:rPr lang="zh-CN" altLang="en-US" sz="2800" dirty="0" smtClean="0"/>
              <a:t>随深度 </a:t>
            </a:r>
            <a:r>
              <a:rPr lang="en-US" altLang="zh-CN" sz="2800" dirty="0" smtClean="0"/>
              <a:t>h </a:t>
            </a:r>
            <a:r>
              <a:rPr lang="zh-CN" altLang="en-US" sz="2800" dirty="0" smtClean="0"/>
              <a:t>的关系如图乙所示，则下列表示桌面受到容器的压强 </a:t>
            </a:r>
            <a:r>
              <a:rPr lang="zh-CN" altLang="en-US" sz="2800" i="1" dirty="0" smtClean="0"/>
              <a:t>﻿﻿﻿﻿﻿﻿﻿﻿﻿﻿﻿﻿﻿﻿</a:t>
            </a:r>
            <a:r>
              <a:rPr lang="zh-CN" altLang="en-US" sz="2800" dirty="0" smtClean="0"/>
              <a:t> ，容器底部受到水的压强 </a:t>
            </a:r>
            <a:r>
              <a:rPr lang="zh-CN" altLang="en-US" sz="2800" i="1" dirty="0" smtClean="0"/>
              <a:t>﻿﻿﻿﻿﻿﻿﻿﻿﻿﻿﻿﻿﻿﻿</a:t>
            </a:r>
            <a:r>
              <a:rPr lang="zh-CN" altLang="en-US" sz="2800" dirty="0" smtClean="0"/>
              <a:t> 与时间 </a:t>
            </a:r>
            <a:r>
              <a:rPr lang="en-US" altLang="zh-CN" sz="2800" dirty="0" smtClean="0"/>
              <a:t>t </a:t>
            </a:r>
            <a:r>
              <a:rPr lang="zh-CN" altLang="en-US" sz="2800" dirty="0" smtClean="0"/>
              <a:t>的关系的图象中，可能正确的是（      ）。</a:t>
            </a:r>
            <a:endParaRPr lang="zh-CN" altLang="en-US" sz="2800" dirty="0">
              <a:latin typeface="微软雅黑" pitchFamily="34" charset="-122"/>
              <a:ea typeface="微软雅黑" pitchFamily="34" charset="-122"/>
            </a:endParaRPr>
          </a:p>
        </p:txBody>
      </p:sp>
      <p:sp>
        <p:nvSpPr>
          <p:cNvPr id="11" name="矩形 10"/>
          <p:cNvSpPr/>
          <p:nvPr/>
        </p:nvSpPr>
        <p:spPr>
          <a:xfrm>
            <a:off x="4427984" y="3429000"/>
            <a:ext cx="432048" cy="584775"/>
          </a:xfrm>
          <a:prstGeom prst="rect">
            <a:avLst/>
          </a:prstGeom>
        </p:spPr>
        <p:txBody>
          <a:bodyPr wrap="square">
            <a:spAutoFit/>
          </a:bodyPr>
          <a:lstStyle/>
          <a:p>
            <a:pPr fontAlgn="ctr"/>
            <a:r>
              <a:rPr lang="en-US" altLang="zh-CN" sz="3200" dirty="0" smtClean="0">
                <a:solidFill>
                  <a:srgbClr val="FF0000"/>
                </a:solidFill>
                <a:latin typeface="华文楷体" pitchFamily="2" charset="-122"/>
                <a:ea typeface="华文楷体" pitchFamily="2" charset="-122"/>
              </a:rPr>
              <a:t>A</a:t>
            </a:r>
            <a:endParaRPr lang="zh-CN" altLang="en-US" sz="3200" dirty="0">
              <a:solidFill>
                <a:srgbClr val="FF0000"/>
              </a:solidFill>
              <a:latin typeface="华文楷体" pitchFamily="2" charset="-122"/>
              <a:ea typeface="华文楷体" pitchFamily="2" charset="-122"/>
            </a:endParaRPr>
          </a:p>
        </p:txBody>
      </p:sp>
      <p:pic>
        <p:nvPicPr>
          <p:cNvPr id="98306" name="Picture 2"/>
          <p:cNvPicPr>
            <a:picLocks noChangeAspect="1" noChangeArrowheads="1"/>
          </p:cNvPicPr>
          <p:nvPr/>
        </p:nvPicPr>
        <p:blipFill>
          <a:blip r:embed="rId2" cstate="print"/>
          <a:srcRect/>
          <a:stretch>
            <a:fillRect/>
          </a:stretch>
        </p:blipFill>
        <p:spPr bwMode="auto">
          <a:xfrm>
            <a:off x="6660232" y="332656"/>
            <a:ext cx="2483768" cy="3762375"/>
          </a:xfrm>
          <a:prstGeom prst="rect">
            <a:avLst/>
          </a:prstGeom>
          <a:noFill/>
          <a:ln w="9525">
            <a:noFill/>
            <a:miter lim="800000"/>
            <a:headEnd/>
            <a:tailEnd/>
          </a:ln>
        </p:spPr>
      </p:pic>
      <p:pic>
        <p:nvPicPr>
          <p:cNvPr id="98307" name="Picture 3"/>
          <p:cNvPicPr>
            <a:picLocks noChangeAspect="1" noChangeArrowheads="1"/>
          </p:cNvPicPr>
          <p:nvPr/>
        </p:nvPicPr>
        <p:blipFill>
          <a:blip r:embed="rId3" cstate="print"/>
          <a:srcRect/>
          <a:stretch>
            <a:fillRect/>
          </a:stretch>
        </p:blipFill>
        <p:spPr bwMode="auto">
          <a:xfrm>
            <a:off x="1" y="4069772"/>
            <a:ext cx="9144000" cy="278822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练习</a:t>
            </a:r>
            <a:endParaRPr lang="zh-CN" altLang="en-US" sz="3200" dirty="0">
              <a:solidFill>
                <a:schemeClr val="tx2"/>
              </a:solidFill>
              <a:latin typeface="微软雅黑" pitchFamily="34" charset="-122"/>
              <a:ea typeface="微软雅黑" pitchFamily="34" charset="-122"/>
            </a:endParaRPr>
          </a:p>
        </p:txBody>
      </p:sp>
      <p:sp>
        <p:nvSpPr>
          <p:cNvPr id="4" name="矩形 3"/>
          <p:cNvSpPr/>
          <p:nvPr/>
        </p:nvSpPr>
        <p:spPr>
          <a:xfrm>
            <a:off x="1115616" y="836712"/>
            <a:ext cx="7488832" cy="2062103"/>
          </a:xfrm>
          <a:prstGeom prst="rect">
            <a:avLst/>
          </a:prstGeom>
        </p:spPr>
        <p:txBody>
          <a:bodyPr wrap="square">
            <a:spAutoFit/>
          </a:bodyPr>
          <a:lstStyle/>
          <a:p>
            <a:r>
              <a:rPr lang="zh-CN" altLang="en-US" sz="3200" dirty="0" smtClean="0"/>
              <a:t>如图所示，底面积不同的两个圆柱形容器中分别盛有深度不同的不同液体 </a:t>
            </a:r>
            <a:r>
              <a:rPr lang="en-US" altLang="zh-CN" sz="3200" dirty="0" smtClean="0"/>
              <a:t>A </a:t>
            </a:r>
            <a:r>
              <a:rPr lang="zh-CN" altLang="en-US" sz="3200" dirty="0" smtClean="0"/>
              <a:t>、</a:t>
            </a:r>
            <a:r>
              <a:rPr lang="en-US" altLang="zh-CN" sz="3200" dirty="0" smtClean="0"/>
              <a:t>B </a:t>
            </a:r>
            <a:r>
              <a:rPr lang="zh-CN" altLang="en-US" sz="3200" dirty="0" smtClean="0"/>
              <a:t>已知 </a:t>
            </a:r>
            <a:r>
              <a:rPr lang="en-US" altLang="zh-CN" sz="3200" dirty="0" smtClean="0"/>
              <a:t>A </a:t>
            </a:r>
            <a:r>
              <a:rPr lang="zh-CN" altLang="en-US" sz="3200" dirty="0" smtClean="0"/>
              <a:t>液体对容器底部的压强大于 </a:t>
            </a:r>
            <a:r>
              <a:rPr lang="en-US" altLang="zh-CN" sz="3200" dirty="0" smtClean="0"/>
              <a:t>B </a:t>
            </a:r>
            <a:r>
              <a:rPr lang="zh-CN" altLang="en-US" sz="3200" dirty="0" smtClean="0"/>
              <a:t>液体对容器底部的压强。则（         ）。</a:t>
            </a:r>
            <a:endParaRPr lang="zh-CN" altLang="en-US" sz="3200" dirty="0">
              <a:latin typeface="微软雅黑" pitchFamily="34" charset="-122"/>
              <a:ea typeface="微软雅黑" pitchFamily="34" charset="-122"/>
            </a:endParaRPr>
          </a:p>
        </p:txBody>
      </p:sp>
      <p:sp>
        <p:nvSpPr>
          <p:cNvPr id="11" name="矩形 10"/>
          <p:cNvSpPr/>
          <p:nvPr/>
        </p:nvSpPr>
        <p:spPr>
          <a:xfrm>
            <a:off x="6444208" y="2276872"/>
            <a:ext cx="432048" cy="584775"/>
          </a:xfrm>
          <a:prstGeom prst="rect">
            <a:avLst/>
          </a:prstGeom>
        </p:spPr>
        <p:txBody>
          <a:bodyPr wrap="square">
            <a:spAutoFit/>
          </a:bodyPr>
          <a:lstStyle/>
          <a:p>
            <a:pPr fontAlgn="ctr"/>
            <a:r>
              <a:rPr lang="en-US" altLang="zh-CN" sz="3200" dirty="0" smtClean="0">
                <a:solidFill>
                  <a:srgbClr val="FF0000"/>
                </a:solidFill>
                <a:latin typeface="华文楷体" pitchFamily="2" charset="-122"/>
                <a:ea typeface="华文楷体" pitchFamily="2" charset="-122"/>
              </a:rPr>
              <a:t>C</a:t>
            </a:r>
            <a:endParaRPr lang="zh-CN" altLang="en-US" sz="3200" dirty="0">
              <a:solidFill>
                <a:srgbClr val="FF0000"/>
              </a:solidFill>
              <a:latin typeface="华文楷体" pitchFamily="2" charset="-122"/>
              <a:ea typeface="华文楷体" pitchFamily="2" charset="-122"/>
            </a:endParaRPr>
          </a:p>
        </p:txBody>
      </p:sp>
      <p:sp>
        <p:nvSpPr>
          <p:cNvPr id="8" name="矩形 7"/>
          <p:cNvSpPr/>
          <p:nvPr/>
        </p:nvSpPr>
        <p:spPr>
          <a:xfrm>
            <a:off x="0" y="2924944"/>
            <a:ext cx="6480720" cy="3046988"/>
          </a:xfrm>
          <a:prstGeom prst="rect">
            <a:avLst/>
          </a:prstGeom>
        </p:spPr>
        <p:txBody>
          <a:bodyPr wrap="square">
            <a:spAutoFit/>
          </a:bodyPr>
          <a:lstStyle/>
          <a:p>
            <a:pPr fontAlgn="ctr">
              <a:lnSpc>
                <a:spcPct val="150000"/>
              </a:lnSpc>
            </a:pPr>
            <a:r>
              <a:rPr lang="en-US" altLang="zh-CN" sz="3200" dirty="0" smtClean="0"/>
              <a:t>A. </a:t>
            </a:r>
            <a:r>
              <a:rPr lang="zh-CN" altLang="en-US" sz="3200" dirty="0" smtClean="0"/>
              <a:t>液体 </a:t>
            </a:r>
            <a:r>
              <a:rPr lang="en-US" altLang="zh-CN" sz="3200" dirty="0" smtClean="0"/>
              <a:t>A </a:t>
            </a:r>
            <a:r>
              <a:rPr lang="zh-CN" altLang="en-US" sz="3200" dirty="0" smtClean="0"/>
              <a:t>的密度一定小于 </a:t>
            </a:r>
            <a:r>
              <a:rPr lang="en-US" altLang="zh-CN" sz="3200" dirty="0" smtClean="0"/>
              <a:t>B </a:t>
            </a:r>
            <a:r>
              <a:rPr lang="zh-CN" altLang="en-US" sz="3200" dirty="0" smtClean="0"/>
              <a:t>的密度</a:t>
            </a:r>
          </a:p>
          <a:p>
            <a:pPr fontAlgn="ctr">
              <a:lnSpc>
                <a:spcPct val="150000"/>
              </a:lnSpc>
            </a:pPr>
            <a:r>
              <a:rPr lang="en-US" altLang="zh-CN" sz="3200" dirty="0" smtClean="0"/>
              <a:t>B. </a:t>
            </a:r>
            <a:r>
              <a:rPr lang="zh-CN" altLang="en-US" sz="3200" dirty="0" smtClean="0"/>
              <a:t>液体 </a:t>
            </a:r>
            <a:r>
              <a:rPr lang="en-US" altLang="zh-CN" sz="3200" dirty="0" smtClean="0"/>
              <a:t>A </a:t>
            </a:r>
            <a:r>
              <a:rPr lang="zh-CN" altLang="en-US" sz="3200" dirty="0" smtClean="0"/>
              <a:t>的密度一定等于 </a:t>
            </a:r>
            <a:r>
              <a:rPr lang="en-US" altLang="zh-CN" sz="3200" dirty="0" smtClean="0"/>
              <a:t>B </a:t>
            </a:r>
            <a:r>
              <a:rPr lang="zh-CN" altLang="en-US" sz="3200" dirty="0" smtClean="0"/>
              <a:t>的密度 </a:t>
            </a:r>
          </a:p>
          <a:p>
            <a:pPr fontAlgn="ctr">
              <a:lnSpc>
                <a:spcPct val="150000"/>
              </a:lnSpc>
            </a:pPr>
            <a:r>
              <a:rPr lang="en-US" altLang="zh-CN" sz="3200" dirty="0" smtClean="0"/>
              <a:t>C. </a:t>
            </a:r>
            <a:r>
              <a:rPr lang="zh-CN" altLang="en-US" sz="3200" dirty="0" smtClean="0"/>
              <a:t>液体 </a:t>
            </a:r>
            <a:r>
              <a:rPr lang="en-US" altLang="zh-CN" sz="3200" dirty="0" smtClean="0"/>
              <a:t>A </a:t>
            </a:r>
            <a:r>
              <a:rPr lang="zh-CN" altLang="en-US" sz="3200" dirty="0" smtClean="0"/>
              <a:t>的密度一定大于 </a:t>
            </a:r>
            <a:r>
              <a:rPr lang="en-US" altLang="zh-CN" sz="3200" dirty="0" smtClean="0"/>
              <a:t>B </a:t>
            </a:r>
            <a:r>
              <a:rPr lang="zh-CN" altLang="en-US" sz="3200" dirty="0" smtClean="0"/>
              <a:t>的密度</a:t>
            </a:r>
          </a:p>
          <a:p>
            <a:pPr fontAlgn="ctr">
              <a:lnSpc>
                <a:spcPct val="150000"/>
              </a:lnSpc>
            </a:pPr>
            <a:r>
              <a:rPr lang="en-US" altLang="zh-CN" sz="3200" dirty="0" smtClean="0"/>
              <a:t>D. </a:t>
            </a:r>
            <a:r>
              <a:rPr lang="zh-CN" altLang="en-US" sz="3200" dirty="0" smtClean="0"/>
              <a:t>液体 </a:t>
            </a:r>
            <a:r>
              <a:rPr lang="en-US" altLang="zh-CN" sz="3200" dirty="0" smtClean="0"/>
              <a:t>A </a:t>
            </a:r>
            <a:r>
              <a:rPr lang="zh-CN" altLang="en-US" sz="3200" dirty="0" smtClean="0"/>
              <a:t>的密度可能等于 </a:t>
            </a:r>
            <a:r>
              <a:rPr lang="en-US" altLang="zh-CN" sz="3200" dirty="0" smtClean="0"/>
              <a:t>B </a:t>
            </a:r>
            <a:r>
              <a:rPr lang="zh-CN" altLang="en-US" sz="3200" dirty="0" smtClean="0"/>
              <a:t>的密度</a:t>
            </a:r>
            <a:endParaRPr lang="zh-CN" altLang="en-US" sz="3200" dirty="0"/>
          </a:p>
        </p:txBody>
      </p:sp>
      <p:pic>
        <p:nvPicPr>
          <p:cNvPr id="99330" name="Picture 2"/>
          <p:cNvPicPr>
            <a:picLocks noChangeAspect="1" noChangeArrowheads="1"/>
          </p:cNvPicPr>
          <p:nvPr/>
        </p:nvPicPr>
        <p:blipFill>
          <a:blip r:embed="rId2" cstate="print"/>
          <a:srcRect/>
          <a:stretch>
            <a:fillRect/>
          </a:stretch>
        </p:blipFill>
        <p:spPr bwMode="auto">
          <a:xfrm>
            <a:off x="6355004" y="3284984"/>
            <a:ext cx="2788996" cy="165000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36712"/>
            <a:ext cx="1331640"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探究</a:t>
            </a:r>
            <a:r>
              <a:rPr lang="en-US" altLang="zh-CN" sz="3200" dirty="0" smtClean="0">
                <a:solidFill>
                  <a:schemeClr val="tx2"/>
                </a:solidFill>
                <a:latin typeface="微软雅黑" pitchFamily="34" charset="-122"/>
                <a:ea typeface="微软雅黑" pitchFamily="34" charset="-122"/>
              </a:rPr>
              <a:t>1</a:t>
            </a:r>
            <a:endParaRPr lang="zh-CN" altLang="en-US" sz="3200" dirty="0">
              <a:solidFill>
                <a:schemeClr val="tx2"/>
              </a:solidFill>
              <a:latin typeface="微软雅黑" pitchFamily="34" charset="-122"/>
              <a:ea typeface="微软雅黑" pitchFamily="34" charset="-122"/>
            </a:endParaRPr>
          </a:p>
        </p:txBody>
      </p:sp>
      <p:sp>
        <p:nvSpPr>
          <p:cNvPr id="6" name="矩形 5"/>
          <p:cNvSpPr/>
          <p:nvPr/>
        </p:nvSpPr>
        <p:spPr>
          <a:xfrm>
            <a:off x="1259632" y="764704"/>
            <a:ext cx="7128792" cy="584775"/>
          </a:xfrm>
          <a:prstGeom prst="rect">
            <a:avLst/>
          </a:prstGeom>
        </p:spPr>
        <p:txBody>
          <a:bodyPr wrap="square">
            <a:spAutoFit/>
          </a:bodyPr>
          <a:lstStyle/>
          <a:p>
            <a:r>
              <a:rPr lang="zh-CN" altLang="en-US" sz="3200" dirty="0"/>
              <a:t>液体内部存在向下的压强吗？</a:t>
            </a:r>
            <a:endParaRPr lang="zh-CN" altLang="en-US" sz="3200" dirty="0">
              <a:solidFill>
                <a:schemeClr val="tx2"/>
              </a:solidFill>
              <a:latin typeface="微软雅黑" pitchFamily="34" charset="-122"/>
              <a:ea typeface="微软雅黑" pitchFamily="34" charset="-122"/>
            </a:endParaRPr>
          </a:p>
        </p:txBody>
      </p:sp>
      <p:sp>
        <p:nvSpPr>
          <p:cNvPr id="7" name="矩形 6"/>
          <p:cNvSpPr/>
          <p:nvPr/>
        </p:nvSpPr>
        <p:spPr>
          <a:xfrm>
            <a:off x="1115616" y="1700808"/>
            <a:ext cx="3816424" cy="1569660"/>
          </a:xfrm>
          <a:prstGeom prst="rect">
            <a:avLst/>
          </a:prstGeom>
        </p:spPr>
        <p:txBody>
          <a:bodyPr wrap="square">
            <a:spAutoFit/>
          </a:bodyPr>
          <a:lstStyle/>
          <a:p>
            <a:r>
              <a:rPr lang="zh-CN" altLang="en-US" sz="3200" dirty="0"/>
              <a:t>空塑料瓶、气球、弹性绳、足够的水、剪刀</a:t>
            </a:r>
            <a:endParaRPr lang="zh-CN" altLang="en-US" sz="3200" dirty="0">
              <a:solidFill>
                <a:schemeClr val="tx2"/>
              </a:solidFill>
              <a:latin typeface="微软雅黑" pitchFamily="34" charset="-122"/>
              <a:ea typeface="微软雅黑" pitchFamily="34" charset="-122"/>
            </a:endParaRPr>
          </a:p>
        </p:txBody>
      </p:sp>
      <p:sp>
        <p:nvSpPr>
          <p:cNvPr id="8" name="TextBox 7"/>
          <p:cNvSpPr txBox="1"/>
          <p:nvPr/>
        </p:nvSpPr>
        <p:spPr>
          <a:xfrm>
            <a:off x="0" y="1772816"/>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器材</a:t>
            </a:r>
            <a:endParaRPr lang="zh-CN" altLang="en-US" sz="3200" dirty="0">
              <a:solidFill>
                <a:schemeClr val="tx2"/>
              </a:solidFill>
              <a:latin typeface="微软雅黑" pitchFamily="34" charset="-122"/>
              <a:ea typeface="微软雅黑" pitchFamily="34" charset="-122"/>
            </a:endParaRPr>
          </a:p>
        </p:txBody>
      </p:sp>
      <p:pic>
        <p:nvPicPr>
          <p:cNvPr id="2" name="Picture 2"/>
          <p:cNvPicPr>
            <a:picLocks noChangeAspect="1" noChangeArrowheads="1"/>
          </p:cNvPicPr>
          <p:nvPr/>
        </p:nvPicPr>
        <p:blipFill>
          <a:blip r:embed="rId2" cstate="print"/>
          <a:srcRect/>
          <a:stretch>
            <a:fillRect/>
          </a:stretch>
        </p:blipFill>
        <p:spPr bwMode="auto">
          <a:xfrm>
            <a:off x="5220072" y="1556792"/>
            <a:ext cx="3923928" cy="2189566"/>
          </a:xfrm>
          <a:prstGeom prst="rect">
            <a:avLst/>
          </a:prstGeom>
          <a:noFill/>
          <a:ln w="9525">
            <a:noFill/>
            <a:miter lim="800000"/>
            <a:headEnd/>
            <a:tailEnd/>
          </a:ln>
        </p:spPr>
      </p:pic>
      <p:sp>
        <p:nvSpPr>
          <p:cNvPr id="10" name="矩形 9"/>
          <p:cNvSpPr/>
          <p:nvPr/>
        </p:nvSpPr>
        <p:spPr>
          <a:xfrm>
            <a:off x="251520" y="4149080"/>
            <a:ext cx="3816424" cy="2062103"/>
          </a:xfrm>
          <a:prstGeom prst="rect">
            <a:avLst/>
          </a:prstGeom>
        </p:spPr>
        <p:txBody>
          <a:bodyPr wrap="square">
            <a:spAutoFit/>
          </a:bodyPr>
          <a:lstStyle/>
          <a:p>
            <a:r>
              <a:rPr lang="zh-CN" altLang="en-US" sz="3200" dirty="0"/>
              <a:t>剪去空塑料瓶的底，裁剪气球，并用弹性绳扎紧塑料瓶的底，如图所示。</a:t>
            </a:r>
            <a:endParaRPr lang="zh-CN" altLang="en-US" sz="3200" dirty="0">
              <a:solidFill>
                <a:schemeClr val="tx2"/>
              </a:solidFill>
              <a:latin typeface="微软雅黑" pitchFamily="34" charset="-122"/>
              <a:ea typeface="微软雅黑" pitchFamily="34" charset="-122"/>
            </a:endParaRPr>
          </a:p>
        </p:txBody>
      </p:sp>
      <p:sp>
        <p:nvSpPr>
          <p:cNvPr id="11" name="矩形 10"/>
          <p:cNvSpPr/>
          <p:nvPr/>
        </p:nvSpPr>
        <p:spPr>
          <a:xfrm>
            <a:off x="5652120" y="4365104"/>
            <a:ext cx="3096344" cy="1569660"/>
          </a:xfrm>
          <a:prstGeom prst="rect">
            <a:avLst/>
          </a:prstGeom>
        </p:spPr>
        <p:txBody>
          <a:bodyPr wrap="square">
            <a:spAutoFit/>
          </a:bodyPr>
          <a:lstStyle/>
          <a:p>
            <a:r>
              <a:rPr lang="zh-CN" altLang="en-US" sz="3200" dirty="0"/>
              <a:t>向瓶中逐渐加水，观察瓶底橡皮膜的变化。</a:t>
            </a:r>
            <a:endParaRPr lang="zh-CN" altLang="en-US" sz="3200" dirty="0">
              <a:solidFill>
                <a:schemeClr val="tx2"/>
              </a:solidFill>
              <a:latin typeface="微软雅黑" pitchFamily="34" charset="-122"/>
              <a:ea typeface="微软雅黑" pitchFamily="34" charset="-122"/>
            </a:endParaRPr>
          </a:p>
        </p:txBody>
      </p:sp>
      <p:pic>
        <p:nvPicPr>
          <p:cNvPr id="3" name="Picture 3"/>
          <p:cNvPicPr>
            <a:picLocks noChangeAspect="1" noChangeArrowheads="1"/>
          </p:cNvPicPr>
          <p:nvPr/>
        </p:nvPicPr>
        <p:blipFill>
          <a:blip r:embed="rId3" cstate="print"/>
          <a:srcRect/>
          <a:stretch>
            <a:fillRect/>
          </a:stretch>
        </p:blipFill>
        <p:spPr bwMode="auto">
          <a:xfrm>
            <a:off x="4139952" y="4293096"/>
            <a:ext cx="1123950" cy="2305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练习</a:t>
            </a:r>
            <a:endParaRPr lang="zh-CN" altLang="en-US" sz="3200" dirty="0">
              <a:solidFill>
                <a:schemeClr val="tx2"/>
              </a:solidFill>
              <a:latin typeface="微软雅黑" pitchFamily="34" charset="-122"/>
              <a:ea typeface="微软雅黑" pitchFamily="34" charset="-122"/>
            </a:endParaRPr>
          </a:p>
        </p:txBody>
      </p:sp>
      <p:sp>
        <p:nvSpPr>
          <p:cNvPr id="4" name="矩形 3"/>
          <p:cNvSpPr/>
          <p:nvPr/>
        </p:nvSpPr>
        <p:spPr>
          <a:xfrm>
            <a:off x="1115616" y="836712"/>
            <a:ext cx="7488832" cy="2554545"/>
          </a:xfrm>
          <a:prstGeom prst="rect">
            <a:avLst/>
          </a:prstGeom>
        </p:spPr>
        <p:txBody>
          <a:bodyPr wrap="square">
            <a:spAutoFit/>
          </a:bodyPr>
          <a:lstStyle/>
          <a:p>
            <a:r>
              <a:rPr lang="zh-CN" altLang="en-US" sz="3200" dirty="0" smtClean="0"/>
              <a:t>在水平桌面上放一底面为圆柱形的杯子，重为 </a:t>
            </a:r>
            <a:r>
              <a:rPr lang="en-US" altLang="zh-CN" sz="3200" dirty="0" smtClean="0"/>
              <a:t>2 N </a:t>
            </a:r>
            <a:r>
              <a:rPr lang="zh-CN" altLang="en-US" sz="3200" dirty="0" smtClean="0"/>
              <a:t>，其底面积为</a:t>
            </a:r>
            <a:r>
              <a:rPr lang="en-US" altLang="zh-CN" sz="3200" dirty="0" smtClean="0"/>
              <a:t>100cm</a:t>
            </a:r>
            <a:r>
              <a:rPr lang="en-US" altLang="zh-CN" sz="3200" baseline="30000" dirty="0" smtClean="0"/>
              <a:t>2</a:t>
            </a:r>
            <a:r>
              <a:rPr lang="zh-CN" altLang="en-US" sz="3200" dirty="0" smtClean="0"/>
              <a:t> </a:t>
            </a:r>
            <a:r>
              <a:rPr lang="zh-CN" altLang="en-US" sz="3200" i="1" dirty="0" smtClean="0"/>
              <a:t>﻿﻿﻿﻿﻿﻿﻿﻿﻿﻿﻿﻿﻿﻿﻿﻿﻿﻿﻿﻿﻿﻿﻿﻿</a:t>
            </a:r>
            <a:r>
              <a:rPr lang="zh-CN" altLang="en-US" sz="3200" dirty="0" smtClean="0"/>
              <a:t> ，内装水的高度</a:t>
            </a:r>
            <a:r>
              <a:rPr lang="en-US" altLang="zh-CN" sz="3200" dirty="0" smtClean="0"/>
              <a:t>h=0.1m</a:t>
            </a:r>
            <a:r>
              <a:rPr lang="zh-CN" altLang="en-US" sz="3200" dirty="0" smtClean="0"/>
              <a:t> </a:t>
            </a:r>
            <a:r>
              <a:rPr lang="zh-CN" altLang="en-US" sz="3200" i="1" dirty="0" smtClean="0"/>
              <a:t>﻿﻿﻿﻿﻿﻿</a:t>
            </a:r>
            <a:r>
              <a:rPr lang="zh-CN" altLang="en-US" sz="3200" dirty="0" smtClean="0"/>
              <a:t> ，水的质量是</a:t>
            </a:r>
            <a:r>
              <a:rPr lang="en-US" altLang="zh-CN" sz="3200" dirty="0" smtClean="0"/>
              <a:t>1.5kg</a:t>
            </a:r>
            <a:r>
              <a:rPr lang="zh-CN" altLang="en-US" sz="3200" dirty="0" smtClean="0"/>
              <a:t> </a:t>
            </a:r>
            <a:r>
              <a:rPr lang="zh-CN" altLang="en-US" sz="3200" i="1" dirty="0" smtClean="0"/>
              <a:t>﻿﻿﻿﻿﻿﻿﻿﻿﻿﻿﻿﻿﻿﻿﻿﻿﻿﻿﻿﻿﻿﻿﻿﻿</a:t>
            </a:r>
            <a:r>
              <a:rPr lang="zh-CN" altLang="en-US" sz="3200" dirty="0" smtClean="0"/>
              <a:t> ，如图，则杯子底部受到的水的压力（ </a:t>
            </a:r>
            <a:r>
              <a:rPr lang="en-US" altLang="zh-CN" sz="3200" dirty="0" smtClean="0"/>
              <a:t>g </a:t>
            </a:r>
            <a:r>
              <a:rPr lang="zh-CN" altLang="en-US" sz="3200" dirty="0" smtClean="0"/>
              <a:t>取</a:t>
            </a:r>
            <a:r>
              <a:rPr lang="en-US" altLang="zh-CN" sz="3200" dirty="0" smtClean="0"/>
              <a:t>10N/kg</a:t>
            </a:r>
            <a:r>
              <a:rPr lang="zh-CN" altLang="en-US" sz="3200" dirty="0" smtClean="0"/>
              <a:t> </a:t>
            </a:r>
            <a:r>
              <a:rPr lang="zh-CN" altLang="en-US" sz="3200" i="1" dirty="0" smtClean="0"/>
              <a:t>﻿﻿﻿﻿﻿﻿﻿﻿﻿﻿﻿﻿﻿﻿﻿﻿﻿﻿﻿﻿</a:t>
            </a:r>
            <a:r>
              <a:rPr lang="zh-CN" altLang="en-US" sz="3200" dirty="0" smtClean="0"/>
              <a:t> ，</a:t>
            </a:r>
            <a:r>
              <a:rPr lang="en-US" altLang="zh-CN" sz="3200" dirty="0" smtClean="0"/>
              <a:t>ρ</a:t>
            </a:r>
            <a:r>
              <a:rPr lang="zh-CN" altLang="en-US" sz="3200" dirty="0" smtClean="0"/>
              <a:t> </a:t>
            </a:r>
            <a:r>
              <a:rPr lang="zh-CN" altLang="en-US" sz="3200" i="1" dirty="0" smtClean="0"/>
              <a:t>﻿﻿</a:t>
            </a:r>
            <a:r>
              <a:rPr lang="zh-CN" altLang="en-US" sz="3200" baseline="-25000" dirty="0" smtClean="0"/>
              <a:t>水﻿﻿</a:t>
            </a:r>
            <a:r>
              <a:rPr lang="zh-CN" altLang="en-US" sz="3200" i="1" dirty="0" smtClean="0"/>
              <a:t>＝</a:t>
            </a:r>
            <a:r>
              <a:rPr lang="en-US" altLang="zh-CN" sz="3200" i="1" dirty="0" smtClean="0"/>
              <a:t>1.0</a:t>
            </a:r>
            <a:r>
              <a:rPr lang="zh-CN" altLang="en-US" sz="3200" dirty="0" smtClean="0"/>
              <a:t> </a:t>
            </a:r>
            <a:r>
              <a:rPr lang="en-US" altLang="zh-CN" sz="3200" dirty="0" smtClean="0"/>
              <a:t>×10</a:t>
            </a:r>
            <a:r>
              <a:rPr lang="en-US" altLang="zh-CN" sz="3200" baseline="30000" dirty="0" smtClean="0"/>
              <a:t>3</a:t>
            </a:r>
            <a:r>
              <a:rPr lang="en-US" altLang="zh-CN" sz="3200" dirty="0" smtClean="0"/>
              <a:t>kg/m</a:t>
            </a:r>
            <a:r>
              <a:rPr lang="en-US" altLang="zh-CN" sz="3200" baseline="30000" dirty="0" smtClean="0"/>
              <a:t>3</a:t>
            </a:r>
            <a:r>
              <a:rPr lang="zh-CN" altLang="en-US" sz="3200" dirty="0" smtClean="0"/>
              <a:t>）（    ）。</a:t>
            </a:r>
            <a:endParaRPr lang="zh-CN" altLang="en-US" sz="3200" dirty="0">
              <a:latin typeface="微软雅黑" pitchFamily="34" charset="-122"/>
              <a:ea typeface="微软雅黑" pitchFamily="34" charset="-122"/>
            </a:endParaRPr>
          </a:p>
        </p:txBody>
      </p:sp>
      <p:sp>
        <p:nvSpPr>
          <p:cNvPr id="11" name="矩形 10"/>
          <p:cNvSpPr/>
          <p:nvPr/>
        </p:nvSpPr>
        <p:spPr>
          <a:xfrm>
            <a:off x="7452320" y="2780928"/>
            <a:ext cx="432048" cy="584775"/>
          </a:xfrm>
          <a:prstGeom prst="rect">
            <a:avLst/>
          </a:prstGeom>
        </p:spPr>
        <p:txBody>
          <a:bodyPr wrap="square">
            <a:spAutoFit/>
          </a:bodyPr>
          <a:lstStyle/>
          <a:p>
            <a:pPr fontAlgn="ctr"/>
            <a:r>
              <a:rPr lang="en-US" altLang="zh-CN" sz="3200" dirty="0" smtClean="0">
                <a:solidFill>
                  <a:srgbClr val="FF0000"/>
                </a:solidFill>
                <a:latin typeface="微软雅黑" pitchFamily="34" charset="-122"/>
                <a:ea typeface="微软雅黑" pitchFamily="34" charset="-122"/>
              </a:rPr>
              <a:t>A</a:t>
            </a:r>
            <a:endParaRPr lang="zh-CN" altLang="en-US" sz="3200" dirty="0">
              <a:solidFill>
                <a:srgbClr val="FF0000"/>
              </a:solidFill>
              <a:latin typeface="微软雅黑" pitchFamily="34" charset="-122"/>
              <a:ea typeface="微软雅黑" pitchFamily="34" charset="-122"/>
            </a:endParaRPr>
          </a:p>
        </p:txBody>
      </p:sp>
      <p:sp>
        <p:nvSpPr>
          <p:cNvPr id="8" name="矩形 7"/>
          <p:cNvSpPr/>
          <p:nvPr/>
        </p:nvSpPr>
        <p:spPr>
          <a:xfrm>
            <a:off x="611560" y="5301208"/>
            <a:ext cx="8352928" cy="584775"/>
          </a:xfrm>
          <a:prstGeom prst="rect">
            <a:avLst/>
          </a:prstGeom>
        </p:spPr>
        <p:txBody>
          <a:bodyPr wrap="square">
            <a:spAutoFit/>
          </a:bodyPr>
          <a:lstStyle/>
          <a:p>
            <a:pPr fontAlgn="ctr"/>
            <a:r>
              <a:rPr lang="en-US" altLang="zh-CN" sz="3200" dirty="0" smtClean="0"/>
              <a:t>A. 10 N</a:t>
            </a:r>
            <a:r>
              <a:rPr lang="zh-CN" altLang="en-US" sz="3200" dirty="0" smtClean="0"/>
              <a:t>　　　</a:t>
            </a:r>
            <a:r>
              <a:rPr lang="en-US" altLang="zh-CN" sz="3200" dirty="0" smtClean="0"/>
              <a:t>B. 7 N</a:t>
            </a:r>
            <a:r>
              <a:rPr lang="zh-CN" altLang="en-US" sz="3200" dirty="0" smtClean="0"/>
              <a:t>　　　</a:t>
            </a:r>
            <a:r>
              <a:rPr lang="en-US" altLang="zh-CN" sz="3200" dirty="0" smtClean="0"/>
              <a:t>C. 5 N</a:t>
            </a:r>
            <a:r>
              <a:rPr lang="zh-CN" altLang="en-US" sz="3200" dirty="0" smtClean="0"/>
              <a:t>　　　</a:t>
            </a:r>
            <a:r>
              <a:rPr lang="en-US" altLang="zh-CN" sz="3200" dirty="0" smtClean="0"/>
              <a:t>D﻿. 2 N </a:t>
            </a:r>
            <a:endParaRPr lang="zh-CN" altLang="en-US" sz="3200" dirty="0"/>
          </a:p>
        </p:txBody>
      </p:sp>
      <p:pic>
        <p:nvPicPr>
          <p:cNvPr id="100355" name="Picture 3"/>
          <p:cNvPicPr>
            <a:picLocks noChangeAspect="1" noChangeArrowheads="1"/>
          </p:cNvPicPr>
          <p:nvPr/>
        </p:nvPicPr>
        <p:blipFill>
          <a:blip r:embed="rId2" cstate="print"/>
          <a:srcRect/>
          <a:stretch>
            <a:fillRect/>
          </a:stretch>
        </p:blipFill>
        <p:spPr bwMode="auto">
          <a:xfrm>
            <a:off x="2843808" y="3429000"/>
            <a:ext cx="2914278" cy="178441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练习</a:t>
            </a:r>
            <a:endParaRPr lang="zh-CN" altLang="en-US" sz="3200" dirty="0">
              <a:solidFill>
                <a:schemeClr val="tx2"/>
              </a:solidFill>
              <a:latin typeface="微软雅黑" pitchFamily="34" charset="-122"/>
              <a:ea typeface="微软雅黑" pitchFamily="34" charset="-122"/>
            </a:endParaRPr>
          </a:p>
        </p:txBody>
      </p:sp>
      <p:sp>
        <p:nvSpPr>
          <p:cNvPr id="4" name="矩形 3"/>
          <p:cNvSpPr/>
          <p:nvPr/>
        </p:nvSpPr>
        <p:spPr>
          <a:xfrm>
            <a:off x="1115616" y="836712"/>
            <a:ext cx="7488832" cy="1569660"/>
          </a:xfrm>
          <a:prstGeom prst="rect">
            <a:avLst/>
          </a:prstGeom>
        </p:spPr>
        <p:txBody>
          <a:bodyPr wrap="square">
            <a:spAutoFit/>
          </a:bodyPr>
          <a:lstStyle/>
          <a:p>
            <a:r>
              <a:rPr lang="zh-CN" altLang="en-US" sz="3200" dirty="0" smtClean="0"/>
              <a:t>小华同学通过实验探究某液体内部的压强与深度的关系根据实验数据绘出了如图所示的图象 ，则错误的说法是（     ）。</a:t>
            </a:r>
            <a:endParaRPr lang="zh-CN" altLang="en-US" sz="3200" dirty="0">
              <a:latin typeface="微软雅黑" pitchFamily="34" charset="-122"/>
              <a:ea typeface="微软雅黑" pitchFamily="34" charset="-122"/>
            </a:endParaRPr>
          </a:p>
        </p:txBody>
      </p:sp>
      <p:sp>
        <p:nvSpPr>
          <p:cNvPr id="11" name="矩形 10"/>
          <p:cNvSpPr/>
          <p:nvPr/>
        </p:nvSpPr>
        <p:spPr>
          <a:xfrm>
            <a:off x="7524328" y="1844824"/>
            <a:ext cx="432048" cy="584775"/>
          </a:xfrm>
          <a:prstGeom prst="rect">
            <a:avLst/>
          </a:prstGeom>
        </p:spPr>
        <p:txBody>
          <a:bodyPr wrap="square">
            <a:spAutoFit/>
          </a:bodyPr>
          <a:lstStyle/>
          <a:p>
            <a:pPr fontAlgn="ctr"/>
            <a:r>
              <a:rPr lang="en-US" altLang="zh-CN" sz="3200" dirty="0" smtClean="0">
                <a:solidFill>
                  <a:srgbClr val="FF0000"/>
                </a:solidFill>
                <a:latin typeface="华文楷体" pitchFamily="2" charset="-122"/>
                <a:ea typeface="华文楷体" pitchFamily="2" charset="-122"/>
              </a:rPr>
              <a:t>D</a:t>
            </a:r>
            <a:endParaRPr lang="zh-CN" altLang="en-US" sz="3200" dirty="0">
              <a:solidFill>
                <a:srgbClr val="FF0000"/>
              </a:solidFill>
              <a:latin typeface="华文楷体" pitchFamily="2" charset="-122"/>
              <a:ea typeface="华文楷体" pitchFamily="2" charset="-122"/>
            </a:endParaRPr>
          </a:p>
        </p:txBody>
      </p:sp>
      <p:sp>
        <p:nvSpPr>
          <p:cNvPr id="8" name="矩形 7"/>
          <p:cNvSpPr/>
          <p:nvPr/>
        </p:nvSpPr>
        <p:spPr>
          <a:xfrm>
            <a:off x="323528" y="2492896"/>
            <a:ext cx="5616624" cy="3600986"/>
          </a:xfrm>
          <a:prstGeom prst="rect">
            <a:avLst/>
          </a:prstGeom>
        </p:spPr>
        <p:txBody>
          <a:bodyPr wrap="square">
            <a:spAutoFit/>
          </a:bodyPr>
          <a:lstStyle/>
          <a:p>
            <a:pPr fontAlgn="ctr"/>
            <a:r>
              <a:rPr lang="en-US" altLang="zh-CN" sz="2800" dirty="0" smtClean="0"/>
              <a:t>A. </a:t>
            </a:r>
            <a:r>
              <a:rPr lang="zh-CN" altLang="en-US" sz="2800" dirty="0" smtClean="0"/>
              <a:t>同一种液体中 ，液体内部压强跟液体的深度成正比</a:t>
            </a:r>
          </a:p>
          <a:p>
            <a:pPr fontAlgn="ctr"/>
            <a:r>
              <a:rPr lang="en-US" altLang="zh-CN" sz="2800" dirty="0" smtClean="0"/>
              <a:t>B. </a:t>
            </a:r>
            <a:r>
              <a:rPr lang="zh-CN" altLang="en-US" sz="2800" dirty="0" smtClean="0"/>
              <a:t>距离液面 </a:t>
            </a:r>
            <a:r>
              <a:rPr lang="en-US" altLang="zh-CN" sz="2800" dirty="0" smtClean="0"/>
              <a:t>50cm</a:t>
            </a:r>
            <a:r>
              <a:rPr lang="zh-CN" altLang="en-US" sz="2800" i="1" dirty="0" smtClean="0"/>
              <a:t>﻿﻿﻿﻿﻿﻿﻿﻿﻿﻿﻿﻿﻿﻿</a:t>
            </a:r>
            <a:r>
              <a:rPr lang="zh-CN" altLang="en-US" sz="2800" dirty="0" smtClean="0"/>
              <a:t> 深处的压强是</a:t>
            </a:r>
            <a:r>
              <a:rPr lang="en-US" altLang="zh-CN" sz="2800" dirty="0" smtClean="0"/>
              <a:t>6×10</a:t>
            </a:r>
            <a:r>
              <a:rPr lang="en-US" altLang="zh-CN" sz="2800" baseline="30000" dirty="0" smtClean="0"/>
              <a:t>3</a:t>
            </a:r>
            <a:r>
              <a:rPr lang="en-US" altLang="zh-CN" sz="2800" dirty="0" smtClean="0"/>
              <a:t>Pa</a:t>
            </a:r>
            <a:r>
              <a:rPr lang="zh-CN" altLang="en-US" sz="2800" dirty="0" smtClean="0"/>
              <a:t> </a:t>
            </a:r>
            <a:r>
              <a:rPr lang="zh-CN" altLang="en-US" sz="2800" i="1" dirty="0" smtClean="0"/>
              <a:t>﻿﻿﻿﻿﻿﻿﻿﻿﻿﻿﻿﻿</a:t>
            </a:r>
            <a:r>
              <a:rPr lang="zh-CN" altLang="en-US" sz="2800" dirty="0" smtClean="0"/>
              <a:t> </a:t>
            </a:r>
          </a:p>
          <a:p>
            <a:pPr fontAlgn="ctr"/>
            <a:r>
              <a:rPr lang="en-US" altLang="zh-CN" sz="2800" dirty="0" smtClean="0"/>
              <a:t>C. </a:t>
            </a:r>
            <a:r>
              <a:rPr lang="zh-CN" altLang="en-US" sz="2800" dirty="0" smtClean="0"/>
              <a:t>该液体的密度是 </a:t>
            </a:r>
            <a:r>
              <a:rPr lang="zh-CN" altLang="en-US" sz="2800" i="1" dirty="0" smtClean="0"/>
              <a:t>﻿﻿﻿﻿﻿﻿﻿﻿﻿﻿﻿﻿</a:t>
            </a:r>
            <a:r>
              <a:rPr lang="zh-CN" altLang="en-US" sz="2800" dirty="0" smtClean="0"/>
              <a:t> </a:t>
            </a:r>
            <a:r>
              <a:rPr lang="en-US" altLang="zh-CN" sz="2800" dirty="0" smtClean="0"/>
              <a:t>1.2×10</a:t>
            </a:r>
            <a:r>
              <a:rPr lang="en-US" altLang="zh-CN" sz="2800" baseline="30000" dirty="0" smtClean="0"/>
              <a:t>3</a:t>
            </a:r>
            <a:r>
              <a:rPr lang="en-US" altLang="zh-CN" sz="2800" dirty="0" smtClean="0"/>
              <a:t>kg/m</a:t>
            </a:r>
            <a:r>
              <a:rPr lang="en-US" altLang="zh-CN" sz="2800" baseline="30000" dirty="0" smtClean="0"/>
              <a:t>3</a:t>
            </a:r>
            <a:endParaRPr lang="zh-CN" altLang="en-US" sz="2800" baseline="30000" dirty="0" smtClean="0"/>
          </a:p>
          <a:p>
            <a:pPr fontAlgn="ctr"/>
            <a:r>
              <a:rPr lang="en-US" altLang="zh-CN" sz="2800" dirty="0" smtClean="0"/>
              <a:t>D. </a:t>
            </a:r>
            <a:r>
              <a:rPr lang="zh-CN" altLang="en-US" sz="2800" dirty="0" smtClean="0"/>
              <a:t>距液面</a:t>
            </a:r>
            <a:r>
              <a:rPr lang="en-US" altLang="zh-CN" sz="2800" dirty="0" smtClean="0"/>
              <a:t>10cm</a:t>
            </a:r>
            <a:r>
              <a:rPr lang="zh-CN" altLang="en-US" sz="2800" dirty="0" smtClean="0"/>
              <a:t> </a:t>
            </a:r>
            <a:r>
              <a:rPr lang="zh-CN" altLang="en-US" sz="2800" i="1" dirty="0" smtClean="0"/>
              <a:t>﻿﻿﻿﻿﻿﻿﻿﻿﻿﻿﻿﻿﻿﻿</a:t>
            </a:r>
            <a:r>
              <a:rPr lang="zh-CN" altLang="en-US" sz="2800" dirty="0" smtClean="0"/>
              <a:t> 处方向向下的压强与距液面 </a:t>
            </a:r>
            <a:r>
              <a:rPr lang="en-US" altLang="zh-CN" sz="2800" dirty="0" smtClean="0"/>
              <a:t>30cm</a:t>
            </a:r>
            <a:r>
              <a:rPr lang="zh-CN" altLang="en-US" sz="2800" i="1" dirty="0" smtClean="0"/>
              <a:t>﻿﻿﻿﻿﻿﻿﻿﻿﻿﻿﻿﻿﻿﻿</a:t>
            </a:r>
            <a:r>
              <a:rPr lang="zh-CN" altLang="en-US" sz="2800" dirty="0" smtClean="0"/>
              <a:t> 处方向向上的压强之比小于 </a:t>
            </a:r>
            <a:r>
              <a:rPr lang="en-US" altLang="zh-CN" sz="2800" dirty="0" smtClean="0"/>
              <a:t>1:3</a:t>
            </a:r>
            <a:r>
              <a:rPr lang="zh-CN" altLang="en-US" sz="2800" i="1" dirty="0" smtClean="0"/>
              <a:t>﻿﻿﻿﻿﻿﻿﻿﻿﻿﻿﻿﻿</a:t>
            </a:r>
            <a:r>
              <a:rPr lang="zh-CN" altLang="en-US" sz="3200" dirty="0" smtClean="0"/>
              <a:t> </a:t>
            </a:r>
            <a:endParaRPr lang="zh-CN" altLang="en-US" sz="3200" dirty="0"/>
          </a:p>
        </p:txBody>
      </p:sp>
      <p:pic>
        <p:nvPicPr>
          <p:cNvPr id="100354" name="Picture 2"/>
          <p:cNvPicPr>
            <a:picLocks noChangeAspect="1" noChangeArrowheads="1"/>
          </p:cNvPicPr>
          <p:nvPr/>
        </p:nvPicPr>
        <p:blipFill>
          <a:blip r:embed="rId2" cstate="print"/>
          <a:srcRect/>
          <a:stretch>
            <a:fillRect/>
          </a:stretch>
        </p:blipFill>
        <p:spPr bwMode="auto">
          <a:xfrm>
            <a:off x="5695735" y="2708920"/>
            <a:ext cx="3448265" cy="206139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练习</a:t>
            </a:r>
            <a:endParaRPr lang="zh-CN" altLang="en-US" sz="3200" dirty="0">
              <a:solidFill>
                <a:schemeClr val="tx2"/>
              </a:solidFill>
              <a:latin typeface="微软雅黑" pitchFamily="34" charset="-122"/>
              <a:ea typeface="微软雅黑" pitchFamily="34" charset="-122"/>
            </a:endParaRPr>
          </a:p>
        </p:txBody>
      </p:sp>
      <p:sp>
        <p:nvSpPr>
          <p:cNvPr id="4" name="矩形 3"/>
          <p:cNvSpPr/>
          <p:nvPr/>
        </p:nvSpPr>
        <p:spPr>
          <a:xfrm>
            <a:off x="1115616" y="836712"/>
            <a:ext cx="7488832" cy="1077218"/>
          </a:xfrm>
          <a:prstGeom prst="rect">
            <a:avLst/>
          </a:prstGeom>
        </p:spPr>
        <p:txBody>
          <a:bodyPr wrap="square">
            <a:spAutoFit/>
          </a:bodyPr>
          <a:lstStyle/>
          <a:p>
            <a:r>
              <a:rPr lang="zh-CN" altLang="en-US" sz="3200" dirty="0" smtClean="0"/>
              <a:t>如图所示，容器内装有水，</a:t>
            </a:r>
            <a:r>
              <a:rPr lang="en-US" altLang="zh-CN" sz="3200" dirty="0" smtClean="0"/>
              <a:t>A </a:t>
            </a:r>
            <a:r>
              <a:rPr lang="zh-CN" altLang="en-US" sz="3200" dirty="0" smtClean="0"/>
              <a:t>点与容器底部受到水的压强之比（      ）。</a:t>
            </a:r>
            <a:endParaRPr lang="zh-CN" altLang="en-US" sz="3200" dirty="0">
              <a:latin typeface="微软雅黑" pitchFamily="34" charset="-122"/>
              <a:ea typeface="微软雅黑" pitchFamily="34" charset="-122"/>
            </a:endParaRPr>
          </a:p>
        </p:txBody>
      </p:sp>
      <p:sp>
        <p:nvSpPr>
          <p:cNvPr id="11" name="矩形 10"/>
          <p:cNvSpPr/>
          <p:nvPr/>
        </p:nvSpPr>
        <p:spPr>
          <a:xfrm>
            <a:off x="5436096" y="1340768"/>
            <a:ext cx="432048" cy="584775"/>
          </a:xfrm>
          <a:prstGeom prst="rect">
            <a:avLst/>
          </a:prstGeom>
        </p:spPr>
        <p:txBody>
          <a:bodyPr wrap="square">
            <a:spAutoFit/>
          </a:bodyPr>
          <a:lstStyle/>
          <a:p>
            <a:pPr fontAlgn="ctr"/>
            <a:r>
              <a:rPr lang="en-US" altLang="zh-CN" sz="3200" dirty="0" smtClean="0">
                <a:solidFill>
                  <a:srgbClr val="FF0000"/>
                </a:solidFill>
                <a:latin typeface="华文楷体" pitchFamily="2" charset="-122"/>
                <a:ea typeface="华文楷体" pitchFamily="2" charset="-122"/>
              </a:rPr>
              <a:t>D</a:t>
            </a:r>
            <a:endParaRPr lang="zh-CN" altLang="en-US" sz="3200" dirty="0">
              <a:solidFill>
                <a:srgbClr val="FF0000"/>
              </a:solidFill>
              <a:latin typeface="华文楷体" pitchFamily="2" charset="-122"/>
              <a:ea typeface="华文楷体" pitchFamily="2" charset="-122"/>
            </a:endParaRPr>
          </a:p>
        </p:txBody>
      </p:sp>
      <p:sp>
        <p:nvSpPr>
          <p:cNvPr id="8" name="矩形 7"/>
          <p:cNvSpPr/>
          <p:nvPr/>
        </p:nvSpPr>
        <p:spPr>
          <a:xfrm>
            <a:off x="1187624" y="5085184"/>
            <a:ext cx="6336704" cy="584775"/>
          </a:xfrm>
          <a:prstGeom prst="rect">
            <a:avLst/>
          </a:prstGeom>
        </p:spPr>
        <p:txBody>
          <a:bodyPr wrap="square">
            <a:spAutoFit/>
          </a:bodyPr>
          <a:lstStyle/>
          <a:p>
            <a:pPr fontAlgn="ctr"/>
            <a:r>
              <a:rPr lang="en-US" altLang="zh-CN" sz="3200" dirty="0" smtClean="0"/>
              <a:t>A. 1:7      B. 1:3</a:t>
            </a:r>
            <a:r>
              <a:rPr lang="zh-CN" altLang="en-US" sz="3200" i="1" dirty="0" smtClean="0"/>
              <a:t>﻿</a:t>
            </a:r>
            <a:r>
              <a:rPr lang="zh-CN" altLang="en-US" sz="3200" dirty="0" smtClean="0"/>
              <a:t>      </a:t>
            </a:r>
            <a:r>
              <a:rPr lang="en-US" altLang="zh-CN" sz="3200" dirty="0" smtClean="0"/>
              <a:t>C. 3:1       D. 6:7</a:t>
            </a:r>
            <a:r>
              <a:rPr lang="zh-CN" altLang="en-US" sz="3200" dirty="0" smtClean="0"/>
              <a:t> </a:t>
            </a:r>
            <a:endParaRPr lang="zh-CN" altLang="en-US" sz="3200" dirty="0"/>
          </a:p>
        </p:txBody>
      </p:sp>
      <p:pic>
        <p:nvPicPr>
          <p:cNvPr id="101378" name="Picture 2"/>
          <p:cNvPicPr>
            <a:picLocks noChangeAspect="1" noChangeArrowheads="1"/>
          </p:cNvPicPr>
          <p:nvPr/>
        </p:nvPicPr>
        <p:blipFill>
          <a:blip r:embed="rId2" cstate="print"/>
          <a:srcRect/>
          <a:stretch>
            <a:fillRect/>
          </a:stretch>
        </p:blipFill>
        <p:spPr bwMode="auto">
          <a:xfrm>
            <a:off x="2627784" y="1916832"/>
            <a:ext cx="4392421" cy="2832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练习</a:t>
            </a:r>
            <a:endParaRPr lang="zh-CN" altLang="en-US" sz="3200" dirty="0">
              <a:solidFill>
                <a:schemeClr val="tx2"/>
              </a:solidFill>
              <a:latin typeface="微软雅黑" pitchFamily="34" charset="-122"/>
              <a:ea typeface="微软雅黑" pitchFamily="34" charset="-122"/>
            </a:endParaRPr>
          </a:p>
        </p:txBody>
      </p:sp>
      <p:sp>
        <p:nvSpPr>
          <p:cNvPr id="4" name="矩形 3"/>
          <p:cNvSpPr/>
          <p:nvPr/>
        </p:nvSpPr>
        <p:spPr>
          <a:xfrm>
            <a:off x="1115616" y="836712"/>
            <a:ext cx="7488832" cy="2062103"/>
          </a:xfrm>
          <a:prstGeom prst="rect">
            <a:avLst/>
          </a:prstGeom>
        </p:spPr>
        <p:txBody>
          <a:bodyPr wrap="square">
            <a:spAutoFit/>
          </a:bodyPr>
          <a:lstStyle/>
          <a:p>
            <a:r>
              <a:rPr lang="zh-CN" altLang="en-US" sz="3200" dirty="0" smtClean="0"/>
              <a:t>学好物理好处多，比如随手涂鸦也能兼顾美与科学性。小娟同学想画鱼儿戏水时在水吐出气泡的情景，聪明的你请帮她在图中选出正确的画法吧（      ）。</a:t>
            </a:r>
            <a:endParaRPr lang="zh-CN" altLang="en-US" sz="3200" dirty="0">
              <a:latin typeface="微软雅黑" pitchFamily="34" charset="-122"/>
              <a:ea typeface="微软雅黑" pitchFamily="34" charset="-122"/>
            </a:endParaRPr>
          </a:p>
        </p:txBody>
      </p:sp>
      <p:sp>
        <p:nvSpPr>
          <p:cNvPr id="11" name="矩形 10"/>
          <p:cNvSpPr/>
          <p:nvPr/>
        </p:nvSpPr>
        <p:spPr>
          <a:xfrm>
            <a:off x="6660232" y="2348880"/>
            <a:ext cx="432048" cy="584775"/>
          </a:xfrm>
          <a:prstGeom prst="rect">
            <a:avLst/>
          </a:prstGeom>
        </p:spPr>
        <p:txBody>
          <a:bodyPr wrap="square">
            <a:spAutoFit/>
          </a:bodyPr>
          <a:lstStyle/>
          <a:p>
            <a:pPr fontAlgn="ctr"/>
            <a:r>
              <a:rPr lang="en-US" altLang="zh-CN" sz="3200" dirty="0" smtClean="0">
                <a:solidFill>
                  <a:srgbClr val="FF0000"/>
                </a:solidFill>
                <a:latin typeface="华文楷体" pitchFamily="2" charset="-122"/>
                <a:ea typeface="华文楷体" pitchFamily="2" charset="-122"/>
              </a:rPr>
              <a:t>C</a:t>
            </a:r>
            <a:endParaRPr lang="zh-CN" altLang="en-US" sz="3200" dirty="0">
              <a:solidFill>
                <a:srgbClr val="FF0000"/>
              </a:solidFill>
              <a:latin typeface="华文楷体" pitchFamily="2" charset="-122"/>
              <a:ea typeface="华文楷体" pitchFamily="2" charset="-122"/>
            </a:endParaRPr>
          </a:p>
        </p:txBody>
      </p:sp>
      <p:sp>
        <p:nvSpPr>
          <p:cNvPr id="8" name="矩形 7"/>
          <p:cNvSpPr/>
          <p:nvPr/>
        </p:nvSpPr>
        <p:spPr>
          <a:xfrm>
            <a:off x="179512" y="6021288"/>
            <a:ext cx="8964488" cy="584775"/>
          </a:xfrm>
          <a:prstGeom prst="rect">
            <a:avLst/>
          </a:prstGeom>
        </p:spPr>
        <p:txBody>
          <a:bodyPr wrap="square">
            <a:spAutoFit/>
          </a:bodyPr>
          <a:lstStyle/>
          <a:p>
            <a:pPr fontAlgn="ctr"/>
            <a:r>
              <a:rPr lang="en-US" altLang="zh-CN" sz="3200" dirty="0" smtClean="0"/>
              <a:t>A. </a:t>
            </a:r>
            <a:r>
              <a:rPr lang="zh-CN" altLang="en-US" sz="3200" dirty="0" smtClean="0"/>
              <a:t>甲图　　</a:t>
            </a:r>
            <a:r>
              <a:rPr lang="en-US" altLang="zh-CN" sz="3200" dirty="0" smtClean="0"/>
              <a:t>B. </a:t>
            </a:r>
            <a:r>
              <a:rPr lang="zh-CN" altLang="en-US" sz="3200" dirty="0" smtClean="0"/>
              <a:t>乙图　　</a:t>
            </a:r>
            <a:r>
              <a:rPr lang="en-US" altLang="zh-CN" sz="3200" dirty="0" smtClean="0"/>
              <a:t>C. </a:t>
            </a:r>
            <a:r>
              <a:rPr lang="zh-CN" altLang="en-US" sz="3200" dirty="0" smtClean="0"/>
              <a:t>丙图　　</a:t>
            </a:r>
            <a:r>
              <a:rPr lang="en-US" altLang="zh-CN" sz="3200" dirty="0" smtClean="0"/>
              <a:t>D. </a:t>
            </a:r>
            <a:r>
              <a:rPr lang="zh-CN" altLang="en-US" sz="3200" dirty="0" smtClean="0"/>
              <a:t>三图都正确</a:t>
            </a:r>
            <a:endParaRPr lang="zh-CN" altLang="en-US" sz="3200" dirty="0"/>
          </a:p>
        </p:txBody>
      </p:sp>
      <p:pic>
        <p:nvPicPr>
          <p:cNvPr id="105474" name="Picture 2"/>
          <p:cNvPicPr>
            <a:picLocks noChangeAspect="1" noChangeArrowheads="1"/>
          </p:cNvPicPr>
          <p:nvPr/>
        </p:nvPicPr>
        <p:blipFill>
          <a:blip r:embed="rId2" cstate="print"/>
          <a:srcRect/>
          <a:stretch>
            <a:fillRect/>
          </a:stretch>
        </p:blipFill>
        <p:spPr bwMode="auto">
          <a:xfrm>
            <a:off x="0" y="2996952"/>
            <a:ext cx="9144000" cy="287731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练习</a:t>
            </a:r>
            <a:endParaRPr lang="zh-CN" altLang="en-US" sz="3200" dirty="0">
              <a:solidFill>
                <a:schemeClr val="tx2"/>
              </a:solidFill>
              <a:latin typeface="微软雅黑" pitchFamily="34" charset="-122"/>
              <a:ea typeface="微软雅黑" pitchFamily="34" charset="-122"/>
            </a:endParaRPr>
          </a:p>
        </p:txBody>
      </p:sp>
      <p:sp>
        <p:nvSpPr>
          <p:cNvPr id="4" name="矩形 3"/>
          <p:cNvSpPr/>
          <p:nvPr/>
        </p:nvSpPr>
        <p:spPr>
          <a:xfrm>
            <a:off x="1115616" y="836712"/>
            <a:ext cx="7488832" cy="1077218"/>
          </a:xfrm>
          <a:prstGeom prst="rect">
            <a:avLst/>
          </a:prstGeom>
        </p:spPr>
        <p:txBody>
          <a:bodyPr wrap="square">
            <a:spAutoFit/>
          </a:bodyPr>
          <a:lstStyle/>
          <a:p>
            <a:r>
              <a:rPr lang="zh-CN" altLang="en-US" sz="3200" dirty="0" smtClean="0"/>
              <a:t>图中的下列物品，应用了连通器原理的是（         ）。</a:t>
            </a:r>
            <a:endParaRPr lang="zh-CN" altLang="en-US" sz="3200" dirty="0">
              <a:latin typeface="微软雅黑" pitchFamily="34" charset="-122"/>
              <a:ea typeface="微软雅黑" pitchFamily="34" charset="-122"/>
            </a:endParaRPr>
          </a:p>
        </p:txBody>
      </p:sp>
      <p:sp>
        <p:nvSpPr>
          <p:cNvPr id="11" name="矩形 10"/>
          <p:cNvSpPr/>
          <p:nvPr/>
        </p:nvSpPr>
        <p:spPr>
          <a:xfrm>
            <a:off x="2411760" y="1340768"/>
            <a:ext cx="432048" cy="584775"/>
          </a:xfrm>
          <a:prstGeom prst="rect">
            <a:avLst/>
          </a:prstGeom>
        </p:spPr>
        <p:txBody>
          <a:bodyPr wrap="square">
            <a:spAutoFit/>
          </a:bodyPr>
          <a:lstStyle/>
          <a:p>
            <a:pPr fontAlgn="ctr"/>
            <a:r>
              <a:rPr lang="en-US" altLang="zh-CN" sz="3200" dirty="0" smtClean="0">
                <a:solidFill>
                  <a:srgbClr val="FF0000"/>
                </a:solidFill>
                <a:latin typeface="华文楷体" pitchFamily="2" charset="-122"/>
                <a:ea typeface="华文楷体" pitchFamily="2" charset="-122"/>
              </a:rPr>
              <a:t>C</a:t>
            </a:r>
            <a:endParaRPr lang="zh-CN" altLang="en-US" sz="3200" dirty="0">
              <a:solidFill>
                <a:srgbClr val="FF0000"/>
              </a:solidFill>
              <a:latin typeface="华文楷体" pitchFamily="2" charset="-122"/>
              <a:ea typeface="华文楷体" pitchFamily="2" charset="-122"/>
            </a:endParaRPr>
          </a:p>
        </p:txBody>
      </p:sp>
      <p:pic>
        <p:nvPicPr>
          <p:cNvPr id="104450" name="Picture 2"/>
          <p:cNvPicPr>
            <a:picLocks noChangeAspect="1" noChangeArrowheads="1"/>
          </p:cNvPicPr>
          <p:nvPr/>
        </p:nvPicPr>
        <p:blipFill>
          <a:blip r:embed="rId2" cstate="print"/>
          <a:srcRect/>
          <a:stretch>
            <a:fillRect/>
          </a:stretch>
        </p:blipFill>
        <p:spPr bwMode="auto">
          <a:xfrm>
            <a:off x="0" y="2095500"/>
            <a:ext cx="9144000" cy="4762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48680"/>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练习</a:t>
            </a:r>
            <a:endParaRPr lang="zh-CN" altLang="en-US" sz="3200" dirty="0">
              <a:solidFill>
                <a:schemeClr val="tx2"/>
              </a:solidFill>
              <a:latin typeface="微软雅黑" pitchFamily="34" charset="-122"/>
              <a:ea typeface="微软雅黑" pitchFamily="34" charset="-122"/>
            </a:endParaRPr>
          </a:p>
        </p:txBody>
      </p:sp>
      <p:sp>
        <p:nvSpPr>
          <p:cNvPr id="4" name="矩形 3"/>
          <p:cNvSpPr/>
          <p:nvPr/>
        </p:nvSpPr>
        <p:spPr>
          <a:xfrm>
            <a:off x="1115616" y="404664"/>
            <a:ext cx="7776864" cy="3108543"/>
          </a:xfrm>
          <a:prstGeom prst="rect">
            <a:avLst/>
          </a:prstGeom>
        </p:spPr>
        <p:txBody>
          <a:bodyPr wrap="square">
            <a:spAutoFit/>
          </a:bodyPr>
          <a:lstStyle/>
          <a:p>
            <a:pPr fontAlgn="ctr"/>
            <a:r>
              <a:rPr lang="zh-CN" altLang="en-US" sz="2800" dirty="0" smtClean="0"/>
              <a:t>如图</a:t>
            </a:r>
            <a:r>
              <a:rPr lang="zh-CN" altLang="en-US" sz="2800" dirty="0" smtClean="0"/>
              <a:t>所示，</a:t>
            </a:r>
            <a:r>
              <a:rPr lang="zh-CN" altLang="en-US" sz="2800" dirty="0" smtClean="0"/>
              <a:t>在质量为 </a:t>
            </a:r>
            <a:r>
              <a:rPr lang="en-US" altLang="zh-CN" sz="2800" dirty="0" smtClean="0"/>
              <a:t>1 kg </a:t>
            </a:r>
            <a:r>
              <a:rPr lang="zh-CN" altLang="en-US" sz="2800" dirty="0" smtClean="0"/>
              <a:t>的容器内装有 </a:t>
            </a:r>
            <a:r>
              <a:rPr lang="en-US" altLang="zh-CN" sz="2800" dirty="0" smtClean="0"/>
              <a:t>3 kg </a:t>
            </a:r>
            <a:r>
              <a:rPr lang="zh-CN" altLang="en-US" sz="2800" dirty="0" smtClean="0"/>
              <a:t>的水，容器底面积为</a:t>
            </a:r>
            <a:r>
              <a:rPr lang="en-US" altLang="zh-CN" sz="2800" dirty="0" smtClean="0"/>
              <a:t>80cm</a:t>
            </a:r>
            <a:r>
              <a:rPr lang="en-US" altLang="zh-CN" sz="2800" baseline="30000" dirty="0" smtClean="0"/>
              <a:t>2</a:t>
            </a:r>
            <a:r>
              <a:rPr lang="zh-CN" altLang="en-US" sz="2800" dirty="0" smtClean="0"/>
              <a:t> </a:t>
            </a:r>
            <a:r>
              <a:rPr lang="zh-CN" altLang="en-US" sz="2800" i="1" dirty="0" smtClean="0"/>
              <a:t>﻿﻿﻿﻿﻿﻿﻿﻿﻿﻿</a:t>
            </a:r>
            <a:r>
              <a:rPr lang="zh-CN" altLang="en-US" sz="2800" dirty="0" smtClean="0"/>
              <a:t> ，容器放在水平桌面上，桌面面积为</a:t>
            </a:r>
            <a:r>
              <a:rPr lang="en-US" altLang="zh-CN" sz="2800" dirty="0" smtClean="0"/>
              <a:t>1m</a:t>
            </a:r>
            <a:r>
              <a:rPr lang="en-US" altLang="zh-CN" sz="2800" baseline="30000" dirty="0" smtClean="0"/>
              <a:t>2</a:t>
            </a:r>
            <a:r>
              <a:rPr lang="zh-CN" altLang="en-US" sz="2800" dirty="0" smtClean="0"/>
              <a:t> </a:t>
            </a:r>
            <a:r>
              <a:rPr lang="zh-CN" altLang="en-US" sz="2800" i="1" dirty="0" smtClean="0"/>
              <a:t>﻿﻿﻿﻿﻿﻿﻿﻿﻿﻿</a:t>
            </a:r>
            <a:r>
              <a:rPr lang="zh-CN" altLang="en-US" sz="2800" dirty="0" smtClean="0"/>
              <a:t> ．求 ：</a:t>
            </a:r>
          </a:p>
          <a:p>
            <a:pPr fontAlgn="ctr"/>
            <a:r>
              <a:rPr lang="zh-CN" altLang="en-US" sz="2800" dirty="0" smtClean="0"/>
              <a:t>（</a:t>
            </a:r>
            <a:r>
              <a:rPr lang="en-US" altLang="zh-CN" sz="2800" dirty="0" smtClean="0"/>
              <a:t>1</a:t>
            </a:r>
            <a:r>
              <a:rPr lang="zh-CN" altLang="en-US" sz="2800" dirty="0" smtClean="0"/>
              <a:t>）水对</a:t>
            </a:r>
            <a:r>
              <a:rPr lang="en-US" altLang="zh-CN" sz="2800" dirty="0" smtClean="0"/>
              <a:t>A</a:t>
            </a:r>
            <a:r>
              <a:rPr lang="zh-CN" altLang="en-US" sz="2800" dirty="0" smtClean="0"/>
              <a:t>点的压强；</a:t>
            </a:r>
          </a:p>
          <a:p>
            <a:pPr fontAlgn="ctr"/>
            <a:r>
              <a:rPr lang="zh-CN" altLang="en-US" sz="2800" dirty="0" smtClean="0"/>
              <a:t>（</a:t>
            </a:r>
            <a:r>
              <a:rPr lang="en-US" altLang="zh-CN" sz="2800" dirty="0" smtClean="0"/>
              <a:t>2</a:t>
            </a:r>
            <a:r>
              <a:rPr lang="zh-CN" altLang="en-US" sz="2800" dirty="0" smtClean="0"/>
              <a:t>）水对容器底的压力；</a:t>
            </a:r>
          </a:p>
          <a:p>
            <a:pPr fontAlgn="ctr"/>
            <a:r>
              <a:rPr lang="zh-CN" altLang="en-US" sz="2800" dirty="0" smtClean="0"/>
              <a:t>（</a:t>
            </a:r>
            <a:r>
              <a:rPr lang="en-US" altLang="zh-CN" sz="2800" dirty="0" smtClean="0"/>
              <a:t>3</a:t>
            </a:r>
            <a:r>
              <a:rPr lang="zh-CN" altLang="en-US" sz="2800" dirty="0" smtClean="0"/>
              <a:t>）容器对水平桌面的压强。</a:t>
            </a:r>
          </a:p>
          <a:p>
            <a:pPr fontAlgn="ctr"/>
            <a:r>
              <a:rPr lang="zh-CN" altLang="en-US" sz="2800" dirty="0" smtClean="0"/>
              <a:t>﻿（ ﻿﻿﻿﻿﻿﻿﻿﻿﻿﻿﻿﻿</a:t>
            </a:r>
            <a:r>
              <a:rPr lang="en-US" altLang="zh-CN" sz="2800" dirty="0" smtClean="0"/>
              <a:t>g=10N/kg</a:t>
            </a:r>
            <a:r>
              <a:rPr lang="zh-CN" altLang="en-US" sz="2800" dirty="0" smtClean="0"/>
              <a:t> ）</a:t>
            </a:r>
            <a:endParaRPr lang="zh-CN" altLang="en-US" sz="2800" dirty="0"/>
          </a:p>
        </p:txBody>
      </p:sp>
      <p:pic>
        <p:nvPicPr>
          <p:cNvPr id="102402" name="Picture 2"/>
          <p:cNvPicPr>
            <a:picLocks noChangeAspect="1" noChangeArrowheads="1"/>
          </p:cNvPicPr>
          <p:nvPr/>
        </p:nvPicPr>
        <p:blipFill>
          <a:blip r:embed="rId2" cstate="print"/>
          <a:srcRect/>
          <a:stretch>
            <a:fillRect/>
          </a:stretch>
        </p:blipFill>
        <p:spPr bwMode="auto">
          <a:xfrm>
            <a:off x="5896032" y="1412776"/>
            <a:ext cx="3247968" cy="2032248"/>
          </a:xfrm>
          <a:prstGeom prst="rect">
            <a:avLst/>
          </a:prstGeom>
          <a:noFill/>
          <a:ln w="9525">
            <a:noFill/>
            <a:miter lim="800000"/>
            <a:headEnd/>
            <a:tailEnd/>
          </a:ln>
        </p:spPr>
      </p:pic>
      <p:sp>
        <p:nvSpPr>
          <p:cNvPr id="9" name="TextBox 8"/>
          <p:cNvSpPr txBox="1"/>
          <p:nvPr/>
        </p:nvSpPr>
        <p:spPr>
          <a:xfrm>
            <a:off x="0" y="3861048"/>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答案</a:t>
            </a:r>
            <a:endParaRPr lang="zh-CN" altLang="en-US" sz="3200" dirty="0">
              <a:solidFill>
                <a:schemeClr val="tx2"/>
              </a:solidFill>
              <a:latin typeface="微软雅黑" pitchFamily="34" charset="-122"/>
              <a:ea typeface="微软雅黑" pitchFamily="34" charset="-122"/>
            </a:endParaRPr>
          </a:p>
        </p:txBody>
      </p:sp>
      <p:pic>
        <p:nvPicPr>
          <p:cNvPr id="102403" name="Picture 3"/>
          <p:cNvPicPr>
            <a:picLocks noChangeAspect="1" noChangeArrowheads="1"/>
          </p:cNvPicPr>
          <p:nvPr/>
        </p:nvPicPr>
        <p:blipFill>
          <a:blip r:embed="rId3" cstate="print"/>
          <a:srcRect/>
          <a:stretch>
            <a:fillRect/>
          </a:stretch>
        </p:blipFill>
        <p:spPr bwMode="auto">
          <a:xfrm>
            <a:off x="1115616" y="3861048"/>
            <a:ext cx="8028384"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p:cNvPicPr>
            <a:picLocks noChangeAspect="1" noChangeArrowheads="1"/>
          </p:cNvPicPr>
          <p:nvPr/>
        </p:nvPicPr>
        <p:blipFill>
          <a:blip r:embed="rId2" cstate="print"/>
          <a:srcRect/>
          <a:stretch>
            <a:fillRect/>
          </a:stretch>
        </p:blipFill>
        <p:spPr bwMode="auto">
          <a:xfrm>
            <a:off x="1" y="476672"/>
            <a:ext cx="9144000" cy="5832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48680"/>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练习</a:t>
            </a:r>
            <a:endParaRPr lang="zh-CN" altLang="en-US" sz="3200" dirty="0">
              <a:solidFill>
                <a:schemeClr val="tx2"/>
              </a:solidFill>
              <a:latin typeface="微软雅黑" pitchFamily="34" charset="-122"/>
              <a:ea typeface="微软雅黑" pitchFamily="34" charset="-122"/>
            </a:endParaRPr>
          </a:p>
        </p:txBody>
      </p:sp>
      <p:sp>
        <p:nvSpPr>
          <p:cNvPr id="4" name="矩形 3"/>
          <p:cNvSpPr/>
          <p:nvPr/>
        </p:nvSpPr>
        <p:spPr>
          <a:xfrm>
            <a:off x="1115616" y="404664"/>
            <a:ext cx="8028384" cy="1815882"/>
          </a:xfrm>
          <a:prstGeom prst="rect">
            <a:avLst/>
          </a:prstGeom>
        </p:spPr>
        <p:txBody>
          <a:bodyPr wrap="square">
            <a:spAutoFit/>
          </a:bodyPr>
          <a:lstStyle/>
          <a:p>
            <a:pPr fontAlgn="ctr"/>
            <a:r>
              <a:rPr lang="zh-CN" altLang="en-US" sz="2800" dirty="0" smtClean="0"/>
              <a:t>如图，一个重为</a:t>
            </a:r>
            <a:r>
              <a:rPr lang="en-US" altLang="zh-CN" sz="2800" dirty="0" smtClean="0"/>
              <a:t>2N</a:t>
            </a:r>
            <a:r>
              <a:rPr lang="zh-CN" altLang="en-US" sz="2800" dirty="0" smtClean="0"/>
              <a:t> </a:t>
            </a:r>
            <a:r>
              <a:rPr lang="zh-CN" altLang="en-US" sz="2800" i="1" dirty="0" smtClean="0"/>
              <a:t>﻿﻿﻿﻿﻿﻿﻿﻿﻿﻿﻿﻿</a:t>
            </a:r>
            <a:r>
              <a:rPr lang="zh-CN" altLang="en-US" sz="2800" dirty="0" smtClean="0"/>
              <a:t> ，底面积为</a:t>
            </a:r>
            <a:r>
              <a:rPr lang="en-US" altLang="zh-CN" sz="2800" dirty="0" smtClean="0"/>
              <a:t>0.01m</a:t>
            </a:r>
            <a:r>
              <a:rPr lang="en-US" altLang="zh-CN" sz="2800" baseline="30000" dirty="0" smtClean="0"/>
              <a:t>2</a:t>
            </a:r>
            <a:r>
              <a:rPr lang="zh-CN" altLang="en-US" sz="2800" dirty="0" smtClean="0"/>
              <a:t> </a:t>
            </a:r>
            <a:r>
              <a:rPr lang="zh-CN" altLang="en-US" sz="2800" i="1" dirty="0" smtClean="0"/>
              <a:t>﻿﻿﻿﻿</a:t>
            </a:r>
            <a:r>
              <a:rPr lang="zh-CN" altLang="en-US" sz="2800" dirty="0" smtClean="0"/>
              <a:t> 的容器中盛有</a:t>
            </a:r>
            <a:r>
              <a:rPr lang="en-US" altLang="zh-CN" sz="2800" dirty="0" smtClean="0"/>
              <a:t>8N</a:t>
            </a:r>
            <a:r>
              <a:rPr lang="zh-CN" altLang="en-US" sz="2800" dirty="0" smtClean="0"/>
              <a:t> </a:t>
            </a:r>
            <a:r>
              <a:rPr lang="zh-CN" altLang="en-US" sz="2800" i="1" dirty="0" smtClean="0"/>
              <a:t>﻿﻿﻿﻿﻿﻿﻿﻿﻿﻿</a:t>
            </a:r>
            <a:r>
              <a:rPr lang="zh-CN" altLang="en-US" sz="2800" dirty="0" smtClean="0"/>
              <a:t> 的水，水深</a:t>
            </a:r>
            <a:r>
              <a:rPr lang="en-US" altLang="zh-CN" sz="2800" dirty="0" smtClean="0"/>
              <a:t>6cm</a:t>
            </a:r>
            <a:r>
              <a:rPr lang="zh-CN" altLang="en-US" sz="2800" dirty="0" smtClean="0"/>
              <a:t> </a:t>
            </a:r>
            <a:r>
              <a:rPr lang="zh-CN" altLang="en-US" sz="2800" i="1" dirty="0" smtClean="0"/>
              <a:t>﻿﻿﻿﻿﻿﻿﻿﻿</a:t>
            </a:r>
            <a:r>
              <a:rPr lang="zh-CN" altLang="en-US" sz="2800" dirty="0" smtClean="0"/>
              <a:t> ，（ </a:t>
            </a:r>
            <a:r>
              <a:rPr lang="en-US" altLang="zh-CN" sz="2800" dirty="0" smtClean="0"/>
              <a:t>ρ</a:t>
            </a:r>
            <a:r>
              <a:rPr lang="zh-CN" altLang="en-US" sz="2800" dirty="0" smtClean="0"/>
              <a:t> </a:t>
            </a:r>
            <a:r>
              <a:rPr lang="zh-CN" altLang="en-US" sz="2800" i="1" dirty="0" smtClean="0"/>
              <a:t>﻿﻿</a:t>
            </a:r>
            <a:r>
              <a:rPr lang="zh-CN" altLang="en-US" sz="2800" baseline="-25000" dirty="0" smtClean="0"/>
              <a:t>水﻿﻿</a:t>
            </a:r>
            <a:r>
              <a:rPr lang="zh-CN" altLang="en-US" sz="2800" i="1" dirty="0" smtClean="0"/>
              <a:t>＝</a:t>
            </a:r>
            <a:r>
              <a:rPr lang="en-US" altLang="zh-CN" sz="2800" i="1" dirty="0" smtClean="0"/>
              <a:t>1.0</a:t>
            </a:r>
            <a:r>
              <a:rPr lang="zh-CN" altLang="en-US" sz="2800" dirty="0" smtClean="0"/>
              <a:t> </a:t>
            </a:r>
            <a:r>
              <a:rPr lang="en-US" altLang="zh-CN" sz="2800" dirty="0" smtClean="0"/>
              <a:t>×10</a:t>
            </a:r>
            <a:r>
              <a:rPr lang="en-US" altLang="zh-CN" sz="2800" baseline="30000" dirty="0" smtClean="0"/>
              <a:t>3</a:t>
            </a:r>
            <a:r>
              <a:rPr lang="en-US" altLang="zh-CN" sz="2800" dirty="0" smtClean="0"/>
              <a:t>kg/m</a:t>
            </a:r>
            <a:r>
              <a:rPr lang="en-US" altLang="zh-CN" sz="2800" baseline="30000" dirty="0" smtClean="0"/>
              <a:t>3 </a:t>
            </a:r>
            <a:r>
              <a:rPr lang="zh-CN" altLang="en-US" sz="2800" i="1" dirty="0" smtClean="0"/>
              <a:t>﻿﻿﻿</a:t>
            </a:r>
            <a:r>
              <a:rPr lang="zh-CN" altLang="en-US" sz="2800" dirty="0" smtClean="0"/>
              <a:t> ，</a:t>
            </a:r>
            <a:r>
              <a:rPr lang="en-US" altLang="zh-CN" sz="2800" dirty="0" smtClean="0"/>
              <a:t>g </a:t>
            </a:r>
            <a:r>
              <a:rPr lang="zh-CN" altLang="en-US" sz="2800" dirty="0" smtClean="0"/>
              <a:t>取 </a:t>
            </a:r>
            <a:r>
              <a:rPr lang="en-US" altLang="zh-CN" sz="2800" dirty="0" smtClean="0"/>
              <a:t>10 N/kg </a:t>
            </a:r>
            <a:r>
              <a:rPr lang="zh-CN" altLang="en-US" sz="2800" dirty="0" smtClean="0"/>
              <a:t>）求 ：（</a:t>
            </a:r>
            <a:r>
              <a:rPr lang="en-US" altLang="zh-CN" sz="2800" dirty="0" smtClean="0"/>
              <a:t>1</a:t>
            </a:r>
            <a:r>
              <a:rPr lang="zh-CN" altLang="en-US" sz="2800" dirty="0" smtClean="0"/>
              <a:t>）水对容器底的压强；（</a:t>
            </a:r>
            <a:r>
              <a:rPr lang="en-US" altLang="zh-CN" sz="2800" dirty="0" smtClean="0"/>
              <a:t>2</a:t>
            </a:r>
            <a:r>
              <a:rPr lang="zh-CN" altLang="en-US" sz="2800" dirty="0" smtClean="0"/>
              <a:t>）容器对水平桌面的压强。﻿</a:t>
            </a:r>
            <a:endParaRPr lang="zh-CN" altLang="en-US" sz="2800" dirty="0"/>
          </a:p>
        </p:txBody>
      </p:sp>
      <p:sp>
        <p:nvSpPr>
          <p:cNvPr id="9" name="TextBox 8"/>
          <p:cNvSpPr txBox="1"/>
          <p:nvPr/>
        </p:nvSpPr>
        <p:spPr>
          <a:xfrm>
            <a:off x="0" y="2420888"/>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答案</a:t>
            </a:r>
            <a:endParaRPr lang="zh-CN" altLang="en-US" sz="3200" dirty="0">
              <a:solidFill>
                <a:schemeClr val="tx2"/>
              </a:solidFill>
              <a:latin typeface="微软雅黑" pitchFamily="34" charset="-122"/>
              <a:ea typeface="微软雅黑" pitchFamily="34" charset="-122"/>
            </a:endParaRPr>
          </a:p>
        </p:txBody>
      </p:sp>
      <p:pic>
        <p:nvPicPr>
          <p:cNvPr id="103427" name="Picture 3"/>
          <p:cNvPicPr>
            <a:picLocks noChangeAspect="1" noChangeArrowheads="1"/>
          </p:cNvPicPr>
          <p:nvPr/>
        </p:nvPicPr>
        <p:blipFill>
          <a:blip r:embed="rId2" cstate="print"/>
          <a:srcRect/>
          <a:stretch>
            <a:fillRect/>
          </a:stretch>
        </p:blipFill>
        <p:spPr bwMode="auto">
          <a:xfrm>
            <a:off x="1187624" y="2276872"/>
            <a:ext cx="7956376" cy="4581128"/>
          </a:xfrm>
          <a:prstGeom prst="rect">
            <a:avLst/>
          </a:prstGeom>
          <a:noFill/>
          <a:ln w="9525">
            <a:noFill/>
            <a:miter lim="800000"/>
            <a:headEnd/>
            <a:tailEnd/>
          </a:ln>
        </p:spPr>
      </p:pic>
      <p:pic>
        <p:nvPicPr>
          <p:cNvPr id="103426" name="Picture 2"/>
          <p:cNvPicPr>
            <a:picLocks noChangeAspect="1" noChangeArrowheads="1"/>
          </p:cNvPicPr>
          <p:nvPr/>
        </p:nvPicPr>
        <p:blipFill>
          <a:blip r:embed="rId3" cstate="print"/>
          <a:srcRect/>
          <a:stretch>
            <a:fillRect/>
          </a:stretch>
        </p:blipFill>
        <p:spPr bwMode="auto">
          <a:xfrm>
            <a:off x="7020272" y="5085184"/>
            <a:ext cx="2123728" cy="17728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36712"/>
            <a:ext cx="1115616"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现象</a:t>
            </a:r>
            <a:endParaRPr lang="zh-CN" altLang="en-US" sz="3200" dirty="0">
              <a:solidFill>
                <a:schemeClr val="tx2"/>
              </a:solidFill>
              <a:latin typeface="微软雅黑" pitchFamily="34" charset="-122"/>
              <a:ea typeface="微软雅黑" pitchFamily="34" charset="-122"/>
            </a:endParaRPr>
          </a:p>
        </p:txBody>
      </p:sp>
      <p:sp>
        <p:nvSpPr>
          <p:cNvPr id="6" name="矩形 5"/>
          <p:cNvSpPr/>
          <p:nvPr/>
        </p:nvSpPr>
        <p:spPr>
          <a:xfrm>
            <a:off x="1259632" y="836712"/>
            <a:ext cx="3600400" cy="584775"/>
          </a:xfrm>
          <a:prstGeom prst="rect">
            <a:avLst/>
          </a:prstGeom>
        </p:spPr>
        <p:txBody>
          <a:bodyPr wrap="square">
            <a:spAutoFit/>
          </a:bodyPr>
          <a:lstStyle/>
          <a:p>
            <a:r>
              <a:rPr lang="zh-CN" altLang="en-US" sz="3200" dirty="0"/>
              <a:t>橡皮膜向下凸起。</a:t>
            </a:r>
            <a:endParaRPr lang="zh-CN" altLang="en-US" sz="3200" dirty="0">
              <a:solidFill>
                <a:schemeClr val="tx2"/>
              </a:solidFill>
              <a:latin typeface="微软雅黑" pitchFamily="34" charset="-122"/>
              <a:ea typeface="微软雅黑" pitchFamily="34" charset="-122"/>
            </a:endParaRPr>
          </a:p>
        </p:txBody>
      </p:sp>
      <p:sp>
        <p:nvSpPr>
          <p:cNvPr id="7" name="矩形 6"/>
          <p:cNvSpPr/>
          <p:nvPr/>
        </p:nvSpPr>
        <p:spPr>
          <a:xfrm>
            <a:off x="1115616" y="5288340"/>
            <a:ext cx="5544616" cy="584775"/>
          </a:xfrm>
          <a:prstGeom prst="rect">
            <a:avLst/>
          </a:prstGeom>
        </p:spPr>
        <p:txBody>
          <a:bodyPr wrap="square">
            <a:spAutoFit/>
          </a:bodyPr>
          <a:lstStyle/>
          <a:p>
            <a:r>
              <a:rPr lang="zh-CN" altLang="en-US" sz="3200" dirty="0">
                <a:latin typeface="微软雅黑" pitchFamily="34" charset="-122"/>
                <a:ea typeface="微软雅黑" pitchFamily="34" charset="-122"/>
              </a:rPr>
              <a:t>液体内部</a:t>
            </a:r>
            <a:r>
              <a:rPr lang="zh-CN" altLang="en-US" sz="3200" b="1" dirty="0">
                <a:solidFill>
                  <a:srgbClr val="FF0000"/>
                </a:solidFill>
                <a:latin typeface="微软雅黑" pitchFamily="34" charset="-122"/>
                <a:ea typeface="微软雅黑" pitchFamily="34" charset="-122"/>
              </a:rPr>
              <a:t>有向下的压强</a:t>
            </a:r>
            <a:r>
              <a:rPr lang="zh-CN" altLang="en-US" sz="3200" dirty="0">
                <a:latin typeface="微软雅黑" pitchFamily="34" charset="-122"/>
                <a:ea typeface="微软雅黑" pitchFamily="34" charset="-122"/>
              </a:rPr>
              <a:t>。</a:t>
            </a:r>
            <a:endParaRPr lang="zh-CN" altLang="en-US" sz="3200" dirty="0">
              <a:solidFill>
                <a:schemeClr val="tx2"/>
              </a:solidFill>
              <a:latin typeface="微软雅黑" pitchFamily="34" charset="-122"/>
              <a:ea typeface="微软雅黑" pitchFamily="34" charset="-122"/>
            </a:endParaRPr>
          </a:p>
        </p:txBody>
      </p:sp>
      <p:sp>
        <p:nvSpPr>
          <p:cNvPr id="8" name="TextBox 7"/>
          <p:cNvSpPr txBox="1"/>
          <p:nvPr/>
        </p:nvSpPr>
        <p:spPr>
          <a:xfrm>
            <a:off x="0" y="5301208"/>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结论</a:t>
            </a:r>
            <a:endParaRPr lang="zh-CN" altLang="en-US" sz="3200" dirty="0">
              <a:solidFill>
                <a:schemeClr val="tx2"/>
              </a:solidFill>
              <a:latin typeface="微软雅黑" pitchFamily="34" charset="-122"/>
              <a:ea typeface="微软雅黑" pitchFamily="34" charset="-122"/>
            </a:endParaRPr>
          </a:p>
        </p:txBody>
      </p:sp>
      <p:pic>
        <p:nvPicPr>
          <p:cNvPr id="3074" name="Picture 2"/>
          <p:cNvPicPr>
            <a:picLocks noChangeAspect="1" noChangeArrowheads="1"/>
          </p:cNvPicPr>
          <p:nvPr/>
        </p:nvPicPr>
        <p:blipFill>
          <a:blip r:embed="rId2" cstate="print"/>
          <a:srcRect/>
          <a:stretch>
            <a:fillRect/>
          </a:stretch>
        </p:blipFill>
        <p:spPr bwMode="auto">
          <a:xfrm>
            <a:off x="2195736" y="1700540"/>
            <a:ext cx="4645322" cy="347967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36712"/>
            <a:ext cx="1331640"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探究</a:t>
            </a:r>
            <a:r>
              <a:rPr lang="en-US" altLang="zh-CN" sz="3200" dirty="0" smtClean="0">
                <a:solidFill>
                  <a:schemeClr val="tx2"/>
                </a:solidFill>
                <a:latin typeface="微软雅黑" pitchFamily="34" charset="-122"/>
                <a:ea typeface="微软雅黑" pitchFamily="34" charset="-122"/>
              </a:rPr>
              <a:t>2</a:t>
            </a:r>
            <a:endParaRPr lang="zh-CN" altLang="en-US" sz="3200" dirty="0">
              <a:solidFill>
                <a:schemeClr val="tx2"/>
              </a:solidFill>
              <a:latin typeface="微软雅黑" pitchFamily="34" charset="-122"/>
              <a:ea typeface="微软雅黑" pitchFamily="34" charset="-122"/>
            </a:endParaRPr>
          </a:p>
        </p:txBody>
      </p:sp>
      <p:sp>
        <p:nvSpPr>
          <p:cNvPr id="6" name="矩形 5"/>
          <p:cNvSpPr/>
          <p:nvPr/>
        </p:nvSpPr>
        <p:spPr>
          <a:xfrm>
            <a:off x="1259632" y="764704"/>
            <a:ext cx="5688632" cy="584775"/>
          </a:xfrm>
          <a:prstGeom prst="rect">
            <a:avLst/>
          </a:prstGeom>
        </p:spPr>
        <p:txBody>
          <a:bodyPr wrap="square">
            <a:spAutoFit/>
          </a:bodyPr>
          <a:lstStyle/>
          <a:p>
            <a:r>
              <a:rPr lang="zh-CN" altLang="en-US" sz="3200" dirty="0"/>
              <a:t>液体内部存在向上的压强吗？</a:t>
            </a:r>
            <a:endParaRPr lang="zh-CN" altLang="en-US" sz="3200" dirty="0">
              <a:solidFill>
                <a:schemeClr val="tx2"/>
              </a:solidFill>
              <a:latin typeface="微软雅黑" pitchFamily="34" charset="-122"/>
              <a:ea typeface="微软雅黑" pitchFamily="34" charset="-122"/>
            </a:endParaRPr>
          </a:p>
        </p:txBody>
      </p:sp>
      <p:sp>
        <p:nvSpPr>
          <p:cNvPr id="7" name="矩形 6"/>
          <p:cNvSpPr/>
          <p:nvPr/>
        </p:nvSpPr>
        <p:spPr>
          <a:xfrm>
            <a:off x="1115616" y="1700808"/>
            <a:ext cx="2592288" cy="1569660"/>
          </a:xfrm>
          <a:prstGeom prst="rect">
            <a:avLst/>
          </a:prstGeom>
        </p:spPr>
        <p:txBody>
          <a:bodyPr wrap="square">
            <a:spAutoFit/>
          </a:bodyPr>
          <a:lstStyle/>
          <a:p>
            <a:r>
              <a:rPr lang="zh-CN" altLang="en-US" sz="3200" dirty="0"/>
              <a:t>空塑料瓶、水盆、图钉、足够的水</a:t>
            </a:r>
            <a:endParaRPr lang="zh-CN" altLang="en-US" sz="3200" dirty="0">
              <a:solidFill>
                <a:schemeClr val="tx2"/>
              </a:solidFill>
              <a:latin typeface="微软雅黑" pitchFamily="34" charset="-122"/>
              <a:ea typeface="微软雅黑" pitchFamily="34" charset="-122"/>
            </a:endParaRPr>
          </a:p>
        </p:txBody>
      </p:sp>
      <p:sp>
        <p:nvSpPr>
          <p:cNvPr id="8" name="TextBox 7"/>
          <p:cNvSpPr txBox="1"/>
          <p:nvPr/>
        </p:nvSpPr>
        <p:spPr>
          <a:xfrm>
            <a:off x="0" y="1772816"/>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器材</a:t>
            </a:r>
            <a:endParaRPr lang="zh-CN" altLang="en-US" sz="3200" dirty="0">
              <a:solidFill>
                <a:schemeClr val="tx2"/>
              </a:solidFill>
              <a:latin typeface="微软雅黑" pitchFamily="34" charset="-122"/>
              <a:ea typeface="微软雅黑" pitchFamily="34" charset="-122"/>
            </a:endParaRPr>
          </a:p>
        </p:txBody>
      </p:sp>
      <p:sp>
        <p:nvSpPr>
          <p:cNvPr id="10" name="矩形 9"/>
          <p:cNvSpPr/>
          <p:nvPr/>
        </p:nvSpPr>
        <p:spPr>
          <a:xfrm>
            <a:off x="395536" y="4077072"/>
            <a:ext cx="8424936" cy="584775"/>
          </a:xfrm>
          <a:prstGeom prst="rect">
            <a:avLst/>
          </a:prstGeom>
        </p:spPr>
        <p:txBody>
          <a:bodyPr wrap="square">
            <a:spAutoFit/>
          </a:bodyPr>
          <a:lstStyle/>
          <a:p>
            <a:r>
              <a:rPr lang="zh-CN" altLang="en-US" sz="3200" dirty="0"/>
              <a:t>仔细观察实验，从实验中我们能得出什么结论？</a:t>
            </a:r>
            <a:endParaRPr lang="zh-CN" altLang="en-US" sz="3200" dirty="0">
              <a:solidFill>
                <a:schemeClr val="tx2"/>
              </a:solidFill>
              <a:latin typeface="微软雅黑" pitchFamily="34" charset="-122"/>
              <a:ea typeface="微软雅黑" pitchFamily="34" charset="-122"/>
            </a:endParaRPr>
          </a:p>
        </p:txBody>
      </p:sp>
      <p:sp>
        <p:nvSpPr>
          <p:cNvPr id="11" name="矩形 10"/>
          <p:cNvSpPr/>
          <p:nvPr/>
        </p:nvSpPr>
        <p:spPr>
          <a:xfrm>
            <a:off x="1331640" y="5085184"/>
            <a:ext cx="4752528" cy="584775"/>
          </a:xfrm>
          <a:prstGeom prst="rect">
            <a:avLst/>
          </a:prstGeom>
        </p:spPr>
        <p:txBody>
          <a:bodyPr wrap="square">
            <a:spAutoFit/>
          </a:bodyPr>
          <a:lstStyle/>
          <a:p>
            <a:r>
              <a:rPr lang="zh-CN" altLang="en-US" sz="3200" dirty="0">
                <a:latin typeface="微软雅黑" pitchFamily="34" charset="-122"/>
                <a:ea typeface="微软雅黑" pitchFamily="34" charset="-122"/>
              </a:rPr>
              <a:t>液体内部</a:t>
            </a:r>
            <a:r>
              <a:rPr lang="zh-CN" altLang="en-US" sz="3200" b="1" dirty="0">
                <a:solidFill>
                  <a:srgbClr val="FF0000"/>
                </a:solidFill>
                <a:latin typeface="微软雅黑" pitchFamily="34" charset="-122"/>
                <a:ea typeface="微软雅黑" pitchFamily="34" charset="-122"/>
              </a:rPr>
              <a:t>有向上的压强</a:t>
            </a:r>
            <a:r>
              <a:rPr lang="zh-CN" altLang="en-US" sz="3200" dirty="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a:t>
            </a:r>
            <a:endParaRPr lang="zh-CN" altLang="en-US" sz="3200" dirty="0">
              <a:solidFill>
                <a:schemeClr val="tx2"/>
              </a:solidFill>
              <a:latin typeface="微软雅黑" pitchFamily="34" charset="-122"/>
              <a:ea typeface="微软雅黑" pitchFamily="34" charset="-122"/>
            </a:endParaRPr>
          </a:p>
        </p:txBody>
      </p:sp>
      <p:pic>
        <p:nvPicPr>
          <p:cNvPr id="4098" name="Picture 2"/>
          <p:cNvPicPr>
            <a:picLocks noChangeAspect="1" noChangeArrowheads="1"/>
          </p:cNvPicPr>
          <p:nvPr/>
        </p:nvPicPr>
        <p:blipFill>
          <a:blip r:embed="rId2" cstate="print"/>
          <a:srcRect/>
          <a:stretch>
            <a:fillRect/>
          </a:stretch>
        </p:blipFill>
        <p:spPr bwMode="auto">
          <a:xfrm>
            <a:off x="4288953" y="1556792"/>
            <a:ext cx="4855047" cy="1968054"/>
          </a:xfrm>
          <a:prstGeom prst="rect">
            <a:avLst/>
          </a:prstGeom>
          <a:noFill/>
          <a:ln w="9525">
            <a:noFill/>
            <a:miter lim="800000"/>
            <a:headEnd/>
            <a:tailEnd/>
          </a:ln>
        </p:spPr>
      </p:pic>
      <p:sp>
        <p:nvSpPr>
          <p:cNvPr id="12" name="TextBox 11"/>
          <p:cNvSpPr txBox="1"/>
          <p:nvPr/>
        </p:nvSpPr>
        <p:spPr>
          <a:xfrm>
            <a:off x="0" y="5085184"/>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结论</a:t>
            </a:r>
            <a:endParaRPr lang="zh-CN" altLang="en-US" sz="3200" dirty="0">
              <a:solidFill>
                <a:schemeClr val="tx2"/>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36712"/>
            <a:ext cx="1331640"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探究</a:t>
            </a:r>
            <a:r>
              <a:rPr lang="en-US" altLang="zh-CN" sz="3200" dirty="0" smtClean="0">
                <a:solidFill>
                  <a:schemeClr val="tx2"/>
                </a:solidFill>
                <a:latin typeface="微软雅黑" pitchFamily="34" charset="-122"/>
                <a:ea typeface="微软雅黑" pitchFamily="34" charset="-122"/>
              </a:rPr>
              <a:t>3</a:t>
            </a:r>
            <a:endParaRPr lang="zh-CN" altLang="en-US" sz="3200" dirty="0">
              <a:solidFill>
                <a:schemeClr val="tx2"/>
              </a:solidFill>
              <a:latin typeface="微软雅黑" pitchFamily="34" charset="-122"/>
              <a:ea typeface="微软雅黑" pitchFamily="34" charset="-122"/>
            </a:endParaRPr>
          </a:p>
        </p:txBody>
      </p:sp>
      <p:sp>
        <p:nvSpPr>
          <p:cNvPr id="6" name="矩形 5"/>
          <p:cNvSpPr/>
          <p:nvPr/>
        </p:nvSpPr>
        <p:spPr>
          <a:xfrm>
            <a:off x="1259632" y="764704"/>
            <a:ext cx="4176464" cy="584775"/>
          </a:xfrm>
          <a:prstGeom prst="rect">
            <a:avLst/>
          </a:prstGeom>
        </p:spPr>
        <p:txBody>
          <a:bodyPr wrap="square">
            <a:spAutoFit/>
          </a:bodyPr>
          <a:lstStyle/>
          <a:p>
            <a:r>
              <a:rPr lang="zh-CN" altLang="en-US" sz="3200" dirty="0"/>
              <a:t>液体对侧壁有压强吗？</a:t>
            </a:r>
            <a:endParaRPr lang="zh-CN" altLang="en-US" sz="3200" dirty="0">
              <a:solidFill>
                <a:schemeClr val="tx2"/>
              </a:solidFill>
              <a:latin typeface="微软雅黑" pitchFamily="34" charset="-122"/>
              <a:ea typeface="微软雅黑" pitchFamily="34" charset="-122"/>
            </a:endParaRPr>
          </a:p>
        </p:txBody>
      </p:sp>
      <p:sp>
        <p:nvSpPr>
          <p:cNvPr id="7" name="矩形 6"/>
          <p:cNvSpPr/>
          <p:nvPr/>
        </p:nvSpPr>
        <p:spPr>
          <a:xfrm>
            <a:off x="1115616" y="1700808"/>
            <a:ext cx="3816424" cy="1569660"/>
          </a:xfrm>
          <a:prstGeom prst="rect">
            <a:avLst/>
          </a:prstGeom>
        </p:spPr>
        <p:txBody>
          <a:bodyPr wrap="square">
            <a:spAutoFit/>
          </a:bodyPr>
          <a:lstStyle/>
          <a:p>
            <a:r>
              <a:rPr lang="zh-CN" altLang="en-US" sz="3200" dirty="0"/>
              <a:t>空塑料瓶、气球、弹性绳、足够的水、剪刀</a:t>
            </a:r>
            <a:endParaRPr lang="zh-CN" altLang="en-US" sz="3200" dirty="0">
              <a:solidFill>
                <a:schemeClr val="tx2"/>
              </a:solidFill>
              <a:latin typeface="微软雅黑" pitchFamily="34" charset="-122"/>
              <a:ea typeface="微软雅黑" pitchFamily="34" charset="-122"/>
            </a:endParaRPr>
          </a:p>
        </p:txBody>
      </p:sp>
      <p:sp>
        <p:nvSpPr>
          <p:cNvPr id="8" name="TextBox 7"/>
          <p:cNvSpPr txBox="1"/>
          <p:nvPr/>
        </p:nvSpPr>
        <p:spPr>
          <a:xfrm>
            <a:off x="0" y="1772816"/>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器材</a:t>
            </a:r>
            <a:endParaRPr lang="zh-CN" altLang="en-US" sz="3200" dirty="0">
              <a:solidFill>
                <a:schemeClr val="tx2"/>
              </a:solidFill>
              <a:latin typeface="微软雅黑" pitchFamily="34" charset="-122"/>
              <a:ea typeface="微软雅黑" pitchFamily="34" charset="-122"/>
            </a:endParaRPr>
          </a:p>
        </p:txBody>
      </p:sp>
      <p:sp>
        <p:nvSpPr>
          <p:cNvPr id="10" name="矩形 9"/>
          <p:cNvSpPr/>
          <p:nvPr/>
        </p:nvSpPr>
        <p:spPr>
          <a:xfrm>
            <a:off x="251520" y="4149080"/>
            <a:ext cx="3816424" cy="2062103"/>
          </a:xfrm>
          <a:prstGeom prst="rect">
            <a:avLst/>
          </a:prstGeom>
        </p:spPr>
        <p:txBody>
          <a:bodyPr wrap="square">
            <a:spAutoFit/>
          </a:bodyPr>
          <a:lstStyle/>
          <a:p>
            <a:r>
              <a:rPr lang="zh-CN" altLang="en-US" sz="3200" dirty="0"/>
              <a:t>剪去空塑料瓶的底，裁剪气球，并用弹性绳扎紧塑料瓶的底，如图所示。</a:t>
            </a:r>
            <a:endParaRPr lang="zh-CN" altLang="en-US" sz="3200" dirty="0">
              <a:solidFill>
                <a:schemeClr val="tx2"/>
              </a:solidFill>
              <a:latin typeface="微软雅黑" pitchFamily="34" charset="-122"/>
              <a:ea typeface="微软雅黑" pitchFamily="34" charset="-122"/>
            </a:endParaRPr>
          </a:p>
        </p:txBody>
      </p:sp>
      <p:sp>
        <p:nvSpPr>
          <p:cNvPr id="11" name="矩形 10"/>
          <p:cNvSpPr/>
          <p:nvPr/>
        </p:nvSpPr>
        <p:spPr>
          <a:xfrm>
            <a:off x="5652120" y="4293096"/>
            <a:ext cx="3096344" cy="2062103"/>
          </a:xfrm>
          <a:prstGeom prst="rect">
            <a:avLst/>
          </a:prstGeom>
        </p:spPr>
        <p:txBody>
          <a:bodyPr wrap="square">
            <a:spAutoFit/>
          </a:bodyPr>
          <a:lstStyle/>
          <a:p>
            <a:r>
              <a:rPr lang="zh-CN" altLang="en-US" sz="3200" dirty="0"/>
              <a:t>﻿向瓶中加满水后，盖上瓶盖，将瓶子横过来，观察橡皮膜的形状。</a:t>
            </a:r>
            <a:endParaRPr lang="zh-CN" altLang="en-US" sz="3200" dirty="0">
              <a:solidFill>
                <a:schemeClr val="tx2"/>
              </a:solidFill>
              <a:latin typeface="微软雅黑" pitchFamily="34" charset="-122"/>
              <a:ea typeface="微软雅黑" pitchFamily="34" charset="-122"/>
            </a:endParaRPr>
          </a:p>
        </p:txBody>
      </p:sp>
      <p:pic>
        <p:nvPicPr>
          <p:cNvPr id="3" name="Picture 3"/>
          <p:cNvPicPr>
            <a:picLocks noChangeAspect="1" noChangeArrowheads="1"/>
          </p:cNvPicPr>
          <p:nvPr/>
        </p:nvPicPr>
        <p:blipFill>
          <a:blip r:embed="rId2" cstate="print"/>
          <a:srcRect/>
          <a:stretch>
            <a:fillRect/>
          </a:stretch>
        </p:blipFill>
        <p:spPr bwMode="auto">
          <a:xfrm>
            <a:off x="4139952" y="4293096"/>
            <a:ext cx="1123950" cy="2305050"/>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5076056" y="1340768"/>
            <a:ext cx="4067944" cy="211035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36712"/>
            <a:ext cx="1115616"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现象</a:t>
            </a:r>
            <a:endParaRPr lang="zh-CN" altLang="en-US" sz="3200" dirty="0">
              <a:solidFill>
                <a:schemeClr val="tx2"/>
              </a:solidFill>
              <a:latin typeface="微软雅黑" pitchFamily="34" charset="-122"/>
              <a:ea typeface="微软雅黑" pitchFamily="34" charset="-122"/>
            </a:endParaRPr>
          </a:p>
        </p:txBody>
      </p:sp>
      <p:sp>
        <p:nvSpPr>
          <p:cNvPr id="6" name="矩形 5"/>
          <p:cNvSpPr/>
          <p:nvPr/>
        </p:nvSpPr>
        <p:spPr>
          <a:xfrm>
            <a:off x="1259632" y="836712"/>
            <a:ext cx="3600400" cy="584775"/>
          </a:xfrm>
          <a:prstGeom prst="rect">
            <a:avLst/>
          </a:prstGeom>
        </p:spPr>
        <p:txBody>
          <a:bodyPr wrap="square">
            <a:spAutoFit/>
          </a:bodyPr>
          <a:lstStyle/>
          <a:p>
            <a:r>
              <a:rPr lang="zh-CN" altLang="en-US" sz="3200" dirty="0"/>
              <a:t>橡皮膜向侧边凸起。</a:t>
            </a:r>
            <a:endParaRPr lang="zh-CN" altLang="en-US" sz="3200" dirty="0">
              <a:solidFill>
                <a:schemeClr val="tx2"/>
              </a:solidFill>
              <a:latin typeface="微软雅黑" pitchFamily="34" charset="-122"/>
              <a:ea typeface="微软雅黑" pitchFamily="34" charset="-122"/>
            </a:endParaRPr>
          </a:p>
        </p:txBody>
      </p:sp>
      <p:sp>
        <p:nvSpPr>
          <p:cNvPr id="7" name="矩形 6"/>
          <p:cNvSpPr/>
          <p:nvPr/>
        </p:nvSpPr>
        <p:spPr>
          <a:xfrm>
            <a:off x="1115616" y="5288340"/>
            <a:ext cx="5544616" cy="584775"/>
          </a:xfrm>
          <a:prstGeom prst="rect">
            <a:avLst/>
          </a:prstGeom>
        </p:spPr>
        <p:txBody>
          <a:bodyPr wrap="square">
            <a:spAutoFit/>
          </a:bodyPr>
          <a:lstStyle/>
          <a:p>
            <a:r>
              <a:rPr lang="zh-CN" altLang="en-US" sz="3200" dirty="0">
                <a:latin typeface="微软雅黑" pitchFamily="34" charset="-122"/>
                <a:ea typeface="微软雅黑" pitchFamily="34" charset="-122"/>
              </a:rPr>
              <a:t>液体内部</a:t>
            </a:r>
            <a:r>
              <a:rPr lang="zh-CN" altLang="en-US" sz="3200" b="1" dirty="0">
                <a:solidFill>
                  <a:srgbClr val="FF0000"/>
                </a:solidFill>
                <a:latin typeface="微软雅黑" pitchFamily="34" charset="-122"/>
                <a:ea typeface="微软雅黑" pitchFamily="34" charset="-122"/>
              </a:rPr>
              <a:t>存在向侧边的压强</a:t>
            </a:r>
            <a:r>
              <a:rPr lang="zh-CN" altLang="en-US" sz="3200" dirty="0">
                <a:latin typeface="微软雅黑" pitchFamily="34" charset="-122"/>
                <a:ea typeface="微软雅黑" pitchFamily="34" charset="-122"/>
              </a:rPr>
              <a:t>。</a:t>
            </a:r>
            <a:endParaRPr lang="zh-CN" altLang="en-US" sz="3200" dirty="0">
              <a:solidFill>
                <a:schemeClr val="tx2"/>
              </a:solidFill>
              <a:latin typeface="微软雅黑" pitchFamily="34" charset="-122"/>
              <a:ea typeface="微软雅黑" pitchFamily="34" charset="-122"/>
            </a:endParaRPr>
          </a:p>
        </p:txBody>
      </p:sp>
      <p:sp>
        <p:nvSpPr>
          <p:cNvPr id="8" name="TextBox 7"/>
          <p:cNvSpPr txBox="1"/>
          <p:nvPr/>
        </p:nvSpPr>
        <p:spPr>
          <a:xfrm>
            <a:off x="0" y="5301208"/>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结论</a:t>
            </a:r>
            <a:endParaRPr lang="zh-CN" altLang="en-US" sz="3200" dirty="0">
              <a:solidFill>
                <a:schemeClr val="tx2"/>
              </a:solidFill>
              <a:latin typeface="微软雅黑" pitchFamily="34" charset="-122"/>
              <a:ea typeface="微软雅黑" pitchFamily="34" charset="-122"/>
            </a:endParaRPr>
          </a:p>
        </p:txBody>
      </p:sp>
      <p:pic>
        <p:nvPicPr>
          <p:cNvPr id="6146" name="Picture 2"/>
          <p:cNvPicPr>
            <a:picLocks noChangeAspect="1" noChangeArrowheads="1"/>
          </p:cNvPicPr>
          <p:nvPr/>
        </p:nvPicPr>
        <p:blipFill>
          <a:blip r:embed="rId2" cstate="print"/>
          <a:srcRect/>
          <a:stretch>
            <a:fillRect/>
          </a:stretch>
        </p:blipFill>
        <p:spPr bwMode="auto">
          <a:xfrm>
            <a:off x="0" y="2052638"/>
            <a:ext cx="9144000" cy="2752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例题</a:t>
            </a:r>
            <a:endParaRPr lang="zh-CN" altLang="en-US" sz="3200" dirty="0">
              <a:solidFill>
                <a:schemeClr val="tx2"/>
              </a:solidFill>
              <a:latin typeface="微软雅黑" pitchFamily="34" charset="-122"/>
              <a:ea typeface="微软雅黑" pitchFamily="34" charset="-122"/>
            </a:endParaRPr>
          </a:p>
        </p:txBody>
      </p:sp>
      <p:sp>
        <p:nvSpPr>
          <p:cNvPr id="6" name="矩形 5"/>
          <p:cNvSpPr/>
          <p:nvPr/>
        </p:nvSpPr>
        <p:spPr>
          <a:xfrm>
            <a:off x="1259632" y="764704"/>
            <a:ext cx="7128792" cy="2062103"/>
          </a:xfrm>
          <a:prstGeom prst="rect">
            <a:avLst/>
          </a:prstGeom>
        </p:spPr>
        <p:txBody>
          <a:bodyPr wrap="square">
            <a:spAutoFit/>
          </a:bodyPr>
          <a:lstStyle/>
          <a:p>
            <a:r>
              <a:rPr lang="zh-CN" altLang="en-US" sz="3200" dirty="0"/>
              <a:t>如图所示，玻璃管两端开口处蒙的橡皮膜绷紧程度相同，将此装置置于水中，图中哪幅图能反映橡皮膜受到水的压强后的凹凸情况（　　）。</a:t>
            </a:r>
            <a:endParaRPr lang="zh-CN" altLang="en-US" sz="3200" dirty="0">
              <a:solidFill>
                <a:schemeClr val="tx2"/>
              </a:solidFill>
              <a:latin typeface="微软雅黑" pitchFamily="34" charset="-122"/>
              <a:ea typeface="微软雅黑" pitchFamily="34" charset="-122"/>
            </a:endParaRPr>
          </a:p>
        </p:txBody>
      </p:sp>
      <p:sp>
        <p:nvSpPr>
          <p:cNvPr id="7" name="矩形 6"/>
          <p:cNvSpPr/>
          <p:nvPr/>
        </p:nvSpPr>
        <p:spPr>
          <a:xfrm>
            <a:off x="4572000" y="2276872"/>
            <a:ext cx="432048" cy="584775"/>
          </a:xfrm>
          <a:prstGeom prst="rect">
            <a:avLst/>
          </a:prstGeom>
        </p:spPr>
        <p:txBody>
          <a:bodyPr wrap="square">
            <a:spAutoFit/>
          </a:bodyPr>
          <a:lstStyle/>
          <a:p>
            <a:r>
              <a:rPr lang="en-US" altLang="zh-CN" sz="3200" dirty="0" smtClean="0">
                <a:solidFill>
                  <a:srgbClr val="FF0000"/>
                </a:solidFill>
              </a:rPr>
              <a:t>B</a:t>
            </a:r>
            <a:endParaRPr lang="zh-CN" altLang="en-US" sz="3200" dirty="0">
              <a:solidFill>
                <a:srgbClr val="FF0000"/>
              </a:solidFill>
              <a:latin typeface="微软雅黑" pitchFamily="34" charset="-122"/>
              <a:ea typeface="微软雅黑" pitchFamily="34" charset="-122"/>
            </a:endParaRPr>
          </a:p>
        </p:txBody>
      </p:sp>
      <p:pic>
        <p:nvPicPr>
          <p:cNvPr id="7170" name="Picture 2"/>
          <p:cNvPicPr>
            <a:picLocks noChangeAspect="1" noChangeArrowheads="1"/>
          </p:cNvPicPr>
          <p:nvPr/>
        </p:nvPicPr>
        <p:blipFill>
          <a:blip r:embed="rId2" cstate="print"/>
          <a:srcRect/>
          <a:stretch>
            <a:fillRect/>
          </a:stretch>
        </p:blipFill>
        <p:spPr bwMode="auto">
          <a:xfrm>
            <a:off x="0" y="2852936"/>
            <a:ext cx="9144000" cy="40050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1845</Words>
  <Application>Microsoft Office PowerPoint</Application>
  <PresentationFormat>全屏显示(4:3)</PresentationFormat>
  <Paragraphs>200</Paragraphs>
  <Slides>47</Slides>
  <Notes>0</Notes>
  <HiddenSlides>0</HiddenSlides>
  <MMClips>0</MMClips>
  <ScaleCrop>false</ScaleCrop>
  <HeadingPairs>
    <vt:vector size="4" baseType="variant">
      <vt:variant>
        <vt:lpstr>主题</vt:lpstr>
      </vt:variant>
      <vt:variant>
        <vt:i4>1</vt:i4>
      </vt:variant>
      <vt:variant>
        <vt:lpstr>幻灯片标题</vt:lpstr>
      </vt:variant>
      <vt:variant>
        <vt:i4>47</vt:i4>
      </vt:variant>
    </vt:vector>
  </HeadingPairs>
  <TitlesOfParts>
    <vt:vector size="48"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User</cp:lastModifiedBy>
  <cp:revision>1</cp:revision>
  <dcterms:created xsi:type="dcterms:W3CDTF">2020-03-01T00:09:36Z</dcterms:created>
  <dcterms:modified xsi:type="dcterms:W3CDTF">2020-03-30T04:14:42Z</dcterms:modified>
</cp:coreProperties>
</file>