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1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20" r:id="rId49"/>
    <p:sldId id="323" r:id="rId50"/>
    <p:sldId id="324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F60F1-E476-4E6E-8E82-D75B25E7F742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BCD2-EB9B-48CF-8BE7-0EEA36CB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9.1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压强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40466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物体对接触面的压力在什么情况下与物体的重力相等？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1916832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物体对接触面的压力与物体受到的支持力是一对相互作用力，二者大小一定相等。所以当物体只受重力和支持力而保持平衡状态时，物体对接触面的压力与物体的重力才相等。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14392"/>
            <a:ext cx="2338491" cy="2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4868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压力与重力的对比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2070"/>
          <a:stretch>
            <a:fillRect/>
          </a:stretch>
        </p:blipFill>
        <p:spPr bwMode="auto">
          <a:xfrm>
            <a:off x="0" y="1628800"/>
            <a:ext cx="9144000" cy="48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979712" y="242088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由于地球的吸引而使物体受到的力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8104" y="2420888"/>
            <a:ext cx="3635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垂直作用在物体表面的力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1800" y="33569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竖直向下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52120" y="335699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垂直指向受压物体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41490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重心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88224" y="41490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接触面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2292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华文楷体" pitchFamily="2" charset="-122"/>
              </a:rPr>
              <a:t>G=mg</a:t>
            </a:r>
            <a:endParaRPr lang="zh-CN" altLang="en-US" sz="3200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04" y="4941168"/>
            <a:ext cx="3635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只有当仅受重力和支持且二力平衡时，压力才和重力相等。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404664"/>
            <a:ext cx="789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下列关于压力的说法中正确的是（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119675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压力的方向总是竖直向下的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放在水平面上的物体对水平面的压力大小一定等于物体受到的重力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与受力物体的接触面相垂直的力一定是压力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压力的方向一定和受力物体的接触面相垂直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4046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836712"/>
            <a:ext cx="7237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关于压力，下列说法正确的是（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1988840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压力的施力物体一定是地球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压力的方向总是竖直向下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压力的大小，总是等于重力大小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压力与形变同时产生，同时消失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8367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83671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﻿同学们同时压住圆珠笔的笔尖和笔帽，体验手的感觉。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713" t="25953" r="11413" b="6414"/>
          <a:stretch>
            <a:fillRect/>
          </a:stretch>
        </p:blipFill>
        <p:spPr bwMode="auto">
          <a:xfrm>
            <a:off x="1619672" y="2276872"/>
            <a:ext cx="6480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764704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请同学用手掌压气球，并逐渐增大力，观察气球的形变。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250" t="15885" r="18501"/>
          <a:stretch>
            <a:fillRect/>
          </a:stretch>
        </p:blipFill>
        <p:spPr bwMode="auto">
          <a:xfrm>
            <a:off x="2195736" y="1988840"/>
            <a:ext cx="4320480" cy="44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713" t="25953" r="11413" b="6414"/>
          <a:stretch>
            <a:fillRect/>
          </a:stretch>
        </p:blipFill>
        <p:spPr bwMode="auto">
          <a:xfrm>
            <a:off x="0" y="0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250" t="15885" r="18501"/>
          <a:stretch>
            <a:fillRect/>
          </a:stretch>
        </p:blipFill>
        <p:spPr bwMode="auto">
          <a:xfrm>
            <a:off x="4644008" y="1"/>
            <a:ext cx="2232248" cy="22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11560" y="2564904"/>
            <a:ext cx="3451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手感到疼是因为手受到了笔的压力。</a:t>
            </a:r>
          </a:p>
        </p:txBody>
      </p:sp>
      <p:sp>
        <p:nvSpPr>
          <p:cNvPr id="5" name="矩形 4"/>
          <p:cNvSpPr/>
          <p:nvPr/>
        </p:nvSpPr>
        <p:spPr>
          <a:xfrm>
            <a:off x="4355976" y="2564904"/>
            <a:ext cx="3566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气球被压扁是因为气球受到人的压力。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429309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而手的疼痛感觉不同，气球的形状变化程度不同，是由于压力在物体上产生的效果不同。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836712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压力的作用效果与什么因素有关？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713" t="25953" r="11413" b="6414"/>
          <a:stretch>
            <a:fillRect/>
          </a:stretch>
        </p:blipFill>
        <p:spPr bwMode="auto">
          <a:xfrm>
            <a:off x="1331640" y="1556792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250" t="15885" r="18501"/>
          <a:stretch>
            <a:fillRect/>
          </a:stretch>
        </p:blipFill>
        <p:spPr bwMode="auto">
          <a:xfrm>
            <a:off x="5975648" y="1556793"/>
            <a:ext cx="2232248" cy="229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149080"/>
            <a:ext cx="129614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29200"/>
            <a:ext cx="1296144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414908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压力的作用效果与压力的大小有关；</a:t>
            </a:r>
          </a:p>
        </p:txBody>
      </p:sp>
      <p:sp>
        <p:nvSpPr>
          <p:cNvPr id="9" name="矩形 8"/>
          <p:cNvSpPr/>
          <p:nvPr/>
        </p:nvSpPr>
        <p:spPr>
          <a:xfrm>
            <a:off x="1331640" y="5229200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﻿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压力的作用效果与受力面积的大小有关。</a:t>
            </a:r>
          </a:p>
        </p:txBody>
      </p:sp>
      <p:sp>
        <p:nvSpPr>
          <p:cNvPr id="10" name="矩形 9"/>
          <p:cNvSpPr/>
          <p:nvPr/>
        </p:nvSpPr>
        <p:spPr>
          <a:xfrm>
            <a:off x="3275856" y="594928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控制变量法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80928"/>
            <a:ext cx="9144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5293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708920"/>
            <a:ext cx="8028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压力的作用效果与压力大小和受力面积有关。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压力相同的情况下，受力面积越小，压力的作用效果越明显。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受力面积相同的情况下，压力越大，压力的作用效果越明显。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404664"/>
            <a:ext cx="8028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如图，是体重相同的滑雪者和步行者在雪地里行走的情景，为了探究他们对雪地压力的作用效果，现利用海绵、小桌、砝码进行模拟研究，应选择甲、乙、丙图中的（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838" t="41320" b="24970"/>
          <a:stretch>
            <a:fillRect/>
          </a:stretch>
        </p:blipFill>
        <p:spPr bwMode="auto">
          <a:xfrm>
            <a:off x="611560" y="2492896"/>
            <a:ext cx="82444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465313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乙与丙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甲与乙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甲与丙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甲乙丙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4368" y="19168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40466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小明用海绵和两瓶完全相同的矿泉水在探究“压力的作用效果与哪些因素有关”。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913" t="13745" r="24800" b="52685"/>
          <a:stretch>
            <a:fillRect/>
          </a:stretch>
        </p:blipFill>
        <p:spPr bwMode="auto">
          <a:xfrm>
            <a:off x="4067944" y="1484784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35730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）小明是通过观察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_______________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来探究压力的作用效果的。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581128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）如图，将两瓶完全相同的矿泉水分别正立和倒立放在海绵上，目的是控制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_________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不变。从该实验中得出的结论：﻿压力一定时，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_________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越小，压力的作用效果越明显。</a:t>
            </a:r>
          </a:p>
        </p:txBody>
      </p:sp>
      <p:sp>
        <p:nvSpPr>
          <p:cNvPr id="7" name="矩形 6"/>
          <p:cNvSpPr/>
          <p:nvPr/>
        </p:nvSpPr>
        <p:spPr>
          <a:xfrm>
            <a:off x="3419872" y="350100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海绵的形变程度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896" y="494116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压力大小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63888" y="537321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受力面积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476672"/>
            <a:ext cx="4211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压力作用效果的比较方法：</a:t>
            </a:r>
          </a:p>
        </p:txBody>
      </p:sp>
      <p:sp>
        <p:nvSpPr>
          <p:cNvPr id="3" name="矩形 2"/>
          <p:cNvSpPr/>
          <p:nvPr/>
        </p:nvSpPr>
        <p:spPr>
          <a:xfrm>
            <a:off x="4211960" y="260648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受力面积相同，比较压力的大小；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压力相同，比较受力面积的大小。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2328" y="2132856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压力和受力面积都不相同，该如何比较呢？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20283"/>
          <a:stretch>
            <a:fillRect/>
          </a:stretch>
        </p:blipFill>
        <p:spPr bwMode="auto">
          <a:xfrm>
            <a:off x="0" y="2924944"/>
            <a:ext cx="9144000" cy="31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751" b="28629"/>
          <a:stretch>
            <a:fillRect/>
          </a:stretch>
        </p:blipFill>
        <p:spPr bwMode="auto">
          <a:xfrm>
            <a:off x="251520" y="733425"/>
            <a:ext cx="8640960" cy="3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501317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将两块秤砣放在海绵上 ，哪个使海绵的形变更大？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446" b="13896"/>
          <a:stretch>
            <a:fillRect/>
          </a:stretch>
        </p:blipFill>
        <p:spPr bwMode="auto">
          <a:xfrm>
            <a:off x="2339752" y="0"/>
            <a:ext cx="658326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050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4005064"/>
            <a:ext cx="682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为什么秤砣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使海绵产生的形变大？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486916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因为压力的作用面积并不相同，作用在相同面积上的力不同。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9411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﻿比较单位面积上的力可知，秤砣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3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单位面积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上的力大于秤砣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在单位面积上的力，作用效果更明显。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692696"/>
            <a:ext cx="784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秤砣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单位面积上的压力：</a:t>
            </a:r>
          </a:p>
          <a:p>
            <a:pPr fontAlgn="ctr"/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/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/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﻿秤砣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单位面积上的压力：</a:t>
            </a:r>
          </a:p>
          <a:p>
            <a:pPr fontAlgn="ctr"/>
            <a:r>
              <a:rPr lang="zh-CN" altLang="en-US" i="1" dirty="0"/>
              <a:t>﻿﻿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pPr fontAlgn="ctr"/>
            <a:endParaRPr lang="en-US" altLang="zh-CN" dirty="0" smtClean="0"/>
          </a:p>
          <a:p>
            <a:pPr fontAlgn="ctr"/>
            <a:endParaRPr lang="en-US" altLang="zh-CN" dirty="0" smtClean="0"/>
          </a:p>
          <a:p>
            <a:pPr fontAlgn="ctr"/>
            <a:endParaRPr lang="en-US" altLang="zh-CN" dirty="0"/>
          </a:p>
          <a:p>
            <a:pPr fontAlgn="ctr"/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445" r="11567" b="48213"/>
          <a:stretch>
            <a:fillRect/>
          </a:stretch>
        </p:blipFill>
        <p:spPr bwMode="auto">
          <a:xfrm>
            <a:off x="0" y="1340768"/>
            <a:ext cx="64087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5936" r="11567"/>
          <a:stretch>
            <a:fillRect/>
          </a:stretch>
        </p:blipFill>
        <p:spPr bwMode="auto">
          <a:xfrm>
            <a:off x="0" y="3356992"/>
            <a:ext cx="6408712" cy="121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064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压强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96752"/>
            <a:ext cx="8784976" cy="58477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物体所受的压力的大小与受力面积之比叫做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压强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79512" y="22768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符号与单位：压强用符号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p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来表示，单位是帕斯卡，简称帕，符号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Pa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38610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物理意义：压强是反映压力作用效果的物理量 。</a:t>
            </a:r>
          </a:p>
        </p:txBody>
      </p:sp>
      <p:sp>
        <p:nvSpPr>
          <p:cNvPr id="6" name="矩形 5"/>
          <p:cNvSpPr/>
          <p:nvPr/>
        </p:nvSpPr>
        <p:spPr>
          <a:xfrm>
            <a:off x="1619672" y="486916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﻿压强大，压力的作用效果一定明显。但压力大，由于受力面积的不确定性，效果不一定明显。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86916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064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压强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196752"/>
            <a:ext cx="8784976" cy="58477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物体所受的压力的大小与受力面积之比叫做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压强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2132856"/>
            <a:ext cx="100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﻿公式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299695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若用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表示压力，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S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表示受力面积，由压强的定义可知：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1843" t="55636" r="42256"/>
          <a:stretch>
            <a:fillRect/>
          </a:stretch>
        </p:blipFill>
        <p:spPr bwMode="auto">
          <a:xfrm>
            <a:off x="3851920" y="3933056"/>
            <a:ext cx="15138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15616" y="5085184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计算时力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的单位要化成牛（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 ，受力面积的单位要化成平方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米   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压强的单位才是帕斯卡（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Pa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22920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0313" t="55316" r="55512" b="7806"/>
          <a:stretch>
            <a:fillRect/>
          </a:stretch>
        </p:blipFill>
        <p:spPr bwMode="auto">
          <a:xfrm>
            <a:off x="5796136" y="5589240"/>
            <a:ext cx="1296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196752"/>
            <a:ext cx="8784976" cy="58477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物体所受的压力的大小与受力面积之比叫做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压强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26064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压强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609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55576" y="2996952"/>
            <a:ext cx="790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压强在数值上等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面积上承受的压力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3861048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﻿帕是一个很小的单位 。</a:t>
            </a:r>
          </a:p>
        </p:txBody>
      </p:sp>
      <p:sp>
        <p:nvSpPr>
          <p:cNvPr id="8" name="矩形 7"/>
          <p:cNvSpPr/>
          <p:nvPr/>
        </p:nvSpPr>
        <p:spPr>
          <a:xfrm>
            <a:off x="755576" y="472514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一张报纸平铺在桌面上对桌面的压强约为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0.5 Pa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683568" y="56612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一杯水放在桌面上 ，它对桌面的压强约为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19888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1kPa=10</a:t>
            </a:r>
            <a:r>
              <a:rPr lang="en-US" altLang="zh-CN" sz="3200" baseline="30000" dirty="0" smtClean="0"/>
              <a:t>3</a:t>
            </a:r>
            <a:r>
              <a:rPr lang="en-US" altLang="zh-CN" sz="3200" dirty="0" smtClean="0"/>
              <a:t>Pa       1MPa=10</a:t>
            </a:r>
            <a:r>
              <a:rPr lang="en-US" altLang="zh-CN" sz="3200" baseline="30000" dirty="0" smtClean="0"/>
              <a:t>3</a:t>
            </a:r>
            <a:r>
              <a:rPr lang="en-US" altLang="zh-CN" sz="3200" dirty="0" smtClean="0"/>
              <a:t>kPa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404664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几个压强的参考数值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55679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一般有缝钢管能承受的压强</a:t>
            </a:r>
          </a:p>
        </p:txBody>
      </p:sp>
      <p:sp>
        <p:nvSpPr>
          <p:cNvPr id="4" name="矩形 3"/>
          <p:cNvSpPr/>
          <p:nvPr/>
        </p:nvSpPr>
        <p:spPr>
          <a:xfrm>
            <a:off x="467544" y="227687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无缝钢管能承受的压强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31409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载重汽车对地面的压强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393305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轻的六轮汽车对地面的压强</a:t>
            </a:r>
          </a:p>
        </p:txBody>
      </p:sp>
      <p:sp>
        <p:nvSpPr>
          <p:cNvPr id="7" name="矩形 6"/>
          <p:cNvSpPr/>
          <p:nvPr/>
        </p:nvSpPr>
        <p:spPr>
          <a:xfrm>
            <a:off x="539552" y="4797152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履带拖拉机对地面的压强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558924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炊事用高压锅（安全塞熔化时）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15567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1960kPa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2768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7840~78400kPa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1409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137~196kPa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39330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122.5kPa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47971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39.2~58.8kPa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55892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120~130kPa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69269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﻿什么是重力？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556792"/>
            <a:ext cx="798487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物体由于地球的吸引而受到的力称为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467544" y="2564904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﻿力有哪些作用效果？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3284984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﻿力可以改变物体的形状；﻿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力可以改变物体的运动状态。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5301208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你能画出杯子受到的重力吗？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28015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>
            <a:off x="7092280" y="4437112"/>
            <a:ext cx="0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236296" y="5733256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12474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两人在相同的沙滩上漫步，留下了深浅相同的脚印，据此可说明（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403648" y="256490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两人对沙滩的压力一定相同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两人对沙滩的压强一定相同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脚印面积大的人对沙滩的压强一定大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脚印面积小的人对沙滩的压力一定大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某同学站立时对地面的压强是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这表示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  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34888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en-US" altLang="zh-CN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面上受到的压力是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en-US" altLang="zh-CN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压力作用在面积为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的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地面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en-US" altLang="zh-CN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面上受到的压力是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该同学对地面的压力是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05273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62068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下列关于压力和压强的说法中，正确的是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   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844824"/>
            <a:ext cx="8676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压力越大，支持面所受到的压强就一定越大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物体越重对支持面的压力就一定会越大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压力一定时，受力面积越小，产生的压强就一定越小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压力一定时，受力面积越小，产生的压强就一定会越大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1967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332656"/>
            <a:ext cx="4931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类型一 受力面积问题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124744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一本书的重力为 ﻿﻿﻿﻿﻿﻿﻿﻿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4N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平放在面积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0.8m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的水平桌面上，书本与桌面的接触面积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5×10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-2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，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试计算 ：（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）书的质量。﻿（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）书对桌面的压强。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263691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）由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﻿﻿﻿﻿﻿﻿﻿﻿﻿﻿﻿﻿﻿﻿﻿﻿﻿﻿﻿﻿﻿﻿﻿﻿﻿﻿﻿﻿﻿﻿﻿﻿﻿﻿﻿﻿﻿﻿﻿﻿﻿﻿﻿﻿﻿﻿﻿﻿﻿﻿﻿﻿﻿﻿﻿﻿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G=mg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得 ，书的质量：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                          0.4kg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fontAlgn="ctr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                                     </a:t>
            </a:r>
          </a:p>
          <a:p>
            <a:pPr font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）因为物体单独静止在水平面，物体对桌面的压力和自身的重力相等 ，所以书对桌面的压强 ：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2600" r="3538" b="74300"/>
          <a:stretch>
            <a:fillRect/>
          </a:stretch>
        </p:blipFill>
        <p:spPr bwMode="auto">
          <a:xfrm>
            <a:off x="1475656" y="3140968"/>
            <a:ext cx="283831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2201" t="64248" r="31100" b="10052"/>
          <a:stretch>
            <a:fillRect/>
          </a:stretch>
        </p:blipFill>
        <p:spPr bwMode="auto">
          <a:xfrm>
            <a:off x="2123728" y="4869160"/>
            <a:ext cx="5184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1560" y="5733256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答：（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）书的质量为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0.4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kg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；（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）书对桌面的压强为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80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Pa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902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类型二 车轮问题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764704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“ 五一 ” 假期 ，爸爸开家里的轿车带全家去三亚旅游 ，轿车与车内人及物品的总质量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，每个车轮与地面的接触面积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0.02m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。求 ：﻿（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）轿车静止时对地面的压力 ；﻿（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）轿车静止时对地面的压强 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34888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）因为水面上物体的压力和自身的重力相等 ，所以 ，轿车静止时对地面的压力 ：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9838" t="59946" r="1963"/>
          <a:stretch>
            <a:fillRect/>
          </a:stretch>
        </p:blipFill>
        <p:spPr bwMode="auto">
          <a:xfrm>
            <a:off x="1115616" y="3140968"/>
            <a:ext cx="784086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15616" y="3861048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）每个车轮与地面的接触面积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0.02m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i="1" dirty="0" smtClean="0">
                <a:latin typeface="微软雅黑" pitchFamily="34" charset="-122"/>
                <a:ea typeface="微软雅黑" pitchFamily="34" charset="-122"/>
              </a:rPr>
              <a:t>﻿﻿﻿﻿﻿﻿﻿﻿﻿﻿﻿﻿﻿﻿﻿﻿﻿﻿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﻿﻿﻿﻿﻿﻿﻿﻿﻿﻿﻿﻿﻿﻿﻿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则受力面积为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S=4×0.02m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=0.08m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车静止时对地面的压强为：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5588" t="39789" r="11413" b="30893"/>
          <a:stretch>
            <a:fillRect/>
          </a:stretch>
        </p:blipFill>
        <p:spPr bwMode="auto">
          <a:xfrm>
            <a:off x="1259632" y="4581128"/>
            <a:ext cx="5077072" cy="88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259632" y="551723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答：（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）轿车静止时对地面的压力为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2×10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240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﻿﻿﻿﻿﻿﻿﻿﻿﻿﻿﻿﻿﻿﻿﻿﻿﻿﻿﻿﻿﻿﻿﻿﻿﻿﻿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）轿车静止时对地面的压强为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类型三 变形公式的应用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764704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小雨静止站在地面上，他对地面的压强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1.2×10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，他与水平地面的接触面积是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480cm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，求小雨的质量？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23488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根据公式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﻿﻿﻿﻿﻿﻿﻿﻿﻿﻿﻿﻿﻿﻿﻿﻿﻿﻿﻿﻿﻿﻿﻿﻿﻿﻿﻿﻿﻿﻿﻿﻿﻿﻿﻿﻿﻿﻿﻿﻿﻿﻿﻿﻿﻿﻿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得              ，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对地面是压力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F=PS=1.2×10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Pa×480×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-4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=576N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，因小雨静止在地面上，则对地面的压力等于重力，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G=F=576N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，小雨的质量：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5588" r="63387" b="73510"/>
          <a:stretch>
            <a:fillRect/>
          </a:stretch>
        </p:blipFill>
        <p:spPr bwMode="auto">
          <a:xfrm>
            <a:off x="4283968" y="2060848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3463" t="57056" r="20863" b="16454"/>
          <a:stretch>
            <a:fillRect/>
          </a:stretch>
        </p:blipFill>
        <p:spPr bwMode="auto">
          <a:xfrm>
            <a:off x="1835696" y="4725144"/>
            <a:ext cx="4176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03648" y="5733256"/>
            <a:ext cx="559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答：小雨的质量为 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58.8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kg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445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类型四 压强允许值问题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764704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﻿某河面结成一定厚度的冰层后，冰面能承受的最大压强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4.5×10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帕 。一个人质量为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千克 ，他每只脚与冰面的接触面积为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125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厘米﻿﻿﻿﻿﻿﻿ 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g=10N/kg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请根据要求回答：</a:t>
            </a:r>
          </a:p>
          <a:p>
            <a:pPr fontAlgn="ctr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）列式计算分析判断他能否步行通过冰面？</a:t>
            </a:r>
          </a:p>
          <a:p>
            <a:pPr fontAlgn="ctr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）如果质量为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60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千克的人，每只脚与冰面的接触面积为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160 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aseline="30000" dirty="0">
                <a:latin typeface="微软雅黑" pitchFamily="34" charset="-122"/>
                <a:ea typeface="微软雅黑" pitchFamily="34" charset="-122"/>
              </a:rPr>
              <a:t>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，最多可以负重多少步行通过冰面？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1008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1413"/>
          <a:stretch>
            <a:fillRect/>
          </a:stretch>
        </p:blipFill>
        <p:spPr bwMode="auto">
          <a:xfrm>
            <a:off x="1331640" y="3501008"/>
            <a:ext cx="781236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0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某河面结成一定厚度的冰层后，冰面能承受的最大压强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4.5×10</a:t>
            </a:r>
            <a:r>
              <a:rPr lang="en-US" altLang="zh-CN" sz="20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帕 。一个人质量为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千克 ，他每只脚与冰面的接触面积为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125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厘米﻿﻿﻿﻿﻿﻿ </a:t>
            </a:r>
            <a:r>
              <a:rPr lang="en-US" altLang="zh-CN" sz="20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g=10N/kg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请根据要求回答：</a:t>
            </a:r>
          </a:p>
          <a:p>
            <a:pPr font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）列式计算分析判断他能否步行通过冰面？</a:t>
            </a:r>
          </a:p>
          <a:p>
            <a:pPr font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）如果质量为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60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千克的人，每只脚与冰面的接触面积为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160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厘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sz="20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aseline="30000" dirty="0">
                <a:latin typeface="微软雅黑" pitchFamily="34" charset="-122"/>
                <a:ea typeface="微软雅黑" pitchFamily="34" charset="-122"/>
              </a:rPr>
              <a:t>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，最多可以负重多少步行通过冰面？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1413" r="2362"/>
          <a:stretch>
            <a:fillRect/>
          </a:stretch>
        </p:blipFill>
        <p:spPr bwMode="auto">
          <a:xfrm>
            <a:off x="1331640" y="1916832"/>
            <a:ext cx="781236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07707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9838" b="18082"/>
          <a:stretch>
            <a:fillRect/>
          </a:stretch>
        </p:blipFill>
        <p:spPr bwMode="auto">
          <a:xfrm>
            <a:off x="1259632" y="4005064"/>
            <a:ext cx="788436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83568" y="6165304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答：（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）他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步行通过冰面 ；（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）最多可以负重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120N</a:t>
            </a:r>
            <a:r>
              <a:rPr lang="zh-CN" altLang="en-US" sz="2000" b="1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步行通过冰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474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类型五 质量分布均匀的柱体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692696"/>
            <a:ext cx="788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如图所示，体积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8m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的正方体铁块正静止于水平地面上（已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知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ρ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800" i="1" dirty="0" smtClean="0">
                <a:latin typeface="微软雅黑" pitchFamily="34" charset="-122"/>
                <a:ea typeface="微软雅黑" pitchFamily="34" charset="-122"/>
              </a:rPr>
              <a:t>铁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7.8×10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kg/m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10N/kg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）。问：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）铁块受到的重力是多大？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）地面对铁块的压力多大？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）铁块对水平面的压强。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470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600" t="43495" b="6796"/>
          <a:stretch>
            <a:fillRect/>
          </a:stretch>
        </p:blipFill>
        <p:spPr bwMode="auto">
          <a:xfrm>
            <a:off x="6151612" y="1772816"/>
            <a:ext cx="29923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35699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356992"/>
            <a:ext cx="78123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）由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﻿﻿﻿﻿﻿﻿﻿﻿﻿﻿﻿﻿﻿﻿﻿﻿﻿﻿﻿﻿﻿﻿﻿﻿﻿﻿﻿﻿﻿﻿﻿﻿</a:t>
            </a:r>
            <a:r>
              <a:rPr lang="zh-CN" altLang="en-US" sz="2800" i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ρ=</a:t>
            </a:r>
            <a:r>
              <a:rPr lang="zh-CN" altLang="en-US" sz="2800" i="1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可得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铁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块的质量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m=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ρ</a:t>
            </a:r>
            <a:r>
              <a:rPr lang="zh-CN" altLang="en-US" sz="2400" i="1" baseline="-25000" dirty="0" smtClean="0">
                <a:latin typeface="微软雅黑" pitchFamily="34" charset="-122"/>
                <a:ea typeface="微软雅黑" pitchFamily="34" charset="-122"/>
              </a:rPr>
              <a:t>铁</a:t>
            </a:r>
            <a:r>
              <a:rPr lang="zh-CN" altLang="en-US" sz="24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V= 7.8×10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kg/m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× 8m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=6.24 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kg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铁块受到的重力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G=mg=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6.24 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kg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× 10N/kg= 6.24 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）因水平面上物体的压力和自身的重力大小相等 ，所以 ，地面对铁块的压力：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F=G=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6.24 ×10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i="1" dirty="0" smtClean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i="1" dirty="0" smtClean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3857" r="59769" b="65517"/>
          <a:stretch>
            <a:fillRect/>
          </a:stretch>
        </p:blipFill>
        <p:spPr bwMode="auto">
          <a:xfrm>
            <a:off x="3635896" y="3356992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0"/>
            <a:ext cx="788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如图所示，体积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8m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的正方体铁块正静止于水平地面上（已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知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ρ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800" i="1" dirty="0" smtClean="0">
                <a:latin typeface="微软雅黑" pitchFamily="34" charset="-122"/>
                <a:ea typeface="微软雅黑" pitchFamily="34" charset="-122"/>
              </a:rPr>
              <a:t>铁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7.8×10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kg/m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g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10N/kg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）。问：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）铁块受到的重力是多大？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）地面对铁块的压力多大？</a:t>
            </a:r>
          </a:p>
          <a:p>
            <a:pPr font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）铁块对水平面的压强。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2600" t="43495" b="6796"/>
          <a:stretch>
            <a:fillRect/>
          </a:stretch>
        </p:blipFill>
        <p:spPr bwMode="auto">
          <a:xfrm>
            <a:off x="6151612" y="1052736"/>
            <a:ext cx="29923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3264"/>
            <a:ext cx="9144000" cy="20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34888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764704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按要求做出力的示意图。</a:t>
            </a:r>
          </a:p>
        </p:txBody>
      </p:sp>
      <p:sp>
        <p:nvSpPr>
          <p:cNvPr id="4" name="矩形 3"/>
          <p:cNvSpPr/>
          <p:nvPr/>
        </p:nvSpPr>
        <p:spPr>
          <a:xfrm>
            <a:off x="1547664" y="1412776"/>
            <a:ext cx="600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图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：作出杯子对桌面的作用力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132856"/>
            <a:ext cx="682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图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：作出手指对图钉帽的作用力。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4144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547664" y="5805264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﻿这两个作用力有什么共同特点呢？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772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987824" y="3861048"/>
            <a:ext cx="0" cy="93610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860032" y="3861048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2987824" y="3861048"/>
            <a:ext cx="216024" cy="216024"/>
            <a:chOff x="2987824" y="3861048"/>
            <a:chExt cx="216024" cy="21602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987824" y="4077072"/>
              <a:ext cx="2160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3203848" y="3861048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5796136" y="3861048"/>
            <a:ext cx="216024" cy="216024"/>
            <a:chOff x="5724128" y="3861048"/>
            <a:chExt cx="288032" cy="21602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724128" y="4077072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724128" y="3861048"/>
              <a:ext cx="8384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4499992" y="3356992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F</a:t>
            </a:r>
            <a:endParaRPr lang="zh-CN" altLang="en-US" sz="3200" dirty="0"/>
          </a:p>
        </p:txBody>
      </p:sp>
      <p:sp>
        <p:nvSpPr>
          <p:cNvPr id="41" name="矩形 40"/>
          <p:cNvSpPr/>
          <p:nvPr/>
        </p:nvSpPr>
        <p:spPr>
          <a:xfrm>
            <a:off x="2411760" y="4437112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F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90872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啄木鸟有个坚硬的尖喙，这对它的生存有什么意义？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2080" y="692696"/>
            <a:ext cx="385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滑雪运动员为什么不会陷进雪里？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068960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斧头的刃为什么很锋利？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350100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钢轨为什么铺在枕木上？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4046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在日常生活和生产中，下列情况需要增大还是减小压强呢？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413" t="12901" r="4326"/>
          <a:stretch>
            <a:fillRect/>
          </a:stretch>
        </p:blipFill>
        <p:spPr bwMode="auto">
          <a:xfrm>
            <a:off x="1043608" y="1556792"/>
            <a:ext cx="7704856" cy="42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563888" y="587727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增大压强</a:t>
            </a:r>
            <a:endParaRPr lang="zh-CN" altLang="en-US" sz="3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4046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在日常生活和生产中，下列情况需要增大还是减小压强呢？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626" t="12453" r="12200"/>
          <a:stretch>
            <a:fillRect/>
          </a:stretch>
        </p:blipFill>
        <p:spPr bwMode="auto">
          <a:xfrm>
            <a:off x="971600" y="1484784"/>
            <a:ext cx="7056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563888" y="587727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减小压强</a:t>
            </a:r>
            <a:endParaRPr lang="zh-CN" altLang="en-US" sz="3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332656"/>
            <a:ext cx="5330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增大和减小压强的方法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843" t="55636" r="42256"/>
          <a:stretch>
            <a:fillRect/>
          </a:stretch>
        </p:blipFill>
        <p:spPr bwMode="auto">
          <a:xfrm>
            <a:off x="4139952" y="1268760"/>
            <a:ext cx="15138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67544" y="2564904"/>
            <a:ext cx="3851920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增大压强的方法：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①受力面积一定时，增大压力；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②压力一定时，减小受力面积；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③同时增大压力和减小受力面积。</a:t>
            </a:r>
          </a:p>
        </p:txBody>
      </p:sp>
      <p:sp>
        <p:nvSpPr>
          <p:cNvPr id="5" name="矩形 4"/>
          <p:cNvSpPr/>
          <p:nvPr/>
        </p:nvSpPr>
        <p:spPr>
          <a:xfrm>
            <a:off x="4860032" y="2564904"/>
            <a:ext cx="3888432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减小压强的方法：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①受力面积一定时，减小压力；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②压力一定时，增大受力面积；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③同时减小压力和增大受力面积。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33265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判断下列事例是增大压强还是减小压强，并指出各是采用什么方法？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1340768"/>
            <a:ext cx="736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用来割麦子的镰刀用久了要磨锋利才好使。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177281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﻿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通过减小受力面积来增大压强。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2276872"/>
            <a:ext cx="5614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建房时要先筑起比墙宽的墙基。</a:t>
            </a:r>
          </a:p>
        </p:txBody>
      </p:sp>
      <p:sp>
        <p:nvSpPr>
          <p:cNvPr id="7" name="矩形 6"/>
          <p:cNvSpPr/>
          <p:nvPr/>
        </p:nvSpPr>
        <p:spPr>
          <a:xfrm>
            <a:off x="899592" y="278092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﻿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通过增大受力面积来减小压强。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3284984"/>
            <a:ext cx="5208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把图钉按在墙上时要用力压。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378904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通过增大压力来增大压强。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4293096"/>
            <a:ext cx="4642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4 .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载重汽车要用多个轮胎。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4797152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通过增大受力面积来减小压强。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5373216"/>
            <a:ext cx="7003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在固定螺丝的螺母时垫一个较大的垫圈。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043608" y="5949280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﻿通过增大受力面积来减小压强。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如图所示的四种现象中，属于增大压强的是（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626" t="13816"/>
          <a:stretch>
            <a:fillRect/>
          </a:stretch>
        </p:blipFill>
        <p:spPr bwMode="auto">
          <a:xfrm>
            <a:off x="971600" y="1844824"/>
            <a:ext cx="81724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1247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548680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小科给菜刀的刀背加了一块如图所示的塑料块，在切硬质食物时不易磨破手。塑料块所起的作用是（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132856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减小刀背与手的接触面积，减小对手的压强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减小刀背与手的接触面积，增大对手的压强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增大刀背与手的接触面积，减小对手的压强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增大刀背与手的接触面积，增大对手的压强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5200" t="46199" b="17401"/>
          <a:stretch>
            <a:fillRect/>
          </a:stretch>
        </p:blipFill>
        <p:spPr bwMode="auto">
          <a:xfrm>
            <a:off x="6660232" y="4985792"/>
            <a:ext cx="22677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16288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人造大理石比冰面平整光滑 ，却不能穿着冰鞋在上面滑 ，这是为什么呢 ？</a:t>
            </a:r>
          </a:p>
        </p:txBody>
      </p:sp>
      <p:sp>
        <p:nvSpPr>
          <p:cNvPr id="4" name="矩形 3"/>
          <p:cNvSpPr/>
          <p:nvPr/>
        </p:nvSpPr>
        <p:spPr>
          <a:xfrm>
            <a:off x="719064" y="1700808"/>
            <a:ext cx="8101408" cy="476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滑冰时 ，冰刀与冰面的接触面积很小 ，刀刃对冰面的压强就很大 。压强增大时 ，冰的熔点降低 ，冰刀下的冰就熔化为水 ，起了润滑剂的作用 ，冰刀就很容易在冰上滑动 。冰刀不能在大理石上滑动就是因为缺少润滑剂 。大理石还可能因承受的压强过大而破裂 。同理 ，穿上滑雪板在冰面上不能滑冰也是因为缺少润滑剂 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2438"/>
            <a:ext cx="9144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0466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压力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556792"/>
            <a:ext cx="7164141" cy="5847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﻿垂直作用于物体表面上的力叫做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压力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852936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作 用 点：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3861048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方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向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501317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﻿力的性质：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2924944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接触面上 </a:t>
            </a:r>
            <a:r>
              <a:rPr lang="zh-CN" altLang="en-US" sz="32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3347864" y="3861048"/>
            <a:ext cx="4820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垂直指向受压物体 表面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5013176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压力是弹力的一种，是由于物体的弹性形变产生的。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4825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548680"/>
            <a:ext cx="7884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如图所示，在“探究影响压力作用效果的因素”的实验中，下列说法正确的是（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284984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砝码对小桌压力与小桌对海绵压力等大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砝码对小桌压力与海绵对小桌支持力等大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小桌对海绵压强与海绵对小桌压强等大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小桌对砝码支持力与砝码重力是相互作用力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4962" t="20083" b="41185"/>
          <a:stretch>
            <a:fillRect/>
          </a:stretch>
        </p:blipFill>
        <p:spPr bwMode="auto">
          <a:xfrm>
            <a:off x="5940152" y="1772816"/>
            <a:ext cx="26105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6416" y="11247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用螺丝固定工件时，常在螺帽下面垫一个较大的垫圈，如图所示。使用该垫圈的直接作用是（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132856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增大螺帽对工件的压强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减小螺帽对工件的压强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增大螺帽对工件的压力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减小螺帽对工件的压力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3625" t="31787" r="2751" b="1873"/>
          <a:stretch>
            <a:fillRect/>
          </a:stretch>
        </p:blipFill>
        <p:spPr bwMode="auto">
          <a:xfrm>
            <a:off x="6084168" y="1988840"/>
            <a:ext cx="21602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912" y="155679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双脚站立在水平地面上的一位初中学生，对地面的压强大约为（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2132856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1250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帕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2500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帕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5000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帕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12500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1247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如图所示，两手指用力压住铅笔的两端使它保持静止，下列说法中正确的是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 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3212976"/>
            <a:ext cx="8244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两手指受到压力相同，左边手指受到的压强较大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两手指受到压力相同，右边手指受到的压强较大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左边手指受到压力较大，两手指受到的压强相同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右边手指受到压力较大，两手指受到的压强相同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812" t="13102" b="58073"/>
          <a:stretch>
            <a:fillRect/>
          </a:stretch>
        </p:blipFill>
        <p:spPr bwMode="auto">
          <a:xfrm>
            <a:off x="5220072" y="1772816"/>
            <a:ext cx="34918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72400" y="105273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﻿下列实例中，为了减小压强的是（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618" t="16913"/>
          <a:stretch>
            <a:fillRect/>
          </a:stretch>
        </p:blipFill>
        <p:spPr bwMode="auto">
          <a:xfrm>
            <a:off x="251520" y="1772816"/>
            <a:ext cx="8447419" cy="42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12360" y="6206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在生产，生活中有很多物理知识的应用，下列说法中正确的是（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3285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菜刀钝了磨一磨，是为了减小对被切物的压强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滑雪板一般都有较大的面积，是为了增大压力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把书包带做得扁而宽，是为了减小书包对人体的压强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在铁轨下铺设枕木，是为了减小对地面的压力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12474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548680"/>
            <a:ext cx="7884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有三个相同材料制成的柱体。高度相同，它们的质量比为 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:m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:m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=2:3:5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，把它们竖直放在水平面上，则水平面受到的压强之比为（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924944"/>
            <a:ext cx="2088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 2:2:5 </a:t>
            </a:r>
            <a:r>
              <a:rPr lang="en-US" altLang="zh-CN" sz="3200" i="1" dirty="0"/>
              <a:t>﻿﻿﻿﻿</a:t>
            </a:r>
            <a:r>
              <a:rPr lang="en-US" altLang="zh-CN" sz="3200" dirty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en-US" altLang="zh-CN" sz="3200" i="1" dirty="0"/>
              <a:t>﻿﻿﻿﻿﻿﻿﻿﻿﻿﻿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5:3:2</a:t>
            </a:r>
            <a:endParaRPr lang="en-US" altLang="zh-CN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i="1" dirty="0"/>
              <a:t>﻿﻿﻿﻿﻿﻿﻿﻿﻿﻿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1:1:1</a:t>
            </a:r>
            <a:endParaRPr lang="en-US" altLang="zh-CN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en-US" altLang="zh-CN" sz="3200" i="1" dirty="0"/>
              <a:t>﻿﻿﻿﻿﻿﻿﻿﻿﻿﻿</a:t>
            </a:r>
            <a:r>
              <a:rPr lang="en-US" altLang="zh-CN" sz="3200" dirty="0" smtClean="0"/>
              <a:t>15:10:6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0608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60648"/>
            <a:ext cx="8028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﻿一块砖的长 、宽 、高之比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4:2:1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，把它分别平放 、侧放 、立放在水平地面上 ，这三种方法中 ，压力分别为 ﻿﻿﻿﻿﻿﻿﻿﻿﻿﻿﻿﻿﻿﻿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、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，压强分别为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、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、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﻿﻿﻿﻿﻿﻿﻿﻿﻿﻿﻿﻿﻿﻿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，则（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626" t="30998" r="5113" b="43214"/>
          <a:stretch>
            <a:fillRect/>
          </a:stretch>
        </p:blipFill>
        <p:spPr bwMode="auto">
          <a:xfrm>
            <a:off x="971600" y="2348880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051" t="58143" r="14563"/>
          <a:stretch>
            <a:fillRect/>
          </a:stretch>
        </p:blipFill>
        <p:spPr bwMode="auto">
          <a:xfrm>
            <a:off x="827583" y="3573016"/>
            <a:ext cx="83164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52320" y="184482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如图 ，用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20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的水平压力把一重为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10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的物体压在竖直墙壁上 ，若物体与墙壁的接触面积是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﻿﻿﻿﻿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，求墙壁受到的压强 。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2132856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墙面受到物体的压力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F=20N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 物体与墙面接触面积即受力面积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S=50cm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=5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×10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-3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32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5987" t="31643" b="13285"/>
          <a:stretch>
            <a:fillRect/>
          </a:stretch>
        </p:blipFill>
        <p:spPr bwMode="auto">
          <a:xfrm>
            <a:off x="7164288" y="2132856"/>
            <a:ext cx="19797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4130" t="46666" b="24446"/>
          <a:stretch>
            <a:fillRect/>
          </a:stretch>
        </p:blipFill>
        <p:spPr bwMode="auto">
          <a:xfrm>
            <a:off x="971600" y="4437112"/>
            <a:ext cx="59046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5177" t="75554" r="4189" b="2224"/>
          <a:stretch>
            <a:fillRect/>
          </a:stretch>
        </p:blipFill>
        <p:spPr bwMode="auto">
          <a:xfrm>
            <a:off x="1043608" y="5589240"/>
            <a:ext cx="55446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26064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如下图所示，能正确表示物体对斜面压力的示意图是 （ ）。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1666"/>
          <a:stretch>
            <a:fillRect/>
          </a:stretch>
        </p:blipFill>
        <p:spPr bwMode="auto">
          <a:xfrm>
            <a:off x="0" y="1844824"/>
            <a:ext cx="9143999" cy="43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8367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0626" t="47727" r="4326"/>
          <a:stretch>
            <a:fillRect/>
          </a:stretch>
        </p:blipFill>
        <p:spPr bwMode="auto">
          <a:xfrm>
            <a:off x="1187624" y="5157192"/>
            <a:ext cx="66247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0"/>
            <a:ext cx="7668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篮球巨星姚明的蜡像摆放在上海杜莎夫人蜡像馆的显要位置，若蜡像的质量是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150 kg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，每只脚与水平地面的接触面积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0.025m</a:t>
            </a:r>
            <a:r>
              <a:rPr lang="en-US" altLang="zh-CN" sz="28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。求： 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）姚明蜡像的重力是多少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N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； （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）站立的蜡像对水平地面的压力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和压强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p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2241352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）姚明蜡像的重力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fontAlgn="ctr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G=mg=150kg ×10N/kg=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1500N</a:t>
            </a:r>
          </a:p>
          <a:p>
            <a:pPr fontAlgn="ctr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）因水平面上物体的压力和自身的重量大小相等 ，所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以 站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立的蜡像对水平地面的压力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F=G=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1500N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﻿﻿﻿﻿﻿﻿﻿﻿﻿﻿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力面积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S=2 ×0.025m</a:t>
            </a:r>
            <a:r>
              <a:rPr lang="en-US" altLang="zh-CN" sz="20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=0.05m</a:t>
            </a:r>
            <a:r>
              <a:rPr lang="en-US" altLang="zh-CN" sz="2000" baseline="30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i="1" dirty="0">
                <a:latin typeface="微软雅黑" pitchFamily="34" charset="-122"/>
                <a:ea typeface="微软雅黑" pitchFamily="34" charset="-122"/>
              </a:rPr>
              <a:t>﻿﻿﻿﻿﻿﻿﻿﻿﻿﻿﻿﻿﻿﻿﻿﻿﻿﻿﻿﻿﻿﻿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，﻿对水平地面的压强：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6775" t="23096"/>
          <a:stretch>
            <a:fillRect/>
          </a:stretch>
        </p:blipFill>
        <p:spPr bwMode="auto">
          <a:xfrm>
            <a:off x="7020272" y="1988841"/>
            <a:ext cx="21237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7687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332656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放在水平桌面上的茶杯对桌面有压力，下列有关“茶杯对桌面压力”的说法，正确的是（ 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420888"/>
            <a:ext cx="81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茶杯对桌面的压力与茶杯的重力是一对平衡力</a:t>
            </a:r>
          </a:p>
          <a:p>
            <a:pPr fontAlgn="ctr"/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茶杯对桌面的压力是作用在茶杯上的</a:t>
            </a:r>
          </a:p>
          <a:p>
            <a:pPr fontAlgn="ctr"/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茶杯对桌面的压力是由于茶杯发生形变而产生的</a:t>
            </a:r>
          </a:p>
          <a:p>
            <a:pPr fontAlgn="ctr"/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茶杯对桌面的压力是由于桌面发生形变而产生的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34076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404664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可以说压力就是重力吗？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1187624" y="141277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不可以。压力是弹力的一种，是物体的弹性形变产生的。而重力是由于地球的吸引产生的，二者并不是相同的力。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328498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由于物体受到重力，所以会对接触面有压力，这样的说法正确吗？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1259632" y="472514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不正确。压力是由弹性形变产生的，而不是重力。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40466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物体对接触面的压力一定与物体的重力相等吗？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162880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﻿画出下列物体的重力和物体对接触面的压力 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8061"/>
          <a:stretch>
            <a:fillRect/>
          </a:stretch>
        </p:blipFill>
        <p:spPr bwMode="auto">
          <a:xfrm>
            <a:off x="439737" y="2420888"/>
            <a:ext cx="7948687" cy="22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50131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综上所述：压力的大小应由受力分析具体得出。物体对接触面的压力与物体受到的支持力是一对相互作用力，二者大小相等。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835696" y="335699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644008" y="3429000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812360" y="335699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979712" y="371703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860032" y="3717032"/>
            <a:ext cx="50405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8100392" y="335699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331640" y="4077072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</a:rPr>
              <a:t>G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99992" y="4365104"/>
            <a:ext cx="423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</a:rPr>
              <a:t>G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36296" y="3933056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</a:rPr>
              <a:t>G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23728" y="4293096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64088" y="3933056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70180" y="2708920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2423</Words>
  <Application>Microsoft Office PowerPoint</Application>
  <PresentationFormat>全屏显示(4:3)</PresentationFormat>
  <Paragraphs>339</Paragraphs>
  <Slides>60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2020-02-19T01:01:35Z</dcterms:created>
  <dcterms:modified xsi:type="dcterms:W3CDTF">2020-03-30T04:12:51Z</dcterms:modified>
</cp:coreProperties>
</file>