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5" r:id="rId12"/>
    <p:sldId id="265" r:id="rId13"/>
    <p:sldId id="266" r:id="rId14"/>
    <p:sldId id="286" r:id="rId15"/>
    <p:sldId id="267" r:id="rId16"/>
    <p:sldId id="287" r:id="rId17"/>
    <p:sldId id="288" r:id="rId18"/>
    <p:sldId id="26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8" r:id="rId46"/>
    <p:sldId id="319" r:id="rId47"/>
    <p:sldId id="320" r:id="rId48"/>
    <p:sldId id="321" r:id="rId49"/>
    <p:sldId id="322" r:id="rId50"/>
    <p:sldId id="323" r:id="rId51"/>
    <p:sldId id="315" r:id="rId52"/>
    <p:sldId id="316" r:id="rId53"/>
    <p:sldId id="317" r:id="rId54"/>
    <p:sldId id="269" r:id="rId55"/>
    <p:sldId id="270" r:id="rId56"/>
    <p:sldId id="271" r:id="rId57"/>
    <p:sldId id="272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47D-E085-49A9-BD63-76275D1739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10E5-3BF4-458C-B8A1-7DC1B6F51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47D-E085-49A9-BD63-76275D1739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10E5-3BF4-458C-B8A1-7DC1B6F51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47D-E085-49A9-BD63-76275D1739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10E5-3BF4-458C-B8A1-7DC1B6F51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47D-E085-49A9-BD63-76275D1739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10E5-3BF4-458C-B8A1-7DC1B6F51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47D-E085-49A9-BD63-76275D1739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10E5-3BF4-458C-B8A1-7DC1B6F51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47D-E085-49A9-BD63-76275D1739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10E5-3BF4-458C-B8A1-7DC1B6F51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47D-E085-49A9-BD63-76275D1739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10E5-3BF4-458C-B8A1-7DC1B6F51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47D-E085-49A9-BD63-76275D1739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10E5-3BF4-458C-B8A1-7DC1B6F51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47D-E085-49A9-BD63-76275D1739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10E5-3BF4-458C-B8A1-7DC1B6F51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47D-E085-49A9-BD63-76275D1739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10E5-3BF4-458C-B8A1-7DC1B6F51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847D-E085-49A9-BD63-76275D1739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10E5-3BF4-458C-B8A1-7DC1B6F51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847D-E085-49A9-BD63-76275D1739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110E5-3BF4-458C-B8A1-7DC1B6F51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2492895"/>
            <a:ext cx="5364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人教版八年级物理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8.1</a:t>
            </a:r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牛顿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第一运动定律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1109974"/>
            <a:ext cx="4427984" cy="48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3968" y="908720"/>
            <a:ext cx="442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物体受到力，就会运动，不受力就会静止，物体的运动需要力来维持。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27784" y="3068960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小车为什么会停下来呢？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3728" y="1412776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﻿亚里士多德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60232" y="3068960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阻力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55976" y="4293096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物体的运动并不需要力来维持，运动的物体之所以会停下来，是因为受到了阻力的作用 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83768" y="4869160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伽利略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1674490" cy="206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1645915" cy="217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916832"/>
            <a:ext cx="88288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105273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伽利略发现不易觉察的阻力作用，改变了亚里士多德根据直觉经验得出的结论，指出运动不需要力来维持。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227687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阻力对运动究竟有什么影响呢？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32099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31146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5679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2564904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怎么让小车不受推力自己运动？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24128" y="4941168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小车运动的距离远近。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00192" y="2564904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可以利用斜面。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51712" y="1412776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需要不同粗糙程度的接触面。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3573016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怎么保证小车到达水平面时的速度相同？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4869160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﻿我们通过观察什么现象来判断小车的运动情况呢？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52120" y="3645024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让小车在斜面的同一高度由静止释放。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5616" y="1628800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怎么样让小车在受到的阻力不同？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3648" y="83671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阻力对物体运动的影响。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71703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阻力对物体运动的影响。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640" y="3717032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2800" dirty="0" smtClean="0"/>
              <a:t>﻿斜面与平板拼接要中线对正。</a:t>
            </a:r>
          </a:p>
          <a:p>
            <a:pPr fontAlgn="ctr">
              <a:lnSpc>
                <a:spcPct val="150000"/>
              </a:lnSpc>
            </a:pPr>
            <a:r>
              <a:rPr lang="zh-CN" altLang="en-US" sz="2800" dirty="0" smtClean="0"/>
              <a:t>每次实验，小车要放在斜面同一位置静止释放。</a:t>
            </a:r>
          </a:p>
          <a:p>
            <a:pPr fontAlgn="ctr">
              <a:lnSpc>
                <a:spcPct val="150000"/>
              </a:lnSpc>
            </a:pPr>
            <a:r>
              <a:rPr lang="zh-CN" altLang="en-US" sz="2800" dirty="0" smtClean="0"/>
              <a:t>小车在斜面上要放正。</a:t>
            </a:r>
          </a:p>
          <a:p>
            <a:pPr fontAlgn="ctr">
              <a:lnSpc>
                <a:spcPct val="150000"/>
              </a:lnSpc>
            </a:pPr>
            <a:r>
              <a:rPr lang="zh-CN" altLang="en-US" sz="2800" dirty="0" smtClean="0"/>
              <a:t>用便利贴记录每次小车静止的位置。</a:t>
            </a:r>
            <a:endParaRPr lang="zh-CN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9144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阻力对物体运动的影响。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592" y="3861048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2800" dirty="0" smtClean="0"/>
              <a:t>换用不同的材料，比如毛巾、木板，让同一小车每次从斜面的同一高度由静止释放，记录每次小车在水平面的运动距离。。</a:t>
            </a:r>
            <a:endParaRPr lang="zh-CN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00808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左大括号 7"/>
          <p:cNvSpPr/>
          <p:nvPr/>
        </p:nvSpPr>
        <p:spPr>
          <a:xfrm rot="16044649">
            <a:off x="2685317" y="1989755"/>
            <a:ext cx="332186" cy="2306414"/>
          </a:xfrm>
          <a:prstGeom prst="leftBrace">
            <a:avLst>
              <a:gd name="adj1" fmla="val 31111"/>
              <a:gd name="adj2" fmla="val 4902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627784" y="32849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714375"/>
            <a:ext cx="8604449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11760" y="24208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大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24208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小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24208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快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321297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较大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321297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较快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386104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小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386104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大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386104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慢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465313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更小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458112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更大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465313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更慢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465313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冰面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537321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没有阻力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76" y="537321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为零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1960" y="537321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无限大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5373216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不减小（匀速）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760" y="321297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较大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509120"/>
            <a:ext cx="53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推理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3" name="左弧形箭头 22"/>
          <p:cNvSpPr/>
          <p:nvPr/>
        </p:nvSpPr>
        <p:spPr>
          <a:xfrm>
            <a:off x="467544" y="4293096"/>
            <a:ext cx="288032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左弧形箭头 23"/>
          <p:cNvSpPr/>
          <p:nvPr/>
        </p:nvSpPr>
        <p:spPr>
          <a:xfrm>
            <a:off x="467544" y="5013176"/>
            <a:ext cx="288032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平面 </a:t>
            </a:r>
            <a:r>
              <a:rPr lang="en-US" altLang="zh-CN" sz="2800" dirty="0" smtClean="0"/>
              <a:t>_______ </a:t>
            </a:r>
            <a:r>
              <a:rPr lang="zh-CN" altLang="en-US" sz="2800" dirty="0" smtClean="0"/>
              <a:t>，小车受到的阻力越 </a:t>
            </a:r>
            <a:r>
              <a:rPr lang="en-US" altLang="zh-CN" sz="2800" dirty="0" smtClean="0"/>
              <a:t>_______ </a:t>
            </a:r>
            <a:r>
              <a:rPr lang="zh-CN" altLang="en-US" sz="2800" dirty="0" smtClean="0"/>
              <a:t>，速度减小得越 </a:t>
            </a:r>
            <a:r>
              <a:rPr lang="en-US" altLang="zh-CN" sz="2800" dirty="0" smtClean="0"/>
              <a:t>_______ </a:t>
            </a:r>
            <a:r>
              <a:rPr lang="zh-CN" altLang="en-US" sz="2800" dirty="0" smtClean="0"/>
              <a:t>，运动的距离越 </a:t>
            </a:r>
            <a:r>
              <a:rPr lang="en-US" altLang="zh-CN" sz="2800" dirty="0" smtClean="0"/>
              <a:t>_______ </a:t>
            </a:r>
            <a:r>
              <a:rPr lang="zh-CN" altLang="en-US" sz="2800" dirty="0" smtClean="0"/>
              <a:t>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5085184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2800" dirty="0" smtClean="0"/>
              <a:t>如果阻力为 </a:t>
            </a:r>
            <a:r>
              <a:rPr lang="en-US" altLang="zh-CN" sz="2800" dirty="0" smtClean="0"/>
              <a:t>_______ </a:t>
            </a:r>
            <a:r>
              <a:rPr lang="zh-CN" altLang="en-US" sz="2800" dirty="0" smtClean="0"/>
              <a:t>，速度就不会 </a:t>
            </a:r>
            <a:r>
              <a:rPr lang="en-US" altLang="zh-CN" sz="2800" dirty="0" smtClean="0"/>
              <a:t>_______ </a:t>
            </a:r>
            <a:r>
              <a:rPr lang="zh-CN" altLang="en-US" sz="2800" dirty="0" smtClean="0"/>
              <a:t>，小车将做 </a:t>
            </a:r>
            <a:r>
              <a:rPr lang="en-US" altLang="zh-CN" sz="2800" dirty="0" smtClean="0"/>
              <a:t>______________ 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30120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推理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9" y="2204864"/>
            <a:ext cx="78939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67744" y="69269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越光滑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76470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小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126876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慢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170080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远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530120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零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4248" y="52292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减小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587727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匀速直线运动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83671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实验中为什么都要保持小车从同一斜面的顶端自由滑下？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5656" y="4581128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用到的实验方法有什么？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69160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198884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控制小车到达斜面低端的初速度相同。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2780928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实验中为什么要选用不同的平面，改变了什么因素？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393305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改变小车在水平面上受到的阻力。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566124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控制变量法，转换法，科学推理法。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852936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0" grpId="0" animBg="1"/>
      <p:bldP spid="11" grpId="0"/>
      <p:bldP spid="12" grpId="0"/>
      <p:bldP spid="13" grpId="0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如图所示，是探究阻力对物体运动的影响的实验，下列相关说法中错误的是（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2564904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2800" dirty="0" smtClean="0"/>
              <a:t>﻿A. </a:t>
            </a:r>
            <a:r>
              <a:rPr lang="zh-CN" altLang="en-US" sz="2800" dirty="0" smtClean="0"/>
              <a:t>小车每次都从斜面上同一位置由静止自由下滑</a:t>
            </a:r>
          </a:p>
          <a:p>
            <a:pPr fontAlgn="ctr"/>
            <a:r>
              <a:rPr lang="en-US" altLang="zh-CN" sz="2800" dirty="0" smtClean="0"/>
              <a:t>B. </a:t>
            </a:r>
            <a:r>
              <a:rPr lang="zh-CN" altLang="en-US" sz="2800" dirty="0" smtClean="0"/>
              <a:t>实验中需要改变水平面的粗糙程度</a:t>
            </a:r>
          </a:p>
          <a:p>
            <a:pPr fontAlgn="ctr"/>
            <a:r>
              <a:rPr lang="en-US" altLang="zh-CN" sz="2800" dirty="0" smtClean="0"/>
              <a:t>C. </a:t>
            </a:r>
            <a:r>
              <a:rPr lang="zh-CN" altLang="en-US" sz="2800" dirty="0" smtClean="0"/>
              <a:t>实验中必须要用刻度尺测出小车在水平面运动的距离</a:t>
            </a:r>
          </a:p>
          <a:p>
            <a:pPr fontAlgn="ctr"/>
            <a:r>
              <a:rPr lang="en-US" altLang="zh-CN" sz="2800" dirty="0" smtClean="0"/>
              <a:t>D. </a:t>
            </a:r>
            <a:r>
              <a:rPr lang="zh-CN" altLang="en-US" sz="2800" dirty="0" smtClean="0"/>
              <a:t>在该实验事实的基础上推理：若水平面光滑，小车会在水平面上做匀速直线运动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301208"/>
            <a:ext cx="367864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﻿</a:t>
            </a:r>
            <a:r>
              <a:rPr lang="zh-CN" altLang="en-US" sz="3200" dirty="0" smtClean="0"/>
              <a:t>小雨利用图所示的装置研究“阻力对物体运动的影响”，由于影响小车在水平面上运动距离的因素，除了阻力外，还有 </a:t>
            </a:r>
            <a:r>
              <a:rPr lang="en-US" altLang="zh-CN" sz="3200" dirty="0" smtClean="0"/>
              <a:t>__________________________ </a:t>
            </a:r>
            <a:r>
              <a:rPr lang="zh-CN" altLang="en-US" sz="3200" dirty="0" smtClean="0"/>
              <a:t>，为了控制该物理量保持不变，采用了小车从同一斜面的 </a:t>
            </a:r>
            <a:r>
              <a:rPr lang="en-US" altLang="zh-CN" sz="3200" dirty="0" smtClean="0"/>
              <a:t>_________ </a:t>
            </a:r>
            <a:r>
              <a:rPr lang="zh-CN" altLang="en-US" sz="3200" dirty="0" smtClean="0"/>
              <a:t>由静止开始滑下的方法；实验可得出“阻力越小，运动速度减小得越慢”的结论，该结论是通过分析比较小车 </a:t>
            </a:r>
            <a:r>
              <a:rPr lang="en-US" altLang="zh-CN" sz="3200" dirty="0" smtClean="0"/>
              <a:t>__________________ </a:t>
            </a:r>
            <a:r>
              <a:rPr lang="zh-CN" altLang="en-US" sz="3200" dirty="0" smtClean="0"/>
              <a:t>得出的。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907704" y="227687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小车进入水平面时的初速度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887416" y="3284984"/>
            <a:ext cx="2052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同一高度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788024" y="479715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在水平面上运动距离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365492"/>
            <a:ext cx="3779912" cy="149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情景导入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43400" y="1268760"/>
            <a:ext cx="540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跳台滑雪运动员由高处急速滑下，在即将到达赛道底部时，他双膝弯曲，使劲一蹬，顺势跃向空中。然后，为了减小空气阻力的影响，他上身前倾，双臂后摆，整个身体就像飞机一样，向前滑翔。最终，滑雪板稳稳地落在地面上。 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3608" y="4869160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滑雪运动包含很多科学知识。学好关于运动的科学，不仅能够使你深入认识体育运动，还能深入了解自然。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21907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83671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在探究“牛顿第一定律”的实验中，如图所示：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11560" y="2636912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）实验中，让小车从同一斜面的 </a:t>
            </a:r>
            <a:r>
              <a:rPr lang="en-US" altLang="zh-CN" sz="2800" dirty="0" smtClean="0"/>
              <a:t>_________ </a:t>
            </a:r>
            <a:r>
              <a:rPr lang="zh-CN" altLang="en-US" sz="2800" dirty="0" smtClean="0"/>
              <a:t>由静止开始滑下，目的是为了让小车到达水平面的 </a:t>
            </a:r>
            <a:r>
              <a:rPr lang="en-US" altLang="zh-CN" sz="2800" dirty="0" smtClean="0"/>
              <a:t>________ </a:t>
            </a:r>
            <a:r>
              <a:rPr lang="zh-CN" altLang="en-US" sz="2800" dirty="0" smtClean="0"/>
              <a:t>相等；</a:t>
            </a:r>
          </a:p>
          <a:p>
            <a:pPr fontAlgn="ctr"/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）由图可知，小车在木板表面运动的距离最 </a:t>
            </a:r>
            <a:r>
              <a:rPr lang="en-US" altLang="zh-CN" sz="2800" dirty="0" smtClean="0"/>
              <a:t>___ </a:t>
            </a:r>
            <a:r>
              <a:rPr lang="zh-CN" altLang="en-US" sz="2800" dirty="0" smtClean="0"/>
              <a:t>，说明小车受到的阻力越 </a:t>
            </a:r>
            <a:r>
              <a:rPr lang="en-US" altLang="zh-CN" sz="2800" dirty="0" smtClean="0"/>
              <a:t>___ </a:t>
            </a:r>
            <a:r>
              <a:rPr lang="zh-CN" altLang="en-US" sz="2800" dirty="0" smtClean="0"/>
              <a:t>，速度减小得越慢。</a:t>
            </a:r>
          </a:p>
          <a:p>
            <a:pPr fontAlgn="ctr"/>
            <a:r>
              <a:rPr lang="zh-CN" altLang="en-US" sz="2800" dirty="0" smtClean="0"/>
              <a:t>（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）在此实验的基础上推理：若运动的小车在水平方向上不受任何阻力作用，那么小车将一直保持 </a:t>
            </a:r>
            <a:r>
              <a:rPr lang="en-US" altLang="zh-CN" sz="2800" dirty="0" smtClean="0"/>
              <a:t>_________ </a:t>
            </a:r>
            <a:r>
              <a:rPr lang="zh-CN" altLang="en-US" sz="2800" dirty="0" smtClean="0"/>
              <a:t>运动状态。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228184" y="26369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同一高度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755576" y="342900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初速度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103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>
            <a:off x="611560" y="429309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长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292080" y="429309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小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115616" y="602128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匀速直线</a:t>
            </a:r>
            <a:endParaRPr lang="zh-CN" altLang="en-US" sz="28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95936" y="4149080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只要物体开始运动，就将继续以同一速度并沿着同一直线方向运动，直到遇到某种外来原因造成的阻碍或偏离为止。 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1760" y="4797152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笛卡儿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67944" y="908720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一个在水平面上运动的物体，如果不受阻力，它将保持这个速度一直运动下去。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39752" y="1340768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伽利略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1645915" cy="217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166330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556792"/>
            <a:ext cx="856895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一切物体在没有受到力的作用时，总保持匀速直线运动状态或静止状态。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3717032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如果说我所看的比笛卡儿更远一点，那是因为我站在了巨人的肩上。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牛顿第一定律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9592" y="4941168"/>
            <a:ext cx="2355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b="1" dirty="0" smtClean="0"/>
              <a:t>艾萨克</a:t>
            </a:r>
            <a:r>
              <a:rPr lang="en-US" altLang="zh-CN" sz="3200" b="1" dirty="0" smtClean="0"/>
              <a:t>·</a:t>
            </a:r>
            <a:r>
              <a:rPr lang="zh-CN" altLang="en-US" sz="3200" b="1" dirty="0" smtClean="0"/>
              <a:t>牛顿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56992"/>
            <a:ext cx="14104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560" y="285293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一切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56895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一切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物体在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没有受到力的作用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时，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总保持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匀速直线运动状态或静止状态。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3848" y="2852936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规律的普适性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牛顿第一定律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568" y="3501008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﻿没有受到力的作用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3568" y="429309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总保持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24128" y="3501008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定律成立的条件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9872" y="4303455"/>
            <a:ext cx="55446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物体在没有受到力的作用时，只有保持静止和匀速直线运动两种可能状态；要改变这两种状态，物体必须受到力的作用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1907704" y="2924944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4499992" y="3645024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2195736" y="4365104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556792"/>
            <a:ext cx="856895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一切物体在没有受到力的作用时，总保持匀速直线运动状态或静止状态。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3789040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虽然牛顿第一定律不是直接由实验得出的，但其中符合逻辑的科学推理是非常重要的。由于从牛顿第一定律得出的一切推论都经受住了实践的检验，因此它已经成为公认的物理学基本定律之一。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牛顿第一定律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95736" y="292494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实验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83968" y="292494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推理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19872" y="2924944"/>
            <a:ext cx="489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+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556792"/>
            <a:ext cx="856895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一切物体在没有受到力的作用时，总保持匀速直线运动状态或静止状态。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3789040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亚里士多德 伽利略 笛卡儿 牛顿</a:t>
            </a:r>
          </a:p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逐渐认识运动和力的关系，逐渐完善运动和力的本质联系。</a:t>
            </a:r>
          </a:p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物理学前辈们勇于质疑、大胆猜测、专心研究的精神很值得我们学习。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牛顿第一定律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95736" y="292494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实验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83968" y="292494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推理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19872" y="2924944"/>
            <a:ext cx="489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+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556792"/>
            <a:ext cx="856895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一切物体在没有受到力的作用时，总保持匀速直线运动状态或静止状态。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378904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牛顿第一定律说明了力和运动的关系：力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不是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维持物体运动的原因，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而是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改变物体运动状态的原因。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牛顿第一定律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牛顿第一定律是（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2276872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通过日常生活经验得出的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由斜面小车实验得出的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由理论分析便可得出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在实验基础上，分析推理得出的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8367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如图所示是炮弹的运行轨迹，当其运动到最高点时，若外力突然消失，则炮弹将（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2420888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处于静止状态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向左做匀速直线运动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竖直向下做匀速直线运动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按原来的轨迹运动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750" y="5013176"/>
            <a:ext cx="3566249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﻿关于牛顿第一定律的理解，下列说法正确的是（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227687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牛顿第一定律是通过凭空想象出来的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物体只要运动，就一定受到力的作用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不受力的物体，只能保持静止状态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如果物体不受到力的作用，原来运动的物体将保持原有的速度一直做匀速直线运动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13407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6872"/>
            <a:ext cx="37623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38576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971600" y="4365104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在汽车上，如果汽车突然刹车，乘客会向前倾倒。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36096" y="4509120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但是，如果汽车突然加速，乘客会向后倾倒。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3848" y="980728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这是什么原因呢？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下列关于牛顿第一定律的叙述正确的是（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98884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牛顿第一定律是直接由实验得出的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牛顿第一定律是没有事实根据的凭空想象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牛顿第一定律是牛顿总结了伽利略等人的研究成果，概括出的一条重要规律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牛顿第一定律认为物体总是保持静止和匀速直线运动状态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13407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﻿如图所示，一物体在外力的作用下做匀速直线运动，如果突然将力撤去，则物体（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9632" y="2708920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立即停止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继续以原来的速度做匀速直线运动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继续向右运动，但速度逐渐减小直至停止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先向右运动，然后向左运动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1"/>
            <a:ext cx="410315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69269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物体为什么会保持静止状态或匀速直线运动状态呢？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2708920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牛顿第一定律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4499992" y="2708920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不受力（是外部因素）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1763688" y="4509120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（寻找内因）物体自身的属性</a:t>
            </a:r>
            <a:endParaRPr lang="zh-CN" altLang="en-US" sz="3200" dirty="0"/>
          </a:p>
        </p:txBody>
      </p:sp>
      <p:sp>
        <p:nvSpPr>
          <p:cNvPr id="8" name="右箭头 7"/>
          <p:cNvSpPr/>
          <p:nvPr/>
        </p:nvSpPr>
        <p:spPr>
          <a:xfrm>
            <a:off x="3707904" y="3068960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5076056" y="3573016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观察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静止物体的性质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624" y="4725144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大量实验表明，原来静止的物体有</a:t>
            </a:r>
            <a:r>
              <a:rPr lang="zh-CN" altLang="en-US" sz="3200" dirty="0" smtClean="0">
                <a:solidFill>
                  <a:schemeClr val="tx2"/>
                </a:solidFill>
              </a:rPr>
              <a:t>保持静止状态的性质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2636912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 smtClean="0"/>
              <a:t>木片</a:t>
            </a:r>
            <a:r>
              <a:rPr lang="en-US" altLang="zh-CN" sz="3200" dirty="0" smtClean="0"/>
              <a:t>__________</a:t>
            </a:r>
          </a:p>
          <a:p>
            <a:pPr fontAlgn="ctr"/>
            <a:r>
              <a:rPr lang="zh-CN" altLang="en-US" sz="3200" dirty="0" smtClean="0"/>
              <a:t>小球</a:t>
            </a:r>
            <a:r>
              <a:rPr lang="en-US" altLang="zh-CN" sz="3200" dirty="0" smtClean="0"/>
              <a:t>__________</a:t>
            </a:r>
            <a:endParaRPr lang="en-US" altLang="zh-CN" sz="3200" dirty="0"/>
          </a:p>
        </p:txBody>
      </p:sp>
      <p:sp>
        <p:nvSpPr>
          <p:cNvPr id="6" name="矩形 5"/>
          <p:cNvSpPr/>
          <p:nvPr/>
        </p:nvSpPr>
        <p:spPr>
          <a:xfrm>
            <a:off x="6372200" y="2348880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被弹飞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44208" y="2852936"/>
            <a:ext cx="129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静止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308605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观察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运动物体的运动状态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2852936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在一个无限长的平板小车上放一物块，二者正在一起向右运动，忽略一切阻力，现在平板车突然停止，物块</a:t>
            </a:r>
            <a:r>
              <a:rPr lang="zh-CN" altLang="en-US" sz="3200" smtClean="0"/>
              <a:t>将</a:t>
            </a:r>
            <a:r>
              <a:rPr lang="en-US" altLang="zh-CN" sz="3200" smtClean="0"/>
              <a:t>____________________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085184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 smtClean="0"/>
              <a:t>实验表明，原来</a:t>
            </a:r>
            <a:r>
              <a:rPr lang="zh-CN" altLang="en-US" sz="3200" dirty="0" smtClean="0">
                <a:solidFill>
                  <a:srgbClr val="FF0000"/>
                </a:solidFill>
              </a:rPr>
              <a:t>运动的物体，具有保持匀速直线运动的性质</a:t>
            </a:r>
            <a:r>
              <a:rPr lang="zh-CN" altLang="en-US" sz="3200" dirty="0" smtClean="0"/>
              <a:t>。</a:t>
            </a:r>
            <a:endParaRPr lang="en-US" altLang="zh-CN" sz="3200" dirty="0"/>
          </a:p>
        </p:txBody>
      </p:sp>
      <p:sp>
        <p:nvSpPr>
          <p:cNvPr id="6" name="矩形 5"/>
          <p:cNvSpPr/>
          <p:nvPr/>
        </p:nvSpPr>
        <p:spPr>
          <a:xfrm>
            <a:off x="1115616" y="4077072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继续匀速直线运动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5400600" cy="125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560" y="285293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一切物体都具有惯性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56895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一切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物体都具有保持原来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运动状态不变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的性质，这种性质叫做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惯性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惯性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512" y="4077072"/>
            <a:ext cx="2664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﻿物体运动的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速度大小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方向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都保持不变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03848" y="4869160"/>
            <a:ext cx="5940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原本</a:t>
            </a:r>
            <a:r>
              <a:rPr lang="zh-CN" altLang="en-US" sz="3200" b="1" dirty="0" smtClean="0"/>
              <a:t>运动</a:t>
            </a:r>
            <a:r>
              <a:rPr lang="zh-CN" altLang="en-US" sz="3200" dirty="0" smtClean="0"/>
              <a:t>的物体会</a:t>
            </a:r>
            <a:r>
              <a:rPr lang="zh-CN" altLang="en-US" sz="3200" b="1" dirty="0" smtClean="0"/>
              <a:t>一直</a:t>
            </a:r>
            <a:r>
              <a:rPr lang="zh-CN" altLang="en-US" sz="3200" dirty="0" smtClean="0"/>
              <a:t>做</a:t>
            </a:r>
            <a:r>
              <a:rPr lang="zh-CN" altLang="en-US" sz="3200" b="1" dirty="0" smtClean="0"/>
              <a:t>匀速直线</a:t>
            </a:r>
            <a:r>
              <a:rPr lang="zh-CN" altLang="en-US" sz="3200" dirty="0" smtClean="0"/>
              <a:t>运动，除非外力迫使运动状态改变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31840" y="3573016"/>
            <a:ext cx="6012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原本</a:t>
            </a:r>
            <a:r>
              <a:rPr lang="zh-CN" altLang="en-US" sz="3200" b="1" dirty="0" smtClean="0"/>
              <a:t>静止</a:t>
            </a:r>
            <a:r>
              <a:rPr lang="zh-CN" altLang="en-US" sz="3200" dirty="0" smtClean="0"/>
              <a:t>的物体会</a:t>
            </a:r>
            <a:r>
              <a:rPr lang="zh-CN" altLang="en-US" sz="3200" b="1" dirty="0" smtClean="0"/>
              <a:t>一直静止</a:t>
            </a:r>
            <a:r>
              <a:rPr lang="zh-CN" altLang="en-US" sz="3200" dirty="0" smtClean="0"/>
              <a:t>下去，除非外力迫使运动状态改变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2843808" y="3861048"/>
            <a:ext cx="360040" cy="2160240"/>
          </a:xfrm>
          <a:prstGeom prst="leftBrace">
            <a:avLst>
              <a:gd name="adj1" fmla="val 4371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560" y="270892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惯性是物体的</a:t>
            </a:r>
            <a:r>
              <a:rPr lang="zh-CN" altLang="en-US" sz="3200" b="1" dirty="0" smtClean="0"/>
              <a:t>固有属性</a:t>
            </a:r>
            <a:r>
              <a:rPr lang="zh-CN" altLang="en-US" sz="3200" dirty="0" smtClean="0"/>
              <a:t>，一切物体在</a:t>
            </a:r>
            <a:r>
              <a:rPr lang="zh-CN" altLang="en-US" sz="3200" b="1" dirty="0" smtClean="0"/>
              <a:t>任何</a:t>
            </a:r>
            <a:r>
              <a:rPr lang="zh-CN" altLang="en-US" sz="3200" dirty="0" smtClean="0"/>
              <a:t>情况下都具有惯性，它与物体的运动状态、是否受力、所处位置等外部条件无关。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56895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一切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物体都具有保持原来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运动状态不变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的性质，这种性质叫做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惯性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惯性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560" y="4509120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惯性是物体的</a:t>
            </a:r>
            <a:r>
              <a:rPr lang="zh-CN" altLang="en-US" sz="3200" b="1" dirty="0" smtClean="0"/>
              <a:t>一种性质</a:t>
            </a:r>
            <a:r>
              <a:rPr lang="zh-CN" altLang="en-US" sz="3200" dirty="0" smtClean="0"/>
              <a:t>，而不是力。</a:t>
            </a:r>
          </a:p>
          <a:p>
            <a:pPr fontAlgn="ctr"/>
            <a:r>
              <a:rPr lang="zh-CN" altLang="en-US" sz="3200" dirty="0" smtClean="0"/>
              <a:t>只能用“由于惯性”、“具有惯性”，而不能说“受到惯性”、“由于惯性的作用”、“克服惯性”。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关于惯性下列说法正确的是（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988840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物体的惯性与运动状态无关，与是否受力无关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物体受力时才有惯性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物体静止时没有惯性，运动时有惯性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物体保持静止或匀速直线运动时才有惯性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8367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体育中考中，扔出去的实心球在空中继续向前运动，下列说法正确的是（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249289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</a:t>
            </a:r>
            <a:r>
              <a:rPr lang="zh-CN" altLang="en-US" sz="3200" dirty="0" smtClean="0"/>
              <a:t>．实心球继续向前运动是受到向前的推力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</a:t>
            </a:r>
            <a:r>
              <a:rPr lang="zh-CN" altLang="en-US" sz="3200" dirty="0" smtClean="0"/>
              <a:t>．实心球继续向前运动是受到惯性的作用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</a:t>
            </a:r>
            <a:r>
              <a:rPr lang="zh-CN" altLang="en-US" sz="3200" dirty="0" smtClean="0"/>
              <a:t>．实心球继续向前运动是由于实心球具有惯性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</a:t>
            </a:r>
            <a:r>
              <a:rPr lang="zh-CN" altLang="en-US" sz="3200" dirty="0" smtClean="0"/>
              <a:t>．以上说法都不对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177281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关于物体的惯性，下列说法正确的是（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242088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运动的物体比静止的物体具有的惯性大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物体不受力时有惯性，受力时没有惯性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太空中的物体没有惯性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物体在任何情况下都有惯性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13407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3096344" cy="17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36912"/>
            <a:ext cx="27336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755576" y="764704"/>
            <a:ext cx="36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托着一个小球，如果突然松手，小球会下落是因为小球受到了</a:t>
            </a:r>
            <a:r>
              <a:rPr lang="en-US" altLang="zh-CN" sz="2800" dirty="0"/>
              <a:t>______ </a:t>
            </a:r>
            <a:r>
              <a:rPr lang="zh-CN" altLang="en-US" sz="2800" dirty="0"/>
              <a:t>的作用。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764704"/>
            <a:ext cx="36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﻿行驶中的汽车，急刹车后会停下来，是因为汽车受到了 </a:t>
            </a:r>
            <a:r>
              <a:rPr lang="en-US" altLang="zh-CN" sz="2800" dirty="0"/>
              <a:t>______ </a:t>
            </a:r>
            <a:r>
              <a:rPr lang="zh-CN" altLang="en-US" sz="2800" dirty="0"/>
              <a:t>的作用。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3608" y="4869160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从力的作用效果来讲，上述两种情况属于力可以改变物体的 </a:t>
            </a:r>
            <a:r>
              <a:rPr lang="en-US" altLang="zh-CN" sz="2800" dirty="0" smtClean="0"/>
              <a:t>__________ </a:t>
            </a:r>
            <a:r>
              <a:rPr lang="zh-CN" altLang="en-US" sz="2800" dirty="0"/>
              <a:t>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1988840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重力</a:t>
            </a:r>
          </a:p>
        </p:txBody>
      </p:sp>
      <p:sp>
        <p:nvSpPr>
          <p:cNvPr id="8" name="矩形 7"/>
          <p:cNvSpPr/>
          <p:nvPr/>
        </p:nvSpPr>
        <p:spPr>
          <a:xfrm>
            <a:off x="7092280" y="1556792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阻力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07904" y="5229200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运动状态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一切物体都具有惯性，那么不同物体的惯性是否相同呢？如何判断物体的惯性大小呢？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1072" y="256490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惯性是指物体保持原本的运动状态</a:t>
            </a:r>
            <a:r>
              <a:rPr lang="zh-CN" altLang="en-US" sz="3200" b="1" dirty="0" smtClean="0"/>
              <a:t>不变</a:t>
            </a:r>
            <a:r>
              <a:rPr lang="zh-CN" altLang="en-US" sz="3200" dirty="0" smtClean="0"/>
              <a:t>的性质。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933056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若物体的运动状态改变﻿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490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提示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458112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惯性大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458112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不容易改变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357301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容易改变﻿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3851920" y="3717032"/>
            <a:ext cx="288032" cy="1440160"/>
          </a:xfrm>
          <a:prstGeom prst="leftBrace">
            <a:avLst>
              <a:gd name="adj1" fmla="val 6636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092280" y="3501008"/>
            <a:ext cx="1476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惯性小</a:t>
            </a:r>
            <a:r>
              <a:rPr lang="zh-CN" altLang="en-US" sz="3200" dirty="0" smtClean="0"/>
              <a:t>﻿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300192" y="371703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6372200" y="472514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551723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87624" y="5288340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质量是影响惯性的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唯一</a:t>
            </a:r>
            <a:r>
              <a:rPr lang="zh-CN" altLang="en-US" sz="3200" dirty="0" smtClean="0"/>
              <a:t>因素，质量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越大</a:t>
            </a:r>
            <a:r>
              <a:rPr lang="zh-CN" altLang="en-US" sz="3200" dirty="0" smtClean="0"/>
              <a:t>，惯性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越大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关于惯性，下列说法正确的是（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412776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在宇宙飞船内，由于物体完全失重，所以物体的惯性消失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跳远运动员助跑是为了增大速度，从而增大惯性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物体在月球上的惯性只是它在地球上的</a:t>
            </a:r>
            <a:r>
              <a:rPr lang="en-US" altLang="zh-CN" sz="3200" dirty="0" smtClean="0"/>
              <a:t>1/6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质量是物体惯性的唯一量度，惯性与速度及物体的受力情况无关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7524328" y="76470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关于惯性，下列说法中正确的是（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98884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物体的惯性与其运动状态是否受力无关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抛出去的实心球在空中继续运动，是因为受到惯性的作用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物体受力作用时才有惯性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动车进站前关闭发动机，仍可以顺利进站，是因为动车的惯性大于它受到的阻力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13407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打篮球是大家喜爱的体育运动。如图所示是向空中斜抛出去的篮球的运动轨迹，忽略空气阻力，下列说法中正确的是（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285293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篮球在上升过程中惯性变小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篮球落向地面是由于篮球具有惯性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篮球能继续向前运动，是因为受到惯性力的作用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篮球在上升、下降过程中，惯性大小不变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23488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2723" y="2348880"/>
            <a:ext cx="2581277" cy="147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你能用惯性的知识解释下列现象吗？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357301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牛奶向右洒出。因为牛奶开始处于静止状态，当杯子突然向左运动，牛奶因为有惯性，要保持静止状态，所以向杯子右侧洒出。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1556792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﻿在杯子中盛满牛奶，突然急速拉动杯子，会看到什么现象？为什么？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4133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你能用惯性的知识解释下列现象吗？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357301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跑动中的人开始向前运动，脚被绊停止，而身体有惯性，要保持向前的运动状态，继续向前运动，所以人向前摔倒。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1556792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﻿跑动中的人，脚被绊住，为什么会向前倒？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380055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你能用惯性的知识解释下列现象吗？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407707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当汽车刹车时，人的脚底由于与汽车直接接触而随之减速，人的上身由于惯性，会保持向前运动的状态，所以刹车或减速时，人会向前倾。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350100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﻿汽车突然刹车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你能用惯性的知识解释下列现象吗？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407707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当汽车突然加速时，人的脚底由于与汽车接触而随之加速，人的上身由于惯性，仍保持原来慢速行驶的运动状态，所以加速时，人会后仰。 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242088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﻿汽车突然加速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3505294" cy="311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2757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/>
              <a:t>惯性的应用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1250"/>
            <a:ext cx="2555776" cy="45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08720"/>
            <a:ext cx="246448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1263" y="3789040"/>
            <a:ext cx="3582738" cy="306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0"/>
            <a:ext cx="2843808" cy="364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2757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/>
              <a:t>惯性的危害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4572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39243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84984"/>
            <a:ext cx="38004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486916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如果物体的运动状态不变，它的受力又是什么情况呢？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584" y="2276872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运动状态的改变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11960" y="1412776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运</a:t>
            </a:r>
            <a:r>
              <a:rPr lang="zh-CN" altLang="en-US" sz="2800" dirty="0" smtClean="0"/>
              <a:t>动</a:t>
            </a:r>
            <a:r>
              <a:rPr lang="en-US" altLang="zh-CN" sz="2800" dirty="0" smtClean="0"/>
              <a:t>______ </a:t>
            </a:r>
            <a:r>
              <a:rPr lang="zh-CN" altLang="en-US" sz="2800" dirty="0"/>
              <a:t>的改变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11960" y="3212976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运</a:t>
            </a:r>
            <a:r>
              <a:rPr lang="zh-CN" altLang="en-US" sz="2800" dirty="0" smtClean="0"/>
              <a:t>动</a:t>
            </a:r>
            <a:r>
              <a:rPr lang="en-US" altLang="zh-CN" sz="2800" dirty="0" smtClean="0"/>
              <a:t>______ </a:t>
            </a:r>
            <a:r>
              <a:rPr lang="zh-CN" altLang="en-US" sz="2800" dirty="0"/>
              <a:t>的改变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4116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3563888" y="1628800"/>
            <a:ext cx="576064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148064" y="3140968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方向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6056" y="1340768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速度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怎样防止惯性带来的危害？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700808"/>
            <a:ext cx="3816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交通工具必须配备刹车系统。</a:t>
            </a:r>
            <a:endParaRPr lang="zh-CN" altLang="en-US" sz="32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坐在客车上要系好安全带。</a:t>
            </a:r>
            <a:endParaRPr lang="zh-CN" altLang="en-US" sz="32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禁止超载。</a:t>
            </a:r>
            <a:endParaRPr lang="zh-CN" altLang="en-US" sz="32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装货物要捆绑结实。</a:t>
            </a:r>
            <a:endParaRPr lang="zh-CN" altLang="en-US" sz="32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保持车距。</a:t>
            </a:r>
            <a:endParaRPr lang="zh-CN" altLang="en-US" sz="32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于惯性现象下列说法错误的是（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3645024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甲图中，轰炸敌方阵地时飞机要提前投弹</a:t>
            </a:r>
          </a:p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乙图中，车顶滴漏瓶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滴下的水滴落在 </a:t>
            </a:r>
            <a:r>
              <a:rPr lang="en-US" altLang="zh-CN" sz="3200" dirty="0" smtClean="0"/>
              <a:t>B </a:t>
            </a:r>
            <a:r>
              <a:rPr lang="zh-CN" altLang="en-US" sz="3200" dirty="0" smtClean="0"/>
              <a:t>点，小车可能向西加速行驶</a:t>
            </a:r>
          </a:p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丙图中，正在快速上升的热气球下吊一重物，若绳子断裂，重物将立刻下落</a:t>
            </a:r>
          </a:p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丁图中，汽车紧急刹车时人向前倒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96336" y="8367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下列体育运动中出现的现象，可以用惯性知识解释的是（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2276872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向上抛出的乒乓球会向下落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掷出的铝球在空中继续向前运动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草地上滚动的足球会停下来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用球杆将桌面上静止的台球击出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13407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下列现象中，不属于惯性现象应用的是（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242088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用手拍打衣服上的灰尘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锤头松了，将锤柄在地上撞几下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运动员采用助跑跳远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骑自行车时为了减速捏车闸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13407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76313"/>
            <a:ext cx="9144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5838"/>
            <a:ext cx="9144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1075"/>
            <a:ext cx="9144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6313"/>
            <a:ext cx="9144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下列关于惯性说法正确的是（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1412776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静止在草坪上的足球没有惯性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汽车限速是为了安全，因为速度越大，惯性越大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汽车驾驶员开车时必须系上安全带，这是为了防止急刹车时因惯性而造成伤害事故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百米赛跑时，运动员撞线后还要跑出去一段距离，是由于受到惯性的作用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8367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关于力和运动的说法中正确的是（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556792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如果物体的运动状态不发生改变，一定是因为它不受力</a:t>
            </a:r>
          </a:p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加速、减速的物体运动状态一定是改变了，但匀速转动的物体运动状态没有改变</a:t>
            </a:r>
          </a:p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物体有保持原来运动状态不变的性质，而我们看到生活中的物体要维持运动状态需要力是表象，事实是：动力平衡掉阻力，使物体惯有的性质显现出来</a:t>
            </a:r>
          </a:p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在生活中，要维持一个物体的运动，必须持续的施加力，力是维持物体运动状态的原因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8367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3808" y="5733256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你能举出几个例子吗？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836712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﻿在平地上骑自行车的时候，如果用力踏车，车就会前进，如果停止用力，它最终就会停下来。生活中常会遇到这类现象。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20888"/>
            <a:ext cx="3425685" cy="326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若物体不受任何外力的作用，则该物体（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2420888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一定做匀速直线运动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一定保持静止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运动状态可能发生改变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以上说法都不对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13407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﻿探究阻力对物体运用的影响，以下说法不正确的是（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3429000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2800" dirty="0" smtClean="0"/>
              <a:t>A. </a:t>
            </a:r>
            <a:r>
              <a:rPr lang="zh-CN" altLang="en-US" sz="2800" dirty="0" smtClean="0"/>
              <a:t>毛巾、棉布、木板为运动的小车提供了不同大小的阻力</a:t>
            </a:r>
          </a:p>
          <a:p>
            <a:pPr fontAlgn="ctr"/>
            <a:r>
              <a:rPr lang="en-US" altLang="zh-CN" sz="2800" dirty="0" smtClean="0"/>
              <a:t>B. </a:t>
            </a:r>
            <a:r>
              <a:rPr lang="zh-CN" altLang="en-US" sz="2800" dirty="0" smtClean="0"/>
              <a:t>小车要从斜面的同一高度、静止滑下，才能确保小车到达水平面的初速度是相同的</a:t>
            </a:r>
          </a:p>
          <a:p>
            <a:pPr fontAlgn="ctr"/>
            <a:r>
              <a:rPr lang="en-US" altLang="zh-CN" sz="2800" dirty="0" smtClean="0"/>
              <a:t>C. </a:t>
            </a:r>
            <a:r>
              <a:rPr lang="zh-CN" altLang="en-US" sz="2800" dirty="0" smtClean="0"/>
              <a:t>阻力越小，小车运动的越远</a:t>
            </a:r>
          </a:p>
          <a:p>
            <a:pPr fontAlgn="ctr"/>
            <a:r>
              <a:rPr lang="en-US" altLang="zh-CN" sz="2800" dirty="0" smtClean="0"/>
              <a:t>D. </a:t>
            </a:r>
            <a:r>
              <a:rPr lang="zh-CN" altLang="en-US" sz="2800" dirty="0" smtClean="0"/>
              <a:t>实验现象表明，当阻力为零时，小车将保持匀速直线运动状态不变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3407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如图，氢气球用线系着小石块在空中匀速上升，如果线突然断了，石块将会（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2708920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立即加速下降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匀速上升再加速下降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减速上升后再加速下降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减速上升再匀速下降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3" y="2060848"/>
            <a:ext cx="2915817" cy="23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如图，拨动簧片簧片弯曲变形，把砝码与支架之间的金属片弹出，砝码并没有随金属片飞出，而是落在了支架上，则下列说法中正确的是（　　）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797152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2800" dirty="0" smtClean="0"/>
              <a:t>A. </a:t>
            </a:r>
            <a:r>
              <a:rPr lang="zh-CN" altLang="en-US" sz="2800" dirty="0" smtClean="0"/>
              <a:t>力改变了簧片的运动状态</a:t>
            </a:r>
          </a:p>
          <a:p>
            <a:pPr fontAlgn="ctr"/>
            <a:r>
              <a:rPr lang="en-US" altLang="zh-CN" sz="2800" dirty="0" smtClean="0"/>
              <a:t>B. </a:t>
            </a:r>
            <a:r>
              <a:rPr lang="zh-CN" altLang="en-US" sz="2800" dirty="0" smtClean="0"/>
              <a:t>金属片飞出，说明金属片没有惯性</a:t>
            </a:r>
          </a:p>
          <a:p>
            <a:pPr fontAlgn="ctr"/>
            <a:r>
              <a:rPr lang="en-US" altLang="zh-CN" sz="2800" dirty="0" smtClean="0"/>
              <a:t>C. </a:t>
            </a:r>
            <a:r>
              <a:rPr lang="zh-CN" altLang="en-US" sz="2800" dirty="0" smtClean="0"/>
              <a:t>金属片离开簧片能继续向前飞是受到惯性的作用</a:t>
            </a:r>
          </a:p>
          <a:p>
            <a:pPr fontAlgn="ctr"/>
            <a:r>
              <a:rPr lang="en-US" altLang="zh-CN" sz="2800" dirty="0" smtClean="0"/>
              <a:t>D. </a:t>
            </a:r>
            <a:r>
              <a:rPr lang="zh-CN" altLang="en-US" sz="2800" dirty="0" smtClean="0"/>
              <a:t>砝码能落到支架上是由于受到了重力的作用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123728" y="213285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7"/>
            <a:ext cx="9144000" cy="174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小名在学习“运动和力”的知识后，有了以下几种认识，其中正确的是（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2564904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物体有力作用就运动，没有力作用就静止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相互不接触的物体，一定没有力的作用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物体受到力的作用，运动状态一定会改变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物体运动状态改变，一定受到了力的作用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﻿一切物体都有保持原有运动状态不变的性质，下列分析不能体现物体具有这一性质的是（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4509120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①</a:t>
            </a:r>
            <a:r>
              <a:rPr lang="zh-CN" altLang="en-US" sz="3200" dirty="0" smtClean="0"/>
              <a:t>图中从树上落下的苹果</a:t>
            </a:r>
          </a:p>
          <a:p>
            <a:pPr fontAlgn="ctr"/>
            <a:r>
              <a:rPr lang="en-US" altLang="zh-CN" sz="3200" dirty="0" smtClean="0"/>
              <a:t>B. ②</a:t>
            </a:r>
            <a:r>
              <a:rPr lang="zh-CN" altLang="en-US" sz="3200" dirty="0" smtClean="0"/>
              <a:t>图中不随弹片一起飞出的小钢球</a:t>
            </a:r>
          </a:p>
          <a:p>
            <a:pPr fontAlgn="ctr"/>
            <a:r>
              <a:rPr lang="en-US" altLang="zh-CN" sz="3200" dirty="0" smtClean="0"/>
              <a:t>C. ③</a:t>
            </a:r>
            <a:r>
              <a:rPr lang="zh-CN" altLang="en-US" sz="3200" dirty="0" smtClean="0"/>
              <a:t>图中敲击锤柄越套越牢的锤头</a:t>
            </a:r>
          </a:p>
          <a:p>
            <a:pPr fontAlgn="ctr"/>
            <a:r>
              <a:rPr lang="en-US" altLang="zh-CN" sz="3200" dirty="0" smtClean="0"/>
              <a:t>D. ④</a:t>
            </a:r>
            <a:r>
              <a:rPr lang="zh-CN" altLang="en-US" sz="3200" dirty="0" smtClean="0"/>
              <a:t>图中刹车后不能立即停下的汽车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21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﻿关于运动和力的关系，下列说法中正确的是（　　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2420888"/>
            <a:ext cx="8748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在平衡力的作用下，物体一定静止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关闭行驶中的汽车发动机，汽车立即停止运动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物体运动速度改变时，一定受到力的作用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物体运动速度改变时，不一定受到力的作用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13407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调查发现，身边个别司机开车时不喜欢系安全带。对于交通规则中要求系安全带的理由，你认为正确的是（　　）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256490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dirty="0" smtClean="0"/>
              <a:t>﻿A. </a:t>
            </a:r>
            <a:r>
              <a:rPr lang="zh-CN" altLang="en-US" sz="2800" dirty="0" smtClean="0"/>
              <a:t>万一发生碰撞，安全带能对人体的运动起到缓冲的作用，使人不具有惯性</a:t>
            </a:r>
          </a:p>
          <a:p>
            <a:pPr fontAlgn="ctr">
              <a:lnSpc>
                <a:spcPct val="150000"/>
              </a:lnSpc>
            </a:pPr>
            <a:r>
              <a:rPr lang="en-US" altLang="zh-CN" sz="2800" dirty="0" smtClean="0"/>
              <a:t>B. </a:t>
            </a:r>
            <a:r>
              <a:rPr lang="zh-CN" altLang="en-US" sz="2800" dirty="0" smtClean="0"/>
              <a:t>系安全带是为了减小汽车的惯性</a:t>
            </a:r>
          </a:p>
          <a:p>
            <a:pPr fontAlgn="ctr">
              <a:lnSpc>
                <a:spcPct val="150000"/>
              </a:lnSpc>
            </a:pPr>
            <a:r>
              <a:rPr lang="en-US" altLang="zh-CN" sz="2800" dirty="0" smtClean="0"/>
              <a:t>C. </a:t>
            </a:r>
            <a:r>
              <a:rPr lang="zh-CN" altLang="en-US" sz="2800" dirty="0" smtClean="0"/>
              <a:t>系安全带可以减小快速行驶的汽车紧急刹车时造成的人员伤害</a:t>
            </a:r>
          </a:p>
          <a:p>
            <a:pPr fontAlgn="ctr">
              <a:lnSpc>
                <a:spcPct val="150000"/>
              </a:lnSpc>
            </a:pPr>
            <a:r>
              <a:rPr lang="en-US" altLang="zh-CN" sz="2800" dirty="0" smtClean="0"/>
              <a:t>D. </a:t>
            </a:r>
            <a:r>
              <a:rPr lang="zh-CN" altLang="en-US" sz="2800" dirty="0" smtClean="0"/>
              <a:t>系安全带是为了避免罚款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70080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648" y="5589240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物体的运动需要力来维持吗？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4941168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以上现象有什么共同之处？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76056" y="980728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/>
              <a:t>推箱子，箱子动，</a:t>
            </a:r>
          </a:p>
          <a:p>
            <a:pPr fontAlgn="ctr"/>
            <a:r>
              <a:rPr lang="zh-CN" altLang="en-US" sz="2800" dirty="0"/>
              <a:t>撤去力运动停止。</a:t>
            </a:r>
          </a:p>
        </p:txBody>
      </p:sp>
      <p:sp>
        <p:nvSpPr>
          <p:cNvPr id="6" name="矩形 5"/>
          <p:cNvSpPr/>
          <p:nvPr/>
        </p:nvSpPr>
        <p:spPr>
          <a:xfrm>
            <a:off x="1043608" y="1196752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风吹树摇，风停树止。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4116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314997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367240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3688" y="3356992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也就是说，物体受到力，就会运动，不受力就会静止，物体的运动需要力来维持。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763688" y="4437112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由于亚里士多德的观点符合人们日常经验的直觉印象，在他以后近两千年的时间里，人们一直以为这种观点是正确的。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16478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03648" y="4581128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手推小车后，小车运动了起来。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8112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现象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观察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5656" y="836712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手推小车，描述小车的运动情况。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5373216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﻿手没有一直推小车，小车还可以运动下去，这符合亚里士多德的观点吗？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3257</Words>
  <Application>Microsoft Office PowerPoint</Application>
  <PresentationFormat>全屏显示(4:3)</PresentationFormat>
  <Paragraphs>392</Paragraphs>
  <Slides>67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6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2020-02-25T11:47:57Z</dcterms:created>
  <dcterms:modified xsi:type="dcterms:W3CDTF">2020-03-30T04:06:25Z</dcterms:modified>
</cp:coreProperties>
</file>