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6B8F8D-D73D-4CF1-AA77-5AA5A4C953CD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BF0D0-AA31-4F10-ACFC-48F435C009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81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A3AB74E-6278-4F50-90A5-259BC5740E98}" type="slidenum">
              <a:rPr lang="zh-CN" altLang="en-US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47654D9-AFF6-4195-913D-5BBF975F1A90}" type="slidenum">
              <a:rPr lang="zh-CN" altLang="en-US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43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1EA677E-55E6-4A90-8AE6-F751E00EC67B}" type="slidenum">
              <a:rPr lang="zh-CN" altLang="en-US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63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75A455C8-F5D2-4DF4-9DFA-AFA1BBE755C9}" type="slidenum">
              <a:rPr lang="zh-CN" altLang="en-US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5720716"/>
            <a:ext cx="2743200" cy="32861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5720716"/>
            <a:ext cx="4114800" cy="32861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5720716"/>
            <a:ext cx="2743200" cy="32861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checke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media" Target="file:///F:\8&#19978;\3&#21387;&#21147;&#21387;&#24378;\2&#28082;&#20307;&#20869;&#37096;&#30340;&#21387;&#24378;\lian\&#36830;&#36890;&#22120;&#30340;&#24212;&#29992;&#65293;&#36807;&#36335;&#28085;&#27934;.avi" TargetMode="External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8&#19978;\3&#21387;&#21147;&#21387;&#24378;\2&#28082;&#20307;&#20869;&#37096;&#30340;&#21387;&#24378;\lian\&#36830;&#36890;&#22120;&#30340;&#24212;&#29992;&#65293;&#36807;&#36335;&#28085;&#27934;.avi" TargetMode="External"/><Relationship Id="rId5" Type="http://schemas.openxmlformats.org/officeDocument/2006/relationships/image" Target="../media/image39.gif"/><Relationship Id="rId4" Type="http://schemas.openxmlformats.org/officeDocument/2006/relationships/image" Target="../media/image3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5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571868" y="1142990"/>
            <a:ext cx="5523865" cy="812266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人教版物理•八年级下 </a:t>
            </a:r>
          </a:p>
        </p:txBody>
      </p:sp>
      <p:sp>
        <p:nvSpPr>
          <p:cNvPr id="2" name="副标题 2"/>
          <p:cNvSpPr txBox="1"/>
          <p:nvPr/>
        </p:nvSpPr>
        <p:spPr>
          <a:xfrm>
            <a:off x="4714876" y="2143122"/>
            <a:ext cx="3015069" cy="49247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ctr">
              <a:buNone/>
            </a:pPr>
            <a:r>
              <a:rPr lang="zh-CN" altLang="en-US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第九章 压强</a:t>
            </a:r>
            <a:endParaRPr lang="zh-CN" altLang="en-US" dirty="0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43372" y="2928940"/>
            <a:ext cx="4312920" cy="5850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sz="3200" b="1" kern="1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       </a:t>
            </a:r>
            <a:r>
              <a:rPr lang="en-US" altLang="zh-CN" sz="3200" b="1" kern="12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9.2 </a:t>
            </a:r>
            <a:r>
              <a:rPr lang="zh-CN" altLang="en-US" sz="3200" b="1" kern="12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液体的压强</a:t>
            </a:r>
            <a:endParaRPr sz="3200" b="1" kern="1200" dirty="0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</a:endParaRPr>
          </a:p>
        </p:txBody>
      </p:sp>
      <p:pic>
        <p:nvPicPr>
          <p:cNvPr id="7" name="图片 6" descr="牛顿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96028">
            <a:off x="704092" y="1226035"/>
            <a:ext cx="3037163" cy="3037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"/>
          <p:cNvSpPr txBox="1">
            <a:spLocks noChangeArrowheads="1"/>
          </p:cNvSpPr>
          <p:nvPr/>
        </p:nvSpPr>
        <p:spPr bwMode="auto">
          <a:xfrm>
            <a:off x="1601391" y="3868342"/>
            <a:ext cx="6000750" cy="734047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FF9900"/>
            </a:solidFill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增大探头在水中的深度，看看液体内部的压强与深度有什么关系。</a:t>
            </a:r>
          </a:p>
        </p:txBody>
      </p:sp>
      <p:sp>
        <p:nvSpPr>
          <p:cNvPr id="15363" name="TextBox 2"/>
          <p:cNvSpPr txBox="1">
            <a:spLocks noChangeArrowheads="1"/>
          </p:cNvSpPr>
          <p:nvPr/>
        </p:nvSpPr>
        <p:spPr bwMode="auto">
          <a:xfrm>
            <a:off x="1438275" y="804864"/>
            <a:ext cx="5939367" cy="346249"/>
          </a:xfrm>
          <a:prstGeom prst="rect">
            <a:avLst/>
          </a:prstGeom>
          <a:solidFill>
            <a:srgbClr val="ABE3FF"/>
          </a:solidFill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eaLnBrk="1" hangingPunct="1"/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实验步骤二：同种液体内部压强，深度越深，压强越大。</a:t>
            </a:r>
          </a:p>
        </p:txBody>
      </p:sp>
      <p:grpSp>
        <p:nvGrpSpPr>
          <p:cNvPr id="3" name="Group 15"/>
          <p:cNvGrpSpPr/>
          <p:nvPr/>
        </p:nvGrpSpPr>
        <p:grpSpPr bwMode="auto">
          <a:xfrm>
            <a:off x="1625204" y="1322786"/>
            <a:ext cx="4320778" cy="2383631"/>
            <a:chOff x="405" y="1111"/>
            <a:chExt cx="3629" cy="2002"/>
          </a:xfrm>
        </p:grpSpPr>
        <p:pic>
          <p:nvPicPr>
            <p:cNvPr id="5" name="Picture 4" descr="http://img.blog.163.com/photo/nqnVd5vvqT4Oy8RgRl-zOQ==/2605613859412195592.jpg"/>
            <p:cNvPicPr>
              <a:picLocks noChangeAspect="1" noChangeArrowheads="1"/>
            </p:cNvPicPr>
            <p:nvPr/>
          </p:nvPicPr>
          <p:blipFill>
            <a:blip r:embed="rId3"/>
            <a:srcRect b="18000"/>
            <a:stretch>
              <a:fillRect/>
            </a:stretch>
          </p:blipFill>
          <p:spPr bwMode="auto">
            <a:xfrm>
              <a:off x="405" y="1133"/>
              <a:ext cx="3629" cy="198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5370" name="Picture 1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31" y="1111"/>
              <a:ext cx="1546" cy="20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1" name="Picture 1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376" y="1207"/>
              <a:ext cx="1582" cy="19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18"/>
          <p:cNvGrpSpPr/>
          <p:nvPr/>
        </p:nvGrpSpPr>
        <p:grpSpPr bwMode="auto">
          <a:xfrm>
            <a:off x="4733925" y="1924051"/>
            <a:ext cx="3028950" cy="1403747"/>
            <a:chOff x="3016" y="1616"/>
            <a:chExt cx="2544" cy="1179"/>
          </a:xfrm>
        </p:grpSpPr>
        <p:sp>
          <p:nvSpPr>
            <p:cNvPr id="15366" name="Text Box 2"/>
            <p:cNvSpPr txBox="1">
              <a:spLocks noChangeArrowheads="1"/>
            </p:cNvSpPr>
            <p:nvPr/>
          </p:nvSpPr>
          <p:spPr bwMode="auto">
            <a:xfrm>
              <a:off x="4150" y="1616"/>
              <a:ext cx="1410" cy="91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9900"/>
              </a:solidFill>
              <a:miter lim="800000"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>
              <a:spAutoFit/>
            </a:bodyPr>
            <a:lstStyle/>
            <a:p>
              <a:pPr eaLnBrk="1" hangingPunct="1">
                <a:lnSpc>
                  <a:spcPct val="120000"/>
                </a:lnSpc>
              </a:pPr>
              <a:r>
                <a:rPr lang="en-US" altLang="zh-CN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h</a:t>
              </a:r>
              <a:r>
                <a:rPr lang="zh-CN" altLang="en-US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：研究点到自由液面的</a:t>
              </a:r>
              <a:r>
                <a:rPr lang="zh-CN" altLang="en-US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竖直</a:t>
              </a:r>
              <a:r>
                <a:rPr lang="zh-CN" altLang="en-US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距离。</a:t>
              </a:r>
            </a:p>
          </p:txBody>
        </p:sp>
        <p:sp>
          <p:nvSpPr>
            <p:cNvPr id="15367" name="AutoShape 14"/>
            <p:cNvSpPr/>
            <p:nvPr/>
          </p:nvSpPr>
          <p:spPr bwMode="auto">
            <a:xfrm>
              <a:off x="3016" y="2205"/>
              <a:ext cx="181" cy="590"/>
            </a:xfrm>
            <a:prstGeom prst="rightBrace">
              <a:avLst>
                <a:gd name="adj1" fmla="val 28733"/>
                <a:gd name="adj2" fmla="val 50000"/>
              </a:avLst>
            </a:prstGeom>
            <a:noFill/>
            <a:ln w="28575">
              <a:solidFill>
                <a:srgbClr val="FF0000"/>
              </a:solidFill>
              <a:round/>
            </a:ln>
          </p:spPr>
          <p:txBody>
            <a:bodyPr wrap="none" anchor="ctr"/>
            <a:lstStyle/>
            <a:p>
              <a:pPr eaLnBrk="1" hangingPunct="1"/>
              <a:endParaRPr lang="zh-CN" altLang="en-US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368" name="Line 17"/>
            <p:cNvSpPr>
              <a:spLocks noChangeShapeType="1"/>
            </p:cNvSpPr>
            <p:nvPr/>
          </p:nvSpPr>
          <p:spPr bwMode="auto">
            <a:xfrm flipV="1">
              <a:off x="3198" y="1797"/>
              <a:ext cx="997" cy="72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tailEnd type="triangle" w="med" len="lg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 descr="QQ截图未命名7"/>
          <p:cNvSpPr>
            <a:spLocks noChangeArrowheads="1"/>
          </p:cNvSpPr>
          <p:nvPr/>
        </p:nvSpPr>
        <p:spPr bwMode="auto">
          <a:xfrm>
            <a:off x="939404" y="412989"/>
            <a:ext cx="6858000" cy="4702629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4500" tIns="197100" rIns="68580" bIns="34290"/>
          <a:lstStyle/>
          <a:p>
            <a:pPr>
              <a:buFont typeface="Wingdings" panose="05000000000000000000" pitchFamily="2" charset="2"/>
              <a:buNone/>
            </a:pPr>
            <a:endParaRPr lang="en-US" altLang="zh-CN" sz="2700" b="1" dirty="0">
              <a:ea typeface="华文新魏" panose="0201080004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3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二、液体内部压强的特点</a:t>
            </a: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100" b="1" dirty="0">
                <a:ea typeface="华文新魏" panose="02010800040101010101" pitchFamily="2" charset="-122"/>
              </a:rPr>
              <a:t>(1)</a:t>
            </a:r>
            <a:r>
              <a:rPr lang="zh-CN" altLang="en-US" sz="2100" b="1" dirty="0">
                <a:ea typeface="华文新魏" panose="02010800040101010101" pitchFamily="2" charset="-122"/>
              </a:rPr>
              <a:t>液体的压强随</a:t>
            </a:r>
            <a:r>
              <a:rPr lang="zh-CN" altLang="en-US" sz="2100" b="1" dirty="0">
                <a:solidFill>
                  <a:srgbClr val="FF0000"/>
                </a:solidFill>
                <a:ea typeface="华文新魏" panose="02010800040101010101" pitchFamily="2" charset="-122"/>
              </a:rPr>
              <a:t>深度</a:t>
            </a:r>
            <a:r>
              <a:rPr lang="zh-CN" altLang="en-US" sz="2100" b="1" dirty="0">
                <a:ea typeface="华文新魏" panose="02010800040101010101" pitchFamily="2" charset="-122"/>
              </a:rPr>
              <a:t>的增加而增大</a:t>
            </a:r>
          </a:p>
          <a:p>
            <a:pPr>
              <a:buFont typeface="Wingdings" panose="05000000000000000000" pitchFamily="2" charset="2"/>
              <a:buChar char="u"/>
            </a:pPr>
            <a:endParaRPr lang="zh-CN" altLang="en-US" sz="2700" b="1" dirty="0">
              <a:ea typeface="华文新魏" panose="0201080004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endParaRPr lang="zh-CN" altLang="en-US" sz="2700" b="1" dirty="0">
              <a:ea typeface="华文新魏" panose="0201080004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endParaRPr lang="zh-CN" altLang="en-US" sz="2700" b="1" dirty="0">
              <a:ea typeface="华文新魏" panose="0201080004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en-US" altLang="zh-CN" sz="2100" b="1" dirty="0">
                <a:ea typeface="华文新魏" panose="02010800040101010101" pitchFamily="2" charset="-122"/>
              </a:rPr>
              <a:t>(2)</a:t>
            </a:r>
            <a:r>
              <a:rPr lang="zh-CN" altLang="en-US" sz="2100" b="1" dirty="0">
                <a:ea typeface="华文新魏" panose="02010800040101010101" pitchFamily="2" charset="-122"/>
              </a:rPr>
              <a:t>同一</a:t>
            </a:r>
            <a:r>
              <a:rPr lang="zh-CN" altLang="en-US" sz="2100" b="1" dirty="0">
                <a:solidFill>
                  <a:srgbClr val="FF0000"/>
                </a:solidFill>
                <a:ea typeface="华文新魏" panose="02010800040101010101" pitchFamily="2" charset="-122"/>
              </a:rPr>
              <a:t>深度</a:t>
            </a:r>
            <a:r>
              <a:rPr lang="zh-CN" altLang="en-US" sz="2100" b="1" dirty="0">
                <a:ea typeface="华文新魏" panose="02010800040101010101" pitchFamily="2" charset="-122"/>
              </a:rPr>
              <a:t>，液体向各个方向的压强相等</a:t>
            </a:r>
          </a:p>
          <a:p>
            <a:pPr>
              <a:buFont typeface="Wingdings" panose="05000000000000000000" pitchFamily="2" charset="2"/>
              <a:buChar char="u"/>
            </a:pPr>
            <a:endParaRPr lang="zh-CN" altLang="en-US" sz="2100" b="1" dirty="0">
              <a:ea typeface="华文新魏" panose="0201080004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endParaRPr lang="zh-CN" altLang="en-US" sz="2100" b="1" dirty="0">
              <a:ea typeface="华文新魏" panose="02010800040101010101" pitchFamily="2" charset="-122"/>
            </a:endParaRPr>
          </a:p>
          <a:p>
            <a:pPr>
              <a:buFont typeface="Wingdings" panose="05000000000000000000" pitchFamily="2" charset="2"/>
              <a:buChar char="u"/>
            </a:pPr>
            <a:endParaRPr lang="zh-CN" altLang="en-US" sz="2100" b="1" dirty="0">
              <a:ea typeface="华文新魏" panose="0201080004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endParaRPr lang="zh-CN" altLang="en-US" sz="2100" b="1" dirty="0">
              <a:ea typeface="华文新魏" panose="02010800040101010101" pitchFamily="2" charset="-122"/>
            </a:endParaRPr>
          </a:p>
          <a:p>
            <a:pPr>
              <a:buFont typeface="Wingdings" panose="05000000000000000000" pitchFamily="2" charset="2"/>
              <a:buNone/>
            </a:pPr>
            <a:r>
              <a:rPr lang="zh-CN" altLang="en-US" dirty="0"/>
              <a:t> </a:t>
            </a:r>
          </a:p>
        </p:txBody>
      </p:sp>
      <p:sp>
        <p:nvSpPr>
          <p:cNvPr id="17412" name="Freeform 4"/>
          <p:cNvSpPr/>
          <p:nvPr/>
        </p:nvSpPr>
        <p:spPr bwMode="auto">
          <a:xfrm>
            <a:off x="3600451" y="1491855"/>
            <a:ext cx="2132410" cy="477440"/>
          </a:xfrm>
          <a:custGeom>
            <a:avLst/>
            <a:gdLst>
              <a:gd name="T0" fmla="*/ 0 w 1815"/>
              <a:gd name="T1" fmla="*/ 45 h 401"/>
              <a:gd name="T2" fmla="*/ 635 w 1815"/>
              <a:gd name="T3" fmla="*/ 227 h 401"/>
              <a:gd name="T4" fmla="*/ 862 w 1815"/>
              <a:gd name="T5" fmla="*/ 45 h 401"/>
              <a:gd name="T6" fmla="*/ 545 w 1815"/>
              <a:gd name="T7" fmla="*/ 45 h 401"/>
              <a:gd name="T8" fmla="*/ 590 w 1815"/>
              <a:gd name="T9" fmla="*/ 318 h 401"/>
              <a:gd name="T10" fmla="*/ 998 w 1815"/>
              <a:gd name="T11" fmla="*/ 363 h 401"/>
              <a:gd name="T12" fmla="*/ 1815 w 1815"/>
              <a:gd name="T13" fmla="*/ 9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15" h="401">
                <a:moveTo>
                  <a:pt x="0" y="45"/>
                </a:moveTo>
                <a:cubicBezTo>
                  <a:pt x="245" y="136"/>
                  <a:pt x="491" y="227"/>
                  <a:pt x="635" y="227"/>
                </a:cubicBezTo>
                <a:cubicBezTo>
                  <a:pt x="779" y="227"/>
                  <a:pt x="877" y="75"/>
                  <a:pt x="862" y="45"/>
                </a:cubicBezTo>
                <a:cubicBezTo>
                  <a:pt x="847" y="15"/>
                  <a:pt x="590" y="0"/>
                  <a:pt x="545" y="45"/>
                </a:cubicBezTo>
                <a:cubicBezTo>
                  <a:pt x="500" y="90"/>
                  <a:pt x="515" y="265"/>
                  <a:pt x="590" y="318"/>
                </a:cubicBezTo>
                <a:cubicBezTo>
                  <a:pt x="665" y="371"/>
                  <a:pt x="794" y="401"/>
                  <a:pt x="998" y="363"/>
                </a:cubicBezTo>
                <a:cubicBezTo>
                  <a:pt x="1202" y="325"/>
                  <a:pt x="1679" y="136"/>
                  <a:pt x="1815" y="91"/>
                </a:cubicBezTo>
              </a:path>
            </a:pathLst>
          </a:custGeom>
          <a:noFill/>
          <a:ln w="28575" cmpd="sng">
            <a:solidFill>
              <a:srgbClr val="FF0000"/>
            </a:solidFill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/>
          <a:lstStyle/>
          <a:p>
            <a:endParaRPr lang="zh-CN" altLang="en-US"/>
          </a:p>
        </p:txBody>
      </p:sp>
      <p:grpSp>
        <p:nvGrpSpPr>
          <p:cNvPr id="2" name="Group 5"/>
          <p:cNvGrpSpPr/>
          <p:nvPr/>
        </p:nvGrpSpPr>
        <p:grpSpPr bwMode="auto">
          <a:xfrm>
            <a:off x="3600451" y="3361634"/>
            <a:ext cx="1327547" cy="1372791"/>
            <a:chOff x="4593" y="2606"/>
            <a:chExt cx="1115" cy="1153"/>
          </a:xfrm>
        </p:grpSpPr>
        <p:pic>
          <p:nvPicPr>
            <p:cNvPr id="17414" name="Picture 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3" y="2606"/>
              <a:ext cx="885" cy="9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415" name="Line 7"/>
            <p:cNvSpPr>
              <a:spLocks noChangeShapeType="1"/>
            </p:cNvSpPr>
            <p:nvPr/>
          </p:nvSpPr>
          <p:spPr bwMode="auto">
            <a:xfrm>
              <a:off x="4927" y="2818"/>
              <a:ext cx="0" cy="22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 type="arrow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16" name="Text Box 8"/>
            <p:cNvSpPr txBox="1">
              <a:spLocks noChangeArrowheads="1"/>
            </p:cNvSpPr>
            <p:nvPr/>
          </p:nvSpPr>
          <p:spPr bwMode="auto">
            <a:xfrm>
              <a:off x="4848" y="2806"/>
              <a:ext cx="325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en-US" altLang="zh-CN" b="1"/>
                <a:t>h</a:t>
              </a:r>
              <a:r>
                <a:rPr lang="en-US" altLang="zh-CN" b="1" baseline="-25000"/>
                <a:t>1</a:t>
              </a:r>
            </a:p>
          </p:txBody>
        </p:sp>
        <p:sp>
          <p:nvSpPr>
            <p:cNvPr id="17417" name="Line 9"/>
            <p:cNvSpPr>
              <a:spLocks noChangeShapeType="1"/>
            </p:cNvSpPr>
            <p:nvPr/>
          </p:nvSpPr>
          <p:spPr bwMode="auto">
            <a:xfrm flipH="1">
              <a:off x="5481" y="3265"/>
              <a:ext cx="1" cy="27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 type="arrow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18" name="Line 10"/>
            <p:cNvSpPr>
              <a:spLocks noChangeShapeType="1"/>
            </p:cNvSpPr>
            <p:nvPr/>
          </p:nvSpPr>
          <p:spPr bwMode="auto">
            <a:xfrm>
              <a:off x="5458" y="3534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19" name="Line 11"/>
            <p:cNvSpPr>
              <a:spLocks noChangeShapeType="1"/>
            </p:cNvSpPr>
            <p:nvPr/>
          </p:nvSpPr>
          <p:spPr bwMode="auto">
            <a:xfrm>
              <a:off x="5458" y="3270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20" name="Line 12"/>
            <p:cNvSpPr>
              <a:spLocks noChangeShapeType="1"/>
            </p:cNvSpPr>
            <p:nvPr/>
          </p:nvSpPr>
          <p:spPr bwMode="auto">
            <a:xfrm>
              <a:off x="5128" y="3042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21" name="Line 13"/>
            <p:cNvSpPr>
              <a:spLocks noChangeShapeType="1"/>
            </p:cNvSpPr>
            <p:nvPr/>
          </p:nvSpPr>
          <p:spPr bwMode="auto">
            <a:xfrm>
              <a:off x="4900" y="2811"/>
              <a:ext cx="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22" name="Line 14"/>
            <p:cNvSpPr>
              <a:spLocks noChangeShapeType="1"/>
            </p:cNvSpPr>
            <p:nvPr/>
          </p:nvSpPr>
          <p:spPr bwMode="auto">
            <a:xfrm>
              <a:off x="5155" y="3034"/>
              <a:ext cx="0" cy="239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 type="arrow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23" name="Text Box 15"/>
            <p:cNvSpPr txBox="1">
              <a:spLocks noChangeArrowheads="1"/>
            </p:cNvSpPr>
            <p:nvPr/>
          </p:nvSpPr>
          <p:spPr bwMode="auto">
            <a:xfrm>
              <a:off x="5100" y="3046"/>
              <a:ext cx="325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en-US" altLang="zh-CN" b="1"/>
                <a:t>h</a:t>
              </a:r>
              <a:r>
                <a:rPr lang="en-US" altLang="zh-CN" b="1" baseline="-25000"/>
                <a:t>2</a:t>
              </a:r>
            </a:p>
          </p:txBody>
        </p:sp>
        <p:sp>
          <p:nvSpPr>
            <p:cNvPr id="17424" name="Text Box 16"/>
            <p:cNvSpPr txBox="1">
              <a:spLocks noChangeArrowheads="1"/>
            </p:cNvSpPr>
            <p:nvPr/>
          </p:nvSpPr>
          <p:spPr bwMode="auto">
            <a:xfrm>
              <a:off x="5451" y="3294"/>
              <a:ext cx="257" cy="4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en-US" altLang="zh-CN" b="1"/>
                <a:t>h</a:t>
              </a:r>
              <a:r>
                <a:rPr lang="en-US" altLang="zh-CN" b="1" baseline="-25000"/>
                <a:t>3</a:t>
              </a:r>
            </a:p>
          </p:txBody>
        </p:sp>
        <p:sp>
          <p:nvSpPr>
            <p:cNvPr id="17425" name="Oval 17"/>
            <p:cNvSpPr>
              <a:spLocks noChangeArrowheads="1"/>
            </p:cNvSpPr>
            <p:nvPr/>
          </p:nvSpPr>
          <p:spPr bwMode="auto">
            <a:xfrm>
              <a:off x="5324" y="3508"/>
              <a:ext cx="27" cy="27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6" name="Text Box 18"/>
            <p:cNvSpPr txBox="1">
              <a:spLocks noChangeArrowheads="1"/>
            </p:cNvSpPr>
            <p:nvPr/>
          </p:nvSpPr>
          <p:spPr bwMode="auto">
            <a:xfrm>
              <a:off x="5217" y="3479"/>
              <a:ext cx="253" cy="2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1500" b="1" dirty="0"/>
                <a:t>A</a:t>
              </a:r>
            </a:p>
          </p:txBody>
        </p:sp>
      </p:grpSp>
      <p:grpSp>
        <p:nvGrpSpPr>
          <p:cNvPr id="3" name="Group 19"/>
          <p:cNvGrpSpPr/>
          <p:nvPr/>
        </p:nvGrpSpPr>
        <p:grpSpPr bwMode="auto">
          <a:xfrm>
            <a:off x="1938023" y="2021354"/>
            <a:ext cx="1293019" cy="778669"/>
            <a:chOff x="4674" y="3526"/>
            <a:chExt cx="1086" cy="654"/>
          </a:xfrm>
        </p:grpSpPr>
        <p:pic>
          <p:nvPicPr>
            <p:cNvPr id="17428" name="Picture 2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rot="13558261">
              <a:off x="5052" y="3261"/>
              <a:ext cx="330" cy="1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429" name="Line 21"/>
            <p:cNvSpPr>
              <a:spLocks noChangeShapeType="1"/>
            </p:cNvSpPr>
            <p:nvPr/>
          </p:nvSpPr>
          <p:spPr bwMode="auto">
            <a:xfrm flipH="1" flipV="1">
              <a:off x="4710" y="3982"/>
              <a:ext cx="146" cy="1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30" name="Line 22"/>
            <p:cNvSpPr>
              <a:spLocks noChangeShapeType="1"/>
            </p:cNvSpPr>
            <p:nvPr/>
          </p:nvSpPr>
          <p:spPr bwMode="auto">
            <a:xfrm flipH="1" flipV="1">
              <a:off x="5252" y="3526"/>
              <a:ext cx="63" cy="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31" name="Line 23"/>
            <p:cNvSpPr>
              <a:spLocks noChangeShapeType="1"/>
            </p:cNvSpPr>
            <p:nvPr/>
          </p:nvSpPr>
          <p:spPr bwMode="auto">
            <a:xfrm flipV="1">
              <a:off x="4780" y="3544"/>
              <a:ext cx="498" cy="4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arrow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32" name="Text Box 24"/>
            <p:cNvSpPr txBox="1">
              <a:spLocks noChangeArrowheads="1"/>
            </p:cNvSpPr>
            <p:nvPr/>
          </p:nvSpPr>
          <p:spPr bwMode="auto">
            <a:xfrm>
              <a:off x="4733" y="3581"/>
              <a:ext cx="325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en-US" altLang="zh-CN" b="1"/>
                <a:t>h</a:t>
              </a:r>
              <a:r>
                <a:rPr lang="en-US" altLang="zh-CN" b="1" baseline="-25000"/>
                <a:t>1</a:t>
              </a:r>
              <a:endParaRPr lang="en-US" altLang="zh-CN" b="1"/>
            </a:p>
          </p:txBody>
        </p:sp>
        <p:sp>
          <p:nvSpPr>
            <p:cNvPr id="17433" name="Line 25"/>
            <p:cNvSpPr>
              <a:spLocks noChangeShapeType="1"/>
            </p:cNvSpPr>
            <p:nvPr/>
          </p:nvSpPr>
          <p:spPr bwMode="auto">
            <a:xfrm>
              <a:off x="4900" y="4180"/>
              <a:ext cx="7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34" name="Line 26"/>
            <p:cNvSpPr>
              <a:spLocks noChangeShapeType="1"/>
            </p:cNvSpPr>
            <p:nvPr/>
          </p:nvSpPr>
          <p:spPr bwMode="auto">
            <a:xfrm>
              <a:off x="5520" y="3642"/>
              <a:ext cx="1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35" name="Line 27"/>
            <p:cNvSpPr>
              <a:spLocks noChangeShapeType="1"/>
            </p:cNvSpPr>
            <p:nvPr/>
          </p:nvSpPr>
          <p:spPr bwMode="auto">
            <a:xfrm>
              <a:off x="5548" y="3646"/>
              <a:ext cx="0" cy="5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arrow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7436" name="Text Box 28"/>
            <p:cNvSpPr txBox="1">
              <a:spLocks noChangeArrowheads="1"/>
            </p:cNvSpPr>
            <p:nvPr/>
          </p:nvSpPr>
          <p:spPr bwMode="auto">
            <a:xfrm>
              <a:off x="5265" y="3821"/>
              <a:ext cx="325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en-US" altLang="zh-CN" b="1"/>
                <a:t>h</a:t>
              </a:r>
              <a:r>
                <a:rPr lang="en-US" altLang="zh-CN" b="1" baseline="-25000"/>
                <a:t>2</a:t>
              </a:r>
              <a:endParaRPr lang="en-US" altLang="zh-CN" b="1"/>
            </a:p>
          </p:txBody>
        </p:sp>
      </p:grpSp>
      <p:sp>
        <p:nvSpPr>
          <p:cNvPr id="17438" name="Text Box 30"/>
          <p:cNvSpPr txBox="1">
            <a:spLocks noChangeArrowheads="1"/>
          </p:cNvSpPr>
          <p:nvPr/>
        </p:nvSpPr>
        <p:spPr bwMode="auto">
          <a:xfrm>
            <a:off x="6192441" y="1006078"/>
            <a:ext cx="1133475" cy="1685077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r"/>
            <a:r>
              <a:rPr lang="en-US" altLang="zh-CN" sz="2100" b="1" dirty="0">
                <a:latin typeface="方正水柱简体" pitchFamily="2" charset="-122"/>
                <a:ea typeface="方正水柱简体" pitchFamily="2" charset="-122"/>
              </a:rPr>
              <a:t>h</a:t>
            </a:r>
            <a:r>
              <a:rPr lang="zh-CN" altLang="en-US" sz="2100" b="1" dirty="0">
                <a:latin typeface="方正水柱简体" pitchFamily="2" charset="-122"/>
                <a:ea typeface="方正水柱简体" pitchFamily="2" charset="-122"/>
              </a:rPr>
              <a:t>：研究点到自由液面的</a:t>
            </a:r>
            <a:r>
              <a:rPr lang="zh-CN" altLang="en-US" sz="2100" b="1" dirty="0">
                <a:solidFill>
                  <a:srgbClr val="FF0000"/>
                </a:solidFill>
                <a:latin typeface="方正水柱简体" pitchFamily="2" charset="-122"/>
                <a:ea typeface="方正水柱简体" pitchFamily="2" charset="-122"/>
              </a:rPr>
              <a:t>竖直</a:t>
            </a:r>
            <a:r>
              <a:rPr lang="zh-CN" altLang="en-US" sz="2100" b="1" dirty="0">
                <a:latin typeface="方正水柱简体" pitchFamily="2" charset="-122"/>
                <a:ea typeface="方正水柱简体" pitchFamily="2" charset="-122"/>
              </a:rPr>
              <a:t>距离。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94235" y="0"/>
            <a:ext cx="6172200" cy="857250"/>
          </a:xfrm>
        </p:spPr>
        <p:txBody>
          <a:bodyPr/>
          <a:lstStyle/>
          <a:p>
            <a:r>
              <a:rPr lang="zh-CN" altLang="en-US" b="1" dirty="0">
                <a:ea typeface="黑体" panose="02010609060101010101" pitchFamily="49" charset="-122"/>
              </a:rPr>
              <a:t>三、液体压强公式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3626645" y="1113235"/>
            <a:ext cx="4023122" cy="2977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 dirty="0">
                <a:latin typeface="宋体" panose="02010600030101010101" pitchFamily="2" charset="-122"/>
              </a:rPr>
              <a:t>水柱的体积为</a:t>
            </a:r>
            <a:r>
              <a:rPr lang="en-US" altLang="zh-CN" sz="2700" b="1" dirty="0">
                <a:latin typeface="宋体" panose="02010600030101010101" pitchFamily="2" charset="-122"/>
              </a:rPr>
              <a:t>V=</a:t>
            </a:r>
            <a:r>
              <a:rPr lang="en-US" altLang="zh-CN" sz="2700" b="1" dirty="0" err="1">
                <a:latin typeface="宋体" panose="02010600030101010101" pitchFamily="2" charset="-122"/>
              </a:rPr>
              <a:t>Sh</a:t>
            </a:r>
            <a:endParaRPr lang="en-US" altLang="zh-CN" sz="2700" b="1" dirty="0">
              <a:latin typeface="宋体" panose="02010600030101010101" pitchFamily="2" charset="-122"/>
            </a:endParaRPr>
          </a:p>
          <a:p>
            <a:r>
              <a:rPr lang="zh-CN" altLang="en-US" sz="2700" b="1" dirty="0">
                <a:latin typeface="宋体" panose="02010600030101010101" pitchFamily="2" charset="-122"/>
              </a:rPr>
              <a:t>水的密度为</a:t>
            </a:r>
            <a:r>
              <a:rPr lang="en-US" altLang="zh-CN" sz="2700" b="1" dirty="0">
                <a:latin typeface="宋体" panose="02010600030101010101" pitchFamily="2" charset="-122"/>
              </a:rPr>
              <a:t>ρ </a:t>
            </a:r>
          </a:p>
          <a:p>
            <a:r>
              <a:rPr lang="zh-CN" altLang="en-US" sz="2700" b="1" dirty="0">
                <a:latin typeface="宋体" panose="02010600030101010101" pitchFamily="2" charset="-122"/>
              </a:rPr>
              <a:t>水柱的质量为</a:t>
            </a:r>
            <a:r>
              <a:rPr lang="en-US" altLang="zh-CN" sz="2700" b="1" dirty="0">
                <a:latin typeface="宋体" panose="02010600030101010101" pitchFamily="2" charset="-122"/>
              </a:rPr>
              <a:t>m=</a:t>
            </a:r>
            <a:r>
              <a:rPr lang="en-US" altLang="zh-CN" sz="2700" b="1" dirty="0" err="1">
                <a:latin typeface="宋体" panose="02010600030101010101" pitchFamily="2" charset="-122"/>
              </a:rPr>
              <a:t>ρ</a:t>
            </a:r>
            <a:r>
              <a:rPr lang="en-US" altLang="zh-CN" sz="2700" b="1" dirty="0" err="1"/>
              <a:t>V</a:t>
            </a:r>
            <a:r>
              <a:rPr lang="en-US" altLang="zh-CN" sz="2700" b="1" dirty="0">
                <a:latin typeface="宋体" panose="02010600030101010101" pitchFamily="2" charset="-122"/>
              </a:rPr>
              <a:t> </a:t>
            </a:r>
          </a:p>
          <a:p>
            <a:r>
              <a:rPr lang="zh-CN" altLang="en-US" sz="2700" b="1" dirty="0">
                <a:latin typeface="宋体" panose="02010600030101010101" pitchFamily="2" charset="-122"/>
              </a:rPr>
              <a:t>水柱对底面积的压力为</a:t>
            </a:r>
            <a:r>
              <a:rPr lang="en-US" altLang="zh-CN" sz="2700" b="1" dirty="0">
                <a:latin typeface="宋体" panose="02010600030101010101" pitchFamily="2" charset="-122"/>
              </a:rPr>
              <a:t>F=G=mg =</a:t>
            </a:r>
            <a:r>
              <a:rPr lang="en-US" altLang="zh-CN" sz="2700" b="1" dirty="0" err="1">
                <a:latin typeface="宋体" panose="02010600030101010101" pitchFamily="2" charset="-122"/>
              </a:rPr>
              <a:t>ρ</a:t>
            </a:r>
            <a:r>
              <a:rPr lang="en-US" altLang="zh-CN" sz="2700" b="1" dirty="0" err="1"/>
              <a:t>V</a:t>
            </a:r>
            <a:r>
              <a:rPr lang="en-US" altLang="zh-CN" sz="2700" b="1" dirty="0" err="1">
                <a:latin typeface="宋体" panose="02010600030101010101" pitchFamily="2" charset="-122"/>
              </a:rPr>
              <a:t>g</a:t>
            </a:r>
            <a:r>
              <a:rPr lang="en-US" altLang="zh-CN" sz="2700" b="1" dirty="0">
                <a:latin typeface="宋体" panose="02010600030101010101" pitchFamily="2" charset="-122"/>
              </a:rPr>
              <a:t> </a:t>
            </a:r>
            <a:r>
              <a:rPr lang="en-US" altLang="zh-CN" sz="2700" b="1" dirty="0"/>
              <a:t>=</a:t>
            </a:r>
            <a:r>
              <a:rPr lang="en-US" altLang="zh-CN" sz="2700" b="1" dirty="0" err="1"/>
              <a:t>ρShg</a:t>
            </a:r>
            <a:endParaRPr lang="en-US" altLang="zh-CN" sz="2700" b="1" dirty="0">
              <a:latin typeface="宋体" panose="02010600030101010101" pitchFamily="2" charset="-122"/>
            </a:endParaRPr>
          </a:p>
          <a:p>
            <a:r>
              <a:rPr lang="zh-CN" altLang="en-US" sz="2700" b="1" dirty="0">
                <a:latin typeface="宋体" panose="02010600030101010101" pitchFamily="2" charset="-122"/>
              </a:rPr>
              <a:t>水柱对其底面积的压强为</a:t>
            </a:r>
          </a:p>
          <a:p>
            <a:r>
              <a:rPr lang="en-US" altLang="zh-CN" sz="2700" b="1" dirty="0">
                <a:latin typeface="宋体" panose="02010600030101010101" pitchFamily="2" charset="-122"/>
              </a:rPr>
              <a:t>p=F/S=</a:t>
            </a:r>
            <a:r>
              <a:rPr lang="en-US" altLang="zh-CN" sz="2700" b="1" dirty="0" err="1"/>
              <a:t>ρ</a:t>
            </a:r>
            <a:r>
              <a:rPr lang="en-US" altLang="zh-CN" sz="2700" b="1" dirty="0" err="1">
                <a:latin typeface="宋体" panose="02010600030101010101" pitchFamily="2" charset="-122"/>
              </a:rPr>
              <a:t>Shg</a:t>
            </a:r>
            <a:r>
              <a:rPr lang="en-US" altLang="zh-CN" sz="2700" b="1" dirty="0">
                <a:latin typeface="宋体" panose="02010600030101010101" pitchFamily="2" charset="-122"/>
              </a:rPr>
              <a:t>/S </a:t>
            </a:r>
            <a:r>
              <a:rPr lang="en-US" altLang="zh-CN" sz="2700" b="1" dirty="0"/>
              <a:t>=</a:t>
            </a:r>
            <a:r>
              <a:rPr lang="en-US" altLang="zh-CN" sz="2700" b="1" dirty="0" err="1"/>
              <a:t>ρgh</a:t>
            </a:r>
            <a:endParaRPr lang="en-US" altLang="zh-CN" sz="2700" b="1" dirty="0"/>
          </a:p>
        </p:txBody>
      </p:sp>
      <p:pic>
        <p:nvPicPr>
          <p:cNvPr id="18672" name="Picture 240" descr="2-2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9003" y="951311"/>
            <a:ext cx="1889522" cy="2649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673" name="AutoShape 241"/>
          <p:cNvSpPr>
            <a:spLocks noChangeArrowheads="1"/>
          </p:cNvSpPr>
          <p:nvPr/>
        </p:nvSpPr>
        <p:spPr bwMode="auto">
          <a:xfrm>
            <a:off x="2196704" y="3970051"/>
            <a:ext cx="809625" cy="687809"/>
          </a:xfrm>
          <a:prstGeom prst="flowChartMagneticDisk">
            <a:avLst/>
          </a:prstGeom>
          <a:solidFill>
            <a:srgbClr val="FFCC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>
            <a:spAutoFit/>
          </a:bodyPr>
          <a:lstStyle/>
          <a:p>
            <a:endParaRPr lang="zh-CN" altLang="en-US"/>
          </a:p>
        </p:txBody>
      </p:sp>
      <p:sp>
        <p:nvSpPr>
          <p:cNvPr id="18674" name="Text Box 242"/>
          <p:cNvSpPr txBox="1">
            <a:spLocks noChangeArrowheads="1"/>
          </p:cNvSpPr>
          <p:nvPr/>
        </p:nvSpPr>
        <p:spPr bwMode="auto">
          <a:xfrm>
            <a:off x="2465785" y="4677966"/>
            <a:ext cx="265509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kumimoji="1"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S</a:t>
            </a:r>
          </a:p>
        </p:txBody>
      </p:sp>
      <p:sp>
        <p:nvSpPr>
          <p:cNvPr id="18675" name="Text Box 243"/>
          <p:cNvSpPr txBox="1">
            <a:spLocks noChangeArrowheads="1"/>
          </p:cNvSpPr>
          <p:nvPr/>
        </p:nvSpPr>
        <p:spPr bwMode="auto">
          <a:xfrm>
            <a:off x="1871664" y="4083844"/>
            <a:ext cx="265510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kumimoji="1" lang="en-US" altLang="zh-CN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h</a:t>
            </a:r>
          </a:p>
        </p:txBody>
      </p:sp>
      <p:sp>
        <p:nvSpPr>
          <p:cNvPr id="18676" name="Line 244"/>
          <p:cNvSpPr>
            <a:spLocks noChangeShapeType="1"/>
          </p:cNvSpPr>
          <p:nvPr/>
        </p:nvSpPr>
        <p:spPr bwMode="auto">
          <a:xfrm>
            <a:off x="1872854" y="3921919"/>
            <a:ext cx="3238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/>
          </a:p>
        </p:txBody>
      </p:sp>
      <p:sp>
        <p:nvSpPr>
          <p:cNvPr id="18677" name="Line 245"/>
          <p:cNvSpPr>
            <a:spLocks noChangeShapeType="1"/>
          </p:cNvSpPr>
          <p:nvPr/>
        </p:nvSpPr>
        <p:spPr bwMode="auto">
          <a:xfrm>
            <a:off x="1980010" y="4354117"/>
            <a:ext cx="0" cy="215503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endParaRPr lang="zh-CN" altLang="en-US"/>
          </a:p>
        </p:txBody>
      </p:sp>
      <p:sp>
        <p:nvSpPr>
          <p:cNvPr id="18682" name="Line 250"/>
          <p:cNvSpPr>
            <a:spLocks noChangeShapeType="1"/>
          </p:cNvSpPr>
          <p:nvPr/>
        </p:nvSpPr>
        <p:spPr bwMode="auto">
          <a:xfrm>
            <a:off x="1871662" y="4569619"/>
            <a:ext cx="32385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en-US"/>
          </a:p>
        </p:txBody>
      </p:sp>
      <p:sp>
        <p:nvSpPr>
          <p:cNvPr id="18683" name="Line 251"/>
          <p:cNvSpPr>
            <a:spLocks noChangeShapeType="1"/>
          </p:cNvSpPr>
          <p:nvPr/>
        </p:nvSpPr>
        <p:spPr bwMode="auto">
          <a:xfrm flipV="1">
            <a:off x="1981200" y="3921919"/>
            <a:ext cx="0" cy="215504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 bwMode="auto">
          <a:xfrm>
            <a:off x="1494234" y="1114426"/>
            <a:ext cx="6768704" cy="4616054"/>
            <a:chOff x="385" y="1026"/>
            <a:chExt cx="5685" cy="3877"/>
          </a:xfrm>
        </p:grpSpPr>
        <p:sp>
          <p:nvSpPr>
            <p:cNvPr id="11269" name="Rectangle 3"/>
            <p:cNvSpPr>
              <a:spLocks noChangeArrowheads="1"/>
            </p:cNvSpPr>
            <p:nvPr/>
          </p:nvSpPr>
          <p:spPr bwMode="auto">
            <a:xfrm>
              <a:off x="385" y="1026"/>
              <a:ext cx="5685" cy="38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266700" eaLnBrk="0" hangingPunct="0"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457200" algn="l"/>
                </a:tabLst>
                <a:defRPr>
                  <a:solidFill>
                    <a:schemeClr val="tx1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endParaRPr lang="zh-CN" altLang="zh-CN" sz="2400" dirty="0">
                <a:solidFill>
                  <a:schemeClr val="bg2"/>
                </a:solidFill>
                <a:latin typeface="Times New Roman" panose="02020603050405020304" pitchFamily="18" charset="0"/>
              </a:endParaRPr>
            </a:p>
            <a:p>
              <a:pPr>
                <a:tabLst>
                  <a:tab pos="342900" algn="l"/>
                  <a:tab pos="342900" algn="l"/>
                </a:tabLst>
              </a:pPr>
              <a:r>
                <a:rPr lang="zh-CN" altLang="zh-CN" sz="27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p——液体在任一深度的压强，</a:t>
              </a:r>
              <a:r>
                <a:rPr kumimoji="1" lang="zh-CN" altLang="en-US" sz="27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单位是帕；</a:t>
              </a:r>
              <a:endParaRPr lang="zh-CN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>
                <a:tabLst>
                  <a:tab pos="342900" algn="l"/>
                  <a:tab pos="342900" algn="l"/>
                </a:tabLst>
              </a:pPr>
              <a:r>
                <a:rPr lang="zh-CN" altLang="zh-CN" sz="27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	——液体的密度，</a:t>
              </a:r>
              <a:r>
                <a:rPr kumimoji="1" lang="zh-CN" altLang="en-US" sz="27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单位是㎏</a:t>
              </a:r>
              <a:r>
                <a:rPr kumimoji="1" lang="en-US" altLang="zh-CN" sz="27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/m</a:t>
              </a:r>
              <a:r>
                <a:rPr kumimoji="1" lang="en-US" altLang="zh-CN" sz="2700" b="1" baseline="30000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3</a:t>
              </a:r>
              <a:r>
                <a:rPr kumimoji="1" lang="zh-CN" altLang="en-US" sz="27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；</a:t>
              </a:r>
              <a:endParaRPr lang="zh-CN" altLang="zh-CN" sz="2700" b="1" dirty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  <a:p>
              <a:pPr>
                <a:tabLst>
                  <a:tab pos="342900" algn="l"/>
                  <a:tab pos="342900" algn="l"/>
                </a:tabLst>
              </a:pPr>
              <a:r>
                <a:rPr lang="zh-CN" altLang="zh-CN" sz="27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g——常数               N/kg</a:t>
              </a:r>
            </a:p>
            <a:p>
              <a:pPr>
                <a:tabLst>
                  <a:tab pos="342900" algn="l"/>
                  <a:tab pos="342900" algn="l"/>
                </a:tabLst>
              </a:pPr>
              <a:r>
                <a:rPr lang="zh-CN" altLang="zh-CN" sz="2700" b="1" dirty="0">
                  <a:latin typeface="Times New Roman" panose="02020603050405020304" pitchFamily="18" charset="0"/>
                  <a:ea typeface="黑体" panose="02010609060101010101" pitchFamily="49" charset="-122"/>
                </a:rPr>
                <a:t>h——深度  指从自由液面到液体内部某一位置的竖直距离 ，</a:t>
              </a:r>
              <a:r>
                <a:rPr kumimoji="1" lang="zh-CN" altLang="en-US" sz="27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不是高度，单位是</a:t>
              </a:r>
              <a:r>
                <a:rPr kumimoji="1" lang="en-US" altLang="zh-CN" sz="27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m</a:t>
              </a:r>
              <a:r>
                <a:rPr kumimoji="1" lang="zh-CN" altLang="en-US" sz="2700" b="1" dirty="0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。</a:t>
              </a:r>
            </a:p>
            <a:p>
              <a:pPr>
                <a:tabLst>
                  <a:tab pos="342900" algn="l"/>
                  <a:tab pos="342900" algn="l"/>
                </a:tabLst>
              </a:pPr>
              <a:r>
                <a:rPr kumimoji="1" lang="zh-CN" altLang="en-US" sz="27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液体内部某一深度处的压强只跟液体的密度和深度有关；跟受力面积、质量、重力、体积等因素均无关。</a:t>
              </a:r>
              <a:br>
                <a:rPr kumimoji="1" lang="zh-CN" altLang="en-US" sz="27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</a:br>
              <a:endParaRPr kumimoji="1" lang="zh-CN" altLang="en-US" sz="27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graphicFrame>
          <p:nvGraphicFramePr>
            <p:cNvPr id="11270" name="Object 4"/>
            <p:cNvGraphicFramePr>
              <a:graphicFrameLocks noChangeAspect="1"/>
            </p:cNvGraphicFramePr>
            <p:nvPr/>
          </p:nvGraphicFramePr>
          <p:xfrm>
            <a:off x="480" y="1746"/>
            <a:ext cx="307" cy="326"/>
          </p:xfrm>
          <a:graphic>
            <a:graphicData uri="http://schemas.openxmlformats.org/presentationml/2006/ole">
              <p:oleObj spid="_x0000_s6146" name="Equation" r:id="rId3" imgW="152268" imgH="164957" progId="Equation.3">
                <p:embed/>
              </p:oleObj>
            </a:graphicData>
          </a:graphic>
        </p:graphicFrame>
        <p:graphicFrame>
          <p:nvGraphicFramePr>
            <p:cNvPr id="11271" name="Object 5"/>
            <p:cNvGraphicFramePr>
              <a:graphicFrameLocks noChangeAspect="1"/>
            </p:cNvGraphicFramePr>
            <p:nvPr/>
          </p:nvGraphicFramePr>
          <p:xfrm>
            <a:off x="1969" y="2072"/>
            <a:ext cx="912" cy="376"/>
          </p:xfrm>
          <a:graphic>
            <a:graphicData uri="http://schemas.openxmlformats.org/presentationml/2006/ole">
              <p:oleObj spid="_x0000_s6147" r:id="rId4" imgW="482391" imgH="203112" progId="Equation.3">
                <p:embed/>
              </p:oleObj>
            </a:graphicData>
          </a:graphic>
        </p:graphicFrame>
      </p:grpSp>
      <p:graphicFrame>
        <p:nvGraphicFramePr>
          <p:cNvPr id="11267" name="Object 6"/>
          <p:cNvGraphicFramePr>
            <a:graphicFrameLocks noChangeAspect="1"/>
          </p:cNvGraphicFramePr>
          <p:nvPr/>
        </p:nvGraphicFramePr>
        <p:xfrm>
          <a:off x="3059907" y="628650"/>
          <a:ext cx="2332435" cy="820341"/>
        </p:xfrm>
        <a:graphic>
          <a:graphicData uri="http://schemas.openxmlformats.org/presentationml/2006/ole">
            <p:oleObj spid="_x0000_s6148" name="Equation" r:id="rId5" imgW="470880" imgH="155160" progId="">
              <p:embed/>
            </p:oleObj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1346359" y="352425"/>
            <a:ext cx="1096804" cy="576263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kumimoji="1" lang="zh-CN" altLang="en-US" sz="33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注意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8" name="Picture 4" descr="p091[1]"/>
          <p:cNvPicPr>
            <a:picLocks noChangeAspect="1" noChangeArrowheads="1"/>
          </p:cNvPicPr>
          <p:nvPr/>
        </p:nvPicPr>
        <p:blipFill>
          <a:blip r:embed="rId2">
            <a:lum bright="-6000" contrast="3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83" t="10092" r="5121"/>
          <a:stretch>
            <a:fillRect/>
          </a:stretch>
        </p:blipFill>
        <p:spPr bwMode="auto">
          <a:xfrm>
            <a:off x="272794" y="1443038"/>
            <a:ext cx="4110669" cy="280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7829" name="Text Box 5"/>
          <p:cNvSpPr txBox="1">
            <a:spLocks noChangeArrowheads="1"/>
          </p:cNvSpPr>
          <p:nvPr/>
        </p:nvSpPr>
        <p:spPr bwMode="auto">
          <a:xfrm>
            <a:off x="4383405" y="857250"/>
            <a:ext cx="4669155" cy="339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kumimoji="1" lang="en-US" altLang="zh-CN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   </a:t>
            </a:r>
            <a:r>
              <a:rPr kumimoji="1"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将三支大小不同的玻璃管的两端烧熔封闭，用帆布包紧后装进铜管里，铜管的上端开有小孔可以让水进入，再把这根铜管沉到</a:t>
            </a:r>
            <a:r>
              <a:rPr kumimoji="1" lang="en-US" altLang="zh-CN" sz="2700" dirty="0">
                <a:latin typeface="黑体" panose="02010609060101010101" pitchFamily="49" charset="-122"/>
                <a:ea typeface="黑体" panose="02010609060101010101" pitchFamily="49" charset="-122"/>
              </a:rPr>
              <a:t>5000</a:t>
            </a:r>
            <a:r>
              <a:rPr kumimoji="1"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米的深海。当他把铜管提上来时，不禁惊呆了：帆布里的玻璃全变成雪花状的玻璃粉！</a:t>
            </a:r>
            <a:endParaRPr kumimoji="1" lang="zh-CN" altLang="en-US" sz="2700" u="sng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34" name="Rectangle 2"/>
          <p:cNvSpPr>
            <a:spLocks noGrp="1" noChangeArrowheads="1"/>
          </p:cNvSpPr>
          <p:nvPr/>
        </p:nvSpPr>
        <p:spPr>
          <a:xfrm>
            <a:off x="272654" y="107156"/>
            <a:ext cx="6172200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b="1" dirty="0">
                <a:ea typeface="黑体" panose="02010609060101010101" pitchFamily="49" charset="-122"/>
              </a:rPr>
              <a:t>四、</a:t>
            </a:r>
            <a:r>
              <a:rPr lang="zh-CN" altLang="en-US" b="1" dirty="0">
                <a:sym typeface="+mn-ea"/>
              </a:rPr>
              <a:t>解释生活中的现象</a:t>
            </a:r>
            <a:endParaRPr lang="zh-CN" altLang="en-US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2627710" y="975742"/>
            <a:ext cx="3509963" cy="339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89803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>
            <a:spAutoFit/>
          </a:bodyPr>
          <a:lstStyle/>
          <a:p>
            <a:r>
              <a:rPr kumimoji="1" lang="en-US" altLang="zh-CN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  </a:t>
            </a:r>
            <a:r>
              <a:rPr kumimoji="1"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1648</a:t>
            </a:r>
            <a:r>
              <a:rPr kumimoji="1"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年，帕斯卡曾经做了一个著名的实验。在一个密闭的装满水的木桶的桶盖上，插入一根细长的管，并从楼房的阳台上向细管子里灌水，结果只用了几杯水，竟把木桶压裂了，桶里的水从裂缝中流了出来。为什么？</a:t>
            </a:r>
          </a:p>
        </p:txBody>
      </p:sp>
      <p:pic>
        <p:nvPicPr>
          <p:cNvPr id="34828" name="Picture 12" descr="czwl8bp4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1C7D5"/>
              </a:clrFrom>
              <a:clrTo>
                <a:srgbClr val="F1C7D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663" t="52791" r="22340" b="24001"/>
          <a:stretch>
            <a:fillRect/>
          </a:stretch>
        </p:blipFill>
        <p:spPr bwMode="auto">
          <a:xfrm>
            <a:off x="5813824" y="161926"/>
            <a:ext cx="2106215" cy="473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3962" y="612058"/>
            <a:ext cx="1643984" cy="22638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3332" y="2920195"/>
            <a:ext cx="1068008" cy="64895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6455242" y="363894"/>
            <a:ext cx="969496" cy="4501001"/>
          </a:xfrm>
          <a:prstGeom prst="rect">
            <a:avLst/>
          </a:prstGeom>
          <a:solidFill>
            <a:srgbClr val="0033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7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带鱼生活在深海中。为什么我们在鱼市上看不到活带鱼？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50" y="363894"/>
            <a:ext cx="4229100" cy="22078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350" y="2739118"/>
            <a:ext cx="4229100" cy="204048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962392" y="484584"/>
            <a:ext cx="3050381" cy="1977628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dirty="0"/>
              <a:t>   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工程师们为什么要把拦河坝设计成下宽上窄的形状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zh-CN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962392" y="3484498"/>
            <a:ext cx="6344840" cy="1601391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</a:rPr>
              <a:t>   </a:t>
            </a:r>
            <a:r>
              <a:rPr lang="zh-CN" altLang="en-US" sz="2700" b="1" dirty="0">
                <a:solidFill>
                  <a:srgbClr val="FF0000"/>
                </a:solidFill>
              </a:rPr>
              <a:t>液体内部的压强随深度的增加而增大，下部较宽的大坝能承受更大的压强。上部较窄的大坝既能承受压强又能节省材料。</a:t>
            </a:r>
          </a:p>
        </p:txBody>
      </p:sp>
      <p:pic>
        <p:nvPicPr>
          <p:cNvPr id="23556" name="Picture 4" descr="未命名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9000"/>
          <a:stretch>
            <a:fillRect/>
          </a:stretch>
        </p:blipFill>
        <p:spPr bwMode="auto">
          <a:xfrm>
            <a:off x="3919393" y="2620104"/>
            <a:ext cx="3718322" cy="86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5" descr="大坝侧面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2772" y="421505"/>
            <a:ext cx="3429000" cy="2206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uild="p"/>
      <p:bldP spid="2355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494235" y="0"/>
            <a:ext cx="6172200" cy="857250"/>
          </a:xfrm>
        </p:spPr>
        <p:txBody>
          <a:bodyPr/>
          <a:lstStyle/>
          <a:p>
            <a:r>
              <a:rPr lang="zh-CN" altLang="en-US" sz="3000" b="1" dirty="0">
                <a:ea typeface="黑体" panose="02010609060101010101" pitchFamily="49" charset="-122"/>
              </a:rPr>
              <a:t>五、连通器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94235" y="844154"/>
            <a:ext cx="6172200" cy="485775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ct val="50000"/>
              </a:spcBef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US" altLang="zh-CN" sz="2700" b="1" dirty="0">
                <a:solidFill>
                  <a:srgbClr val="FF0000"/>
                </a:solidFill>
              </a:rPr>
              <a:t>1</a:t>
            </a:r>
            <a:r>
              <a:rPr lang="zh-CN" altLang="en-US" sz="2700" b="1" dirty="0">
                <a:solidFill>
                  <a:srgbClr val="FF0000"/>
                </a:solidFill>
              </a:rPr>
              <a:t>、定义：</a:t>
            </a:r>
            <a:r>
              <a:rPr lang="zh-CN" altLang="en-US" b="1" dirty="0"/>
              <a:t>上端开口、下端连通的容器</a:t>
            </a:r>
            <a:r>
              <a:rPr lang="zh-CN" altLang="en-US" dirty="0"/>
              <a:t> 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45326" y="3528865"/>
            <a:ext cx="2673220" cy="16146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05577" y="1491855"/>
            <a:ext cx="3417920" cy="26789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13822" y="1329929"/>
            <a:ext cx="1852613" cy="199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56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 descr="3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6D5DA"/>
              </a:clrFrom>
              <a:clrTo>
                <a:srgbClr val="D6D5DA">
                  <a:alpha val="0"/>
                </a:srgbClr>
              </a:clrTo>
            </a:clrChange>
            <a:lum bright="-18000" contrast="4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2182" t="17593" r="20856" b="64523"/>
          <a:stretch>
            <a:fillRect/>
          </a:stretch>
        </p:blipFill>
        <p:spPr bwMode="auto">
          <a:xfrm>
            <a:off x="1151123" y="1606897"/>
            <a:ext cx="6561535" cy="2786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8378" name="Text Box 10"/>
          <p:cNvSpPr txBox="1">
            <a:spLocks noChangeArrowheads="1"/>
          </p:cNvSpPr>
          <p:nvPr/>
        </p:nvSpPr>
        <p:spPr bwMode="auto">
          <a:xfrm>
            <a:off x="3405571" y="914399"/>
            <a:ext cx="2052638" cy="700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100" b="1" dirty="0">
                <a:solidFill>
                  <a:srgbClr val="FF0000"/>
                </a:solidFill>
                <a:ea typeface="黑体" panose="02010609060101010101" pitchFamily="49" charset="-122"/>
              </a:rPr>
              <a:t>连通器</a:t>
            </a:r>
          </a:p>
        </p:txBody>
      </p:sp>
      <p:sp>
        <p:nvSpPr>
          <p:cNvPr id="58381" name="Text Box 13"/>
          <p:cNvSpPr txBox="1">
            <a:spLocks noChangeArrowheads="1"/>
          </p:cNvSpPr>
          <p:nvPr/>
        </p:nvSpPr>
        <p:spPr bwMode="auto">
          <a:xfrm>
            <a:off x="992061" y="264165"/>
            <a:ext cx="5354671" cy="530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、与液体压强相关的应用实例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ChangeArrowheads="1"/>
          </p:cNvSpPr>
          <p:nvPr/>
        </p:nvSpPr>
        <p:spPr bwMode="auto">
          <a:xfrm>
            <a:off x="1627586" y="882351"/>
            <a:ext cx="6373415" cy="3624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gradFill rotWithShape="0">
                  <a:gsLst>
                    <a:gs pos="0">
                      <a:srgbClr val="BF4CD2"/>
                    </a:gs>
                    <a:gs pos="100000">
                      <a:srgbClr val="BF4CD2">
                        <a:gamma/>
                        <a:shade val="33333"/>
                        <a:invGamma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>
            <a:spAutoFit/>
          </a:bodyPr>
          <a:lstStyle/>
          <a:p>
            <a:r>
              <a:rPr lang="en-US" altLang="zh-CN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、通过实验记住液体压强的规律。</a:t>
            </a:r>
          </a:p>
          <a:p>
            <a:r>
              <a:rPr lang="en-US" altLang="zh-CN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、学会用压强计测量压强，会推理并记住液体压强的公式。</a:t>
            </a:r>
          </a:p>
          <a:p>
            <a:r>
              <a:rPr lang="en-US" altLang="zh-CN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、会用液体压强的规律解释生活中的现象。</a:t>
            </a:r>
          </a:p>
          <a:p>
            <a:r>
              <a:rPr lang="en-US" altLang="zh-CN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、知道什么叫连通器，知道船闸的工作原理。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7184" y="189548"/>
            <a:ext cx="1973580" cy="622459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学习目标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image00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0921" y="1137169"/>
            <a:ext cx="3210897" cy="2501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1355272" y="3954169"/>
            <a:ext cx="6172200" cy="530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为什么连通器内的液面总是相平的？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1" y="1137169"/>
            <a:ext cx="3419669" cy="2501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1331119" y="519114"/>
            <a:ext cx="6506766" cy="1915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某村计划修建一条水渠，水渠必须高出地面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米，才能把水送到远处的一块地势比较高的田地里，可是这条水渠又必须横穿一条公路。请你帮助想个办法，怎样才能使水既能穿过公路，又不影响交通呢？</a:t>
            </a:r>
          </a:p>
        </p:txBody>
      </p:sp>
      <p:grpSp>
        <p:nvGrpSpPr>
          <p:cNvPr id="2" name="Group 6"/>
          <p:cNvGrpSpPr/>
          <p:nvPr/>
        </p:nvGrpSpPr>
        <p:grpSpPr bwMode="auto">
          <a:xfrm>
            <a:off x="1120744" y="2545549"/>
            <a:ext cx="3726656" cy="2213372"/>
            <a:chOff x="68" y="2160"/>
            <a:chExt cx="3130" cy="1819"/>
          </a:xfrm>
        </p:grpSpPr>
        <p:pic>
          <p:nvPicPr>
            <p:cNvPr id="64519" name="连通器的应用－过路涵洞.avi">
              <a:hlinkClick r:id="" action="ppaction://media"/>
            </p:cNvPr>
            <p:cNvPicPr>
              <a:picLocks noRot="1" noChangeAspect="1" noChangeArrowheads="1"/>
            </p:cNvPicPr>
            <p:nvPr>
              <a:videoFile r:link="rId1"/>
              <p:extLst>
                <p:ext uri="{DAA4B4D4-6D71-4841-9C94-3DE7FCFB9230}">
                  <p14:media xmlns:p14="http://schemas.microsoft.com/office/powerpoint/2010/main" xmlns="" r:link="rId3"/>
                </p:ext>
              </p:extLst>
            </p:nvPr>
          </p:nvPicPr>
          <p:blipFill>
            <a:blip r:embed="rId4">
              <a:lum bright="36000" contrast="18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t="5347" b="19098"/>
            <a:stretch>
              <a:fillRect/>
            </a:stretch>
          </p:blipFill>
          <p:spPr bwMode="auto">
            <a:xfrm>
              <a:off x="68" y="2205"/>
              <a:ext cx="3130" cy="17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4520" name="Text Box 8"/>
            <p:cNvSpPr txBox="1">
              <a:spLocks noChangeArrowheads="1"/>
            </p:cNvSpPr>
            <p:nvPr/>
          </p:nvSpPr>
          <p:spPr bwMode="auto">
            <a:xfrm>
              <a:off x="1014" y="2160"/>
              <a:ext cx="1189" cy="3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400" dirty="0">
                  <a:solidFill>
                    <a:schemeClr val="bg1"/>
                  </a:solidFill>
                  <a:latin typeface="Times New Roman" panose="02020603050405020304" pitchFamily="18" charset="0"/>
                  <a:ea typeface="华文新魏" panose="02010800040101010101" pitchFamily="2" charset="-122"/>
                </a:rPr>
                <a:t>过路涵洞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76414" y="2600305"/>
            <a:ext cx="2816168" cy="215861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390554" y="2600306"/>
            <a:ext cx="531845" cy="21005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300" b="1" dirty="0"/>
              <a:t>涵洞积水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0" name="Text Box 30"/>
          <p:cNvSpPr txBox="1">
            <a:spLocks noChangeArrowheads="1"/>
          </p:cNvSpPr>
          <p:nvPr/>
        </p:nvSpPr>
        <p:spPr bwMode="auto">
          <a:xfrm>
            <a:off x="5125018" y="417854"/>
            <a:ext cx="1472255" cy="38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sz="2100" dirty="0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锅炉水位计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094" y="552839"/>
            <a:ext cx="2832655" cy="26242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3975" y="1197466"/>
            <a:ext cx="886231" cy="159274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300" b="1" dirty="0"/>
              <a:t>水</a:t>
            </a:r>
            <a:endParaRPr lang="en-US" altLang="zh-CN" sz="3300" b="1" dirty="0"/>
          </a:p>
          <a:p>
            <a:r>
              <a:rPr lang="zh-CN" altLang="en-US" sz="3300" b="1" dirty="0"/>
              <a:t>位计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1280627"/>
            <a:ext cx="3114906" cy="361094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145625" y="1399592"/>
            <a:ext cx="487524" cy="35317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500" b="1" dirty="0"/>
              <a:t>自</a:t>
            </a:r>
            <a:endParaRPr lang="en-US" altLang="zh-CN" sz="4500" b="1" dirty="0"/>
          </a:p>
          <a:p>
            <a:r>
              <a:rPr lang="zh-CN" altLang="en-US" sz="4500" b="1" dirty="0"/>
              <a:t>动</a:t>
            </a:r>
            <a:endParaRPr lang="en-US" altLang="zh-CN" sz="4500" b="1" dirty="0"/>
          </a:p>
          <a:p>
            <a:r>
              <a:rPr lang="zh-CN" altLang="en-US" sz="4500" b="1" dirty="0"/>
              <a:t>喂</a:t>
            </a:r>
            <a:endParaRPr lang="en-US" altLang="zh-CN" sz="4500" b="1" dirty="0"/>
          </a:p>
          <a:p>
            <a:r>
              <a:rPr lang="zh-CN" altLang="en-US" sz="4500" b="1" dirty="0"/>
              <a:t>水</a:t>
            </a:r>
            <a:endParaRPr lang="en-US" altLang="zh-CN" sz="4500" b="1" dirty="0"/>
          </a:p>
          <a:p>
            <a:r>
              <a:rPr lang="zh-CN" altLang="en-US" sz="4500" b="1" dirty="0"/>
              <a:t>器</a:t>
            </a:r>
            <a:endParaRPr lang="zh-CN" altLang="en-US" b="1" dirty="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3014" name="Object 6"/>
          <p:cNvGraphicFramePr>
            <a:graphicFrameLocks noChangeAspect="1"/>
          </p:cNvGraphicFramePr>
          <p:nvPr/>
        </p:nvGraphicFramePr>
        <p:xfrm>
          <a:off x="1885950" y="514351"/>
          <a:ext cx="3657600" cy="2089547"/>
        </p:xfrm>
        <a:graphic>
          <a:graphicData uri="http://schemas.openxmlformats.org/presentationml/2006/ole">
            <p:oleObj spid="_x0000_s7170" name="位图图像" r:id="rId3" imgW="3866667" imgH="2209524" progId="PBrush">
              <p:embed/>
            </p:oleObj>
          </a:graphicData>
        </a:graphic>
      </p:graphicFrame>
      <p:graphicFrame>
        <p:nvGraphicFramePr>
          <p:cNvPr id="43015" name="Object 7"/>
          <p:cNvGraphicFramePr>
            <a:graphicFrameLocks noChangeAspect="1"/>
          </p:cNvGraphicFramePr>
          <p:nvPr/>
        </p:nvGraphicFramePr>
        <p:xfrm>
          <a:off x="4373725" y="2674144"/>
          <a:ext cx="3722914" cy="2364387"/>
        </p:xfrm>
        <a:graphic>
          <a:graphicData uri="http://schemas.openxmlformats.org/presentationml/2006/ole">
            <p:oleObj spid="_x0000_s7171" name="位图图像" r:id="rId4" imgW="3323810" imgH="2409524" progId="PBrush">
              <p:embed/>
            </p:oleObj>
          </a:graphicData>
        </a:graphic>
      </p:graphicFrame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2633639" y="3337201"/>
            <a:ext cx="1677104" cy="761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500" b="1" dirty="0">
                <a:solidFill>
                  <a:srgbClr val="CC0000"/>
                </a:solidFill>
                <a:ea typeface="华文新魏" panose="02010800040101010101" pitchFamily="2" charset="-122"/>
              </a:rPr>
              <a:t>船闸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4756" name="Object 4"/>
          <p:cNvGraphicFramePr>
            <a:graphicFrameLocks noChangeAspect="1"/>
          </p:cNvGraphicFramePr>
          <p:nvPr/>
        </p:nvGraphicFramePr>
        <p:xfrm>
          <a:off x="1301621" y="514350"/>
          <a:ext cx="6032241" cy="1657350"/>
        </p:xfrm>
        <a:graphic>
          <a:graphicData uri="http://schemas.openxmlformats.org/presentationml/2006/ole">
            <p:oleObj spid="_x0000_s8194" name="位图图像" r:id="rId3" imgW="3866667" imgH="2209524" progId="PBrush">
              <p:embed/>
            </p:oleObj>
          </a:graphicData>
        </a:graphic>
      </p:graphicFrame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898" y="2330321"/>
            <a:ext cx="7984671" cy="237930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yeyaj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390" y="499187"/>
            <a:ext cx="3565460" cy="397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6879" y="499188"/>
            <a:ext cx="4312918" cy="385637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331120" y="681037"/>
            <a:ext cx="6561535" cy="3996929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、液体由于受到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作用，对支撑它的物体也有压强。液体不仅对容器的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有压强，而且在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也有压强。液体内部的压强我们可以用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来测量。</a:t>
            </a:r>
          </a:p>
          <a:p>
            <a:pPr>
              <a:buFontTx/>
              <a:buNone/>
            </a:pP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buFontTx/>
              <a:buNone/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kumimoji="1"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液体内部</a:t>
            </a:r>
            <a:r>
              <a:rPr kumimoji="1" lang="en-US" altLang="zh-CN" sz="27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__      __   ______</a:t>
            </a:r>
            <a:r>
              <a:rPr kumimoji="1"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压强；液体内部的压强随深度的增加而</a:t>
            </a:r>
            <a:r>
              <a:rPr kumimoji="1"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 </a:t>
            </a:r>
            <a:r>
              <a:rPr kumimoji="1"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；在</a:t>
            </a:r>
            <a:r>
              <a:rPr kumimoji="1"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 </a:t>
            </a:r>
            <a:r>
              <a:rPr kumimoji="1"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，液体向各个方向的压强都相等</a:t>
            </a:r>
            <a:r>
              <a:rPr kumimoji="1" lang="en-US" altLang="zh-CN" sz="2700" b="1" dirty="0">
                <a:solidFill>
                  <a:schemeClr val="accent2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endParaRPr lang="en-US" altLang="zh-CN" sz="2700" b="1" dirty="0">
              <a:solidFill>
                <a:schemeClr val="accent2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4031456" y="681037"/>
            <a:ext cx="86320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重力</a:t>
            </a: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1792243" y="3452084"/>
            <a:ext cx="156567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同一深度</a:t>
            </a:r>
          </a:p>
        </p:txBody>
      </p:sp>
      <p:sp>
        <p:nvSpPr>
          <p:cNvPr id="83974" name="Text Box 6"/>
          <p:cNvSpPr txBox="1">
            <a:spLocks noChangeArrowheads="1"/>
          </p:cNvSpPr>
          <p:nvPr/>
        </p:nvSpPr>
        <p:spPr bwMode="auto">
          <a:xfrm>
            <a:off x="3590925" y="2623185"/>
            <a:ext cx="3087529" cy="483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向各个方向都有</a:t>
            </a:r>
          </a:p>
        </p:txBody>
      </p:sp>
      <p:sp>
        <p:nvSpPr>
          <p:cNvPr id="83975" name="Text Box 7"/>
          <p:cNvSpPr txBox="1">
            <a:spLocks noChangeArrowheads="1"/>
          </p:cNvSpPr>
          <p:nvPr/>
        </p:nvSpPr>
        <p:spPr bwMode="auto">
          <a:xfrm>
            <a:off x="5542604" y="1736855"/>
            <a:ext cx="1350169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压强计</a:t>
            </a:r>
          </a:p>
        </p:txBody>
      </p:sp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5112545" y="1366123"/>
            <a:ext cx="156567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液体内部</a:t>
            </a:r>
          </a:p>
        </p:txBody>
      </p:sp>
      <p:sp>
        <p:nvSpPr>
          <p:cNvPr id="83977" name="Text Box 9"/>
          <p:cNvSpPr txBox="1">
            <a:spLocks noChangeArrowheads="1"/>
          </p:cNvSpPr>
          <p:nvPr/>
        </p:nvSpPr>
        <p:spPr bwMode="auto">
          <a:xfrm>
            <a:off x="1898452" y="1366498"/>
            <a:ext cx="91797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侧壁</a:t>
            </a:r>
          </a:p>
        </p:txBody>
      </p:sp>
      <p:sp>
        <p:nvSpPr>
          <p:cNvPr id="83978" name="Text Box 10"/>
          <p:cNvSpPr txBox="1">
            <a:spLocks noChangeArrowheads="1"/>
          </p:cNvSpPr>
          <p:nvPr/>
        </p:nvSpPr>
        <p:spPr bwMode="auto">
          <a:xfrm>
            <a:off x="6786564" y="1058466"/>
            <a:ext cx="91797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底部</a:t>
            </a:r>
          </a:p>
        </p:txBody>
      </p:sp>
      <p:sp>
        <p:nvSpPr>
          <p:cNvPr id="83979" name="Text Box 11"/>
          <p:cNvSpPr txBox="1">
            <a:spLocks noChangeArrowheads="1"/>
          </p:cNvSpPr>
          <p:nvPr/>
        </p:nvSpPr>
        <p:spPr bwMode="auto">
          <a:xfrm>
            <a:off x="6433786" y="3106852"/>
            <a:ext cx="917972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增大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43364" y="104775"/>
            <a:ext cx="1821180" cy="576263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3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课堂总结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3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3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839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83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1" grpId="0"/>
      <p:bldP spid="83972" grpId="0"/>
      <p:bldP spid="83974" grpId="0" bldLvl="0" animBg="1"/>
      <p:bldP spid="83975" grpId="0"/>
      <p:bldP spid="83976" grpId="0" bldLvl="0" animBg="1"/>
      <p:bldP spid="83977" grpId="0"/>
      <p:bldP spid="83978" grpId="0"/>
      <p:bldP spid="8397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1304330" y="2409826"/>
            <a:ext cx="6318647" cy="1731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 anchor="ctr">
            <a:spAutoFit/>
          </a:bodyPr>
          <a:lstStyle/>
          <a:p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．连通器是上端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_________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，下部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_________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的容器．只有往连通器中注入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_________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液体，而且当液体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_______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时，各容器中的液面才会保持相平． </a:t>
            </a:r>
          </a:p>
        </p:txBody>
      </p:sp>
      <p:sp>
        <p:nvSpPr>
          <p:cNvPr id="65542" name="Rectangle 6"/>
          <p:cNvSpPr>
            <a:spLocks noChangeArrowheads="1"/>
          </p:cNvSpPr>
          <p:nvPr/>
        </p:nvSpPr>
        <p:spPr bwMode="auto">
          <a:xfrm>
            <a:off x="4463653" y="2414587"/>
            <a:ext cx="747713" cy="434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华文新魏" panose="02010800040101010101" pitchFamily="2" charset="-122"/>
              </a:rPr>
              <a:t>开口</a:t>
            </a:r>
          </a:p>
        </p:txBody>
      </p:sp>
      <p:sp>
        <p:nvSpPr>
          <p:cNvPr id="65543" name="Rectangle 7"/>
          <p:cNvSpPr>
            <a:spLocks noChangeArrowheads="1"/>
          </p:cNvSpPr>
          <p:nvPr/>
        </p:nvSpPr>
        <p:spPr bwMode="auto">
          <a:xfrm>
            <a:off x="1870472" y="2793206"/>
            <a:ext cx="747713" cy="434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华文新魏" panose="02010800040101010101" pitchFamily="2" charset="-122"/>
              </a:rPr>
              <a:t>连通</a:t>
            </a:r>
          </a:p>
        </p:txBody>
      </p:sp>
      <p:sp>
        <p:nvSpPr>
          <p:cNvPr id="65544" name="Rectangle 8"/>
          <p:cNvSpPr>
            <a:spLocks noChangeArrowheads="1"/>
          </p:cNvSpPr>
          <p:nvPr/>
        </p:nvSpPr>
        <p:spPr bwMode="auto">
          <a:xfrm>
            <a:off x="1978818" y="3225405"/>
            <a:ext cx="747713" cy="43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华文新魏" panose="02010800040101010101" pitchFamily="2" charset="-122"/>
              </a:rPr>
              <a:t>同种</a:t>
            </a:r>
          </a:p>
        </p:txBody>
      </p:sp>
      <p:sp>
        <p:nvSpPr>
          <p:cNvPr id="65545" name="Rectangle 9"/>
          <p:cNvSpPr>
            <a:spLocks noChangeArrowheads="1"/>
          </p:cNvSpPr>
          <p:nvPr/>
        </p:nvSpPr>
        <p:spPr bwMode="auto">
          <a:xfrm>
            <a:off x="5920978" y="3225405"/>
            <a:ext cx="1052513" cy="4345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ea typeface="华文新魏" panose="02010800040101010101" pitchFamily="2" charset="-122"/>
              </a:rPr>
              <a:t>不流动</a:t>
            </a:r>
          </a:p>
        </p:txBody>
      </p:sp>
      <p:sp>
        <p:nvSpPr>
          <p:cNvPr id="65550" name="Rectangle 14"/>
          <p:cNvSpPr>
            <a:spLocks noChangeArrowheads="1"/>
          </p:cNvSpPr>
          <p:nvPr/>
        </p:nvSpPr>
        <p:spPr bwMode="auto">
          <a:xfrm>
            <a:off x="1169195" y="896542"/>
            <a:ext cx="6750844" cy="1134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</a:pPr>
            <a:r>
              <a:rPr kumimoji="1"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kumimoji="1"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、液体的压强还跟液体的密度有关，深度相同时，液体的密度越大，压强</a:t>
            </a:r>
            <a:r>
              <a:rPr kumimoji="1"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_____</a:t>
            </a:r>
            <a:r>
              <a:rPr kumimoji="1"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551" name="Text Box 15"/>
          <p:cNvSpPr txBox="1">
            <a:spLocks noChangeArrowheads="1"/>
          </p:cNvSpPr>
          <p:nvPr/>
        </p:nvSpPr>
        <p:spPr bwMode="auto">
          <a:xfrm>
            <a:off x="6354367" y="1275160"/>
            <a:ext cx="864394" cy="48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越大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5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2" grpId="0"/>
      <p:bldP spid="65543" grpId="0"/>
      <p:bldP spid="65544" grpId="0"/>
      <p:bldP spid="65545" grpId="0"/>
      <p:bldP spid="655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1245224" y="792957"/>
            <a:ext cx="6210300" cy="3808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、一端蒙橡皮膜的玻璃筒，插入水中，如图所示，在逐渐下插的过程中，橡皮膜将 </a:t>
            </a: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(     )</a:t>
            </a:r>
          </a:p>
          <a:p>
            <a:pPr>
              <a:spcBef>
                <a:spcPct val="50000"/>
              </a:spcBef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．逐渐下凸</a:t>
            </a:r>
          </a:p>
          <a:p>
            <a:pPr>
              <a:spcBef>
                <a:spcPct val="50000"/>
              </a:spcBef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．逐渐上凸</a:t>
            </a:r>
          </a:p>
          <a:p>
            <a:pPr>
              <a:spcBef>
                <a:spcPct val="50000"/>
              </a:spcBef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．保持不变</a:t>
            </a:r>
          </a:p>
          <a:p>
            <a:pPr>
              <a:spcBef>
                <a:spcPct val="50000"/>
              </a:spcBef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D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．不好判断． </a:t>
            </a:r>
          </a:p>
        </p:txBody>
      </p:sp>
      <p:pic>
        <p:nvPicPr>
          <p:cNvPr id="89094" name="Picture 6" descr="2006031215043545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57419" y="1405934"/>
            <a:ext cx="1947863" cy="2160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9095" name="Rectangle 7"/>
          <p:cNvSpPr>
            <a:spLocks noChangeArrowheads="1"/>
          </p:cNvSpPr>
          <p:nvPr/>
        </p:nvSpPr>
        <p:spPr bwMode="auto">
          <a:xfrm>
            <a:off x="2531512" y="1645080"/>
            <a:ext cx="394980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/>
          <a:p>
            <a:r>
              <a:rPr lang="en-US" altLang="zh-CN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B</a:t>
            </a:r>
            <a:r>
              <a:rPr lang="en-US" altLang="zh-CN" dirty="0"/>
              <a:t> </a:t>
            </a:r>
          </a:p>
        </p:txBody>
      </p:sp>
      <p:sp>
        <p:nvSpPr>
          <p:cNvPr id="89096" name="Text Box 8"/>
          <p:cNvSpPr txBox="1">
            <a:spLocks noChangeArrowheads="1"/>
          </p:cNvSpPr>
          <p:nvPr/>
        </p:nvSpPr>
        <p:spPr bwMode="auto">
          <a:xfrm>
            <a:off x="3667200" y="3393185"/>
            <a:ext cx="4158853" cy="1361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</a:t>
            </a:r>
            <a:r>
              <a:rPr lang="en-US" altLang="zh-CN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由于液体内部各方向都有压强，玻璃筒插入水中时，下端橡皮膜应受到向上的压强作用，而且越向下时，压强越大．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7184" y="189548"/>
            <a:ext cx="1836080" cy="577081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3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681039"/>
            <a:ext cx="6453188" cy="1350169"/>
          </a:xfrm>
        </p:spPr>
        <p:txBody>
          <a:bodyPr>
            <a:normAutofit lnSpcReduction="10000"/>
          </a:bodyPr>
          <a:lstStyle/>
          <a:p>
            <a:pPr>
              <a:buFontTx/>
              <a:buNone/>
            </a:pPr>
            <a:r>
              <a:rPr lang="en-US" altLang="zh-CN" dirty="0">
                <a:solidFill>
                  <a:srgbClr val="0000CC"/>
                </a:solidFill>
              </a:rPr>
              <a:t>  2</a:t>
            </a:r>
            <a:r>
              <a:rPr lang="zh-CN" altLang="en-US" dirty="0">
                <a:solidFill>
                  <a:srgbClr val="0000CC"/>
                </a:solidFill>
              </a:rPr>
              <a:t>、</a:t>
            </a:r>
            <a:r>
              <a:rPr lang="en-US" altLang="zh-CN" dirty="0">
                <a:solidFill>
                  <a:srgbClr val="0000CC"/>
                </a:solidFill>
              </a:rPr>
              <a:t>  </a:t>
            </a:r>
            <a:r>
              <a:rPr lang="zh-CN" altLang="en-US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杯子中装有</a:t>
            </a:r>
            <a:r>
              <a:rPr lang="en-US" altLang="zh-CN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120g</a:t>
            </a:r>
            <a:r>
              <a:rPr lang="zh-CN" altLang="en-US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水，水深</a:t>
            </a:r>
            <a:r>
              <a:rPr lang="en-US" altLang="zh-CN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10cm</a:t>
            </a:r>
            <a:r>
              <a:rPr lang="zh-CN" altLang="en-US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，当杯子底面积为</a:t>
            </a:r>
            <a:r>
              <a:rPr lang="en-US" altLang="zh-CN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10cm</a:t>
            </a:r>
            <a:r>
              <a:rPr lang="en-US" altLang="zh-CN" sz="2700" b="1" baseline="30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时，杯子底受到压强为多少？杯子底受到压力为多少？ </a:t>
            </a:r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1494235" y="2083595"/>
            <a:ext cx="6129338" cy="2562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解：</a:t>
            </a:r>
            <a:r>
              <a:rPr lang="en-US" altLang="zh-CN" sz="2700" b="1" i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</a:t>
            </a:r>
            <a:r>
              <a:rPr lang="en-US" altLang="zh-CN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en-US" altLang="zh-CN" sz="2700" b="1" i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ρ</a:t>
            </a:r>
            <a:r>
              <a:rPr lang="zh-CN" altLang="en-US" sz="2700" b="1" baseline="-25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液</a:t>
            </a:r>
            <a:r>
              <a:rPr lang="en-US" altLang="zh-CN" sz="2700" b="1" i="1" dirty="0" err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gh</a:t>
            </a:r>
            <a:r>
              <a:rPr lang="zh-CN" altLang="en-US" sz="2700" b="1" baseline="-25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深</a:t>
            </a:r>
          </a:p>
          <a:p>
            <a:r>
              <a:rPr lang="zh-CN" altLang="en-US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　　  </a:t>
            </a:r>
            <a:r>
              <a:rPr lang="en-US" altLang="zh-CN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en-US" altLang="zh-CN" sz="2700" b="1" i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ρ</a:t>
            </a:r>
            <a:r>
              <a:rPr lang="zh-CN" altLang="en-US" sz="2700" b="1" baseline="-25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水</a:t>
            </a:r>
            <a:r>
              <a:rPr lang="en-US" altLang="zh-CN" sz="2700" b="1" i="1" dirty="0" err="1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gh</a:t>
            </a:r>
            <a:r>
              <a:rPr lang="zh-CN" altLang="en-US" sz="2700" b="1" baseline="-25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深 </a:t>
            </a:r>
          </a:p>
          <a:p>
            <a:r>
              <a:rPr lang="zh-CN" altLang="en-US" sz="2700" b="1" baseline="-25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     </a:t>
            </a:r>
            <a:r>
              <a:rPr lang="en-US" altLang="zh-CN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=1.0×10</a:t>
            </a:r>
            <a:r>
              <a:rPr lang="en-US" altLang="zh-CN" sz="2700" b="1" baseline="30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en-US" altLang="zh-CN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kg/m</a:t>
            </a:r>
            <a:r>
              <a:rPr lang="en-US" altLang="zh-CN" sz="2700" b="1" baseline="30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en-US" altLang="zh-CN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×10N/kg×0.1m</a:t>
            </a:r>
          </a:p>
          <a:p>
            <a:r>
              <a:rPr lang="en-US" altLang="zh-CN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=1000Pa</a:t>
            </a:r>
          </a:p>
          <a:p>
            <a:endParaRPr lang="en-US" altLang="zh-CN" sz="2700" b="1" dirty="0">
              <a:solidFill>
                <a:srgbClr val="FF33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        </a:t>
            </a:r>
            <a:r>
              <a:rPr lang="en-US" altLang="zh-CN" sz="2700" b="1" i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F</a:t>
            </a:r>
            <a:r>
              <a:rPr lang="en-US" altLang="zh-CN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lang="en-US" altLang="zh-CN" sz="2700" b="1" i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PS</a:t>
            </a:r>
            <a:r>
              <a:rPr lang="en-US" altLang="zh-CN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=1000Pa×10</a:t>
            </a:r>
            <a:r>
              <a:rPr lang="en-US" altLang="zh-CN" sz="2700" b="1" baseline="30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-4</a:t>
            </a:r>
            <a:r>
              <a:rPr lang="en-US" altLang="zh-CN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m</a:t>
            </a:r>
            <a:r>
              <a:rPr lang="en-US" altLang="zh-CN" sz="2700" b="1" baseline="30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en-US" altLang="zh-CN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=1N</a:t>
            </a:r>
            <a:r>
              <a:rPr lang="en-US" altLang="zh-CN" sz="2700" b="1" dirty="0">
                <a:solidFill>
                  <a:schemeClr val="folHlink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63510" y="216318"/>
            <a:ext cx="5751521" cy="1102519"/>
          </a:xfrm>
        </p:spPr>
        <p:txBody>
          <a:bodyPr anchor="ctr"/>
          <a:lstStyle/>
          <a:p>
            <a:r>
              <a:rPr lang="zh-CN" altLang="en-US" sz="5400" b="1" dirty="0">
                <a:latin typeface="黑体" panose="02010609060101010101" pitchFamily="49" charset="-122"/>
                <a:ea typeface="黑体" panose="02010609060101010101" pitchFamily="49" charset="-122"/>
              </a:rPr>
              <a:t>液体的压强</a:t>
            </a:r>
          </a:p>
        </p:txBody>
      </p:sp>
      <p:pic>
        <p:nvPicPr>
          <p:cNvPr id="3075" name="Picture 3" descr="三峡大坝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71" t="8051"/>
          <a:stretch>
            <a:fillRect/>
          </a:stretch>
        </p:blipFill>
        <p:spPr bwMode="auto">
          <a:xfrm>
            <a:off x="766167" y="1157883"/>
            <a:ext cx="3873104" cy="39302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大坝侧面图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9270" y="1147762"/>
            <a:ext cx="3756836" cy="3940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 txBox="1">
            <a:spLocks noRot="1" noChangeArrowheads="1"/>
          </p:cNvSpPr>
          <p:nvPr/>
        </p:nvSpPr>
        <p:spPr>
          <a:xfrm>
            <a:off x="221456" y="149543"/>
            <a:ext cx="2024063" cy="588645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lIns="68580" tIns="34290" rIns="68580" bIns="34290"/>
          <a:lstStyle/>
          <a:p>
            <a:pPr algn="ctr" eaLnBrk="1" hangingPunct="1">
              <a:defRPr/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情景引入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2"/>
          <p:cNvSpPr txBox="1">
            <a:spLocks noChangeArrowheads="1"/>
          </p:cNvSpPr>
          <p:nvPr/>
        </p:nvSpPr>
        <p:spPr bwMode="auto">
          <a:xfrm>
            <a:off x="872133" y="390414"/>
            <a:ext cx="6706656" cy="1731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kumimoji="1"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、比较下面三个底面积相等的容器中水对容器底部的压强 </a:t>
            </a:r>
            <a:r>
              <a:rPr kumimoji="1" lang="en-US" altLang="zh-CN" sz="2700" b="1" i="1" dirty="0">
                <a:latin typeface="黑体" panose="02010609060101010101" pitchFamily="49" charset="-122"/>
                <a:ea typeface="黑体" panose="02010609060101010101" pitchFamily="49" charset="-122"/>
              </a:rPr>
              <a:t>P </a:t>
            </a:r>
            <a:r>
              <a:rPr kumimoji="1"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的大小关系以及容器对桌面的压力 </a:t>
            </a:r>
            <a:r>
              <a:rPr kumimoji="1" lang="en-US" altLang="zh-CN" sz="2700" b="1" i="1" dirty="0">
                <a:latin typeface="黑体" panose="02010609060101010101" pitchFamily="49" charset="-122"/>
                <a:ea typeface="黑体" panose="02010609060101010101" pitchFamily="49" charset="-122"/>
              </a:rPr>
              <a:t>F </a:t>
            </a:r>
            <a:r>
              <a:rPr kumimoji="1"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的大小关系</a:t>
            </a:r>
            <a:r>
              <a:rPr kumimoji="1" lang="zh-CN" altLang="en-US" sz="2700" b="1" u="sng" dirty="0"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kumimoji="1"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（不计容器自重，三个容器中的水面相平）</a:t>
            </a:r>
          </a:p>
        </p:txBody>
      </p:sp>
      <p:grpSp>
        <p:nvGrpSpPr>
          <p:cNvPr id="2" name="Group 28"/>
          <p:cNvGrpSpPr/>
          <p:nvPr/>
        </p:nvGrpSpPr>
        <p:grpSpPr bwMode="auto">
          <a:xfrm>
            <a:off x="2033588" y="2228850"/>
            <a:ext cx="5029200" cy="1672829"/>
            <a:chOff x="748" y="1872"/>
            <a:chExt cx="4224" cy="1405"/>
          </a:xfrm>
        </p:grpSpPr>
        <p:sp>
          <p:nvSpPr>
            <p:cNvPr id="84995" name="Text Box 3"/>
            <p:cNvSpPr txBox="1">
              <a:spLocks noChangeArrowheads="1"/>
            </p:cNvSpPr>
            <p:nvPr/>
          </p:nvSpPr>
          <p:spPr bwMode="auto">
            <a:xfrm>
              <a:off x="1111" y="1872"/>
              <a:ext cx="317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4996" name="Text Box 4"/>
            <p:cNvSpPr txBox="1">
              <a:spLocks noChangeArrowheads="1"/>
            </p:cNvSpPr>
            <p:nvPr/>
          </p:nvSpPr>
          <p:spPr bwMode="auto">
            <a:xfrm>
              <a:off x="2608" y="1872"/>
              <a:ext cx="384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4997" name="Text Box 5"/>
            <p:cNvSpPr txBox="1">
              <a:spLocks noChangeArrowheads="1"/>
            </p:cNvSpPr>
            <p:nvPr/>
          </p:nvSpPr>
          <p:spPr bwMode="auto">
            <a:xfrm>
              <a:off x="4332" y="1888"/>
              <a:ext cx="480" cy="3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b="1" dirty="0">
                  <a:solidFill>
                    <a:schemeClr val="tx2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grpSp>
          <p:nvGrpSpPr>
            <p:cNvPr id="3" name="Group 6"/>
            <p:cNvGrpSpPr/>
            <p:nvPr/>
          </p:nvGrpSpPr>
          <p:grpSpPr bwMode="auto">
            <a:xfrm>
              <a:off x="748" y="1933"/>
              <a:ext cx="4224" cy="1344"/>
              <a:chOff x="1200" y="1632"/>
              <a:chExt cx="4224" cy="1344"/>
            </a:xfrm>
          </p:grpSpPr>
          <p:grpSp>
            <p:nvGrpSpPr>
              <p:cNvPr id="4" name="Group 7"/>
              <p:cNvGrpSpPr/>
              <p:nvPr/>
            </p:nvGrpSpPr>
            <p:grpSpPr bwMode="auto">
              <a:xfrm>
                <a:off x="1200" y="1632"/>
                <a:ext cx="4224" cy="1344"/>
                <a:chOff x="1200" y="1632"/>
                <a:chExt cx="4224" cy="1344"/>
              </a:xfrm>
            </p:grpSpPr>
            <p:sp>
              <p:nvSpPr>
                <p:cNvPr id="85000" name="Line 8"/>
                <p:cNvSpPr>
                  <a:spLocks noChangeShapeType="1"/>
                </p:cNvSpPr>
                <p:nvPr/>
              </p:nvSpPr>
              <p:spPr bwMode="auto">
                <a:xfrm>
                  <a:off x="1200" y="1632"/>
                  <a:ext cx="288" cy="864"/>
                </a:xfrm>
                <a:prstGeom prst="line">
                  <a:avLst/>
                </a:prstGeom>
                <a:noFill/>
                <a:ln w="1270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85001" name="Rectangle 9"/>
                <p:cNvSpPr>
                  <a:spLocks noChangeArrowheads="1"/>
                </p:cNvSpPr>
                <p:nvPr/>
              </p:nvSpPr>
              <p:spPr bwMode="auto">
                <a:xfrm>
                  <a:off x="1248" y="2496"/>
                  <a:ext cx="4176" cy="96"/>
                </a:xfrm>
                <a:prstGeom prst="rect">
                  <a:avLst/>
                </a:prstGeom>
                <a:solidFill>
                  <a:schemeClr val="accent1"/>
                </a:solidFill>
                <a:ln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5002" name="Rectangle 10"/>
                <p:cNvSpPr>
                  <a:spLocks noChangeArrowheads="1"/>
                </p:cNvSpPr>
                <p:nvPr/>
              </p:nvSpPr>
              <p:spPr bwMode="auto">
                <a:xfrm>
                  <a:off x="1680" y="2592"/>
                  <a:ext cx="48" cy="384"/>
                </a:xfrm>
                <a:prstGeom prst="rect">
                  <a:avLst/>
                </a:prstGeom>
                <a:solidFill>
                  <a:schemeClr val="accent1"/>
                </a:solidFill>
                <a:ln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5003" name="Rectangle 11"/>
                <p:cNvSpPr>
                  <a:spLocks noChangeArrowheads="1"/>
                </p:cNvSpPr>
                <p:nvPr/>
              </p:nvSpPr>
              <p:spPr bwMode="auto">
                <a:xfrm>
                  <a:off x="4800" y="2592"/>
                  <a:ext cx="48" cy="384"/>
                </a:xfrm>
                <a:prstGeom prst="rect">
                  <a:avLst/>
                </a:prstGeom>
                <a:solidFill>
                  <a:schemeClr val="accent1"/>
                </a:solidFill>
                <a:ln w="12700" cap="sq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:ln>
                <a:effectLst/>
                <a:extLs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5004" name="Line 12"/>
                <p:cNvSpPr>
                  <a:spLocks noChangeShapeType="1"/>
                </p:cNvSpPr>
                <p:nvPr/>
              </p:nvSpPr>
              <p:spPr bwMode="auto">
                <a:xfrm flipH="1">
                  <a:off x="1872" y="1632"/>
                  <a:ext cx="192" cy="864"/>
                </a:xfrm>
                <a:prstGeom prst="line">
                  <a:avLst/>
                </a:prstGeom>
                <a:noFill/>
                <a:ln w="1270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85005" name="Line 13"/>
                <p:cNvSpPr>
                  <a:spLocks noChangeShapeType="1"/>
                </p:cNvSpPr>
                <p:nvPr/>
              </p:nvSpPr>
              <p:spPr bwMode="auto">
                <a:xfrm>
                  <a:off x="2928" y="1632"/>
                  <a:ext cx="0" cy="864"/>
                </a:xfrm>
                <a:prstGeom prst="line">
                  <a:avLst/>
                </a:prstGeom>
                <a:noFill/>
                <a:ln w="1270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85006" name="Line 14"/>
                <p:cNvSpPr>
                  <a:spLocks noChangeShapeType="1"/>
                </p:cNvSpPr>
                <p:nvPr/>
              </p:nvSpPr>
              <p:spPr bwMode="auto">
                <a:xfrm>
                  <a:off x="3408" y="1632"/>
                  <a:ext cx="0" cy="864"/>
                </a:xfrm>
                <a:prstGeom prst="line">
                  <a:avLst/>
                </a:prstGeom>
                <a:noFill/>
                <a:ln w="1270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85007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4512" y="1680"/>
                  <a:ext cx="96" cy="816"/>
                </a:xfrm>
                <a:prstGeom prst="line">
                  <a:avLst/>
                </a:prstGeom>
                <a:noFill/>
                <a:ln w="1270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85008" name="Line 16"/>
                <p:cNvSpPr>
                  <a:spLocks noChangeShapeType="1"/>
                </p:cNvSpPr>
                <p:nvPr/>
              </p:nvSpPr>
              <p:spPr bwMode="auto">
                <a:xfrm>
                  <a:off x="4752" y="1680"/>
                  <a:ext cx="144" cy="816"/>
                </a:xfrm>
                <a:prstGeom prst="line">
                  <a:avLst/>
                </a:prstGeom>
                <a:noFill/>
                <a:ln w="1270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85009" name="Line 17"/>
                <p:cNvSpPr>
                  <a:spLocks noChangeShapeType="1"/>
                </p:cNvSpPr>
                <p:nvPr/>
              </p:nvSpPr>
              <p:spPr bwMode="auto">
                <a:xfrm>
                  <a:off x="1248" y="1824"/>
                  <a:ext cx="816" cy="0"/>
                </a:xfrm>
                <a:prstGeom prst="line">
                  <a:avLst/>
                </a:prstGeom>
                <a:noFill/>
                <a:ln w="1270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85010" name="Line 18"/>
                <p:cNvSpPr>
                  <a:spLocks noChangeShapeType="1"/>
                </p:cNvSpPr>
                <p:nvPr/>
              </p:nvSpPr>
              <p:spPr bwMode="auto">
                <a:xfrm>
                  <a:off x="2928" y="1824"/>
                  <a:ext cx="480" cy="0"/>
                </a:xfrm>
                <a:prstGeom prst="line">
                  <a:avLst/>
                </a:prstGeom>
                <a:noFill/>
                <a:ln w="1270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  <p:sp>
              <p:nvSpPr>
                <p:cNvPr id="85011" name="Line 19"/>
                <p:cNvSpPr>
                  <a:spLocks noChangeShapeType="1"/>
                </p:cNvSpPr>
                <p:nvPr/>
              </p:nvSpPr>
              <p:spPr bwMode="auto">
                <a:xfrm>
                  <a:off x="4608" y="1824"/>
                  <a:ext cx="144" cy="0"/>
                </a:xfrm>
                <a:prstGeom prst="line">
                  <a:avLst/>
                </a:prstGeom>
                <a:noFill/>
                <a:ln w="12700" cap="sq">
                  <a:solidFill>
                    <a:schemeClr val="tx1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/>
                <a:lstStyle/>
                <a:p>
                  <a:endParaRPr lang="zh-CN" altLang="en-US"/>
                </a:p>
              </p:txBody>
            </p:sp>
          </p:grpSp>
          <p:sp>
            <p:nvSpPr>
              <p:cNvPr id="85012" name="Line 20"/>
              <p:cNvSpPr>
                <a:spLocks noChangeShapeType="1"/>
              </p:cNvSpPr>
              <p:nvPr/>
            </p:nvSpPr>
            <p:spPr bwMode="auto">
              <a:xfrm>
                <a:off x="1488" y="2016"/>
                <a:ext cx="240" cy="0"/>
              </a:xfrm>
              <a:prstGeom prst="lin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85013" name="Line 21"/>
              <p:cNvSpPr>
                <a:spLocks noChangeShapeType="1"/>
              </p:cNvSpPr>
              <p:nvPr/>
            </p:nvSpPr>
            <p:spPr bwMode="auto">
              <a:xfrm>
                <a:off x="1632" y="2256"/>
                <a:ext cx="96" cy="0"/>
              </a:xfrm>
              <a:prstGeom prst="lin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85014" name="Line 22"/>
              <p:cNvSpPr>
                <a:spLocks noChangeShapeType="1"/>
              </p:cNvSpPr>
              <p:nvPr/>
            </p:nvSpPr>
            <p:spPr bwMode="auto">
              <a:xfrm>
                <a:off x="3024" y="1968"/>
                <a:ext cx="96" cy="0"/>
              </a:xfrm>
              <a:prstGeom prst="lin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85015" name="Line 23"/>
              <p:cNvSpPr>
                <a:spLocks noChangeShapeType="1"/>
              </p:cNvSpPr>
              <p:nvPr/>
            </p:nvSpPr>
            <p:spPr bwMode="auto">
              <a:xfrm>
                <a:off x="3120" y="2160"/>
                <a:ext cx="144" cy="0"/>
              </a:xfrm>
              <a:prstGeom prst="lin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85016" name="Line 24"/>
              <p:cNvSpPr>
                <a:spLocks noChangeShapeType="1"/>
              </p:cNvSpPr>
              <p:nvPr/>
            </p:nvSpPr>
            <p:spPr bwMode="auto">
              <a:xfrm>
                <a:off x="3024" y="2400"/>
                <a:ext cx="144" cy="0"/>
              </a:xfrm>
              <a:prstGeom prst="lin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85017" name="Line 25"/>
              <p:cNvSpPr>
                <a:spLocks noChangeShapeType="1"/>
              </p:cNvSpPr>
              <p:nvPr/>
            </p:nvSpPr>
            <p:spPr bwMode="auto">
              <a:xfrm>
                <a:off x="4656" y="1968"/>
                <a:ext cx="96" cy="0"/>
              </a:xfrm>
              <a:prstGeom prst="lin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85018" name="Line 26"/>
              <p:cNvSpPr>
                <a:spLocks noChangeShapeType="1"/>
              </p:cNvSpPr>
              <p:nvPr/>
            </p:nvSpPr>
            <p:spPr bwMode="auto">
              <a:xfrm>
                <a:off x="4656" y="2160"/>
                <a:ext cx="96" cy="0"/>
              </a:xfrm>
              <a:prstGeom prst="lin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  <p:sp>
            <p:nvSpPr>
              <p:cNvPr id="85019" name="Line 27"/>
              <p:cNvSpPr>
                <a:spLocks noChangeShapeType="1"/>
              </p:cNvSpPr>
              <p:nvPr/>
            </p:nvSpPr>
            <p:spPr bwMode="auto">
              <a:xfrm>
                <a:off x="4608" y="2400"/>
                <a:ext cx="192" cy="0"/>
              </a:xfrm>
              <a:prstGeom prst="line">
                <a:avLst/>
              </a:prstGeom>
              <a:noFill/>
              <a:ln w="12700" cap="sq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</p:grpSp>
      <p:sp>
        <p:nvSpPr>
          <p:cNvPr id="85021" name="Text Box 29"/>
          <p:cNvSpPr txBox="1">
            <a:spLocks noChangeArrowheads="1"/>
          </p:cNvSpPr>
          <p:nvPr/>
        </p:nvSpPr>
        <p:spPr bwMode="auto">
          <a:xfrm>
            <a:off x="1818086" y="3921919"/>
            <a:ext cx="1997869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700" b="1" i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</a:t>
            </a:r>
            <a:r>
              <a:rPr kumimoji="1" lang="en-US" altLang="zh-CN" sz="2700" b="1" baseline="-25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</a:t>
            </a:r>
            <a:r>
              <a:rPr kumimoji="1" lang="en-US" altLang="zh-CN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kumimoji="1" lang="en-US" altLang="zh-CN" sz="2700" b="1" i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</a:t>
            </a:r>
            <a:r>
              <a:rPr kumimoji="1" lang="en-US" altLang="zh-CN" sz="2700" b="1" baseline="-25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B</a:t>
            </a:r>
            <a:r>
              <a:rPr kumimoji="1" lang="en-US" altLang="zh-CN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=</a:t>
            </a:r>
            <a:r>
              <a:rPr kumimoji="1" lang="en-US" altLang="zh-CN" sz="2700" b="1" i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P</a:t>
            </a:r>
            <a:r>
              <a:rPr kumimoji="1" lang="en-US" altLang="zh-CN" sz="2700" b="1" baseline="-25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C</a:t>
            </a:r>
            <a:r>
              <a:rPr kumimoji="1" lang="zh-CN" altLang="en-US" sz="2700" b="1" baseline="-25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</a:p>
        </p:txBody>
      </p:sp>
      <p:sp>
        <p:nvSpPr>
          <p:cNvPr id="85022" name="Text Box 30"/>
          <p:cNvSpPr txBox="1">
            <a:spLocks noChangeArrowheads="1"/>
          </p:cNvSpPr>
          <p:nvPr/>
        </p:nvSpPr>
        <p:spPr bwMode="auto">
          <a:xfrm>
            <a:off x="3977878" y="3926681"/>
            <a:ext cx="2808684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700" b="1" i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Ｆ</a:t>
            </a:r>
            <a:r>
              <a:rPr kumimoji="1" lang="en-US" altLang="zh-CN" sz="2700" b="1" baseline="-25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A</a:t>
            </a:r>
            <a:r>
              <a:rPr kumimoji="1" lang="zh-CN" altLang="en-US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＞</a:t>
            </a:r>
            <a:r>
              <a:rPr kumimoji="1" lang="zh-CN" altLang="en-US" sz="2700" b="1" i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Ｆ</a:t>
            </a:r>
            <a:r>
              <a:rPr kumimoji="1" lang="en-US" altLang="zh-CN" sz="2700" b="1" baseline="-25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B</a:t>
            </a:r>
            <a:r>
              <a:rPr kumimoji="1" lang="zh-CN" altLang="en-US" sz="2700" b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＞</a:t>
            </a:r>
            <a:r>
              <a:rPr kumimoji="1" lang="zh-CN" altLang="en-US" sz="2700" b="1" i="1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Ｆ</a:t>
            </a:r>
            <a:r>
              <a:rPr kumimoji="1" lang="en-US" altLang="zh-CN" sz="2700" b="1" baseline="-25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C</a:t>
            </a:r>
            <a:r>
              <a:rPr kumimoji="1" lang="zh-CN" altLang="en-US" sz="2700" b="1" baseline="-25000" dirty="0">
                <a:solidFill>
                  <a:srgbClr val="FF33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21" grpId="0"/>
      <p:bldP spid="850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1-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364580"/>
            <a:ext cx="4725591" cy="477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5880496" y="1162866"/>
            <a:ext cx="2187178" cy="39241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kumimoji="1" lang="en-US" altLang="zh-CN" sz="2100" b="1" dirty="0">
                <a:latin typeface="Times New Roman" panose="02020603050405020304" pitchFamily="18" charset="0"/>
              </a:rPr>
              <a:t>200m</a:t>
            </a:r>
            <a:r>
              <a:rPr kumimoji="1" lang="zh-CN" altLang="en-US" sz="2100" b="1" dirty="0">
                <a:latin typeface="Times New Roman" panose="02020603050405020304" pitchFamily="18" charset="0"/>
              </a:rPr>
              <a:t>橡胶潜水服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5926931" y="2079872"/>
            <a:ext cx="2121415" cy="39241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kumimoji="1" lang="en-US" altLang="zh-CN" sz="2100" b="1" dirty="0">
                <a:latin typeface="Times New Roman" panose="02020603050405020304" pitchFamily="18" charset="0"/>
              </a:rPr>
              <a:t>600m</a:t>
            </a:r>
            <a:r>
              <a:rPr kumimoji="1" lang="zh-CN" altLang="en-US" sz="2100" b="1" dirty="0">
                <a:latin typeface="Times New Roman" panose="02020603050405020304" pitchFamily="18" charset="0"/>
              </a:rPr>
              <a:t>抗压潜水服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5926930" y="3044992"/>
            <a:ext cx="1837683" cy="2100575"/>
          </a:xfrm>
          <a:prstGeom prst="rect">
            <a:avLst/>
          </a:prstGeom>
          <a:solidFill>
            <a:srgbClr val="FFFF99">
              <a:alpha val="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sz="33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潜水员为</a:t>
            </a:r>
          </a:p>
          <a:p>
            <a:r>
              <a:rPr kumimoji="1" lang="zh-CN" altLang="en-US" sz="33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什么要使</a:t>
            </a:r>
          </a:p>
          <a:p>
            <a:r>
              <a:rPr kumimoji="1" lang="zh-CN" altLang="en-US" sz="33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用不同的</a:t>
            </a:r>
          </a:p>
          <a:p>
            <a:r>
              <a:rPr kumimoji="1" lang="zh-CN" altLang="en-US" sz="3300" b="1" dirty="0">
                <a:solidFill>
                  <a:srgbClr val="FF00FF"/>
                </a:solidFill>
                <a:latin typeface="Times New Roman" panose="02020603050405020304" pitchFamily="18" charset="0"/>
              </a:rPr>
              <a:t>潜水服？</a:t>
            </a:r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>
            <a:off x="6830027" y="1496908"/>
            <a:ext cx="0" cy="647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en-US"/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>
            <a:off x="6836297" y="2450869"/>
            <a:ext cx="0" cy="59412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en-US"/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6214304" y="364581"/>
            <a:ext cx="1222129" cy="392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sz="21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</a:rPr>
              <a:t>浅水潜水</a:t>
            </a:r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>
            <a:off x="6816761" y="735077"/>
            <a:ext cx="0" cy="48696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en-US"/>
          </a:p>
        </p:txBody>
      </p:sp>
      <p:pic>
        <p:nvPicPr>
          <p:cNvPr id="12298" name="Picture 10" descr="0063">
            <a:hlinkClick r:id="" action="ppaction://hlinkshowjump?jump=previousslide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09322" y="4808462"/>
            <a:ext cx="607219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9" name="Picture 11" descr="0066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58201" y="4791075"/>
            <a:ext cx="571500" cy="342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  <p:bldP spid="12292" grpId="0" animBg="1"/>
      <p:bldP spid="1229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media.englishrussia.com/newpictures/blackfleet006-54.jpg"/>
          <p:cNvPicPr>
            <a:picLocks noChangeAspect="1" noChangeArrowheads="1"/>
          </p:cNvPicPr>
          <p:nvPr/>
        </p:nvPicPr>
        <p:blipFill>
          <a:blip r:embed="rId3"/>
          <a:srcRect l="26250" r="24062"/>
          <a:stretch>
            <a:fillRect/>
          </a:stretch>
        </p:blipFill>
        <p:spPr bwMode="auto">
          <a:xfrm>
            <a:off x="1400176" y="735805"/>
            <a:ext cx="2612231" cy="39421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371975" y="2587228"/>
            <a:ext cx="3356373" cy="186434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 eaLnBrk="1" hangingPunct="1">
              <a:defRPr/>
            </a:pPr>
            <a:r>
              <a:rPr lang="zh-CN" altLang="en-US" sz="21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名称：恒压潜水服</a:t>
            </a:r>
            <a:endParaRPr lang="en-US" altLang="zh-CN" sz="21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CN" altLang="en-US" sz="21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发明者：哈德休特潜水设备国际公司</a:t>
            </a:r>
            <a:endParaRPr lang="en-US" altLang="zh-CN" sz="2100" b="1" dirty="0">
              <a:solidFill>
                <a:schemeClr val="tx1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CN" altLang="en-US" sz="21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工作深度：约合</a:t>
            </a:r>
            <a:r>
              <a:rPr lang="en-US" altLang="zh-CN" sz="21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660 m</a:t>
            </a:r>
          </a:p>
          <a:p>
            <a:pPr eaLnBrk="1" hangingPunct="1">
              <a:defRPr/>
            </a:pPr>
            <a:r>
              <a:rPr lang="zh-CN" altLang="en-US" sz="21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价格：</a:t>
            </a:r>
            <a:r>
              <a:rPr lang="en-US" altLang="zh-CN" sz="21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270</a:t>
            </a:r>
            <a:r>
              <a:rPr lang="zh-CN" altLang="en-US" sz="21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万美元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84502" y="838128"/>
            <a:ext cx="3131319" cy="159274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68580" tIns="34290" rIns="68580" bIns="34290">
            <a:spAutoFit/>
          </a:bodyPr>
          <a:lstStyle/>
          <a:p>
            <a:pPr eaLnBrk="1" hangingPunct="1">
              <a:defRPr/>
            </a:pPr>
            <a:r>
              <a:rPr lang="zh-CN" altLang="en-US" sz="2400" b="1" dirty="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zh-CN" altLang="en-US" sz="33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为什么深水潜水，要穿特制的潜水服？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 descr="QQ截图未命名7"/>
          <p:cNvSpPr>
            <a:spLocks noChangeArrowheads="1"/>
          </p:cNvSpPr>
          <p:nvPr/>
        </p:nvSpPr>
        <p:spPr bwMode="auto">
          <a:xfrm>
            <a:off x="2158008" y="4364929"/>
            <a:ext cx="4320779" cy="75604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4500" tIns="197100" rIns="68580" bIns="34290"/>
          <a:lstStyle/>
          <a:p>
            <a:pPr eaLnBrk="0" hangingPunct="0"/>
            <a:r>
              <a:rPr lang="zh-CN" altLang="en-US" sz="2400" b="1" dirty="0">
                <a:solidFill>
                  <a:schemeClr val="tx2"/>
                </a:solidFill>
                <a:ea typeface="黑体" panose="02010609060101010101" pitchFamily="49" charset="-122"/>
              </a:rPr>
              <a:t>思考：</a:t>
            </a:r>
            <a:r>
              <a:rPr lang="zh-CN" altLang="en-US" sz="2400" b="1" dirty="0">
                <a:solidFill>
                  <a:srgbClr val="FF0000"/>
                </a:solidFill>
                <a:ea typeface="黑体" panose="02010609060101010101" pitchFamily="49" charset="-122"/>
              </a:rPr>
              <a:t>液体内部是否有压强？</a:t>
            </a:r>
            <a:endParaRPr lang="zh-CN" altLang="en-US" sz="2400" b="1" dirty="0">
              <a:ea typeface="楷体_GB2312" pitchFamily="49" charset="-122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033588" y="0"/>
            <a:ext cx="1329831" cy="700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100" b="1" dirty="0">
                <a:solidFill>
                  <a:srgbClr val="FF0000"/>
                </a:solidFill>
                <a:ea typeface="隶书" panose="02010509060101010101" pitchFamily="49" charset="-122"/>
              </a:rPr>
              <a:t>观察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965" y="593564"/>
            <a:ext cx="3121090" cy="37064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5869" y="593564"/>
            <a:ext cx="5475576" cy="3706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陈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9364" y="1113236"/>
            <a:ext cx="1351360" cy="2093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陈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28049" y="1113235"/>
            <a:ext cx="1421606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1709737" y="897731"/>
            <a:ext cx="715581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dirty="0">
                <a:latin typeface="Times New Roman" panose="02020603050405020304" pitchFamily="18" charset="0"/>
              </a:rPr>
              <a:t>（</a:t>
            </a:r>
            <a:r>
              <a:rPr kumimoji="1" lang="en-US" altLang="zh-CN" dirty="0">
                <a:latin typeface="Times New Roman" panose="02020603050405020304" pitchFamily="18" charset="0"/>
              </a:rPr>
              <a:t>1</a:t>
            </a:r>
            <a:r>
              <a:rPr kumimoji="1" lang="zh-CN" altLang="en-US" dirty="0">
                <a:latin typeface="Times New Roman" panose="02020603050405020304" pitchFamily="18" charset="0"/>
              </a:rPr>
              <a:t>）</a:t>
            </a:r>
          </a:p>
        </p:txBody>
      </p:sp>
      <p:grpSp>
        <p:nvGrpSpPr>
          <p:cNvPr id="2" name="Group 6"/>
          <p:cNvGrpSpPr/>
          <p:nvPr/>
        </p:nvGrpSpPr>
        <p:grpSpPr bwMode="auto">
          <a:xfrm>
            <a:off x="4518422" y="3381373"/>
            <a:ext cx="3336132" cy="904875"/>
            <a:chOff x="2832" y="3228"/>
            <a:chExt cx="2802" cy="760"/>
          </a:xfrm>
        </p:grpSpPr>
        <p:sp>
          <p:nvSpPr>
            <p:cNvPr id="15367" name="Text Box 7"/>
            <p:cNvSpPr txBox="1">
              <a:spLocks noChangeArrowheads="1"/>
            </p:cNvSpPr>
            <p:nvPr/>
          </p:nvSpPr>
          <p:spPr bwMode="auto">
            <a:xfrm>
              <a:off x="2832" y="3228"/>
              <a:ext cx="145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400" b="1" dirty="0">
                  <a:latin typeface="Times New Roman" panose="02020603050405020304" pitchFamily="18" charset="0"/>
                </a:rPr>
                <a:t>现象表明：</a:t>
              </a:r>
            </a:p>
          </p:txBody>
        </p:sp>
        <p:sp>
          <p:nvSpPr>
            <p:cNvPr id="15368" name="Text Box 8"/>
            <p:cNvSpPr txBox="1">
              <a:spLocks noChangeArrowheads="1"/>
            </p:cNvSpPr>
            <p:nvPr/>
          </p:nvSpPr>
          <p:spPr bwMode="auto">
            <a:xfrm>
              <a:off x="2880" y="3600"/>
              <a:ext cx="275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400" b="1" dirty="0">
                  <a:latin typeface="Times New Roman" panose="02020603050405020304" pitchFamily="18" charset="0"/>
                </a:rPr>
                <a:t>液体对容器侧壁有压强</a:t>
              </a:r>
            </a:p>
          </p:txBody>
        </p:sp>
      </p:grp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4248150" y="897731"/>
            <a:ext cx="715581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dirty="0">
                <a:latin typeface="Times New Roman" panose="02020603050405020304" pitchFamily="18" charset="0"/>
              </a:rPr>
              <a:t>（</a:t>
            </a:r>
            <a:r>
              <a:rPr kumimoji="1" lang="en-US" altLang="zh-CN" dirty="0">
                <a:latin typeface="Times New Roman" panose="02020603050405020304" pitchFamily="18" charset="0"/>
              </a:rPr>
              <a:t>2</a:t>
            </a:r>
            <a:r>
              <a:rPr kumimoji="1" lang="zh-CN" altLang="en-US" dirty="0">
                <a:latin typeface="Times New Roman" panose="02020603050405020304" pitchFamily="18" charset="0"/>
              </a:rPr>
              <a:t>）</a:t>
            </a:r>
          </a:p>
        </p:txBody>
      </p:sp>
      <p:grpSp>
        <p:nvGrpSpPr>
          <p:cNvPr id="3" name="Group 10"/>
          <p:cNvGrpSpPr/>
          <p:nvPr/>
        </p:nvGrpSpPr>
        <p:grpSpPr bwMode="auto">
          <a:xfrm>
            <a:off x="1439466" y="3274217"/>
            <a:ext cx="3026569" cy="976313"/>
            <a:chOff x="240" y="3229"/>
            <a:chExt cx="2542" cy="820"/>
          </a:xfrm>
        </p:grpSpPr>
        <p:sp>
          <p:nvSpPr>
            <p:cNvPr id="15371" name="Text Box 11"/>
            <p:cNvSpPr txBox="1">
              <a:spLocks noChangeArrowheads="1"/>
            </p:cNvSpPr>
            <p:nvPr/>
          </p:nvSpPr>
          <p:spPr bwMode="auto">
            <a:xfrm>
              <a:off x="240" y="3229"/>
              <a:ext cx="145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400" b="1" dirty="0">
                  <a:latin typeface="Times New Roman" panose="02020603050405020304" pitchFamily="18" charset="0"/>
                </a:rPr>
                <a:t>现象表明：</a:t>
              </a:r>
            </a:p>
          </p:txBody>
        </p:sp>
        <p:sp>
          <p:nvSpPr>
            <p:cNvPr id="15372" name="Text Box 12"/>
            <p:cNvSpPr txBox="1">
              <a:spLocks noChangeArrowheads="1"/>
            </p:cNvSpPr>
            <p:nvPr/>
          </p:nvSpPr>
          <p:spPr bwMode="auto">
            <a:xfrm>
              <a:off x="288" y="3661"/>
              <a:ext cx="2494" cy="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kumimoji="1" lang="zh-CN" altLang="en-US" sz="2400" b="1" dirty="0">
                  <a:latin typeface="Times New Roman" panose="02020603050405020304" pitchFamily="18" charset="0"/>
                </a:rPr>
                <a:t>液体对容器底有压强</a:t>
              </a:r>
            </a:p>
          </p:txBody>
        </p:sp>
      </p:grp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2419350" y="439340"/>
            <a:ext cx="3964868" cy="484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kumimoji="1"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</a:rPr>
              <a:t>一．探究液体压强的规律</a:t>
            </a:r>
          </a:p>
        </p:txBody>
      </p:sp>
      <p:sp>
        <p:nvSpPr>
          <p:cNvPr id="15375" name="Text Box 15"/>
          <p:cNvSpPr txBox="1">
            <a:spLocks noChangeArrowheads="1"/>
          </p:cNvSpPr>
          <p:nvPr/>
        </p:nvSpPr>
        <p:spPr bwMode="auto">
          <a:xfrm>
            <a:off x="4763691" y="4308873"/>
            <a:ext cx="2922916" cy="43858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因为液体具有流动性</a:t>
            </a: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1375575" y="4306872"/>
            <a:ext cx="3216265" cy="4385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8580" tIns="34290" rIns="68580" bIns="34290" anchor="ctr">
            <a:spAutoFit/>
          </a:bodyPr>
          <a:lstStyle/>
          <a:p>
            <a:pPr algn="ctr" eaLnBrk="0" hangingPunct="0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因为液体受到重力作用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296942" y="128111"/>
            <a:ext cx="1973580" cy="622459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讲授新课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5" grpId="0" bldLvl="0" animBg="1"/>
      <p:bldP spid="1537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8990" y="718186"/>
            <a:ext cx="1877758" cy="484748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lIns="68580" tIns="34290" rIns="68580" bIns="34290">
            <a:spAutoFit/>
          </a:bodyPr>
          <a:lstStyle/>
          <a:p>
            <a:pPr eaLnBrk="1" hangingPunct="1">
              <a:defRPr/>
            </a:pPr>
            <a:r>
              <a:rPr lang="zh-CN" altLang="en-US" sz="27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微小压强计</a:t>
            </a:r>
          </a:p>
        </p:txBody>
      </p:sp>
      <p:pic>
        <p:nvPicPr>
          <p:cNvPr id="4" name="Picture 4" descr="http://www.homejoin.com.tw/New_Folder2/e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8047" y="1607344"/>
            <a:ext cx="1665684" cy="2786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6" descr="http://files.teacher.com.cn/XueKe/Notice/22196e24-39de-4c80-aff4-7f2673eea790_%CE%A2%D0%A1%D1%B9%C7%BF%BC%C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54017" y="1607344"/>
            <a:ext cx="1875234" cy="277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标注 5"/>
          <p:cNvSpPr/>
          <p:nvPr/>
        </p:nvSpPr>
        <p:spPr>
          <a:xfrm>
            <a:off x="3232548" y="1553766"/>
            <a:ext cx="910828" cy="321470"/>
          </a:xfrm>
          <a:prstGeom prst="wedgeRectCallout">
            <a:avLst>
              <a:gd name="adj1" fmla="val 68578"/>
              <a:gd name="adj2" fmla="val 9583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橡皮管</a:t>
            </a:r>
          </a:p>
        </p:txBody>
      </p:sp>
      <p:sp>
        <p:nvSpPr>
          <p:cNvPr id="7" name="矩形标注 6"/>
          <p:cNvSpPr/>
          <p:nvPr/>
        </p:nvSpPr>
        <p:spPr>
          <a:xfrm>
            <a:off x="3178969" y="3161110"/>
            <a:ext cx="910829" cy="321470"/>
          </a:xfrm>
          <a:prstGeom prst="wedgeRectCallout">
            <a:avLst>
              <a:gd name="adj1" fmla="val 68578"/>
              <a:gd name="adj2" fmla="val 9583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金属盒</a:t>
            </a:r>
          </a:p>
        </p:txBody>
      </p:sp>
      <p:sp>
        <p:nvSpPr>
          <p:cNvPr id="8" name="矩形标注 7"/>
          <p:cNvSpPr/>
          <p:nvPr/>
        </p:nvSpPr>
        <p:spPr>
          <a:xfrm>
            <a:off x="3929062" y="4393406"/>
            <a:ext cx="910829" cy="321470"/>
          </a:xfrm>
          <a:prstGeom prst="wedgeRectCallout">
            <a:avLst>
              <a:gd name="adj1" fmla="val -10245"/>
              <a:gd name="adj2" fmla="val -19416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橡皮膜</a:t>
            </a:r>
          </a:p>
        </p:txBody>
      </p:sp>
      <p:sp>
        <p:nvSpPr>
          <p:cNvPr id="9" name="矩形标注 8"/>
          <p:cNvSpPr/>
          <p:nvPr/>
        </p:nvSpPr>
        <p:spPr>
          <a:xfrm>
            <a:off x="5161361" y="4393406"/>
            <a:ext cx="910828" cy="321470"/>
          </a:xfrm>
          <a:prstGeom prst="wedgeRectCallout">
            <a:avLst>
              <a:gd name="adj1" fmla="val -65539"/>
              <a:gd name="adj2" fmla="val -197498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 eaLnBrk="1" hangingPunct="1">
              <a:defRPr/>
            </a:pPr>
            <a:r>
              <a:rPr lang="en-US" altLang="zh-CN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形管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489972" y="1762126"/>
            <a:ext cx="2357438" cy="2008242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FF9900"/>
            </a:solidFill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如果液体内部存在压强，放在液体里的薄膜就会变形，</a:t>
            </a:r>
            <a:r>
              <a:rPr lang="en-US" altLang="zh-CN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行管的两侧液面就会产生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高度差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11" name="矩形标注 10"/>
          <p:cNvSpPr/>
          <p:nvPr/>
        </p:nvSpPr>
        <p:spPr>
          <a:xfrm>
            <a:off x="2321719" y="4393406"/>
            <a:ext cx="910829" cy="321470"/>
          </a:xfrm>
          <a:prstGeom prst="wedgeRectCallout">
            <a:avLst>
              <a:gd name="adj1" fmla="val -10245"/>
              <a:gd name="adj2" fmla="val -19416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探头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副标题 2"/>
          <p:cNvSpPr txBox="1"/>
          <p:nvPr/>
        </p:nvSpPr>
        <p:spPr bwMode="auto">
          <a:xfrm>
            <a:off x="1538287" y="204788"/>
            <a:ext cx="2033588" cy="433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308610" indent="-308610">
              <a:spcBef>
                <a:spcPct val="20000"/>
              </a:spcBef>
            </a:pPr>
            <a:r>
              <a:rPr lang="zh-CN" altLang="en-US" sz="2700" b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观察与实验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30777" y="804864"/>
            <a:ext cx="3655087" cy="39265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68580" tIns="34290" rIns="68580" bIns="34290">
            <a:spAutoFit/>
          </a:bodyPr>
          <a:lstStyle/>
          <a:p>
            <a:pPr algn="ctr" eaLnBrk="1" hangingPunct="1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探究液体压强与哪些因素有关</a:t>
            </a:r>
            <a:endParaRPr lang="en-US" altLang="zh-CN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2" descr="http://www.cceschool.com/fihr2x/_viqxh2/47aaxlex.png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>
            <a:off x="1905001" y="1804988"/>
            <a:ext cx="5245894" cy="2250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398985" y="4125517"/>
            <a:ext cx="6401991" cy="734047"/>
          </a:xfrm>
          <a:prstGeom prst="rect">
            <a:avLst/>
          </a:prstGeom>
          <a:solidFill>
            <a:schemeClr val="bg1"/>
          </a:solidFill>
          <a:ln w="25400" algn="ctr">
            <a:solidFill>
              <a:srgbClr val="FF9900"/>
            </a:solidFill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保持探头在水中的深度不变，改变探头的方向，看液体内部同一深度各个方向压强的关系。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304926" y="1304926"/>
            <a:ext cx="6500813" cy="346249"/>
          </a:xfrm>
          <a:prstGeom prst="rect">
            <a:avLst/>
          </a:prstGeom>
          <a:solidFill>
            <a:srgbClr val="ABE3FF"/>
          </a:solidFill>
          <a:ln w="19050">
            <a:noFill/>
            <a:miter lim="800000"/>
          </a:ln>
        </p:spPr>
        <p:txBody>
          <a:bodyPr lIns="13499" tIns="34290" rIns="13499" bIns="34290">
            <a:spAutoFit/>
          </a:bodyPr>
          <a:lstStyle/>
          <a:p>
            <a:pPr eaLnBrk="1" hangingPunct="1"/>
            <a:r>
              <a:rPr lang="zh-CN" altLang="en-US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实验步骤一：同种液体内部同一深度，向各个方向的压强都相等。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1125</Words>
  <PresentationFormat>全屏显示(16:9)</PresentationFormat>
  <Paragraphs>150</Paragraphs>
  <Slides>30</Slides>
  <Notes>4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Office 主题</vt:lpstr>
      <vt:lpstr>Equation</vt:lpstr>
      <vt:lpstr>Microsoft 公式 3.0</vt:lpstr>
      <vt:lpstr>位图图像</vt:lpstr>
      <vt:lpstr>幻灯片 1</vt:lpstr>
      <vt:lpstr>幻灯片 2</vt:lpstr>
      <vt:lpstr>液体的压强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三、液体压强公式</vt:lpstr>
      <vt:lpstr>幻灯片 13</vt:lpstr>
      <vt:lpstr>幻灯片 14</vt:lpstr>
      <vt:lpstr>幻灯片 15</vt:lpstr>
      <vt:lpstr>幻灯片 16</vt:lpstr>
      <vt:lpstr>幻灯片 17</vt:lpstr>
      <vt:lpstr>五、连通器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9</cp:revision>
  <dcterms:created xsi:type="dcterms:W3CDTF">2020-02-27T12:41:50Z</dcterms:created>
  <dcterms:modified xsi:type="dcterms:W3CDTF">2020-02-27T12:59:44Z</dcterms:modified>
</cp:coreProperties>
</file>