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第二十一章  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0" name="Shape 40"/>
          <p:cNvSpPr/>
          <p:nvPr/>
        </p:nvSpPr>
        <p:spPr>
          <a:xfrm>
            <a:off x="4211960" y="3291830"/>
            <a:ext cx="3982024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越来越宽的信息之路</a:t>
            </a:r>
            <a:endParaRPr lang="zh-CN" sz="48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6332" y="550336"/>
            <a:ext cx="8170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卫星通信可用于国内或国际通信，能传输电报、电话、传真、电视和高速数据等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在地球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周围配置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颗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同步卫星，可以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实现全球通信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。通过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卫星电视，一个地方出现的突发事件，全世界的人们几乎可以立刻看到现场的画面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66726" y="189381"/>
            <a:ext cx="29622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卫星通信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的优点：</a:t>
            </a:r>
          </a:p>
        </p:txBody>
      </p:sp>
      <p:sp>
        <p:nvSpPr>
          <p:cNvPr id="6" name="矩形 5"/>
          <p:cNvSpPr/>
          <p:nvPr/>
        </p:nvSpPr>
        <p:spPr>
          <a:xfrm>
            <a:off x="475194" y="2798295"/>
            <a:ext cx="7229473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通信容量大，通信范围大。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干扰小、不易受灾害影响。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质量好、功效高，建设速度快。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同一信通可用于不同方向和不同区域。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t="2460" r="1467" b="2903"/>
          <a:stretch>
            <a:fillRect/>
          </a:stretch>
        </p:blipFill>
        <p:spPr bwMode="auto">
          <a:xfrm>
            <a:off x="5968999" y="2401998"/>
            <a:ext cx="2895600" cy="236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724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3218" y="295235"/>
            <a:ext cx="43895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6.</a:t>
            </a:r>
            <a:r>
              <a:rPr lang="zh-CN" altLang="en-US" dirty="0"/>
              <a:t>中国北斗卫星导航系统</a:t>
            </a:r>
          </a:p>
        </p:txBody>
      </p:sp>
      <p:pic>
        <p:nvPicPr>
          <p:cNvPr id="6148" name="Picture 4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342" y="1941463"/>
            <a:ext cx="5760000" cy="2887129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54767" y="738163"/>
            <a:ext cx="880456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日，中国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北斗负责人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在新闻发布会上宣布，由中国自主研制的北斗导航卫星系统，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开始正式为全球提供服务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t="13355" r="55690" b="6826"/>
          <a:stretch>
            <a:fillRect/>
          </a:stretch>
        </p:blipFill>
        <p:spPr bwMode="auto">
          <a:xfrm>
            <a:off x="466434" y="2451388"/>
            <a:ext cx="1811867" cy="1867278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6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409"/>
          <p:cNvSpPr txBox="1">
            <a:spLocks noChangeArrowheads="1"/>
          </p:cNvSpPr>
          <p:nvPr/>
        </p:nvSpPr>
        <p:spPr bwMode="auto">
          <a:xfrm>
            <a:off x="285746" y="205777"/>
            <a:ext cx="2246767" cy="52451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三、</a:t>
            </a:r>
            <a:r>
              <a:rPr lang="zh-CN" altLang="en-US" dirty="0" smtClean="0"/>
              <a:t>光纤通信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888066" y="730291"/>
            <a:ext cx="6324601" cy="4628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激光通过光纤传递信号的一种通信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方式。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21506"/>
          <p:cNvSpPr>
            <a:spLocks noChangeArrowheads="1"/>
          </p:cNvSpPr>
          <p:nvPr/>
        </p:nvSpPr>
        <p:spPr bwMode="auto">
          <a:xfrm>
            <a:off x="224334" y="730291"/>
            <a:ext cx="1837267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光纤通信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06512" y="2334077"/>
            <a:ext cx="768770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普通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的光源夹杂了许多不同频率的光，难携带信息。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激光是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频率单一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方向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高度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集中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的光，可以作携带信息</a:t>
            </a:r>
            <a:r>
              <a:rPr lang="zh-CN" altLang="en-US" sz="2400" dirty="0" smtClean="0">
                <a:solidFill>
                  <a:schemeClr val="tx1"/>
                </a:solidFill>
              </a:rPr>
              <a:t>。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47134" y="1232628"/>
            <a:ext cx="8331199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比微波频率高得多的电磁波。光通信的“高速公路”更宽广，传递信息的容量较大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21506"/>
          <p:cNvSpPr>
            <a:spLocks noChangeArrowheads="1"/>
          </p:cNvSpPr>
          <p:nvPr/>
        </p:nvSpPr>
        <p:spPr bwMode="auto">
          <a:xfrm>
            <a:off x="224333" y="2435501"/>
            <a:ext cx="1088028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激光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9" name="Picture 3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483" r="23011"/>
          <a:stretch>
            <a:fillRect/>
          </a:stretch>
        </p:blipFill>
        <p:spPr bwMode="auto">
          <a:xfrm>
            <a:off x="2974178" y="3625523"/>
            <a:ext cx="2160000" cy="1263119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511531" y="3537376"/>
            <a:ext cx="1858962" cy="1363334"/>
            <a:chOff x="511531" y="3528642"/>
            <a:chExt cx="1858962" cy="1359968"/>
          </a:xfrm>
        </p:grpSpPr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511531" y="3528642"/>
              <a:ext cx="17951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</a:t>
              </a:r>
              <a:r>
                <a:rPr lang="zh-CN" altLang="en-US" sz="2400" dirty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平行度好</a:t>
              </a:r>
              <a:endParaRPr lang="zh-CN" altLang="en-US" sz="24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endParaRPr>
            </a:p>
          </p:txBody>
        </p:sp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511531" y="3979024"/>
              <a:ext cx="17161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ym typeface="Wingdings" panose="05000000000000000000" pitchFamily="2" charset="2"/>
                </a:rPr>
                <a:t></a:t>
              </a:r>
              <a:r>
                <a:rPr lang="zh-CN" altLang="en-US" dirty="0"/>
                <a:t>亮度高</a:t>
              </a:r>
              <a:endParaRPr lang="zh-CN" altLang="en-US" dirty="0">
                <a:sym typeface="Wingdings" panose="05000000000000000000" pitchFamily="2" charset="2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511531" y="4426945"/>
              <a:ext cx="1858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</a:t>
              </a:r>
              <a:r>
                <a:rPr lang="zh-CN" altLang="en-US" sz="2400" dirty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应用广泛</a:t>
              </a:r>
              <a:endParaRPr lang="zh-CN" altLang="en-US" sz="24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endParaRPr>
            </a:p>
          </p:txBody>
        </p:sp>
      </p:grpSp>
      <p:pic>
        <p:nvPicPr>
          <p:cNvPr id="9220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464" y="3640060"/>
            <a:ext cx="2160000" cy="1263119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1506"/>
          <p:cNvSpPr>
            <a:spLocks noChangeArrowheads="1"/>
          </p:cNvSpPr>
          <p:nvPr/>
        </p:nvSpPr>
        <p:spPr bwMode="auto">
          <a:xfrm>
            <a:off x="203129" y="182673"/>
            <a:ext cx="1088028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光纤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193796" y="45314"/>
            <a:ext cx="74168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光纤即光导纤维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的简称，是激光的传输管道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种极细的玻璃丝，数条光纤加上保护层组成光缆。</a:t>
            </a:r>
          </a:p>
        </p:txBody>
      </p:sp>
      <p:pic>
        <p:nvPicPr>
          <p:cNvPr id="10242" name="Picture 2" descr="16004007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765" y="3287361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" t="2901" r="3798" b="7908"/>
          <a:stretch>
            <a:fillRect/>
          </a:stretch>
        </p:blipFill>
        <p:spPr bwMode="auto">
          <a:xfrm>
            <a:off x="1001148" y="3287361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 preferRelativeResize="0"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" t="3003" r="3857" b="5091"/>
          <a:stretch>
            <a:fillRect/>
          </a:stretch>
        </p:blipFill>
        <p:spPr bwMode="auto">
          <a:xfrm>
            <a:off x="5837299" y="3273371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223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79331" y="1138021"/>
            <a:ext cx="8178871" cy="194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1966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年，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裔物理学家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高锟首次利用无线电波导通信的原理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提出了低损耗的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光导纤维的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概念。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年，贝尔实验室研制成功室温下连续振荡的半导体激光器（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LD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从此，开始了光纤通信迅速发展的时代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191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502" y="293993"/>
            <a:ext cx="1226650" cy="461933"/>
            <a:chOff x="307468" y="-2361992"/>
            <a:chExt cx="716341" cy="1526561"/>
          </a:xfrm>
        </p:grpSpPr>
        <p:sp>
          <p:nvSpPr>
            <p:cNvPr id="3" name="Shape 108"/>
            <p:cNvSpPr/>
            <p:nvPr/>
          </p:nvSpPr>
          <p:spPr>
            <a:xfrm>
              <a:off x="442846" y="-2361992"/>
              <a:ext cx="445585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07468" y="-2361992"/>
              <a:ext cx="716341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演示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90153" y="293119"/>
            <a:ext cx="32173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可以沿着水流传播</a:t>
            </a:r>
          </a:p>
        </p:txBody>
      </p:sp>
      <p:pic>
        <p:nvPicPr>
          <p:cNvPr id="6" name="Picture 2" descr="E:\教科研、论文资料\人教版教学参考编制\21图\21图\21-4-6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043" y="1976974"/>
            <a:ext cx="2880000" cy="252623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1585" y="755926"/>
            <a:ext cx="8263974" cy="1480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把大塑料瓶用不透光的纸包上，瓶的侧壁开个小孔，塑料瓶内盛满水，水中有一个光源，观察水流时的光。看到水从小孔流出时，光随着弯弯的水流照到地面，在地面产生一个光斑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081" y="2893959"/>
            <a:ext cx="51109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那么，光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也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可以沿玻璃丝传播，不管玻璃丝怎样弯曲都可以传播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这就是光纤通信的原理。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080" y="2361164"/>
            <a:ext cx="541686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实验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说明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可以沿弯弯的水流传播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76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81599" y="674534"/>
            <a:ext cx="3560362" cy="1935029"/>
            <a:chOff x="5181599" y="672868"/>
            <a:chExt cx="3560362" cy="1930251"/>
          </a:xfrm>
        </p:grpSpPr>
        <p:pic>
          <p:nvPicPr>
            <p:cNvPr id="6" name="Picture 2" descr="E:\教科研、论文资料\人教版教学参考编制\21图\21图\21-4-8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599" y="672868"/>
              <a:ext cx="3488530" cy="13994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rgbClr val="000000">
                  <a:alpha val="5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2"/>
            <p:cNvSpPr txBox="1">
              <a:spLocks noChangeArrowheads="1"/>
            </p:cNvSpPr>
            <p:nvPr/>
          </p:nvSpPr>
          <p:spPr bwMode="auto">
            <a:xfrm>
              <a:off x="5316797" y="2072511"/>
              <a:ext cx="3425164" cy="530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光在光导纤维中的传播</a:t>
              </a:r>
            </a:p>
          </p:txBody>
        </p:sp>
      </p:grpSp>
      <p:sp>
        <p:nvSpPr>
          <p:cNvPr id="8" name="矩形 21506"/>
          <p:cNvSpPr>
            <a:spLocks noChangeArrowheads="1"/>
          </p:cNvSpPr>
          <p:nvPr/>
        </p:nvSpPr>
        <p:spPr bwMode="auto">
          <a:xfrm>
            <a:off x="203129" y="211728"/>
            <a:ext cx="2700938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光纤通信的原理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594" y="581170"/>
            <a:ext cx="507100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光纤通信时，激光从光导纤维的一端射入，在内壁上经多次反射，从另一端射出，把它携带的信息传到远方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284616" y="2297410"/>
            <a:ext cx="2593980" cy="4628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光纤通信优点：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389" y="2760217"/>
            <a:ext cx="8052062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）传输频带极宽，通信容量很大；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）光纤衰减小，无中继设备，传输距离远；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）频率稳定，信号传输质量高；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）光纤抗电磁干扰，保密性好。</a:t>
            </a:r>
          </a:p>
        </p:txBody>
      </p:sp>
    </p:spTree>
    <p:extLst>
      <p:ext uri="{BB962C8B-B14F-4D97-AF65-F5344CB8AC3E}">
        <p14:creationId xmlns:p14="http://schemas.microsoft.com/office/powerpoint/2010/main" val="388479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30720" y="185136"/>
            <a:ext cx="2246767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四、网络通信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15905" y="1087567"/>
            <a:ext cx="8606361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计算机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可以高速处理各种信息，把计算机连在一起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，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实现信息共享叫做网络通信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44479" y="2131923"/>
            <a:ext cx="8287046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如果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某人的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计算机、手机、或者平板电脑跟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一个叫做服务器的大计算机相联，就是平常说的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“上网”。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906" y="709650"/>
            <a:ext cx="1670650" cy="4628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网络通信</a:t>
            </a:r>
          </a:p>
        </p:txBody>
      </p:sp>
      <p:pic>
        <p:nvPicPr>
          <p:cNvPr id="11267" name="Picture 3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9" b="4388"/>
          <a:stretch>
            <a:fillRect/>
          </a:stretch>
        </p:blipFill>
        <p:spPr bwMode="auto">
          <a:xfrm>
            <a:off x="806556" y="3312082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064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084" y="3347105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064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t="4459" r="5260" b="9279"/>
          <a:stretch>
            <a:fillRect/>
          </a:stretch>
        </p:blipFill>
        <p:spPr bwMode="auto">
          <a:xfrm>
            <a:off x="6150633" y="3312082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06400"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826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453421" y="611668"/>
            <a:ext cx="664797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电子邮件是目前人们经常使用的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网络通信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形式。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036" y="183029"/>
            <a:ext cx="3215945" cy="4628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电子邮件（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e-mail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6" name="矩形 5"/>
          <p:cNvSpPr/>
          <p:nvPr/>
        </p:nvSpPr>
        <p:spPr>
          <a:xfrm>
            <a:off x="430706" y="970604"/>
            <a:ext cx="782798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如图，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当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甲给乙发送一封邮件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他的服务器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把邮件送到乙的服务器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B,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当乙上网时就能从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服务器上得到这个邮件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5960" y="3726306"/>
            <a:ext cx="5399074" cy="462808"/>
            <a:chOff x="340081" y="3648094"/>
            <a:chExt cx="5399074" cy="461665"/>
          </a:xfrm>
        </p:grpSpPr>
        <p:sp>
          <p:nvSpPr>
            <p:cNvPr id="7" name="Rectangle 30"/>
            <p:cNvSpPr>
              <a:spLocks noChangeArrowheads="1"/>
            </p:cNvSpPr>
            <p:nvPr/>
          </p:nvSpPr>
          <p:spPr bwMode="auto">
            <a:xfrm>
              <a:off x="340081" y="3648094"/>
              <a:ext cx="2274358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电子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邮箱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地址：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93128" y="3648094"/>
              <a:ext cx="30460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xiaolin@server.com.cn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685" y="4267691"/>
            <a:ext cx="8036021" cy="462808"/>
            <a:chOff x="342569" y="4257154"/>
            <a:chExt cx="8036021" cy="461665"/>
          </a:xfrm>
        </p:grpSpPr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3954809" y="4257154"/>
              <a:ext cx="226857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rtl="0" fontAlgn="base">
                <a:spcAft>
                  <a:spcPct val="0"/>
                </a:spcAft>
              </a:pPr>
              <a:r>
                <a:rPr kumimoji="1" lang="en-US" altLang="zh-CN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xiaolin</a:t>
              </a:r>
              <a:r>
                <a:rPr kumimoji="1"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—</a:t>
              </a:r>
              <a:r>
                <a:rPr kumimoji="1"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用户名</a:t>
              </a: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342569" y="4257154"/>
              <a:ext cx="34483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rtl="0" fontAlgn="base">
                <a:spcAft>
                  <a:spcPct val="0"/>
                </a:spcAft>
              </a:pPr>
              <a:r>
                <a:rPr kumimoji="1"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server.com.cn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—</a:t>
              </a:r>
              <a:r>
                <a:rPr kumimoji="1"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服务器</a:t>
              </a:r>
              <a:r>
                <a:rPr kumimoji="1"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名</a:t>
              </a: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6364897" y="4257154"/>
              <a:ext cx="2013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rtl="0" fontAlgn="base">
                <a:spcAft>
                  <a:spcPct val="0"/>
                </a:spcAft>
              </a:pPr>
              <a:r>
                <a:rPr kumimoji="1" lang="en-US" altLang="zh-CN" sz="2400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cn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—</a:t>
              </a:r>
              <a:r>
                <a:rPr kumimoji="1"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中国注册</a:t>
              </a: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1"/>
          <a:stretch>
            <a:fillRect/>
          </a:stretch>
        </p:blipFill>
        <p:spPr bwMode="auto">
          <a:xfrm>
            <a:off x="2017893" y="2080540"/>
            <a:ext cx="4448254" cy="16457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84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89442" y="248263"/>
            <a:ext cx="3143809" cy="4628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/>
              <a:t>因特网（</a:t>
            </a:r>
            <a:r>
              <a:rPr lang="en-US" altLang="zh-CN" dirty="0"/>
              <a:t>Internet</a:t>
            </a:r>
            <a:r>
              <a:rPr lang="zh-CN" altLang="en-US" dirty="0"/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283622" y="1809468"/>
            <a:ext cx="847725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把网络又互相联结，成为世界上最大的计算机网络，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叫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因特网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这样就能做到信息资源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共享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621" y="711071"/>
            <a:ext cx="791633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世界上凡是计算机集中的地方，例如企业、机关、居民小区等，大都已经把自己的计算机连在一起了。</a:t>
            </a:r>
          </a:p>
        </p:txBody>
      </p:sp>
      <p:pic>
        <p:nvPicPr>
          <p:cNvPr id="5" name="Picture 6" descr="http://blog.donews.com/chuangshiji/files/2012/12/%E7%89%A9%E8%81%94%E7%BD%91%E6%84%BF%E6%99%AF%E7%9A%84%E5%8F%A6%E4%B8%80%E9%9D%A2%EF%BC%9A%E4%BA%92%E8%81%94%E7%BD%91%E6%97%A5%E7%9B%8A%E9%9A%94%E7%A6%BB%E5%8C%96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1" r="1749" b="3596"/>
          <a:stretch>
            <a:fillRect/>
          </a:stretch>
        </p:blipFill>
        <p:spPr bwMode="auto">
          <a:xfrm>
            <a:off x="440543" y="3090778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2b.zol-img.com.cn/product/103/771/cet3Yf4l6KwY2.jpg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" t="8559" r="10159" b="5893"/>
          <a:stretch>
            <a:fillRect/>
          </a:stretch>
        </p:blipFill>
        <p:spPr bwMode="auto">
          <a:xfrm>
            <a:off x="6130809" y="3090778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248" y="3090778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056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8315" y="1767696"/>
            <a:ext cx="8474074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）随着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通信技术的发展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很短的时间内传送越来越大的信息量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，网上购物、网络电视、空中课堂、远程医疗等进入人们的生活。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3132" y="678829"/>
            <a:ext cx="8364007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）计算机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之间的联结，除了使用金属导线外，还使用光缆、通信卫星等各种通信手段。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89442" y="216021"/>
            <a:ext cx="3143809" cy="4628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网络通信的发展</a:t>
            </a:r>
            <a:endParaRPr lang="zh-CN" altLang="en-US" dirty="0"/>
          </a:p>
        </p:txBody>
      </p:sp>
      <p:sp>
        <p:nvSpPr>
          <p:cNvPr id="8" name="AutoShape 2" descr="http://img4.imgtn.bdimg.com/it/u=2640812875,317638881&amp;fm=26&amp;gp=0.jpg"/>
          <p:cNvSpPr>
            <a:spLocks noChangeAspect="1" noChangeArrowheads="1"/>
          </p:cNvSpPr>
          <p:nvPr/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316" name="Picture 4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9" t="6053" r="6662" b="-15"/>
          <a:stretch>
            <a:fillRect/>
          </a:stretch>
        </p:blipFill>
        <p:spPr bwMode="auto">
          <a:xfrm>
            <a:off x="633250" y="344962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09600" dist="35921" dir="2700000" sx="1000" sy="1000" algn="ctr" rotWithShape="0">
              <a:schemeClr val="bg2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 preferRelativeResize="0"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8" t="12167" r="2101"/>
          <a:stretch>
            <a:fillRect/>
          </a:stretch>
        </p:blipFill>
        <p:spPr bwMode="auto">
          <a:xfrm>
            <a:off x="6815889" y="344962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09600" dist="35921" dir="2700000" sx="1000" sy="1000" algn="ctr" rotWithShape="0">
              <a:schemeClr val="bg2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" t="3777" r="3305" b="6741"/>
          <a:stretch>
            <a:fillRect/>
          </a:stretch>
        </p:blipFill>
        <p:spPr bwMode="auto">
          <a:xfrm>
            <a:off x="2626478" y="344962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09600" dist="35921" dir="2700000" sx="1000" sy="1000" algn="ctr" rotWithShape="0">
              <a:schemeClr val="bg2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 preferRelativeResize="0"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" t="2578" r="4000"/>
          <a:stretch>
            <a:fillRect/>
          </a:stretch>
        </p:blipFill>
        <p:spPr bwMode="auto">
          <a:xfrm>
            <a:off x="4655078" y="344962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609600" dist="35921" dir="2700000" sx="1000" sy="1000" algn="ctr" rotWithShape="0">
              <a:schemeClr val="bg2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26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2371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202267" y="712257"/>
            <a:ext cx="7653866" cy="284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讲五分钟的故事和放映五分钟的电影。它们传递的信息是不一样的。五分钟语言只能简单描述人的相貌、衣着和事件的概况；五分钟的电影，除此之外还能展现人物衣服的质地和颜色、主人公的容貌和嗓音以及事情发生的周围环境等许多细节。</a:t>
            </a:r>
          </a:p>
        </p:txBody>
      </p:sp>
      <p:pic>
        <p:nvPicPr>
          <p:cNvPr id="22" name="图片 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773" y="351862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7950" y="924126"/>
            <a:ext cx="1594656" cy="461933"/>
            <a:chOff x="344551" y="-370494"/>
            <a:chExt cx="931250" cy="1526561"/>
          </a:xfrm>
        </p:grpSpPr>
        <p:sp>
          <p:nvSpPr>
            <p:cNvPr id="24" name="Shape 108"/>
            <p:cNvSpPr/>
            <p:nvPr/>
          </p:nvSpPr>
          <p:spPr>
            <a:xfrm>
              <a:off x="422151" y="-370494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Shape 112"/>
            <p:cNvSpPr/>
            <p:nvPr/>
          </p:nvSpPr>
          <p:spPr>
            <a:xfrm>
              <a:off x="344551" y="-370494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比一比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1506" name="Picture 2"/>
          <p:cNvPicPr preferRelativeResize="0"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1" t="15957" r="5966" b="1"/>
          <a:stretch>
            <a:fillRect/>
          </a:stretch>
        </p:blipFill>
        <p:spPr bwMode="auto">
          <a:xfrm>
            <a:off x="4623222" y="3558524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62920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84120" y="22875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5444" y="25607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6359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8671" y="3920639"/>
            <a:ext cx="4347308" cy="462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本堂重点：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了解</a:t>
            </a:r>
            <a:r>
              <a:rPr kumimoji="0" lang="zh-CN" altLang="en-US" sz="2400" kern="1200" cap="none" spc="0" normalizeH="0" baseline="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现代通信知识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902" y="4234391"/>
            <a:ext cx="8621437" cy="6479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本堂难点：微波通信、卫星通信、光纤通信</a:t>
            </a:r>
            <a:r>
              <a:rPr lang="zh-CN" altLang="en-US" dirty="0" smtClean="0"/>
              <a:t>、网络</a:t>
            </a:r>
            <a:r>
              <a:rPr lang="zh-CN" altLang="en-US" dirty="0"/>
              <a:t>通信</a:t>
            </a:r>
            <a:r>
              <a:rPr lang="zh-CN" altLang="en-US" dirty="0" smtClean="0"/>
              <a:t>的特点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40" y="700713"/>
            <a:ext cx="7097426" cy="309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957793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865643" y="380343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380343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8856" y="405428"/>
            <a:ext cx="4874639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微波通信和卫星通信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94196" y="343721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0097" y="1623881"/>
            <a:ext cx="80010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黄石）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我国的北斗系统是全球导航卫星系统之一，用户与卫星之间实现信息传送是通过（　　）</a:t>
            </a:r>
          </a:p>
        </p:txBody>
      </p:sp>
      <p:sp>
        <p:nvSpPr>
          <p:cNvPr id="15" name="矩形 14"/>
          <p:cNvSpPr/>
          <p:nvPr/>
        </p:nvSpPr>
        <p:spPr>
          <a:xfrm>
            <a:off x="475661" y="2960744"/>
            <a:ext cx="6523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．次声波	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超声波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．电磁波	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．红外线</a:t>
            </a:r>
          </a:p>
        </p:txBody>
      </p:sp>
      <p:sp>
        <p:nvSpPr>
          <p:cNvPr id="12" name="矩形 11"/>
          <p:cNvSpPr/>
          <p:nvPr/>
        </p:nvSpPr>
        <p:spPr>
          <a:xfrm>
            <a:off x="5712677" y="2364373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7125" y="1022978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97752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660" y="851382"/>
            <a:ext cx="8194043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(2018 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宜昌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人造地球同步卫星常用于通讯、气象、广播电视等方面，以实现对同一地区连续工作，下列关于同步卫星的说法正确的是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．卫星相对于地面来说是运动的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．卫星是利用超声波来传递信息的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．卫星上的太阳能电池板将化学能转化为电能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．卫星相当于太空中的微波中继站</a:t>
            </a:r>
          </a:p>
        </p:txBody>
      </p:sp>
      <p:sp>
        <p:nvSpPr>
          <p:cNvPr id="9" name="矩形 8"/>
          <p:cNvSpPr/>
          <p:nvPr/>
        </p:nvSpPr>
        <p:spPr>
          <a:xfrm>
            <a:off x="2814101" y="2115318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34443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5"/>
            <a:ext cx="483963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光纤通信和网络通信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90" y="75137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760" y="1275889"/>
            <a:ext cx="8187266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明家的计算机通过光纤与互联网交换信息，光纤（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．利用光传输信息  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．传输信息量很小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．利用电流传输信息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．传输信息时损 耗大</a:t>
            </a:r>
          </a:p>
        </p:txBody>
      </p:sp>
      <p:sp>
        <p:nvSpPr>
          <p:cNvPr id="9" name="矩形 8"/>
          <p:cNvSpPr/>
          <p:nvPr/>
        </p:nvSpPr>
        <p:spPr>
          <a:xfrm>
            <a:off x="7422041" y="1417770"/>
            <a:ext cx="42912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09413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868" y="120653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800" y="459299"/>
            <a:ext cx="8398933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关于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光纤通信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小明同学曾思考过这样的问题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在漫长的线路上，光纤免不了要拐弯、缠绕，而光在同种均匀介质中是沿直线传播的，激光通信信号怎样从一端传到另一端呢？后来在“研究光纤怎样传输光信号”的活动中，终于明白了：激光信号在光纤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中（    ）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268" y="3118587"/>
            <a:ext cx="7666291" cy="1943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就像水流沿弯曲水管流动那样            </a:t>
            </a:r>
          </a:p>
          <a:p>
            <a:pPr algn="l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就像电流沿弯曲导线传播那样</a:t>
            </a:r>
            <a:b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不断地经光纤壁反射而向前传播          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不断地在光纤中折射而向前传播</a:t>
            </a:r>
          </a:p>
        </p:txBody>
      </p:sp>
      <p:sp>
        <p:nvSpPr>
          <p:cNvPr id="12" name="矩形 11"/>
          <p:cNvSpPr/>
          <p:nvPr/>
        </p:nvSpPr>
        <p:spPr>
          <a:xfrm>
            <a:off x="2511342" y="2762608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1493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3229" y="284164"/>
            <a:ext cx="1594656" cy="480273"/>
            <a:chOff x="344551" y="22198"/>
            <a:chExt cx="931250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344551" y="22198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信息传递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78248" y="879453"/>
            <a:ext cx="7401020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相同时间内，电视广播比电台广播能传递更多的信息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pitchFamily="49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01526" y="3079944"/>
            <a:ext cx="844232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信息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理论表明，作为载体的电磁波，频率越高，在相同时间内可以传输的信息就越多。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0" t="6557" r="2998"/>
          <a:stretch>
            <a:fillRect/>
          </a:stretch>
        </p:blipFill>
        <p:spPr bwMode="auto">
          <a:xfrm>
            <a:off x="2184295" y="1253938"/>
            <a:ext cx="4103371" cy="1826005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861105" y="4419512"/>
            <a:ext cx="274974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信息之路越来越宽</a:t>
            </a:r>
          </a:p>
        </p:txBody>
      </p:sp>
    </p:spTree>
    <p:extLst>
      <p:ext uri="{BB962C8B-B14F-4D97-AF65-F5344CB8AC3E}">
        <p14:creationId xmlns:p14="http://schemas.microsoft.com/office/powerpoint/2010/main" val="44624120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209340" y="662783"/>
            <a:ext cx="2246767" cy="52451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2C5D9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一、微波通信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11643" y="1613072"/>
            <a:ext cx="7647678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波长在</a:t>
            </a:r>
            <a:r>
              <a:rPr 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10 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m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～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 mm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之间</a:t>
            </a:r>
            <a:r>
              <a:rPr lang="en-US" sz="2400" dirty="0" smtClean="0">
                <a:latin typeface="微软雅黑" panose="020B0503020204020204" charset="-122"/>
                <a:ea typeface="微软雅黑" panose="020B0503020204020204" charset="-122"/>
              </a:rPr>
              <a:t>;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频率在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30 MHz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 ×10</a:t>
            </a:r>
            <a:r>
              <a:rPr lang="en-US" altLang="zh-CN" sz="2400" baseline="30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MHz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之间的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电磁波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48" y="1150266"/>
            <a:ext cx="13628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微波：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905" y="2686821"/>
            <a:ext cx="13628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优点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5" name="文本框 28677"/>
          <p:cNvSpPr txBox="1">
            <a:spLocks noChangeArrowheads="1"/>
          </p:cNvSpPr>
          <p:nvPr/>
        </p:nvSpPr>
        <p:spPr bwMode="auto">
          <a:xfrm>
            <a:off x="254948" y="3090215"/>
            <a:ext cx="5882970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/>
              <a:t>微波比中波、短波的频率更高，一定时间内可以传递更多的信息。</a:t>
            </a:r>
            <a:r>
              <a:rPr lang="zh-CN" altLang="en-US" dirty="0"/>
              <a:t>一条微波线路可以同时开通几千甚至几万路</a:t>
            </a:r>
            <a:r>
              <a:rPr lang="zh-CN" altLang="en-US" dirty="0" smtClean="0"/>
              <a:t>电话。</a:t>
            </a:r>
            <a:endParaRPr lang="zh-CN" altLang="en-US" dirty="0"/>
          </a:p>
        </p:txBody>
      </p:sp>
      <p:pic>
        <p:nvPicPr>
          <p:cNvPr id="16" name="Picture 4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0457" y="1390714"/>
            <a:ext cx="2160000" cy="288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7127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6585" y="756121"/>
            <a:ext cx="8532191" cy="4601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微波的性质更接近光波，大致沿直线传播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不能沿地球表面绕射。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311" y="293314"/>
            <a:ext cx="13628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4" name="矩形 3"/>
          <p:cNvSpPr/>
          <p:nvPr/>
        </p:nvSpPr>
        <p:spPr>
          <a:xfrm>
            <a:off x="186584" y="1216310"/>
            <a:ext cx="13628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缺点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5" name="矩形 4"/>
          <p:cNvSpPr/>
          <p:nvPr/>
        </p:nvSpPr>
        <p:spPr>
          <a:xfrm>
            <a:off x="149355" y="2844028"/>
            <a:ext cx="552999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中继站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上一站传来的信号处理后，再发射到下一站去，像接力赛那样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信号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传递的距离越远，需要的中继站就越多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94575" y="1555946"/>
            <a:ext cx="3124200" cy="2727236"/>
            <a:chOff x="5594575" y="1552104"/>
            <a:chExt cx="3124200" cy="2720502"/>
          </a:xfrm>
        </p:grpSpPr>
        <p:pic>
          <p:nvPicPr>
            <p:cNvPr id="3074" name="Picture 2" descr="1580400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4" t="-1088" r="2766" b="4124"/>
            <a:stretch>
              <a:fillRect/>
            </a:stretch>
          </p:blipFill>
          <p:spPr bwMode="auto">
            <a:xfrm>
              <a:off x="5594575" y="1552104"/>
              <a:ext cx="3124200" cy="2162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355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5679347" y="3810941"/>
              <a:ext cx="2954655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>
                <a:buFont typeface="Arial" panose="020B0604020202020204" pitchFamily="34" charset="0"/>
                <a:buNone/>
                <a:defRPr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/>
                <a:t>微波中继通信示意图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86585" y="1679118"/>
            <a:ext cx="526815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在地面的传播距离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短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因此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，必须每个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50km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左右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就要建立一个微波中继站。</a:t>
            </a:r>
          </a:p>
        </p:txBody>
      </p:sp>
    </p:spTree>
    <p:extLst>
      <p:ext uri="{BB962C8B-B14F-4D97-AF65-F5344CB8AC3E}">
        <p14:creationId xmlns:p14="http://schemas.microsoft.com/office/powerpoint/2010/main" val="186103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6393" y="186994"/>
            <a:ext cx="71289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  <a:buClrTx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遇到雪山、大洋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根本无法建设中继站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怎么办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?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能不能利用地球的卫星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月球进行微波中继通信呢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3502" y="293993"/>
            <a:ext cx="1226650" cy="461933"/>
            <a:chOff x="307468" y="-2361992"/>
            <a:chExt cx="716341" cy="1526561"/>
          </a:xfrm>
        </p:grpSpPr>
        <p:sp>
          <p:nvSpPr>
            <p:cNvPr id="5" name="Shape 108"/>
            <p:cNvSpPr/>
            <p:nvPr/>
          </p:nvSpPr>
          <p:spPr>
            <a:xfrm>
              <a:off x="442846" y="-2361992"/>
              <a:ext cx="445585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07468" y="-2361992"/>
              <a:ext cx="716341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7" name="Picture 2" descr="E:\教科研、论文资料\人教版教学参考编制\21图\21图\21-4-2.jpg"/>
          <p:cNvPicPr>
            <a:picLocks noChangeAspect="1"/>
          </p:cNvPicPr>
          <p:nvPr/>
        </p:nvPicPr>
        <p:blipFill rotWithShape="1">
          <a:blip r:embed="rId2"/>
          <a:srcRect b="3365"/>
          <a:stretch>
            <a:fillRect/>
          </a:stretch>
        </p:blipFill>
        <p:spPr>
          <a:xfrm>
            <a:off x="3098802" y="1324859"/>
            <a:ext cx="3395133" cy="213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02775" y="3336475"/>
            <a:ext cx="8755546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它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离我们太远了，信号衰减、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时间延迟；</a:t>
            </a:r>
            <a:endParaRPr kumimoji="1" lang="en-US" altLang="zh-CN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只有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当两个通信点同时见到月亮时，才能完成这两点的通信。</a:t>
            </a:r>
          </a:p>
        </p:txBody>
      </p:sp>
      <p:sp>
        <p:nvSpPr>
          <p:cNvPr id="9" name="矩形 8"/>
          <p:cNvSpPr/>
          <p:nvPr/>
        </p:nvSpPr>
        <p:spPr>
          <a:xfrm>
            <a:off x="295322" y="4539774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所以：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510241" y="4539772"/>
            <a:ext cx="588022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高空需要悬挂中继站，就要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靠卫星来实现。</a:t>
            </a:r>
          </a:p>
        </p:txBody>
      </p:sp>
    </p:spTree>
    <p:extLst>
      <p:ext uri="{BB962C8B-B14F-4D97-AF65-F5344CB8AC3E}">
        <p14:creationId xmlns:p14="http://schemas.microsoft.com/office/powerpoint/2010/main" val="2387505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1506"/>
          <p:cNvSpPr>
            <a:spLocks noChangeArrowheads="1"/>
          </p:cNvSpPr>
          <p:nvPr/>
        </p:nvSpPr>
        <p:spPr bwMode="auto">
          <a:xfrm>
            <a:off x="319618" y="208070"/>
            <a:ext cx="2246767" cy="52451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二、卫星通信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042570" y="791997"/>
            <a:ext cx="51069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卫星做中继站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的微波通信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方式。</a:t>
            </a:r>
          </a:p>
        </p:txBody>
      </p:sp>
      <p:sp>
        <p:nvSpPr>
          <p:cNvPr id="5" name="矩形 21506"/>
          <p:cNvSpPr>
            <a:spLocks noChangeArrowheads="1"/>
          </p:cNvSpPr>
          <p:nvPr/>
        </p:nvSpPr>
        <p:spPr bwMode="auto">
          <a:xfrm>
            <a:off x="229652" y="791999"/>
            <a:ext cx="1837267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卫星通信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占位符 22529"/>
          <p:cNvSpPr txBox="1">
            <a:spLocks noChangeArrowheads="1"/>
          </p:cNvSpPr>
          <p:nvPr/>
        </p:nvSpPr>
        <p:spPr>
          <a:xfrm>
            <a:off x="225411" y="1318234"/>
            <a:ext cx="211976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 smtClean="0"/>
              <a:t>2.</a:t>
            </a:r>
            <a:r>
              <a:rPr lang="zh-CN" altLang="en-US" dirty="0" smtClean="0"/>
              <a:t>同步卫星：</a:t>
            </a:r>
            <a:endParaRPr lang="zh-CN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033840" y="1318234"/>
            <a:ext cx="64433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通信卫星大多相对地球</a:t>
            </a:r>
            <a:r>
              <a:rPr lang="zh-CN" altLang="en-US" dirty="0" smtClean="0"/>
              <a:t>“静止”</a:t>
            </a:r>
            <a:r>
              <a:rPr lang="en-US" altLang="zh-CN" dirty="0" smtClean="0"/>
              <a:t>——</a:t>
            </a:r>
            <a:r>
              <a:rPr lang="zh-CN" altLang="en-US" dirty="0"/>
              <a:t>同步卫星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3396" y="1749808"/>
            <a:ext cx="8207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同步卫星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绕地球转动的周期跟地球自转的周期相同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相对地球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静止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”,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所以叫做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同步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卫星</a:t>
            </a:r>
          </a:p>
        </p:txBody>
      </p:sp>
      <p:pic>
        <p:nvPicPr>
          <p:cNvPr id="9" name="Picture 3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9" t="5639" r="18837" b="22662"/>
          <a:stretch>
            <a:fillRect/>
          </a:stretch>
        </p:blipFill>
        <p:spPr bwMode="auto">
          <a:xfrm>
            <a:off x="1820332" y="2918904"/>
            <a:ext cx="2160000" cy="1804455"/>
          </a:xfrm>
          <a:prstGeom prst="rect">
            <a:avLst/>
          </a:prstGeom>
          <a:noFill/>
          <a:effectLst>
            <a:outerShdw blurRad="584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404" y="2842517"/>
            <a:ext cx="2160000" cy="1804455"/>
          </a:xfrm>
          <a:prstGeom prst="rect">
            <a:avLst/>
          </a:prstGeom>
          <a:noFill/>
          <a:effectLst>
            <a:outerShdw blurRad="584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7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68267" y="1110014"/>
            <a:ext cx="8695267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通信卫星的板状两翼是太阳能电池，它将太阳能转化为电能，供卫星使用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碟形天线用来接收来自卫星的信号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pitchFamily="49" charset="-122"/>
              </a:rPr>
              <a:t>。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502" y="293993"/>
            <a:ext cx="1226650" cy="461933"/>
            <a:chOff x="307468" y="-2361992"/>
            <a:chExt cx="716341" cy="1526561"/>
          </a:xfrm>
        </p:grpSpPr>
        <p:sp>
          <p:nvSpPr>
            <p:cNvPr id="5" name="Shape 108"/>
            <p:cNvSpPr/>
            <p:nvPr/>
          </p:nvSpPr>
          <p:spPr>
            <a:xfrm>
              <a:off x="442846" y="-2361992"/>
              <a:ext cx="445585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07468" y="-2361992"/>
              <a:ext cx="716341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203512" y="111794"/>
            <a:ext cx="4733516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通信卫星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的板状两翼有何功能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碟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形天线做什么用的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Picture 1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9"/>
          <a:stretch>
            <a:fillRect/>
          </a:stretch>
        </p:blipFill>
        <p:spPr bwMode="auto">
          <a:xfrm>
            <a:off x="2247152" y="2148010"/>
            <a:ext cx="4537494" cy="289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2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197" y="270970"/>
            <a:ext cx="503251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卫星通信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由哪几部分组成？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975" y="779305"/>
            <a:ext cx="8478446" cy="416526"/>
          </a:xfrm>
          <a:prstGeom prst="rect">
            <a:avLst/>
          </a:prstGeom>
          <a:noFill/>
          <a:ln>
            <a:noFill/>
          </a:ln>
        </p:spPr>
        <p:txBody>
          <a:bodyPr wrap="square" bIns="0" anchor="ctr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同步卫星、地面中继站、地面通信控制中心、地面传输系统。</a:t>
            </a:r>
          </a:p>
        </p:txBody>
      </p:sp>
      <p:sp>
        <p:nvSpPr>
          <p:cNvPr id="5" name="矩形 23555"/>
          <p:cNvSpPr>
            <a:spLocks noChangeArrowheads="1"/>
          </p:cNvSpPr>
          <p:nvPr/>
        </p:nvSpPr>
        <p:spPr bwMode="auto">
          <a:xfrm>
            <a:off x="210196" y="1272221"/>
            <a:ext cx="6470004" cy="4628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要想实现全球通信至少需要几颗同步卫星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22923" y="2002223"/>
            <a:ext cx="3056409" cy="2746979"/>
            <a:chOff x="922922" y="1997279"/>
            <a:chExt cx="3056409" cy="2740196"/>
          </a:xfrm>
        </p:grpSpPr>
        <p:pic>
          <p:nvPicPr>
            <p:cNvPr id="3" name="Picture 2" descr="D:\个人文件\桌面\webwxgetmsgimg(39).jpg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2" t="27436" r="7504" b="13904"/>
            <a:stretch>
              <a:fillRect/>
            </a:stretch>
          </p:blipFill>
          <p:spPr bwMode="auto">
            <a:xfrm>
              <a:off x="1013579" y="1997279"/>
              <a:ext cx="252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922922" y="4275812"/>
              <a:ext cx="3056409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卫星通信的组成部分</a:t>
              </a:r>
              <a:endPara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4273" y="2002223"/>
            <a:ext cx="2821193" cy="2998400"/>
            <a:chOff x="4934272" y="1997279"/>
            <a:chExt cx="2821193" cy="2990997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4934272" y="4157279"/>
              <a:ext cx="2821193" cy="830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algn="l" rtl="0" latinLnBrk="1" hangingPunct="0"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/>
                <a:t>用三颗同步卫星就可以实现全球通信</a:t>
              </a:r>
            </a:p>
          </p:txBody>
        </p:sp>
        <p:pic>
          <p:nvPicPr>
            <p:cNvPr id="9" name="图片 23554" descr="图片1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9" t="4245" r="6523" b="4606"/>
            <a:stretch>
              <a:fillRect/>
            </a:stretch>
          </p:blipFill>
          <p:spPr bwMode="auto">
            <a:xfrm>
              <a:off x="4934272" y="1997279"/>
              <a:ext cx="252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685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1534</Words>
  <Application>Microsoft Office PowerPoint</Application>
  <PresentationFormat>全屏显示(16:9)</PresentationFormat>
  <Paragraphs>135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</cp:revision>
  <dcterms:created xsi:type="dcterms:W3CDTF">2020-03-18T01:19:55Z</dcterms:created>
  <dcterms:modified xsi:type="dcterms:W3CDTF">2020-03-14T01:32:52Z</dcterms:modified>
</cp:coreProperties>
</file>