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62429" y="2536193"/>
            <a:ext cx="2881085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第二十一章  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90724" y="944623"/>
            <a:ext cx="4086396" cy="83305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2739" y="2170587"/>
            <a:ext cx="1246493" cy="3702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0" y="776804"/>
            <a:ext cx="3528054" cy="3528054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086652" y="3363838"/>
            <a:ext cx="4232295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广播、电视和移动通信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99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666" y="314518"/>
            <a:ext cx="4180953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电视信号的发射——电视台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6666" y="777326"/>
            <a:ext cx="8537575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）原理：摄像机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把图像变成电信号，发射机把电信号加载到频率很高的电流上，通过发射天线发射到空中。发射工作由电视台完成。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77607" y="3111335"/>
            <a:ext cx="472953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摄像机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将图像转换成电信号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66855" y="3677805"/>
            <a:ext cx="662047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发射机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将电信号加载到频率很高的电流上</a:t>
            </a: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315792" y="4214723"/>
            <a:ext cx="537760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 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将高频信号发射到空中</a:t>
            </a:r>
          </a:p>
        </p:txBody>
      </p:sp>
      <p:sp>
        <p:nvSpPr>
          <p:cNvPr id="8" name="矩形 7"/>
          <p:cNvSpPr/>
          <p:nvPr/>
        </p:nvSpPr>
        <p:spPr>
          <a:xfrm>
            <a:off x="259327" y="2535993"/>
            <a:ext cx="282801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各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部分的作用</a:t>
            </a:r>
          </a:p>
        </p:txBody>
      </p:sp>
    </p:spTree>
    <p:extLst>
      <p:ext uri="{BB962C8B-B14F-4D97-AF65-F5344CB8AC3E}">
        <p14:creationId xmlns:p14="http://schemas.microsoft.com/office/powerpoint/2010/main" val="1818795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utoUpdateAnimBg="0"/>
      <p:bldP spid="6" grpId="0" autoUpdateAnimBg="0"/>
      <p:bldP spid="7" grpId="0" autoUpdateAnimBg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5308" y="205182"/>
            <a:ext cx="243218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发射过程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E:\教科研、论文资料\人教版教学参考编制\21图\21图\21-3-4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35" b="5904"/>
          <a:stretch>
            <a:fillRect/>
          </a:stretch>
        </p:blipFill>
        <p:spPr bwMode="auto">
          <a:xfrm>
            <a:off x="2237173" y="609891"/>
            <a:ext cx="5122264" cy="2001487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341" y="2935045"/>
            <a:ext cx="4263352" cy="1951681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281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6666" y="314518"/>
            <a:ext cx="4180953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电视信号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接收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——电视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机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233029" y="777326"/>
            <a:ext cx="7990950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）原理：电视机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的接收天线把高频信号接收下来，通过电视机把图像信号取出并放大，由显示器把它还原成图像。接收工作由电视机完成。</a:t>
            </a:r>
          </a:p>
        </p:txBody>
      </p:sp>
      <p:sp>
        <p:nvSpPr>
          <p:cNvPr id="6" name="矩形 5"/>
          <p:cNvSpPr/>
          <p:nvPr/>
        </p:nvSpPr>
        <p:spPr>
          <a:xfrm>
            <a:off x="259327" y="2535993"/>
            <a:ext cx="282801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各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部分的作用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19886" y="3628104"/>
            <a:ext cx="637383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接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收 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取出并放大图像和音频电信号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4060" y="4242207"/>
            <a:ext cx="430533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显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 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复原图像信号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38690" y="3093594"/>
            <a:ext cx="640247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 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接收包含声、像信息的高频信号</a:t>
            </a:r>
          </a:p>
        </p:txBody>
      </p:sp>
    </p:spTree>
    <p:extLst>
      <p:ext uri="{BB962C8B-B14F-4D97-AF65-F5344CB8AC3E}">
        <p14:creationId xmlns:p14="http://schemas.microsoft.com/office/powerpoint/2010/main" val="2715992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utoUpdateAnimBg="0"/>
      <p:bldP spid="8" grpId="0" autoUpdateAnimBg="0"/>
      <p:bldP spid="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5306" y="205182"/>
            <a:ext cx="243218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接收过程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E:\教科研、论文资料\人教版教学参考编制\21图\21图\21-3-4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" t="3820" r="3422" b="4752"/>
          <a:stretch/>
        </p:blipFill>
        <p:spPr bwMode="auto">
          <a:xfrm>
            <a:off x="2539015" y="436585"/>
            <a:ext cx="4678530" cy="2235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267" y="3043711"/>
            <a:ext cx="5607250" cy="2033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0775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" t="1974" r="2378" b="4536"/>
          <a:stretch/>
        </p:blipFill>
        <p:spPr bwMode="auto">
          <a:xfrm>
            <a:off x="376085" y="907764"/>
            <a:ext cx="7989902" cy="3880245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218370" y="311461"/>
            <a:ext cx="430533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电视的发射与接收过程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5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808" y="357508"/>
            <a:ext cx="2339102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三、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移动电话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占位符 18434"/>
          <p:cNvSpPr txBox="1">
            <a:spLocks/>
          </p:cNvSpPr>
          <p:nvPr/>
        </p:nvSpPr>
        <p:spPr>
          <a:xfrm>
            <a:off x="286176" y="775228"/>
            <a:ext cx="8291745" cy="1681075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）特点：</a:t>
            </a:r>
            <a:r>
              <a:rPr lang="zh-CN" altLang="en-US" sz="2400" dirty="0" smtClean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移动电话不需要电话线，比固定电话方便。移动电话与固定电话的工作原理基本一样，只是移动电话声音信息不是由导线中的电流来传递，而是由空间的电磁波来传递。</a:t>
            </a:r>
            <a:endParaRPr lang="zh-CN" altLang="en-US" sz="2400" u="sng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3" r="3603" b="7240"/>
          <a:stretch/>
        </p:blipFill>
        <p:spPr bwMode="auto">
          <a:xfrm>
            <a:off x="2323599" y="2536399"/>
            <a:ext cx="4092608" cy="2277814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241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5" t="69015" r="51331" b="15645"/>
          <a:stretch/>
        </p:blipFill>
        <p:spPr bwMode="auto">
          <a:xfrm>
            <a:off x="2441148" y="2913529"/>
            <a:ext cx="4019835" cy="1981362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254567" y="176247"/>
            <a:ext cx="1920463" cy="404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）原理：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5742" y="2339282"/>
            <a:ext cx="656312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移动电话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既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是无线电发射台,也是无线接收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台。</a:t>
            </a:r>
            <a:endParaRPr lang="zh-CN" altLang="en-US" sz="2400" b="1" dirty="0">
              <a:latin typeface="Times New Roman" pitchFamily="18" charset="0"/>
            </a:endParaRPr>
          </a:p>
        </p:txBody>
      </p:sp>
      <p:sp>
        <p:nvSpPr>
          <p:cNvPr id="6" name="文本框 11274"/>
          <p:cNvSpPr txBox="1"/>
          <p:nvPr/>
        </p:nvSpPr>
        <p:spPr>
          <a:xfrm>
            <a:off x="251680" y="580614"/>
            <a:ext cx="7841156" cy="175866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每个移动电话都是一个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电磁波发射器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它通过电磁波把你讲话的信息发射到空中；同时它又是一个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电磁波接收器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在空中捕获电磁波，是你得到对方讲话信息。</a:t>
            </a:r>
          </a:p>
        </p:txBody>
      </p:sp>
    </p:spTree>
    <p:extLst>
      <p:ext uri="{BB962C8B-B14F-4D97-AF65-F5344CB8AC3E}">
        <p14:creationId xmlns:p14="http://schemas.microsoft.com/office/powerpoint/2010/main" val="2477628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4600" y="660123"/>
            <a:ext cx="6515809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）手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持移动电话的体积很小，发射功率不大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）它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的天线也很简单，灵敏度不高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8488" y="197316"/>
            <a:ext cx="3300904" cy="46280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设立基地台的原因：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585504" y="952249"/>
            <a:ext cx="2031325" cy="2669443"/>
            <a:chOff x="5972334" y="2015231"/>
            <a:chExt cx="2151956" cy="2896862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32" t="10224" r="6055"/>
            <a:stretch/>
          </p:blipFill>
          <p:spPr bwMode="auto">
            <a:xfrm>
              <a:off x="5992427" y="2015231"/>
              <a:ext cx="1890944" cy="2395866"/>
            </a:xfrm>
            <a:prstGeom prst="rect">
              <a:avLst/>
            </a:prstGeom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5972334" y="4411097"/>
              <a:ext cx="2151956" cy="500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基地台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的天线</a:t>
              </a:r>
              <a:endParaRPr lang="zh-CN" altLang="en-US" sz="2400" dirty="0"/>
            </a:p>
          </p:txBody>
        </p:sp>
      </p:grpSp>
      <p:sp>
        <p:nvSpPr>
          <p:cNvPr id="9" name="矩形 8"/>
          <p:cNvSpPr/>
          <p:nvPr/>
        </p:nvSpPr>
        <p:spPr>
          <a:xfrm>
            <a:off x="152791" y="1787634"/>
            <a:ext cx="6151825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因此，它和其他用户的通话要靠较大的固定无线电台转接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这种固定的电台叫做基地台。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14599" y="3575454"/>
            <a:ext cx="8875800" cy="1213665"/>
            <a:chOff x="328474" y="1873809"/>
            <a:chExt cx="8964613" cy="1210668"/>
          </a:xfrm>
        </p:grpSpPr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328474" y="2622812"/>
              <a:ext cx="1296988" cy="461665"/>
            </a:xfrm>
            <a:prstGeom prst="rect">
              <a:avLst/>
            </a:prstGeom>
            <a:noFill/>
            <a:ln w="9525">
              <a:solidFill>
                <a:srgbClr val="FB110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 dirty="0">
                  <a:solidFill>
                    <a:srgbClr val="040404"/>
                  </a:solidFill>
                  <a:latin typeface="微软雅黑" pitchFamily="34" charset="-122"/>
                  <a:ea typeface="微软雅黑" pitchFamily="34" charset="-122"/>
                </a:rPr>
                <a:t>手机甲</a:t>
              </a: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020749" y="2622812"/>
              <a:ext cx="1295400" cy="461665"/>
            </a:xfrm>
            <a:prstGeom prst="rect">
              <a:avLst/>
            </a:prstGeom>
            <a:noFill/>
            <a:ln w="9525">
              <a:solidFill>
                <a:srgbClr val="FB110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>
                  <a:solidFill>
                    <a:srgbClr val="040404"/>
                  </a:solidFill>
                  <a:latin typeface="微软雅黑" pitchFamily="34" charset="-122"/>
                  <a:ea typeface="微软雅黑" pitchFamily="34" charset="-122"/>
                </a:rPr>
                <a:t>基地台</a:t>
              </a:r>
            </a:p>
          </p:txBody>
        </p:sp>
        <p:sp>
          <p:nvSpPr>
            <p:cNvPr id="13" name="Line 16"/>
            <p:cNvSpPr>
              <a:spLocks noChangeShapeType="1"/>
            </p:cNvSpPr>
            <p:nvPr/>
          </p:nvSpPr>
          <p:spPr bwMode="auto">
            <a:xfrm>
              <a:off x="1660387" y="2911737"/>
              <a:ext cx="360362" cy="0"/>
            </a:xfrm>
            <a:prstGeom prst="line">
              <a:avLst/>
            </a:prstGeom>
            <a:noFill/>
            <a:ln w="28575">
              <a:solidFill>
                <a:srgbClr val="260BED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Line 17"/>
            <p:cNvSpPr>
              <a:spLocks noChangeShapeType="1"/>
            </p:cNvSpPr>
            <p:nvPr/>
          </p:nvSpPr>
          <p:spPr bwMode="auto">
            <a:xfrm>
              <a:off x="3387587" y="2911737"/>
              <a:ext cx="360362" cy="0"/>
            </a:xfrm>
            <a:prstGeom prst="line">
              <a:avLst/>
            </a:prstGeom>
            <a:noFill/>
            <a:ln w="28575">
              <a:solidFill>
                <a:srgbClr val="260BED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3820974" y="2622812"/>
              <a:ext cx="2087563" cy="461665"/>
            </a:xfrm>
            <a:prstGeom prst="rect">
              <a:avLst/>
            </a:prstGeom>
            <a:noFill/>
            <a:ln w="9525">
              <a:solidFill>
                <a:srgbClr val="FB110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>
                  <a:solidFill>
                    <a:srgbClr val="040404"/>
                  </a:solidFill>
                  <a:latin typeface="微软雅黑" pitchFamily="34" charset="-122"/>
                  <a:ea typeface="微软雅黑" pitchFamily="34" charset="-122"/>
                </a:rPr>
                <a:t>程控交换机</a:t>
              </a:r>
            </a:p>
          </p:txBody>
        </p:sp>
        <p:sp>
          <p:nvSpPr>
            <p:cNvPr id="16" name="Line 19"/>
            <p:cNvSpPr>
              <a:spLocks noChangeShapeType="1"/>
            </p:cNvSpPr>
            <p:nvPr/>
          </p:nvSpPr>
          <p:spPr bwMode="auto">
            <a:xfrm>
              <a:off x="4684574" y="2335474"/>
              <a:ext cx="0" cy="287338"/>
            </a:xfrm>
            <a:prstGeom prst="line">
              <a:avLst/>
            </a:prstGeom>
            <a:noFill/>
            <a:ln w="28575">
              <a:solidFill>
                <a:srgbClr val="260BED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3963849" y="1873809"/>
              <a:ext cx="1873250" cy="461665"/>
            </a:xfrm>
            <a:prstGeom prst="rect">
              <a:avLst/>
            </a:prstGeom>
            <a:noFill/>
            <a:ln w="9525">
              <a:solidFill>
                <a:srgbClr val="FB110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>
                  <a:solidFill>
                    <a:srgbClr val="040404"/>
                  </a:solidFill>
                  <a:latin typeface="微软雅黑" pitchFamily="34" charset="-122"/>
                  <a:ea typeface="微软雅黑" pitchFamily="34" charset="-122"/>
                </a:rPr>
                <a:t>固定电话</a:t>
              </a:r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6195874" y="2622812"/>
              <a:ext cx="1296988" cy="461665"/>
            </a:xfrm>
            <a:prstGeom prst="rect">
              <a:avLst/>
            </a:prstGeom>
            <a:noFill/>
            <a:ln w="9525">
              <a:solidFill>
                <a:srgbClr val="FB110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>
                  <a:solidFill>
                    <a:srgbClr val="040404"/>
                  </a:solidFill>
                  <a:latin typeface="微软雅黑" pitchFamily="34" charset="-122"/>
                  <a:ea typeface="微软雅黑" pitchFamily="34" charset="-122"/>
                </a:rPr>
                <a:t>基地台</a:t>
              </a: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>
              <a:off x="5837099" y="2911737"/>
              <a:ext cx="360363" cy="0"/>
            </a:xfrm>
            <a:prstGeom prst="line">
              <a:avLst/>
            </a:prstGeom>
            <a:noFill/>
            <a:ln w="28575">
              <a:solidFill>
                <a:srgbClr val="260BED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Line 23"/>
            <p:cNvSpPr>
              <a:spLocks noChangeShapeType="1"/>
            </p:cNvSpPr>
            <p:nvPr/>
          </p:nvSpPr>
          <p:spPr bwMode="auto">
            <a:xfrm>
              <a:off x="7564299" y="2911737"/>
              <a:ext cx="360363" cy="0"/>
            </a:xfrm>
            <a:prstGeom prst="line">
              <a:avLst/>
            </a:prstGeom>
            <a:noFill/>
            <a:ln w="28575">
              <a:solidFill>
                <a:srgbClr val="260BED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Rectangle 24"/>
            <p:cNvSpPr>
              <a:spLocks noChangeArrowheads="1"/>
            </p:cNvSpPr>
            <p:nvPr/>
          </p:nvSpPr>
          <p:spPr bwMode="auto">
            <a:xfrm>
              <a:off x="7996099" y="2622812"/>
              <a:ext cx="1296988" cy="461665"/>
            </a:xfrm>
            <a:prstGeom prst="rect">
              <a:avLst/>
            </a:prstGeom>
            <a:noFill/>
            <a:ln w="9525">
              <a:solidFill>
                <a:srgbClr val="FB110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>
                  <a:solidFill>
                    <a:srgbClr val="040404"/>
                  </a:solidFill>
                  <a:latin typeface="微软雅黑" pitchFamily="34" charset="-122"/>
                  <a:ea typeface="微软雅黑" pitchFamily="34" charset="-122"/>
                </a:rPr>
                <a:t>手机乙</a:t>
              </a:r>
            </a:p>
          </p:txBody>
        </p:sp>
      </p:grp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127092" y="3009400"/>
            <a:ext cx="312113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buClr>
                <a:schemeClr val="accent1"/>
              </a:buClr>
              <a:buSzPct val="65000"/>
              <a:buFont typeface="Wingdings" pitchFamily="2" charset="2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dirty="0"/>
              <a:t>3.</a:t>
            </a:r>
            <a:r>
              <a:rPr lang="zh-CN" altLang="en-US" dirty="0"/>
              <a:t>移动电话通话</a:t>
            </a:r>
            <a:r>
              <a:rPr lang="zh-CN" altLang="en-US" dirty="0" smtClean="0"/>
              <a:t>过程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5359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/>
          <p:nvPr/>
        </p:nvSpPr>
        <p:spPr>
          <a:xfrm>
            <a:off x="266150" y="158932"/>
            <a:ext cx="2221682" cy="4628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>
              <a:buClr>
                <a:schemeClr val="accent1"/>
              </a:buClr>
              <a:buSzPct val="65000"/>
              <a:buFont typeface="Wingdings" pitchFamily="2" charset="2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x-none" dirty="0" smtClean="0"/>
              <a:t>4</a:t>
            </a:r>
            <a:r>
              <a:rPr lang="zh-CN" altLang="en-US" dirty="0" smtClean="0"/>
              <a:t>．</a:t>
            </a:r>
            <a:r>
              <a:rPr lang="zh-CN" altLang="en-US" dirty="0"/>
              <a:t>无绳电话</a:t>
            </a:r>
          </a:p>
        </p:txBody>
      </p:sp>
      <p:sp>
        <p:nvSpPr>
          <p:cNvPr id="4" name="Rectangle 3"/>
          <p:cNvSpPr/>
          <p:nvPr/>
        </p:nvSpPr>
        <p:spPr>
          <a:xfrm>
            <a:off x="147977" y="621739"/>
            <a:ext cx="8322906" cy="120032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x-none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）有一种可移动的电话叫无绳电话，座机和手机之间没有电话线，但各有一个天线，它们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通过无线电波来沟通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8"/>
          <p:cNvPicPr preferRelativeResize="0"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4737601" y="1800195"/>
            <a:ext cx="2160000" cy="1804455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8" name="Picture 9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651246" y="1801730"/>
            <a:ext cx="2160000" cy="1804455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147977" y="3748088"/>
            <a:ext cx="8975324" cy="12033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x-none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）无绳电话的主机接在市话网上，相当于一个小型基地台。手机不能离主机太远，工作区域大约在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几十米到几百米的范围内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91275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87440" y="22875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44752" y="228758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743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7759" y="63550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487558" y="4376978"/>
            <a:ext cx="5414405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ym typeface="+mn-ea"/>
              </a:rPr>
              <a:t>本堂难点：电视和移动电话的工作过程</a:t>
            </a:r>
          </a:p>
        </p:txBody>
      </p:sp>
      <p:sp>
        <p:nvSpPr>
          <p:cNvPr id="9" name="矩形 8"/>
          <p:cNvSpPr/>
          <p:nvPr/>
        </p:nvSpPr>
        <p:spPr>
          <a:xfrm>
            <a:off x="447118" y="3860772"/>
            <a:ext cx="585038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本堂重点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无线电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广播信号的发射和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接收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35" y="928266"/>
            <a:ext cx="8002384" cy="2932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951999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003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2040204020203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文本框 5"/>
          <p:cNvSpPr txBox="1"/>
          <p:nvPr/>
        </p:nvSpPr>
        <p:spPr>
          <a:xfrm>
            <a:off x="1799382" y="812301"/>
            <a:ext cx="6119501" cy="112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我们要听收音机、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看电视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接打手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机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这些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声音和图像是怎样传过来的呢？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35176" y="996407"/>
            <a:ext cx="1064069" cy="480273"/>
            <a:chOff x="416910" y="22198"/>
            <a:chExt cx="786531" cy="1587171"/>
          </a:xfrm>
        </p:grpSpPr>
        <p:sp>
          <p:nvSpPr>
            <p:cNvPr id="16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8" name="Shape 112"/>
            <p:cNvSpPr/>
            <p:nvPr/>
          </p:nvSpPr>
          <p:spPr>
            <a:xfrm>
              <a:off x="496828" y="22198"/>
              <a:ext cx="611759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pic>
        <p:nvPicPr>
          <p:cNvPr id="7" name="图片 6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342" y="2115617"/>
            <a:ext cx="2160000" cy="1804455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9" name="图片 8"/>
          <p:cNvPicPr preferRelativeResize="0"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7" t="10728" r="30102" b="18159"/>
          <a:stretch/>
        </p:blipFill>
        <p:spPr>
          <a:xfrm>
            <a:off x="3925744" y="2088036"/>
            <a:ext cx="1440000" cy="1804455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20" name="图片 19"/>
          <p:cNvPicPr preferRelativeResize="0"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6" t="5985"/>
          <a:stretch/>
        </p:blipFill>
        <p:spPr>
          <a:xfrm>
            <a:off x="1092899" y="2115618"/>
            <a:ext cx="2160000" cy="1804455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22" name="文本框 5124"/>
          <p:cNvSpPr txBox="1"/>
          <p:nvPr/>
        </p:nvSpPr>
        <p:spPr>
          <a:xfrm>
            <a:off x="2765609" y="4306122"/>
            <a:ext cx="3164674" cy="4628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电磁波把信息送来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95256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9687" y="636832"/>
            <a:ext cx="6014997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电磁波传递信息的特点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4018" y="1256443"/>
            <a:ext cx="8478175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玉林）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关于信息的传递，下列说法正确的是（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北斗卫星定位系统可提供全天候即时定位服务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B.5G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网络通信主要是利用光导纤维传递信息的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手机话筒的主要作用是把声音信号变成恒定电流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电磁波只能传递声音信号，不能传递图像信号</a:t>
            </a:r>
          </a:p>
        </p:txBody>
      </p:sp>
      <p:sp>
        <p:nvSpPr>
          <p:cNvPr id="5" name="矩形 4"/>
          <p:cNvSpPr/>
          <p:nvPr/>
        </p:nvSpPr>
        <p:spPr>
          <a:xfrm>
            <a:off x="7635396" y="1384558"/>
            <a:ext cx="444352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27066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603" y="32686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757" y="851382"/>
            <a:ext cx="7927758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眉山）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关于生活中遇到的各种波，下列说法中正确的是（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．医院内常利用红外线灭菌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5G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通讯主要利用超声波传递信息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．电磁波可以传递信息，声波不能传递信息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．手机在通话时涉及到的波既有电磁波又有声波</a:t>
            </a:r>
          </a:p>
        </p:txBody>
      </p:sp>
      <p:sp>
        <p:nvSpPr>
          <p:cNvPr id="7" name="矩形 6"/>
          <p:cNvSpPr/>
          <p:nvPr/>
        </p:nvSpPr>
        <p:spPr>
          <a:xfrm>
            <a:off x="1672289" y="1510555"/>
            <a:ext cx="444352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47374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095" y="193644"/>
            <a:ext cx="483963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手机的信息传递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8095" y="849270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8095" y="1373785"/>
            <a:ext cx="8099058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无锡）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无锡是我国首个移动物联网连接规模超千万的地级市。移动物联网用户可以通过手机实现远程控制。手机传递信息是利用了（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．红外线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．电磁波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．超声波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．次声波</a:t>
            </a:r>
          </a:p>
        </p:txBody>
      </p:sp>
      <p:sp>
        <p:nvSpPr>
          <p:cNvPr id="8" name="矩形 7"/>
          <p:cNvSpPr/>
          <p:nvPr/>
        </p:nvSpPr>
        <p:spPr>
          <a:xfrm>
            <a:off x="3853333" y="2546231"/>
            <a:ext cx="423514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56393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270" y="396624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879" y="921140"/>
            <a:ext cx="879973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德阳）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王小明同学对身边的物理现象，他的正确解释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       )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学校路段禁止鸣喇叭，这是在声源处控制噪声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矿泉水瓶里的冰块逐渐变为水，是因为冰块放热的原因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夏天用扇子扇一扇，感觉凉快是因为周围空气的温度降低了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手机是利用超声波来传递信息的</a:t>
            </a:r>
          </a:p>
        </p:txBody>
      </p:sp>
      <p:sp>
        <p:nvSpPr>
          <p:cNvPr id="6" name="矩形 5"/>
          <p:cNvSpPr/>
          <p:nvPr/>
        </p:nvSpPr>
        <p:spPr>
          <a:xfrm>
            <a:off x="462487" y="1690015"/>
            <a:ext cx="444352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84665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60164" y="134963"/>
            <a:ext cx="1015646" cy="490974"/>
            <a:chOff x="600083" y="22198"/>
            <a:chExt cx="750738" cy="1805692"/>
          </a:xfrm>
        </p:grpSpPr>
        <p:sp>
          <p:nvSpPr>
            <p:cNvPr id="13" name="Shape 108"/>
            <p:cNvSpPr/>
            <p:nvPr/>
          </p:nvSpPr>
          <p:spPr>
            <a:xfrm>
              <a:off x="600083" y="22198"/>
              <a:ext cx="669338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600083" y="125788"/>
              <a:ext cx="750738" cy="170210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类比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5" name="Rectangle 3"/>
          <p:cNvSpPr txBox="1">
            <a:spLocks/>
          </p:cNvSpPr>
          <p:nvPr/>
        </p:nvSpPr>
        <p:spPr>
          <a:xfrm>
            <a:off x="489728" y="3303712"/>
            <a:ext cx="8025946" cy="1758668"/>
          </a:xfrm>
          <a:prstGeom prst="rect">
            <a:avLst/>
          </a:prstGeom>
          <a:noFill/>
          <a:ln/>
        </p:spPr>
        <p:txBody>
          <a:bodyPr wrap="square">
            <a:spAutoFit/>
          </a:bodyPr>
          <a:lstStyle>
            <a:lvl1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indent="4572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indent="9144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indent="13716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indent="18288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电磁波传递声音和图像信号就像鸽子送信一样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先将信号载在电磁波上，再把载有信号的电磁波发射出去，到达接收处设法从电磁波上把信号检出来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pic>
        <p:nvPicPr>
          <p:cNvPr id="18" name="图片 5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390" y="1883446"/>
            <a:ext cx="2160000" cy="1443564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222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9"/>
          <a:stretch>
            <a:fillRect/>
          </a:stretch>
        </p:blipFill>
        <p:spPr bwMode="auto">
          <a:xfrm>
            <a:off x="4634143" y="1860147"/>
            <a:ext cx="2160000" cy="1443564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89729" y="686768"/>
            <a:ext cx="757505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40404"/>
                </a:solidFill>
                <a:latin typeface="微软雅黑" pitchFamily="34" charset="-122"/>
                <a:ea typeface="微软雅黑" pitchFamily="34" charset="-122"/>
              </a:rPr>
              <a:t>飞鸽传书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──</a:t>
            </a:r>
            <a:r>
              <a:rPr lang="zh-CN" altLang="en-US" sz="2400" dirty="0" smtClean="0">
                <a:solidFill>
                  <a:srgbClr val="040404"/>
                </a:solidFill>
                <a:latin typeface="微软雅黑" pitchFamily="34" charset="-122"/>
                <a:ea typeface="微软雅黑" pitchFamily="34" charset="-122"/>
              </a:rPr>
              <a:t>利用</a:t>
            </a:r>
            <a:r>
              <a:rPr lang="zh-CN" altLang="en-US" sz="2400" dirty="0">
                <a:solidFill>
                  <a:srgbClr val="040404"/>
                </a:solidFill>
                <a:latin typeface="微软雅黑" pitchFamily="34" charset="-122"/>
                <a:ea typeface="微软雅黑" pitchFamily="34" charset="-122"/>
              </a:rPr>
              <a:t>鸽子传递信息</a:t>
            </a:r>
            <a:r>
              <a:rPr lang="zh-CN" altLang="en-US" sz="2400" dirty="0" smtClean="0">
                <a:solidFill>
                  <a:srgbClr val="040404"/>
                </a:solidFill>
                <a:latin typeface="微软雅黑" pitchFamily="34" charset="-122"/>
                <a:ea typeface="微软雅黑" pitchFamily="34" charset="-122"/>
              </a:rPr>
              <a:t>。鸽子</a:t>
            </a:r>
            <a:r>
              <a:rPr lang="zh-CN" altLang="en-US" sz="2400" dirty="0">
                <a:solidFill>
                  <a:srgbClr val="040404"/>
                </a:solidFill>
                <a:latin typeface="微软雅黑" pitchFamily="34" charset="-122"/>
                <a:ea typeface="微软雅黑" pitchFamily="34" charset="-122"/>
              </a:rPr>
              <a:t>是信息的“载体”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28473" y="1149576"/>
            <a:ext cx="861134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无线电广播、电视、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通信利用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电磁波作为“载体”来传递信息</a:t>
            </a:r>
          </a:p>
        </p:txBody>
      </p:sp>
    </p:spTree>
    <p:extLst>
      <p:ext uri="{BB962C8B-B14F-4D97-AF65-F5344CB8AC3E}">
        <p14:creationId xmlns:p14="http://schemas.microsoft.com/office/powerpoint/2010/main" val="422621797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1"/>
          <p:cNvSpPr txBox="1"/>
          <p:nvPr/>
        </p:nvSpPr>
        <p:spPr>
          <a:xfrm>
            <a:off x="1227330" y="693521"/>
            <a:ext cx="5478421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一、无线电广播信号的发射和接收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02803" y="1218035"/>
            <a:ext cx="582488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0" hangingPunct="0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．无线电广播信号的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发射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广播电台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2803" y="1600746"/>
            <a:ext cx="82118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）原理：话筒把声音的信号变成音频信号，但音频电信号不能用来直接发射电磁波，需要与载波发生器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产生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高频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振荡电流调制，把音频电信号加载到高频振荡电流上，由天线将高频振荡电流产生的电磁波发射出去。</a:t>
            </a:r>
          </a:p>
        </p:txBody>
      </p:sp>
      <p:pic>
        <p:nvPicPr>
          <p:cNvPr id="14" name="Picture 7" descr="无线电原理框架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090" y="3849348"/>
            <a:ext cx="4108101" cy="1211876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4749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6519" y="181283"/>
            <a:ext cx="313579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各部分的作用：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501425" y="644091"/>
            <a:ext cx="4792957" cy="46280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话   筒</a:t>
            </a:r>
            <a:r>
              <a:rPr lang="en-US" altLang="x-none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将声信号转换成电信号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501424" y="1136941"/>
            <a:ext cx="8280604" cy="46280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调制器</a:t>
            </a:r>
            <a:r>
              <a:rPr lang="en-US" altLang="x-none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将音频电信号加载到高频电流上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</a:p>
        </p:txBody>
      </p:sp>
      <p:sp>
        <p:nvSpPr>
          <p:cNvPr id="11" name="TextBox 6"/>
          <p:cNvSpPr txBox="1"/>
          <p:nvPr/>
        </p:nvSpPr>
        <p:spPr>
          <a:xfrm>
            <a:off x="501425" y="1671049"/>
            <a:ext cx="7106739" cy="46280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线</a:t>
            </a:r>
            <a:r>
              <a:rPr lang="en-US" altLang="x-none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产生电磁波将高频载波信号发射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到空中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763" y="2665720"/>
            <a:ext cx="4976347" cy="2267214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272438" y="2265210"/>
            <a:ext cx="252024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发射过程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1" y="3057688"/>
            <a:ext cx="3495975" cy="1829927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592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9238" y="336957"/>
            <a:ext cx="571391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0" hangingPunct="0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无线电广播信号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的接收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收音机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Box 30"/>
          <p:cNvSpPr txBox="1">
            <a:spLocks noChangeArrowheads="1"/>
          </p:cNvSpPr>
          <p:nvPr/>
        </p:nvSpPr>
        <p:spPr bwMode="auto">
          <a:xfrm>
            <a:off x="307961" y="799765"/>
            <a:ext cx="8286750" cy="231403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原理：收音机的天线接收到各种各样的电磁波。转动收音机调谐器的旋钮，可以从中选出特定频率的信号。由调谐器选出的信号含有高频电流成分，需要通过解调将其滤去，将音频信号留下。音频信号经放大后被送到扬声器里。。</a:t>
            </a:r>
          </a:p>
        </p:txBody>
      </p:sp>
      <p:pic>
        <p:nvPicPr>
          <p:cNvPr id="4" name="Picture 7" descr="无线电原理框架图(接收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78" y="3190609"/>
            <a:ext cx="4567052" cy="1719017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3998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308313" y="650897"/>
            <a:ext cx="4805224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接收各种各样的电磁波</a:t>
            </a: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38061" y="1112411"/>
            <a:ext cx="6277715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调谐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选择需要电台的载波信号（解调）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08314" y="1573927"/>
            <a:ext cx="5514235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调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从载波信号中复原音频信号</a:t>
            </a: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299437" y="2035440"/>
            <a:ext cx="537219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扬声器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将音频电信号转换成声音</a:t>
            </a:r>
          </a:p>
        </p:txBody>
      </p:sp>
      <p:sp>
        <p:nvSpPr>
          <p:cNvPr id="6" name="矩形 5"/>
          <p:cNvSpPr/>
          <p:nvPr/>
        </p:nvSpPr>
        <p:spPr>
          <a:xfrm>
            <a:off x="229617" y="161703"/>
            <a:ext cx="282801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各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部分的作用</a:t>
            </a:r>
          </a:p>
        </p:txBody>
      </p:sp>
      <p:sp>
        <p:nvSpPr>
          <p:cNvPr id="7" name="矩形 6"/>
          <p:cNvSpPr/>
          <p:nvPr/>
        </p:nvSpPr>
        <p:spPr>
          <a:xfrm>
            <a:off x="190683" y="2498248"/>
            <a:ext cx="252024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接收过程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7" t="10874" r="2573" b="7972"/>
          <a:stretch/>
        </p:blipFill>
        <p:spPr>
          <a:xfrm>
            <a:off x="4231000" y="2647512"/>
            <a:ext cx="4250825" cy="2218482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"/>
          <a:stretch/>
        </p:blipFill>
        <p:spPr bwMode="auto">
          <a:xfrm>
            <a:off x="308314" y="3039123"/>
            <a:ext cx="3542191" cy="1757811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9193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009" y="554468"/>
            <a:ext cx="4971495" cy="4030193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58690" y="279926"/>
            <a:ext cx="1541737" cy="549087"/>
            <a:chOff x="598993" y="563951"/>
            <a:chExt cx="894970" cy="3682368"/>
          </a:xfrm>
        </p:grpSpPr>
        <p:sp>
          <p:nvSpPr>
            <p:cNvPr id="9" name="Shape 108"/>
            <p:cNvSpPr/>
            <p:nvPr/>
          </p:nvSpPr>
          <p:spPr>
            <a:xfrm>
              <a:off x="598993" y="563951"/>
              <a:ext cx="894970" cy="368236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598993" y="873248"/>
              <a:ext cx="835572" cy="309608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原理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类比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1" name="Text Box 31"/>
          <p:cNvSpPr txBox="1">
            <a:spLocks noChangeArrowheads="1"/>
          </p:cNvSpPr>
          <p:nvPr/>
        </p:nvSpPr>
        <p:spPr bwMode="auto">
          <a:xfrm>
            <a:off x="172790" y="1171545"/>
            <a:ext cx="1931219" cy="317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信号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发射的原理和类比</a:t>
            </a:r>
          </a:p>
          <a:p>
            <a:pPr algn="l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音频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信号相当于把信写好。</a:t>
            </a:r>
          </a:p>
          <a:p>
            <a:pPr algn="l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高频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振荡电流相当于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能运载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信件的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信鸽。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调制解调器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相当于把信件装在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信鸽上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7204265" y="554470"/>
            <a:ext cx="1955289" cy="4412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信号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接受的原理和类比</a:t>
            </a:r>
          </a:p>
          <a:p>
            <a:pPr algn="l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天线把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所有的送信使者都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接了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下来。</a:t>
            </a:r>
          </a:p>
          <a:p>
            <a:pPr algn="l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选台就是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看到带有你所需信件的使者。</a:t>
            </a:r>
          </a:p>
          <a:p>
            <a:pPr algn="l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解调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就是把信件从使者身上解下来。</a:t>
            </a:r>
          </a:p>
          <a:p>
            <a:pPr algn="l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扬声器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就是把信件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打开，了解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相关的信息。</a:t>
            </a:r>
          </a:p>
        </p:txBody>
      </p:sp>
    </p:spTree>
    <p:extLst>
      <p:ext uri="{BB962C8B-B14F-4D97-AF65-F5344CB8AC3E}">
        <p14:creationId xmlns:p14="http://schemas.microsoft.com/office/powerpoint/2010/main" val="995177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0663" y="234436"/>
            <a:ext cx="3775393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电视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的发射和接收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21683" y="3203535"/>
            <a:ext cx="8077200" cy="170906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电视用电磁波传递图像信号和声音信号。声音信信号的产生，传播和接收跟无线电广播的工作过程相似。图像信号的工作过程是怎样的呢？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01689" y="829668"/>
            <a:ext cx="3213716" cy="2413832"/>
            <a:chOff x="3906175" y="416511"/>
            <a:chExt cx="3346881" cy="2642591"/>
          </a:xfrm>
        </p:grpSpPr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3906175" y="2553685"/>
              <a:ext cx="3346881" cy="505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学校的电视演播室</a:t>
              </a: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1" b="5822"/>
            <a:stretch/>
          </p:blipFill>
          <p:spPr bwMode="auto">
            <a:xfrm>
              <a:off x="3906175" y="416511"/>
              <a:ext cx="3338004" cy="2137174"/>
            </a:xfrm>
            <a:prstGeom prst="rect">
              <a:avLst/>
            </a:prstGeom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461" y="829668"/>
            <a:ext cx="4315423" cy="1952168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2437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1180</Words>
  <Application>Microsoft Office PowerPoint</Application>
  <PresentationFormat>全屏显示(16:9)</PresentationFormat>
  <Paragraphs>114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</cp:revision>
  <dcterms:created xsi:type="dcterms:W3CDTF">2020-03-18T01:19:55Z</dcterms:created>
  <dcterms:modified xsi:type="dcterms:W3CDTF">2020-03-14T01:33:46Z</dcterms:modified>
</cp:coreProperties>
</file>