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62429" y="2536193"/>
            <a:ext cx="2881085" cy="50394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第二十一章  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90724" y="944623"/>
            <a:ext cx="4086396" cy="833054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2739" y="2170587"/>
            <a:ext cx="1246493" cy="3702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0" y="776804"/>
            <a:ext cx="3528054" cy="3528054"/>
          </a:xfrm>
          <a:prstGeom prst="rect">
            <a:avLst/>
          </a:prstGeom>
        </p:spPr>
      </p:pic>
      <p:sp>
        <p:nvSpPr>
          <p:cNvPr id="12" name="Shape 40"/>
          <p:cNvSpPr/>
          <p:nvPr/>
        </p:nvSpPr>
        <p:spPr>
          <a:xfrm>
            <a:off x="4600988" y="3341455"/>
            <a:ext cx="3211372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电磁波的海洋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95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7176" y="969761"/>
            <a:ext cx="799977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月球上没有空气，声音无法传播。但是电磁波可以在真空中传播，所以宇航员在月球上用电磁波来通信。</a:t>
            </a:r>
          </a:p>
        </p:txBody>
      </p:sp>
      <p:pic>
        <p:nvPicPr>
          <p:cNvPr id="4098" name="Picture 2" descr="宇航员通讯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3" t="8649" r="5405" b="11621"/>
          <a:stretch>
            <a:fillRect/>
          </a:stretch>
        </p:blipFill>
        <p:spPr bwMode="auto">
          <a:xfrm>
            <a:off x="1101074" y="2173061"/>
            <a:ext cx="2880000" cy="1804455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80585" y="506953"/>
            <a:ext cx="382508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的传播不需要介质</a:t>
            </a:r>
          </a:p>
        </p:txBody>
      </p:sp>
      <p:pic>
        <p:nvPicPr>
          <p:cNvPr id="4099" name="Picture 3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083" y="2173061"/>
            <a:ext cx="2880000" cy="1804455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101074" y="4296651"/>
            <a:ext cx="596531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卫星和地面之间传递信息，只能用电磁波。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428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979" y="291369"/>
            <a:ext cx="313579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．电磁波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的几个要素</a:t>
            </a:r>
          </a:p>
        </p:txBody>
      </p:sp>
      <p:sp>
        <p:nvSpPr>
          <p:cNvPr id="3" name="矩形 2"/>
          <p:cNvSpPr/>
          <p:nvPr/>
        </p:nvSpPr>
        <p:spPr>
          <a:xfrm>
            <a:off x="360859" y="674080"/>
            <a:ext cx="8152826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在一列水波的传播中，凸起的最高处，叫做波峰；凹下的最低处，叫做波谷。每上、下振动一次就形成一个波峰和波谷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，周期性的振动向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外传播出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去。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" t="16283" b="4051"/>
          <a:stretch>
            <a:fillRect/>
          </a:stretch>
        </p:blipFill>
        <p:spPr bwMode="auto">
          <a:xfrm>
            <a:off x="2061955" y="2299253"/>
            <a:ext cx="4907051" cy="1919189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60859" y="4426559"/>
            <a:ext cx="849463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和水波一样。用波长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、频率和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波速来描述电磁波的特点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330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6147" y="232827"/>
            <a:ext cx="699116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）波长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：邻近的两个波峰（或波谷）的距离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       单位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m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71752" y="3209383"/>
            <a:ext cx="8800497" cy="175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）频率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秒钟有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多少次波峰或波谷通过，波的频率就是多少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       单位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：赫兹（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Hz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 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       常用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单位：千赫（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KHz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）、兆赫（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MHz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1442860" y="1010992"/>
            <a:ext cx="5339776" cy="2198390"/>
            <a:chOff x="2342" y="4520"/>
            <a:chExt cx="10162" cy="5048"/>
          </a:xfrm>
        </p:grpSpPr>
        <p:grpSp>
          <p:nvGrpSpPr>
            <p:cNvPr id="11" name="组合 13"/>
            <p:cNvGrpSpPr>
              <a:grpSpLocks/>
            </p:cNvGrpSpPr>
            <p:nvPr/>
          </p:nvGrpSpPr>
          <p:grpSpPr bwMode="auto">
            <a:xfrm>
              <a:off x="2342" y="4520"/>
              <a:ext cx="10162" cy="4224"/>
              <a:chOff x="1254358" y="2458736"/>
              <a:chExt cx="6452525" cy="2681900"/>
            </a:xfrm>
          </p:grpSpPr>
          <p:grpSp>
            <p:nvGrpSpPr>
              <p:cNvPr id="13" name="组合 10"/>
              <p:cNvGrpSpPr>
                <a:grpSpLocks/>
              </p:cNvGrpSpPr>
              <p:nvPr/>
            </p:nvGrpSpPr>
            <p:grpSpPr bwMode="auto">
              <a:xfrm>
                <a:off x="1273562" y="2919730"/>
                <a:ext cx="5905649" cy="2220906"/>
                <a:chOff x="1254358" y="2997217"/>
                <a:chExt cx="5905649" cy="2220906"/>
              </a:xfrm>
            </p:grpSpPr>
            <p:sp>
              <p:nvSpPr>
                <p:cNvPr id="17" name="未知"/>
                <p:cNvSpPr>
                  <a:spLocks noChangeArrowheads="1"/>
                </p:cNvSpPr>
                <p:nvPr/>
              </p:nvSpPr>
              <p:spPr bwMode="auto">
                <a:xfrm>
                  <a:off x="1254358" y="3633570"/>
                  <a:ext cx="5905649" cy="684213"/>
                </a:xfrm>
                <a:custGeom>
                  <a:avLst/>
                  <a:gdLst/>
                  <a:ahLst/>
                  <a:cxnLst>
                    <a:cxn ang="0">
                      <a:pos x="200" y="1653"/>
                    </a:cxn>
                    <a:cxn ang="0">
                      <a:pos x="600" y="1000"/>
                    </a:cxn>
                    <a:cxn ang="0">
                      <a:pos x="1000" y="468"/>
                    </a:cxn>
                    <a:cxn ang="0">
                      <a:pos x="1400" y="121"/>
                    </a:cxn>
                    <a:cxn ang="0">
                      <a:pos x="1800" y="0"/>
                    </a:cxn>
                    <a:cxn ang="0">
                      <a:pos x="2200" y="121"/>
                    </a:cxn>
                    <a:cxn ang="0">
                      <a:pos x="2600" y="468"/>
                    </a:cxn>
                    <a:cxn ang="0">
                      <a:pos x="3000" y="1000"/>
                    </a:cxn>
                    <a:cxn ang="0">
                      <a:pos x="3400" y="1653"/>
                    </a:cxn>
                    <a:cxn ang="0">
                      <a:pos x="3800" y="2347"/>
                    </a:cxn>
                    <a:cxn ang="0">
                      <a:pos x="4200" y="3000"/>
                    </a:cxn>
                    <a:cxn ang="0">
                      <a:pos x="4600" y="3532"/>
                    </a:cxn>
                    <a:cxn ang="0">
                      <a:pos x="5000" y="3879"/>
                    </a:cxn>
                    <a:cxn ang="0">
                      <a:pos x="5400" y="4000"/>
                    </a:cxn>
                    <a:cxn ang="0">
                      <a:pos x="5800" y="3879"/>
                    </a:cxn>
                    <a:cxn ang="0">
                      <a:pos x="6200" y="3532"/>
                    </a:cxn>
                    <a:cxn ang="0">
                      <a:pos x="6600" y="3000"/>
                    </a:cxn>
                    <a:cxn ang="0">
                      <a:pos x="7000" y="2348"/>
                    </a:cxn>
                    <a:cxn ang="0">
                      <a:pos x="7400" y="1653"/>
                    </a:cxn>
                    <a:cxn ang="0">
                      <a:pos x="7800" y="1000"/>
                    </a:cxn>
                    <a:cxn ang="0">
                      <a:pos x="8200" y="468"/>
                    </a:cxn>
                    <a:cxn ang="0">
                      <a:pos x="8600" y="121"/>
                    </a:cxn>
                    <a:cxn ang="0">
                      <a:pos x="9000" y="0"/>
                    </a:cxn>
                    <a:cxn ang="0">
                      <a:pos x="9400" y="120"/>
                    </a:cxn>
                    <a:cxn ang="0">
                      <a:pos x="9800" y="468"/>
                    </a:cxn>
                    <a:cxn ang="0">
                      <a:pos x="10200" y="1000"/>
                    </a:cxn>
                    <a:cxn ang="0">
                      <a:pos x="10600" y="1652"/>
                    </a:cxn>
                    <a:cxn ang="0">
                      <a:pos x="11000" y="2347"/>
                    </a:cxn>
                    <a:cxn ang="0">
                      <a:pos x="11400" y="2999"/>
                    </a:cxn>
                    <a:cxn ang="0">
                      <a:pos x="11800" y="3532"/>
                    </a:cxn>
                    <a:cxn ang="0">
                      <a:pos x="12200" y="3879"/>
                    </a:cxn>
                    <a:cxn ang="0">
                      <a:pos x="12600" y="4000"/>
                    </a:cxn>
                    <a:cxn ang="0">
                      <a:pos x="13000" y="3880"/>
                    </a:cxn>
                    <a:cxn ang="0">
                      <a:pos x="13400" y="3533"/>
                    </a:cxn>
                    <a:cxn ang="0">
                      <a:pos x="13800" y="3001"/>
                    </a:cxn>
                    <a:cxn ang="0">
                      <a:pos x="14200" y="2348"/>
                    </a:cxn>
                    <a:cxn ang="0">
                      <a:pos x="14600" y="1653"/>
                    </a:cxn>
                    <a:cxn ang="0">
                      <a:pos x="15000" y="1001"/>
                    </a:cxn>
                    <a:cxn ang="0">
                      <a:pos x="15400" y="468"/>
                    </a:cxn>
                    <a:cxn ang="0">
                      <a:pos x="15800" y="121"/>
                    </a:cxn>
                    <a:cxn ang="0">
                      <a:pos x="16200" y="0"/>
                    </a:cxn>
                    <a:cxn ang="0">
                      <a:pos x="16600" y="120"/>
                    </a:cxn>
                    <a:cxn ang="0">
                      <a:pos x="17000" y="467"/>
                    </a:cxn>
                    <a:cxn ang="0">
                      <a:pos x="17400" y="999"/>
                    </a:cxn>
                    <a:cxn ang="0">
                      <a:pos x="17800" y="1652"/>
                    </a:cxn>
                    <a:cxn ang="0">
                      <a:pos x="18200" y="2346"/>
                    </a:cxn>
                    <a:cxn ang="0">
                      <a:pos x="18600" y="2999"/>
                    </a:cxn>
                    <a:cxn ang="0">
                      <a:pos x="19000" y="3531"/>
                    </a:cxn>
                    <a:cxn ang="0">
                      <a:pos x="19400" y="3879"/>
                    </a:cxn>
                    <a:cxn ang="0">
                      <a:pos x="19800" y="4000"/>
                    </a:cxn>
                    <a:cxn ang="0">
                      <a:pos x="20200" y="3880"/>
                    </a:cxn>
                    <a:cxn ang="0">
                      <a:pos x="20600" y="3533"/>
                    </a:cxn>
                    <a:cxn ang="0">
                      <a:pos x="21000" y="3001"/>
                    </a:cxn>
                    <a:cxn ang="0">
                      <a:pos x="21400" y="2348"/>
                    </a:cxn>
                    <a:cxn ang="0">
                      <a:pos x="21600" y="2001"/>
                    </a:cxn>
                  </a:cxnLst>
                  <a:rect l="0" t="0" r="r" b="b"/>
                  <a:pathLst>
                    <a:path w="21633" h="4000">
                      <a:moveTo>
                        <a:pt x="0" y="2000"/>
                      </a:moveTo>
                      <a:cubicBezTo>
                        <a:pt x="66" y="1883"/>
                        <a:pt x="133" y="1767"/>
                        <a:pt x="200" y="1653"/>
                      </a:cubicBezTo>
                      <a:cubicBezTo>
                        <a:pt x="267" y="1539"/>
                        <a:pt x="333" y="1425"/>
                        <a:pt x="400" y="1316"/>
                      </a:cubicBezTo>
                      <a:cubicBezTo>
                        <a:pt x="467" y="1207"/>
                        <a:pt x="533" y="1100"/>
                        <a:pt x="600" y="1000"/>
                      </a:cubicBezTo>
                      <a:cubicBezTo>
                        <a:pt x="667" y="900"/>
                        <a:pt x="733" y="803"/>
                        <a:pt x="800" y="714"/>
                      </a:cubicBezTo>
                      <a:cubicBezTo>
                        <a:pt x="867" y="625"/>
                        <a:pt x="933" y="542"/>
                        <a:pt x="1000" y="468"/>
                      </a:cubicBezTo>
                      <a:cubicBezTo>
                        <a:pt x="1067" y="394"/>
                        <a:pt x="1133" y="326"/>
                        <a:pt x="1200" y="268"/>
                      </a:cubicBezTo>
                      <a:cubicBezTo>
                        <a:pt x="1267" y="210"/>
                        <a:pt x="1333" y="161"/>
                        <a:pt x="1400" y="121"/>
                      </a:cubicBezTo>
                      <a:cubicBezTo>
                        <a:pt x="1467" y="81"/>
                        <a:pt x="1533" y="50"/>
                        <a:pt x="1600" y="30"/>
                      </a:cubicBezTo>
                      <a:cubicBezTo>
                        <a:pt x="1667" y="10"/>
                        <a:pt x="1733" y="0"/>
                        <a:pt x="1800" y="0"/>
                      </a:cubicBezTo>
                      <a:cubicBezTo>
                        <a:pt x="1867" y="0"/>
                        <a:pt x="1933" y="10"/>
                        <a:pt x="2000" y="30"/>
                      </a:cubicBezTo>
                      <a:cubicBezTo>
                        <a:pt x="2067" y="50"/>
                        <a:pt x="2133" y="81"/>
                        <a:pt x="2200" y="121"/>
                      </a:cubicBezTo>
                      <a:cubicBezTo>
                        <a:pt x="2267" y="161"/>
                        <a:pt x="2333" y="210"/>
                        <a:pt x="2400" y="268"/>
                      </a:cubicBezTo>
                      <a:cubicBezTo>
                        <a:pt x="2467" y="326"/>
                        <a:pt x="2533" y="394"/>
                        <a:pt x="2600" y="468"/>
                      </a:cubicBezTo>
                      <a:cubicBezTo>
                        <a:pt x="2667" y="542"/>
                        <a:pt x="2733" y="625"/>
                        <a:pt x="2800" y="714"/>
                      </a:cubicBezTo>
                      <a:cubicBezTo>
                        <a:pt x="2867" y="803"/>
                        <a:pt x="2933" y="900"/>
                        <a:pt x="3000" y="1000"/>
                      </a:cubicBezTo>
                      <a:cubicBezTo>
                        <a:pt x="3067" y="1100"/>
                        <a:pt x="3133" y="1207"/>
                        <a:pt x="3200" y="1316"/>
                      </a:cubicBezTo>
                      <a:cubicBezTo>
                        <a:pt x="3267" y="1425"/>
                        <a:pt x="3333" y="1539"/>
                        <a:pt x="3400" y="1653"/>
                      </a:cubicBezTo>
                      <a:cubicBezTo>
                        <a:pt x="3467" y="1767"/>
                        <a:pt x="3533" y="1884"/>
                        <a:pt x="3600" y="2000"/>
                      </a:cubicBezTo>
                      <a:cubicBezTo>
                        <a:pt x="3667" y="2116"/>
                        <a:pt x="3733" y="2233"/>
                        <a:pt x="3800" y="2347"/>
                      </a:cubicBezTo>
                      <a:cubicBezTo>
                        <a:pt x="3867" y="2461"/>
                        <a:pt x="3933" y="2575"/>
                        <a:pt x="4000" y="2684"/>
                      </a:cubicBezTo>
                      <a:cubicBezTo>
                        <a:pt x="4067" y="2793"/>
                        <a:pt x="4133" y="2900"/>
                        <a:pt x="4200" y="3000"/>
                      </a:cubicBezTo>
                      <a:cubicBezTo>
                        <a:pt x="4267" y="3100"/>
                        <a:pt x="4333" y="3196"/>
                        <a:pt x="4400" y="3285"/>
                      </a:cubicBezTo>
                      <a:cubicBezTo>
                        <a:pt x="4467" y="3374"/>
                        <a:pt x="4533" y="3458"/>
                        <a:pt x="4600" y="3532"/>
                      </a:cubicBezTo>
                      <a:cubicBezTo>
                        <a:pt x="4667" y="3606"/>
                        <a:pt x="4733" y="3674"/>
                        <a:pt x="4800" y="3732"/>
                      </a:cubicBezTo>
                      <a:cubicBezTo>
                        <a:pt x="4867" y="3790"/>
                        <a:pt x="4933" y="3839"/>
                        <a:pt x="5000" y="3879"/>
                      </a:cubicBezTo>
                      <a:cubicBezTo>
                        <a:pt x="5067" y="3919"/>
                        <a:pt x="5133" y="3950"/>
                        <a:pt x="5200" y="3970"/>
                      </a:cubicBezTo>
                      <a:cubicBezTo>
                        <a:pt x="5267" y="3990"/>
                        <a:pt x="5333" y="4000"/>
                        <a:pt x="5400" y="4000"/>
                      </a:cubicBezTo>
                      <a:cubicBezTo>
                        <a:pt x="5467" y="4000"/>
                        <a:pt x="5533" y="3990"/>
                        <a:pt x="5600" y="3970"/>
                      </a:cubicBezTo>
                      <a:cubicBezTo>
                        <a:pt x="5667" y="3950"/>
                        <a:pt x="5733" y="3919"/>
                        <a:pt x="5800" y="3879"/>
                      </a:cubicBezTo>
                      <a:cubicBezTo>
                        <a:pt x="5867" y="3839"/>
                        <a:pt x="5933" y="3790"/>
                        <a:pt x="6000" y="3732"/>
                      </a:cubicBezTo>
                      <a:cubicBezTo>
                        <a:pt x="6067" y="3674"/>
                        <a:pt x="6133" y="3606"/>
                        <a:pt x="6200" y="3532"/>
                      </a:cubicBezTo>
                      <a:cubicBezTo>
                        <a:pt x="6267" y="3458"/>
                        <a:pt x="6333" y="3375"/>
                        <a:pt x="6400" y="3286"/>
                      </a:cubicBezTo>
                      <a:cubicBezTo>
                        <a:pt x="6467" y="3197"/>
                        <a:pt x="6533" y="3100"/>
                        <a:pt x="6600" y="3000"/>
                      </a:cubicBezTo>
                      <a:cubicBezTo>
                        <a:pt x="6667" y="2900"/>
                        <a:pt x="6733" y="2793"/>
                        <a:pt x="6800" y="2684"/>
                      </a:cubicBezTo>
                      <a:cubicBezTo>
                        <a:pt x="6867" y="2575"/>
                        <a:pt x="6933" y="2462"/>
                        <a:pt x="7000" y="2348"/>
                      </a:cubicBezTo>
                      <a:cubicBezTo>
                        <a:pt x="7067" y="2234"/>
                        <a:pt x="7133" y="2116"/>
                        <a:pt x="7200" y="2000"/>
                      </a:cubicBezTo>
                      <a:cubicBezTo>
                        <a:pt x="7267" y="1884"/>
                        <a:pt x="7333" y="1767"/>
                        <a:pt x="7400" y="1653"/>
                      </a:cubicBezTo>
                      <a:cubicBezTo>
                        <a:pt x="7467" y="1539"/>
                        <a:pt x="7533" y="1425"/>
                        <a:pt x="7600" y="1316"/>
                      </a:cubicBezTo>
                      <a:cubicBezTo>
                        <a:pt x="7667" y="1207"/>
                        <a:pt x="7733" y="1100"/>
                        <a:pt x="7800" y="1000"/>
                      </a:cubicBezTo>
                      <a:cubicBezTo>
                        <a:pt x="7867" y="900"/>
                        <a:pt x="7933" y="804"/>
                        <a:pt x="8000" y="715"/>
                      </a:cubicBezTo>
                      <a:cubicBezTo>
                        <a:pt x="8067" y="626"/>
                        <a:pt x="8133" y="542"/>
                        <a:pt x="8200" y="468"/>
                      </a:cubicBezTo>
                      <a:cubicBezTo>
                        <a:pt x="8267" y="394"/>
                        <a:pt x="8333" y="326"/>
                        <a:pt x="8400" y="268"/>
                      </a:cubicBezTo>
                      <a:cubicBezTo>
                        <a:pt x="8467" y="210"/>
                        <a:pt x="8533" y="161"/>
                        <a:pt x="8600" y="121"/>
                      </a:cubicBezTo>
                      <a:cubicBezTo>
                        <a:pt x="8667" y="81"/>
                        <a:pt x="8733" y="50"/>
                        <a:pt x="8800" y="30"/>
                      </a:cubicBezTo>
                      <a:cubicBezTo>
                        <a:pt x="8867" y="10"/>
                        <a:pt x="8933" y="0"/>
                        <a:pt x="9000" y="0"/>
                      </a:cubicBezTo>
                      <a:cubicBezTo>
                        <a:pt x="9067" y="0"/>
                        <a:pt x="9133" y="10"/>
                        <a:pt x="9200" y="30"/>
                      </a:cubicBezTo>
                      <a:cubicBezTo>
                        <a:pt x="9267" y="50"/>
                        <a:pt x="9333" y="80"/>
                        <a:pt x="9400" y="120"/>
                      </a:cubicBezTo>
                      <a:cubicBezTo>
                        <a:pt x="9467" y="160"/>
                        <a:pt x="9533" y="210"/>
                        <a:pt x="9600" y="268"/>
                      </a:cubicBezTo>
                      <a:cubicBezTo>
                        <a:pt x="9667" y="326"/>
                        <a:pt x="9733" y="394"/>
                        <a:pt x="9800" y="468"/>
                      </a:cubicBezTo>
                      <a:cubicBezTo>
                        <a:pt x="9867" y="542"/>
                        <a:pt x="9933" y="625"/>
                        <a:pt x="10000" y="714"/>
                      </a:cubicBezTo>
                      <a:cubicBezTo>
                        <a:pt x="10067" y="803"/>
                        <a:pt x="10133" y="900"/>
                        <a:pt x="10200" y="1000"/>
                      </a:cubicBezTo>
                      <a:cubicBezTo>
                        <a:pt x="10267" y="1100"/>
                        <a:pt x="10333" y="1206"/>
                        <a:pt x="10400" y="1315"/>
                      </a:cubicBezTo>
                      <a:cubicBezTo>
                        <a:pt x="10467" y="1424"/>
                        <a:pt x="10533" y="1538"/>
                        <a:pt x="10600" y="1652"/>
                      </a:cubicBezTo>
                      <a:cubicBezTo>
                        <a:pt x="10667" y="1766"/>
                        <a:pt x="10733" y="1883"/>
                        <a:pt x="10800" y="1999"/>
                      </a:cubicBezTo>
                      <a:cubicBezTo>
                        <a:pt x="10867" y="2115"/>
                        <a:pt x="10933" y="2233"/>
                        <a:pt x="11000" y="2347"/>
                      </a:cubicBezTo>
                      <a:cubicBezTo>
                        <a:pt x="11067" y="2461"/>
                        <a:pt x="11133" y="2574"/>
                        <a:pt x="11200" y="2683"/>
                      </a:cubicBezTo>
                      <a:cubicBezTo>
                        <a:pt x="11267" y="2792"/>
                        <a:pt x="11333" y="2899"/>
                        <a:pt x="11400" y="2999"/>
                      </a:cubicBezTo>
                      <a:cubicBezTo>
                        <a:pt x="11467" y="3099"/>
                        <a:pt x="11533" y="3196"/>
                        <a:pt x="11600" y="3285"/>
                      </a:cubicBezTo>
                      <a:cubicBezTo>
                        <a:pt x="11667" y="3374"/>
                        <a:pt x="11733" y="3458"/>
                        <a:pt x="11800" y="3532"/>
                      </a:cubicBezTo>
                      <a:cubicBezTo>
                        <a:pt x="11867" y="3606"/>
                        <a:pt x="11933" y="3674"/>
                        <a:pt x="12000" y="3732"/>
                      </a:cubicBezTo>
                      <a:cubicBezTo>
                        <a:pt x="12067" y="3790"/>
                        <a:pt x="12133" y="3839"/>
                        <a:pt x="12200" y="3879"/>
                      </a:cubicBezTo>
                      <a:cubicBezTo>
                        <a:pt x="12267" y="3919"/>
                        <a:pt x="12333" y="3950"/>
                        <a:pt x="12400" y="3970"/>
                      </a:cubicBezTo>
                      <a:cubicBezTo>
                        <a:pt x="12467" y="3990"/>
                        <a:pt x="12533" y="4000"/>
                        <a:pt x="12600" y="4000"/>
                      </a:cubicBezTo>
                      <a:cubicBezTo>
                        <a:pt x="12667" y="4000"/>
                        <a:pt x="12733" y="3990"/>
                        <a:pt x="12800" y="3970"/>
                      </a:cubicBezTo>
                      <a:cubicBezTo>
                        <a:pt x="12867" y="3950"/>
                        <a:pt x="12933" y="3920"/>
                        <a:pt x="13000" y="3880"/>
                      </a:cubicBezTo>
                      <a:cubicBezTo>
                        <a:pt x="13067" y="3840"/>
                        <a:pt x="13133" y="3790"/>
                        <a:pt x="13200" y="3732"/>
                      </a:cubicBezTo>
                      <a:cubicBezTo>
                        <a:pt x="13267" y="3674"/>
                        <a:pt x="13333" y="3607"/>
                        <a:pt x="13400" y="3533"/>
                      </a:cubicBezTo>
                      <a:cubicBezTo>
                        <a:pt x="13467" y="3459"/>
                        <a:pt x="13533" y="3375"/>
                        <a:pt x="13600" y="3286"/>
                      </a:cubicBezTo>
                      <a:cubicBezTo>
                        <a:pt x="13667" y="3197"/>
                        <a:pt x="13733" y="3101"/>
                        <a:pt x="13800" y="3001"/>
                      </a:cubicBezTo>
                      <a:cubicBezTo>
                        <a:pt x="13867" y="2901"/>
                        <a:pt x="13933" y="2794"/>
                        <a:pt x="14000" y="2685"/>
                      </a:cubicBezTo>
                      <a:cubicBezTo>
                        <a:pt x="14067" y="2576"/>
                        <a:pt x="14133" y="2462"/>
                        <a:pt x="14200" y="2348"/>
                      </a:cubicBezTo>
                      <a:cubicBezTo>
                        <a:pt x="14267" y="2234"/>
                        <a:pt x="14333" y="2117"/>
                        <a:pt x="14400" y="2001"/>
                      </a:cubicBezTo>
                      <a:cubicBezTo>
                        <a:pt x="14467" y="1885"/>
                        <a:pt x="14533" y="1767"/>
                        <a:pt x="14600" y="1653"/>
                      </a:cubicBezTo>
                      <a:cubicBezTo>
                        <a:pt x="14667" y="1539"/>
                        <a:pt x="14733" y="1426"/>
                        <a:pt x="14800" y="1317"/>
                      </a:cubicBezTo>
                      <a:cubicBezTo>
                        <a:pt x="14867" y="1208"/>
                        <a:pt x="14933" y="1101"/>
                        <a:pt x="15000" y="1001"/>
                      </a:cubicBezTo>
                      <a:cubicBezTo>
                        <a:pt x="15067" y="901"/>
                        <a:pt x="15133" y="804"/>
                        <a:pt x="15200" y="715"/>
                      </a:cubicBezTo>
                      <a:cubicBezTo>
                        <a:pt x="15267" y="626"/>
                        <a:pt x="15333" y="542"/>
                        <a:pt x="15400" y="468"/>
                      </a:cubicBezTo>
                      <a:cubicBezTo>
                        <a:pt x="15467" y="394"/>
                        <a:pt x="15533" y="326"/>
                        <a:pt x="15600" y="268"/>
                      </a:cubicBezTo>
                      <a:cubicBezTo>
                        <a:pt x="15667" y="210"/>
                        <a:pt x="15733" y="161"/>
                        <a:pt x="15800" y="121"/>
                      </a:cubicBezTo>
                      <a:cubicBezTo>
                        <a:pt x="15867" y="81"/>
                        <a:pt x="15933" y="51"/>
                        <a:pt x="16000" y="31"/>
                      </a:cubicBezTo>
                      <a:cubicBezTo>
                        <a:pt x="16067" y="11"/>
                        <a:pt x="16133" y="0"/>
                        <a:pt x="16200" y="0"/>
                      </a:cubicBezTo>
                      <a:cubicBezTo>
                        <a:pt x="16267" y="0"/>
                        <a:pt x="16333" y="10"/>
                        <a:pt x="16400" y="30"/>
                      </a:cubicBezTo>
                      <a:cubicBezTo>
                        <a:pt x="16467" y="50"/>
                        <a:pt x="16533" y="80"/>
                        <a:pt x="16600" y="120"/>
                      </a:cubicBezTo>
                      <a:cubicBezTo>
                        <a:pt x="16667" y="160"/>
                        <a:pt x="16733" y="210"/>
                        <a:pt x="16800" y="268"/>
                      </a:cubicBezTo>
                      <a:cubicBezTo>
                        <a:pt x="16867" y="326"/>
                        <a:pt x="16933" y="393"/>
                        <a:pt x="17000" y="467"/>
                      </a:cubicBezTo>
                      <a:cubicBezTo>
                        <a:pt x="17067" y="541"/>
                        <a:pt x="17133" y="625"/>
                        <a:pt x="17200" y="714"/>
                      </a:cubicBezTo>
                      <a:cubicBezTo>
                        <a:pt x="17267" y="803"/>
                        <a:pt x="17333" y="899"/>
                        <a:pt x="17400" y="999"/>
                      </a:cubicBezTo>
                      <a:cubicBezTo>
                        <a:pt x="17467" y="1099"/>
                        <a:pt x="17533" y="1206"/>
                        <a:pt x="17600" y="1315"/>
                      </a:cubicBezTo>
                      <a:cubicBezTo>
                        <a:pt x="17667" y="1424"/>
                        <a:pt x="17733" y="1538"/>
                        <a:pt x="17800" y="1652"/>
                      </a:cubicBezTo>
                      <a:cubicBezTo>
                        <a:pt x="17867" y="1766"/>
                        <a:pt x="17933" y="1883"/>
                        <a:pt x="18000" y="1999"/>
                      </a:cubicBezTo>
                      <a:cubicBezTo>
                        <a:pt x="18067" y="2115"/>
                        <a:pt x="18133" y="2232"/>
                        <a:pt x="18200" y="2346"/>
                      </a:cubicBezTo>
                      <a:cubicBezTo>
                        <a:pt x="18267" y="2460"/>
                        <a:pt x="18333" y="2574"/>
                        <a:pt x="18400" y="2683"/>
                      </a:cubicBezTo>
                      <a:cubicBezTo>
                        <a:pt x="18467" y="2792"/>
                        <a:pt x="18533" y="2899"/>
                        <a:pt x="18600" y="2999"/>
                      </a:cubicBezTo>
                      <a:cubicBezTo>
                        <a:pt x="18667" y="3099"/>
                        <a:pt x="18733" y="3196"/>
                        <a:pt x="18800" y="3285"/>
                      </a:cubicBezTo>
                      <a:cubicBezTo>
                        <a:pt x="18867" y="3374"/>
                        <a:pt x="18933" y="3456"/>
                        <a:pt x="19000" y="3531"/>
                      </a:cubicBezTo>
                      <a:cubicBezTo>
                        <a:pt x="19067" y="3606"/>
                        <a:pt x="19133" y="3674"/>
                        <a:pt x="19200" y="3732"/>
                      </a:cubicBezTo>
                      <a:cubicBezTo>
                        <a:pt x="19267" y="3790"/>
                        <a:pt x="19333" y="3839"/>
                        <a:pt x="19400" y="3879"/>
                      </a:cubicBezTo>
                      <a:cubicBezTo>
                        <a:pt x="19467" y="3919"/>
                        <a:pt x="19533" y="3949"/>
                        <a:pt x="19600" y="3969"/>
                      </a:cubicBezTo>
                      <a:cubicBezTo>
                        <a:pt x="19667" y="3989"/>
                        <a:pt x="19733" y="4000"/>
                        <a:pt x="19800" y="4000"/>
                      </a:cubicBezTo>
                      <a:cubicBezTo>
                        <a:pt x="19867" y="4000"/>
                        <a:pt x="19933" y="3990"/>
                        <a:pt x="20000" y="3970"/>
                      </a:cubicBezTo>
                      <a:cubicBezTo>
                        <a:pt x="20067" y="3950"/>
                        <a:pt x="20133" y="3920"/>
                        <a:pt x="20200" y="3880"/>
                      </a:cubicBezTo>
                      <a:cubicBezTo>
                        <a:pt x="20267" y="3840"/>
                        <a:pt x="20333" y="3791"/>
                        <a:pt x="20400" y="3733"/>
                      </a:cubicBezTo>
                      <a:cubicBezTo>
                        <a:pt x="20467" y="3675"/>
                        <a:pt x="20533" y="3608"/>
                        <a:pt x="20600" y="3533"/>
                      </a:cubicBezTo>
                      <a:cubicBezTo>
                        <a:pt x="20667" y="3458"/>
                        <a:pt x="20733" y="3375"/>
                        <a:pt x="20800" y="3286"/>
                      </a:cubicBezTo>
                      <a:cubicBezTo>
                        <a:pt x="20867" y="3197"/>
                        <a:pt x="20933" y="3101"/>
                        <a:pt x="21000" y="3001"/>
                      </a:cubicBezTo>
                      <a:cubicBezTo>
                        <a:pt x="21067" y="2901"/>
                        <a:pt x="21133" y="2794"/>
                        <a:pt x="21200" y="2685"/>
                      </a:cubicBezTo>
                      <a:cubicBezTo>
                        <a:pt x="21267" y="2576"/>
                        <a:pt x="21333" y="2462"/>
                        <a:pt x="21400" y="2348"/>
                      </a:cubicBezTo>
                      <a:cubicBezTo>
                        <a:pt x="21467" y="2234"/>
                        <a:pt x="21567" y="2059"/>
                        <a:pt x="21600" y="2001"/>
                      </a:cubicBezTo>
                      <a:cubicBezTo>
                        <a:pt x="21633" y="1943"/>
                        <a:pt x="21616" y="1972"/>
                        <a:pt x="21600" y="2001"/>
                      </a:cubicBezTo>
                    </a:path>
                  </a:pathLst>
                </a:custGeom>
                <a:noFill/>
                <a:ln w="28575">
                  <a:solidFill>
                    <a:srgbClr val="002EC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buFont typeface="Arial" charset="0"/>
                    <a:buNone/>
                  </a:pPr>
                  <a:endParaRPr lang="zh-CN" altLang="en-US"/>
                </a:p>
              </p:txBody>
            </p:sp>
            <p:grpSp>
              <p:nvGrpSpPr>
                <p:cNvPr id="18" name="Group 14"/>
                <p:cNvGrpSpPr>
                  <a:grpSpLocks/>
                </p:cNvGrpSpPr>
                <p:nvPr/>
              </p:nvGrpSpPr>
              <p:grpSpPr bwMode="auto">
                <a:xfrm>
                  <a:off x="3694696" y="2997217"/>
                  <a:ext cx="2027916" cy="942975"/>
                  <a:chOff x="0" y="-45"/>
                  <a:chExt cx="1115" cy="594"/>
                </a:xfrm>
              </p:grpSpPr>
              <p:sp>
                <p:nvSpPr>
                  <p:cNvPr id="27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0" y="55"/>
                    <a:ext cx="0" cy="204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1115" y="66"/>
                    <a:ext cx="0" cy="204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Line 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" y="168"/>
                    <a:ext cx="249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Line 18"/>
                  <p:cNvSpPr>
                    <a:spLocks noChangeShapeType="1"/>
                  </p:cNvSpPr>
                  <p:nvPr/>
                </p:nvSpPr>
                <p:spPr bwMode="auto">
                  <a:xfrm>
                    <a:off x="866" y="164"/>
                    <a:ext cx="249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55" y="-45"/>
                    <a:ext cx="532" cy="5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  <a:buFont typeface="Arial" charset="0"/>
                      <a:buNone/>
                    </a:pPr>
                    <a:r>
                      <a:rPr lang="zh-CN" altLang="en-US" sz="24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波长</a:t>
                    </a:r>
                  </a:p>
                </p:txBody>
              </p:sp>
            </p:grpSp>
            <p:grpSp>
              <p:nvGrpSpPr>
                <p:cNvPr id="19" name="Group 20"/>
                <p:cNvGrpSpPr>
                  <a:grpSpLocks/>
                </p:cNvGrpSpPr>
                <p:nvPr/>
              </p:nvGrpSpPr>
              <p:grpSpPr bwMode="auto">
                <a:xfrm>
                  <a:off x="4696479" y="4236427"/>
                  <a:ext cx="1980629" cy="942975"/>
                  <a:chOff x="0" y="-50"/>
                  <a:chExt cx="1089" cy="594"/>
                </a:xfrm>
              </p:grpSpPr>
              <p:sp>
                <p:nvSpPr>
                  <p:cNvPr id="22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0" y="55"/>
                    <a:ext cx="0" cy="204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1089" y="77"/>
                    <a:ext cx="0" cy="204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Line 2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" y="168"/>
                    <a:ext cx="249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840" y="177"/>
                    <a:ext cx="249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CC0000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298" y="-50"/>
                    <a:ext cx="532" cy="5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  <a:buFont typeface="Arial" charset="0"/>
                      <a:buNone/>
                    </a:pPr>
                    <a:r>
                      <a:rPr lang="zh-CN" altLang="en-US" sz="24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波长</a:t>
                    </a:r>
                  </a:p>
                </p:txBody>
              </p:sp>
            </p:grpSp>
            <p:sp>
              <p:nvSpPr>
                <p:cNvPr id="20" name="矩形 1"/>
                <p:cNvSpPr>
                  <a:spLocks noChangeArrowheads="1"/>
                </p:cNvSpPr>
                <p:nvPr/>
              </p:nvSpPr>
              <p:spPr bwMode="auto">
                <a:xfrm>
                  <a:off x="1277221" y="2999519"/>
                  <a:ext cx="966977" cy="9423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  <a:buFont typeface="Arial" charset="0"/>
                    <a:buNone/>
                  </a:pPr>
                  <a:r>
                    <a:rPr lang="zh-CN" altLang="en-US" sz="2400" dirty="0">
                      <a:solidFill>
                        <a:srgbClr val="000000"/>
                      </a:solidFill>
                      <a:latin typeface="微软雅黑" pitchFamily="34" charset="-122"/>
                      <a:ea typeface="微软雅黑" pitchFamily="34" charset="-122"/>
                    </a:rPr>
                    <a:t>波峰</a:t>
                  </a:r>
                </a:p>
              </p:txBody>
            </p:sp>
            <p:sp>
              <p:nvSpPr>
                <p:cNvPr id="21" name="矩形 2"/>
                <p:cNvSpPr>
                  <a:spLocks noChangeArrowheads="1"/>
                </p:cNvSpPr>
                <p:nvPr/>
              </p:nvSpPr>
              <p:spPr bwMode="auto">
                <a:xfrm>
                  <a:off x="2345972" y="4275822"/>
                  <a:ext cx="966977" cy="94230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ct val="150000"/>
                    </a:lnSpc>
                    <a:buFont typeface="Arial" charset="0"/>
                    <a:buNone/>
                  </a:pPr>
                  <a:r>
                    <a:rPr lang="zh-CN" altLang="en-US" sz="2400" dirty="0">
                      <a:solidFill>
                        <a:srgbClr val="000000"/>
                      </a:solidFill>
                      <a:latin typeface="微软雅黑" pitchFamily="34" charset="-122"/>
                      <a:ea typeface="微软雅黑" pitchFamily="34" charset="-122"/>
                    </a:rPr>
                    <a:t>波谷</a:t>
                  </a:r>
                </a:p>
              </p:txBody>
            </p:sp>
          </p:grpSp>
          <p:grpSp>
            <p:nvGrpSpPr>
              <p:cNvPr id="14" name="组合 12"/>
              <p:cNvGrpSpPr>
                <a:grpSpLocks/>
              </p:cNvGrpSpPr>
              <p:nvPr/>
            </p:nvGrpSpPr>
            <p:grpSpPr bwMode="auto">
              <a:xfrm>
                <a:off x="1254358" y="2458736"/>
                <a:ext cx="6452525" cy="2273676"/>
                <a:chOff x="1254358" y="2453288"/>
                <a:chExt cx="6452525" cy="2273676"/>
              </a:xfrm>
            </p:grpSpPr>
            <p:cxnSp>
              <p:nvCxnSpPr>
                <p:cNvPr id="15" name="直接箭头连接符 14"/>
                <p:cNvCxnSpPr/>
                <p:nvPr/>
              </p:nvCxnSpPr>
              <p:spPr>
                <a:xfrm flipV="1">
                  <a:off x="1267057" y="3889296"/>
                  <a:ext cx="6439826" cy="34908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1254358" y="2453288"/>
                  <a:ext cx="0" cy="2272225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" name="矩形 14"/>
            <p:cNvSpPr>
              <a:spLocks noChangeArrowheads="1"/>
            </p:cNvSpPr>
            <p:nvPr/>
          </p:nvSpPr>
          <p:spPr bwMode="auto">
            <a:xfrm>
              <a:off x="5806" y="8505"/>
              <a:ext cx="3866" cy="1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电磁波</a:t>
              </a:r>
              <a:r>
                <a:rPr lang="zh-CN" altLang="en-US" sz="2400" dirty="0">
                  <a:solidFill>
                    <a:srgbClr val="FF0000"/>
                  </a:solidFill>
                  <a:latin typeface="Times New Roman" pitchFamily="18" charset="0"/>
                  <a:ea typeface="黑体" pitchFamily="49" charset="-122"/>
                </a:rPr>
                <a:t>的图像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7165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59827" y="270654"/>
            <a:ext cx="6929438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 smtClean="0"/>
              <a:t>（</a:t>
            </a:r>
            <a:r>
              <a:rPr lang="en-US" dirty="0"/>
              <a:t>3</a:t>
            </a:r>
            <a:r>
              <a:rPr lang="zh-CN" altLang="en-US" dirty="0"/>
              <a:t>）波速</a:t>
            </a:r>
            <a:r>
              <a:rPr lang="zh-CN" altLang="en-US" dirty="0" smtClean="0"/>
              <a:t>：</a:t>
            </a:r>
            <a:r>
              <a:rPr lang="zh-CN" altLang="zh-CN" dirty="0">
                <a:solidFill>
                  <a:schemeClr val="tx1"/>
                </a:solidFill>
              </a:rPr>
              <a:t>波向前传播的距离与所用时间之比。它是用来描述波传播快慢的</a:t>
            </a:r>
            <a:r>
              <a:rPr lang="zh-CN" altLang="zh-CN" dirty="0" smtClean="0">
                <a:solidFill>
                  <a:schemeClr val="tx1"/>
                </a:solidFill>
              </a:rPr>
              <a:t>物理量</a:t>
            </a:r>
            <a:r>
              <a:rPr lang="zh-CN" altLang="en-US" dirty="0">
                <a:solidFill>
                  <a:schemeClr val="tx1"/>
                </a:solidFill>
              </a:rPr>
              <a:t>　单位：米</a:t>
            </a:r>
            <a:r>
              <a:rPr lang="en-US" dirty="0">
                <a:solidFill>
                  <a:schemeClr val="tx1"/>
                </a:solidFill>
              </a:rPr>
              <a:t>/</a:t>
            </a:r>
            <a:r>
              <a:rPr lang="zh-CN" altLang="en-US" dirty="0">
                <a:solidFill>
                  <a:schemeClr val="tx1"/>
                </a:solidFill>
              </a:rPr>
              <a:t>秒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48819" y="1572983"/>
            <a:ext cx="4743881" cy="420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真空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中：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=2.997 924 58 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8 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m/s      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78657" y="2082517"/>
            <a:ext cx="3464719" cy="373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空气</a:t>
            </a:r>
            <a:r>
              <a:rPr lang="zh-CN" altLang="en-US" dirty="0"/>
              <a:t>中：接近真空光速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326426" y="4094534"/>
            <a:ext cx="2555903" cy="38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光是一种</a:t>
            </a:r>
            <a:r>
              <a:rPr lang="zh-CN" altLang="en-US" dirty="0" smtClean="0">
                <a:solidFill>
                  <a:srgbClr val="FF0000"/>
                </a:solidFill>
              </a:rPr>
              <a:t>电磁波！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13317"/>
          <p:cNvSpPr txBox="1">
            <a:spLocks noChangeArrowheads="1"/>
          </p:cNvSpPr>
          <p:nvPr/>
        </p:nvSpPr>
        <p:spPr bwMode="auto">
          <a:xfrm>
            <a:off x="478656" y="3297318"/>
            <a:ext cx="681313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由</a:t>
            </a:r>
            <a:r>
              <a:rPr lang="zh-CN" altLang="en-US" dirty="0"/>
              <a:t>电磁波传播的速度等于光速你能得到什么猜想？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59828" y="2731482"/>
            <a:ext cx="1064069" cy="480273"/>
            <a:chOff x="416910" y="22198"/>
            <a:chExt cx="786531" cy="1587171"/>
          </a:xfrm>
        </p:grpSpPr>
        <p:sp>
          <p:nvSpPr>
            <p:cNvPr id="11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496828" y="22198"/>
              <a:ext cx="611759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联想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64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7818" y="286309"/>
            <a:ext cx="239520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 电磁波家族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040" y="749118"/>
            <a:ext cx="7507183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(1)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电磁波谱：电磁波按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频率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（或波长）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低到高排列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420" y="1336520"/>
            <a:ext cx="5901788" cy="25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矩形 120"/>
          <p:cNvSpPr/>
          <p:nvPr/>
        </p:nvSpPr>
        <p:spPr>
          <a:xfrm>
            <a:off x="432546" y="3868099"/>
            <a:ext cx="798348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电磁波是个大家族，通常用于广播、电视和移动电话的频率为数百千赫至数百赫的那一部分，叫做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无线电波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35552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692245" y="94718"/>
            <a:ext cx="326243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无线电波的划分及应用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26" y="557526"/>
            <a:ext cx="7513653" cy="4159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48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291" y="775791"/>
            <a:ext cx="8375905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日常生活中可以看到各种各样的天线，它们有的是发射电磁波的，有的是接收电磁波的，我们就生活在电磁波的海洋中。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874" y="312982"/>
            <a:ext cx="282801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l-GR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）电磁波的应用</a:t>
            </a:r>
          </a:p>
        </p:txBody>
      </p:sp>
      <p:pic>
        <p:nvPicPr>
          <p:cNvPr id="8198" name="Picture 6" descr="15204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91" y="1849641"/>
            <a:ext cx="8004237" cy="247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692350" y="4483078"/>
            <a:ext cx="452202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不同频率的电磁波有不同的应用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19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24287" y="306314"/>
            <a:ext cx="8123068" cy="647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电磁波在雷达、军事、通讯卫星、气象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等方面有广泛的应用。</a:t>
            </a:r>
          </a:p>
        </p:txBody>
      </p:sp>
      <p:pic>
        <p:nvPicPr>
          <p:cNvPr id="5" name="Picture 4" descr="雷达扫描图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474" y="997668"/>
            <a:ext cx="2160000" cy="1804455"/>
          </a:xfrm>
          <a:prstGeom prst="rect">
            <a:avLst/>
          </a:prstGeom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3" y="997668"/>
            <a:ext cx="2160000" cy="1804455"/>
          </a:xfrm>
          <a:prstGeom prst="rect">
            <a:avLst/>
          </a:prstGeom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0" name="Picture 4" descr="a2_008(10)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9093" y="3109405"/>
            <a:ext cx="2160000" cy="1804455"/>
          </a:xfrm>
          <a:prstGeom prst="rect">
            <a:avLst/>
          </a:prstGeom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3314" name="Picture 2"/>
          <p:cNvPicPr preferRelativeResize="0"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3466" r="3464" b="7001"/>
          <a:stretch/>
        </p:blipFill>
        <p:spPr bwMode="auto">
          <a:xfrm>
            <a:off x="4900474" y="3109405"/>
            <a:ext cx="2160000" cy="1804455"/>
          </a:xfrm>
          <a:prstGeom prst="rect">
            <a:avLst/>
          </a:prstGeom>
          <a:effectLst>
            <a:outerShdw blurRad="2159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558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03" y="2258032"/>
            <a:ext cx="2687252" cy="177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56220" y="188322"/>
            <a:ext cx="1537104" cy="462808"/>
            <a:chOff x="496827" y="22198"/>
            <a:chExt cx="1136186" cy="1702102"/>
          </a:xfrm>
        </p:grpSpPr>
        <p:sp>
          <p:nvSpPr>
            <p:cNvPr id="4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496827" y="22198"/>
              <a:ext cx="1136185" cy="170210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科学世界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821466" y="268419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微波炉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81445" y="651130"/>
            <a:ext cx="8121635" cy="118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电磁波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除了用于通讯外，还有许多别的用途。比如，我们生活中常常见到的微波炉，就是利用电磁波来加热食品的。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81445" y="2477326"/>
            <a:ext cx="7409293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为什么这种炉子会叫微波炉？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微波炉是怎么使食物加热的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微波炉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适宜于加热什么食物？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微波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对人体有害，使用微波炉怎样作好防护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2578" y="1928720"/>
            <a:ext cx="625363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阅读课本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&lt;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科学世界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&gt;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的内容，完成以下问题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93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5428" y="3956706"/>
            <a:ext cx="511598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堂重点：电磁波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传播和应用。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83070" y="4470860"/>
            <a:ext cx="389459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堂难点：电磁波的产生。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429" y="854366"/>
            <a:ext cx="7229697" cy="294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6075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2040204020203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748091" y="724823"/>
            <a:ext cx="701491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你知道收音机、电视机、手机获得的声音、文字、图像、视频等信息是怎么来的吗？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" t="18498" r="4125" b="12213"/>
          <a:stretch/>
        </p:blipFill>
        <p:spPr>
          <a:xfrm>
            <a:off x="1803268" y="1772835"/>
            <a:ext cx="1168036" cy="858305"/>
          </a:xfrm>
          <a:prstGeom prst="rect">
            <a:avLst/>
          </a:prstGeom>
          <a:effectLst>
            <a:outerShdw blurRad="850900" dist="50800" dir="5400000" sx="1000" sy="1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9" name="图片 8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38" b="13492"/>
          <a:stretch/>
        </p:blipFill>
        <p:spPr>
          <a:xfrm>
            <a:off x="3829320" y="1909358"/>
            <a:ext cx="1080000" cy="721782"/>
          </a:xfrm>
          <a:prstGeom prst="rect">
            <a:avLst/>
          </a:prstGeom>
          <a:effectLst>
            <a:outerShdw blurRad="850900" dist="50800" dir="5400000" sx="1000" sy="1000" algn="ctr" rotWithShape="0">
              <a:srgbClr val="000000">
                <a:alpha val="12000"/>
              </a:srgbClr>
            </a:outerShdw>
          </a:effectLst>
        </p:spPr>
      </p:pic>
      <p:pic>
        <p:nvPicPr>
          <p:cNvPr id="14" name="图片 13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2" y="1841096"/>
            <a:ext cx="1080000" cy="721782"/>
          </a:xfrm>
          <a:prstGeom prst="rect">
            <a:avLst/>
          </a:prstGeom>
          <a:effectLst>
            <a:outerShdw blurRad="850900" dist="50800" dir="5400000" sx="1000" sy="1000" algn="ctr" rotWithShape="0">
              <a:srgbClr val="000000">
                <a:alpha val="12000"/>
              </a:srgbClr>
            </a:outerShdw>
          </a:effectLst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" name="图片 19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82" y="2718368"/>
            <a:ext cx="5550408" cy="1983896"/>
          </a:xfrm>
          <a:prstGeom prst="rect">
            <a:avLst/>
          </a:prstGeom>
          <a:effectLst>
            <a:outerShdw blurRad="4191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1" name="矩形 20"/>
          <p:cNvSpPr/>
          <p:nvPr/>
        </p:nvSpPr>
        <p:spPr>
          <a:xfrm>
            <a:off x="239187" y="1928123"/>
            <a:ext cx="1482851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些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设备的得到的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都是由电磁波送来的。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39632" y="1909357"/>
            <a:ext cx="1482851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我们处在一个携带各种信息的电磁波的海洋。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484658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687" y="636832"/>
            <a:ext cx="420623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电磁波的应用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5340" y="1099640"/>
            <a:ext cx="8143959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临沂）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日京雄高铁采用铺轨机正式铺轨，此铺轨机（如图）首次应用了我国自主研发的“北斗”定位系统。铺轨机与“北斗”定位系统间的信息传递靠的是（　　）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976" y="2942007"/>
            <a:ext cx="1968250" cy="1356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75660" y="3429590"/>
            <a:ext cx="50551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AutoNum type="alphaUcPeriod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电磁波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超声波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次声波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红外线</a:t>
            </a:r>
          </a:p>
        </p:txBody>
      </p:sp>
      <p:sp>
        <p:nvSpPr>
          <p:cNvPr id="5" name="矩形 4"/>
          <p:cNvSpPr/>
          <p:nvPr/>
        </p:nvSpPr>
        <p:spPr>
          <a:xfrm>
            <a:off x="832209" y="2879698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55449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094" y="935947"/>
            <a:ext cx="804316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无锡）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无锡是我国首个移动物联网连接规模超千万的地级市。移动物联网用户可以通过手机实现远程控制。手机传递信息是利用了（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．红外线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．电磁波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．超声波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．次声波</a:t>
            </a:r>
          </a:p>
        </p:txBody>
      </p:sp>
      <p:sp>
        <p:nvSpPr>
          <p:cNvPr id="7" name="矩形 6"/>
          <p:cNvSpPr/>
          <p:nvPr/>
        </p:nvSpPr>
        <p:spPr>
          <a:xfrm>
            <a:off x="4029828" y="2139246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38303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095" y="193644"/>
            <a:ext cx="483963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电磁波的传播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990" y="964966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971" y="1632974"/>
            <a:ext cx="7834545" cy="203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淮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安）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手机拨打、接听电活或</a:t>
            </a:r>
            <a:r>
              <a:rPr lang="en-US" altLang="zh-CN" sz="2800" dirty="0" err="1">
                <a:latin typeface="微软雅黑" pitchFamily="34" charset="-122"/>
                <a:ea typeface="微软雅黑" pitchFamily="34" charset="-122"/>
              </a:rPr>
              <a:t>WiFi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上网都是利用了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波传递信息，该波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________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（选“能”或 “不能”）在真空中传播。</a:t>
            </a:r>
          </a:p>
        </p:txBody>
      </p:sp>
      <p:sp>
        <p:nvSpPr>
          <p:cNvPr id="6" name="矩形 5"/>
          <p:cNvSpPr/>
          <p:nvPr/>
        </p:nvSpPr>
        <p:spPr>
          <a:xfrm>
            <a:off x="6863769" y="2435947"/>
            <a:ext cx="543739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</a:t>
            </a:r>
          </a:p>
        </p:txBody>
      </p:sp>
      <p:sp>
        <p:nvSpPr>
          <p:cNvPr id="7" name="矩形 6"/>
          <p:cNvSpPr/>
          <p:nvPr/>
        </p:nvSpPr>
        <p:spPr>
          <a:xfrm>
            <a:off x="2508980" y="2388893"/>
            <a:ext cx="902811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</a:t>
            </a:r>
          </a:p>
        </p:txBody>
      </p:sp>
    </p:spTree>
    <p:extLst>
      <p:ext uri="{BB962C8B-B14F-4D97-AF65-F5344CB8AC3E}">
        <p14:creationId xmlns:p14="http://schemas.microsoft.com/office/powerpoint/2010/main" val="261982523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4270" y="396624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1689" y="1183289"/>
            <a:ext cx="8154140" cy="203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(2019 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天水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利用北斗导航系统进行定位和导航时，导航仪与通信卫星之间通过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来传递信息；其在真空中的传播速度为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____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__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__ </a:t>
            </a: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m/s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5" name="矩形 4"/>
          <p:cNvSpPr/>
          <p:nvPr/>
        </p:nvSpPr>
        <p:spPr>
          <a:xfrm>
            <a:off x="4057342" y="2463722"/>
            <a:ext cx="1473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3.0×10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zh-CN" altLang="en-US" sz="2800" b="1" baseline="3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2060" y="1939207"/>
            <a:ext cx="1261884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</a:t>
            </a:r>
          </a:p>
        </p:txBody>
      </p:sp>
    </p:spTree>
    <p:extLst>
      <p:ext uri="{BB962C8B-B14F-4D97-AF65-F5344CB8AC3E}">
        <p14:creationId xmlns:p14="http://schemas.microsoft.com/office/powerpoint/2010/main" val="263987366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80713" y="274994"/>
            <a:ext cx="317009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电磁波是怎样产生的？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36585" y="961751"/>
            <a:ext cx="870130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电磁波看不见、摸不着。我们可以用水波和声波的形成作类比。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30893" y="1549981"/>
            <a:ext cx="1886092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水波的形成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3609" y="1549981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8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68834" y="1965845"/>
            <a:ext cx="8032682" cy="120329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拿玻璃棒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接触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水槽的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水面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，水面上有一圈一圈凸凹相间的状态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从接触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水面处向外传播，形成水波。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712" y="3198416"/>
            <a:ext cx="2384896" cy="1554023"/>
          </a:xfrm>
          <a:prstGeom prst="rect">
            <a:avLst/>
          </a:prstGeom>
          <a:effectLst>
            <a:outerShdw blurRad="4318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4685019" y="3640543"/>
            <a:ext cx="2862320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水面的振动产生水波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14211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5505" y="330730"/>
            <a:ext cx="1537104" cy="462808"/>
            <a:chOff x="496827" y="22198"/>
            <a:chExt cx="1136186" cy="1702102"/>
          </a:xfrm>
        </p:grpSpPr>
        <p:sp>
          <p:nvSpPr>
            <p:cNvPr id="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496827" y="22198"/>
              <a:ext cx="1136185" cy="16978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12885" y="330732"/>
            <a:ext cx="1886092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声波的形成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8584" y="947248"/>
            <a:ext cx="5679168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两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个音叉并排放置，并离得很近，敲击其中一个音叉，和另一个音叉接触的乒乓球被弹起。音叉振动时，在空气中会有疏密相间的状态向外传播，形成声波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678" y="833087"/>
            <a:ext cx="2160000" cy="1443564"/>
          </a:xfrm>
          <a:prstGeom prst="rect">
            <a:avLst/>
          </a:prstGeom>
          <a:effectLst>
            <a:outerShdw blurRad="4318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58584" y="3106707"/>
            <a:ext cx="6151094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声波看不见，摸不到，但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声波会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引起鼓膜振动，使我们产生听觉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。电磁波和声波一样看不见。我们用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转化法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来显示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电磁波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的存在。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8" name="9r312.jpg" descr="id:2147497565;FounderCES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842" y="2454461"/>
            <a:ext cx="2160000" cy="1443564"/>
          </a:xfrm>
          <a:prstGeom prst="rect">
            <a:avLst/>
          </a:prstGeom>
          <a:effectLst>
            <a:outerShdw blurRad="4318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196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1"/>
            <a:ext cx="40421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一、电磁波是怎样产生的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13249" y="1333956"/>
            <a:ext cx="1537104" cy="462808"/>
            <a:chOff x="496827" y="22198"/>
            <a:chExt cx="1136186" cy="1702102"/>
          </a:xfrm>
        </p:grpSpPr>
        <p:sp>
          <p:nvSpPr>
            <p:cNvPr id="9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136185" cy="16978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71479" y="1175094"/>
            <a:ext cx="5404373" cy="3401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    打开</a:t>
            </a:r>
            <a:r>
              <a:rPr lang="zh-CN" altLang="en-US" sz="2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收音机的开关，旋至没有电台的位置，将音量开大。取一节干电池和一根导线，拿到收音机附近。先将导线的一端与电池的负极相连，再将导线的另一端与正极摩擦，使它们时断时续地接触。从收音机里听到什么？</a:t>
            </a:r>
          </a:p>
        </p:txBody>
      </p:sp>
      <p:pic>
        <p:nvPicPr>
          <p:cNvPr id="12" name="图片 11" descr="15004002.jpg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b="5241"/>
          <a:stretch>
            <a:fillRect/>
          </a:stretch>
        </p:blipFill>
        <p:spPr bwMode="auto">
          <a:xfrm>
            <a:off x="6368815" y="1355248"/>
            <a:ext cx="2520000" cy="2887129"/>
          </a:xfrm>
          <a:prstGeom prst="rect">
            <a:avLst/>
          </a:prstGeom>
          <a:noFill/>
          <a:ln>
            <a:noFill/>
          </a:ln>
          <a:effectLst>
            <a:outerShdw blurRad="4318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61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8320" y="281737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实验现象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314646" y="744545"/>
            <a:ext cx="7606199" cy="46345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2075" tIns="46038" rIns="92075" bIns="46038"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导线时断时续接触电池的一极，收音机发出“喀喀”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声。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237" y="1207996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实验分析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237" y="1667301"/>
            <a:ext cx="7998780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这是因为在导线与电池组成的电路中产生了快速变化的电流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变化的电流产生了电磁波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收音机接收了这一电磁波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并把它放大转换成声音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这就是我们听到的“喀喀”声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320" y="3425970"/>
            <a:ext cx="141577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实验结论</a:t>
            </a:r>
          </a:p>
        </p:txBody>
      </p:sp>
      <p:sp>
        <p:nvSpPr>
          <p:cNvPr id="7" name="矩形 6"/>
          <p:cNvSpPr/>
          <p:nvPr/>
        </p:nvSpPr>
        <p:spPr>
          <a:xfrm>
            <a:off x="394237" y="3979662"/>
            <a:ext cx="5724644" cy="46280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2075" tIns="46038" rIns="92075" bIns="46038" anchor="b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迅速变化的电流在周围空间产生电磁波。</a:t>
            </a:r>
          </a:p>
        </p:txBody>
      </p:sp>
    </p:spTree>
    <p:extLst>
      <p:ext uri="{BB962C8B-B14F-4D97-AF65-F5344CB8AC3E}">
        <p14:creationId xmlns:p14="http://schemas.microsoft.com/office/powerpoint/2010/main" val="182147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2813" y="407966"/>
            <a:ext cx="8459787" cy="120330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    </a:t>
            </a:r>
            <a:r>
              <a:rPr lang="zh-CN" altLang="en-US" dirty="0"/>
              <a:t>在广播电台、电视台以及移动电话里面，发射电磁波的机器靠复杂的电子线路来产生迅速变化的电流，从而发出电磁波。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0833" y="3940199"/>
            <a:ext cx="8275917" cy="120330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    </a:t>
            </a:r>
            <a:r>
              <a:rPr lang="zh-CN" altLang="en-US" dirty="0"/>
              <a:t>虽然电磁波看不见、摸不着，但电磁波可以为我们传递各种信息。</a:t>
            </a:r>
          </a:p>
        </p:txBody>
      </p:sp>
      <p:pic>
        <p:nvPicPr>
          <p:cNvPr id="6" name="Picture 4" descr="2007022714191558306"/>
          <p:cNvPicPr preferRelativeResize="0">
            <a:picLocks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690" y="1817166"/>
            <a:ext cx="2160000" cy="1804455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592" y="1815528"/>
            <a:ext cx="2160000" cy="1804455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384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5532" y="312393"/>
            <a:ext cx="4042130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二、</a:t>
            </a:r>
            <a:r>
              <a:rPr lang="zh-CN" altLang="en-US" dirty="0"/>
              <a:t>电磁波是</a:t>
            </a:r>
            <a:r>
              <a:rPr lang="zh-CN" altLang="en-US" dirty="0" smtClean="0"/>
              <a:t>怎样传播的</a:t>
            </a:r>
            <a:endParaRPr lang="zh-CN" altLang="en-US" dirty="0"/>
          </a:p>
        </p:txBody>
      </p:sp>
      <p:sp>
        <p:nvSpPr>
          <p:cNvPr id="3" name="矩形 299"/>
          <p:cNvSpPr/>
          <p:nvPr/>
        </p:nvSpPr>
        <p:spPr>
          <a:xfrm>
            <a:off x="1403735" y="747388"/>
            <a:ext cx="7110482" cy="1203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声音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的传播需要固体、液体、气体等介质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。电磁波的传播和声波一样需要介质吗？</a:t>
            </a:r>
            <a:endParaRPr lang="zh-CN" altLang="en-US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16378" y="880356"/>
            <a:ext cx="1064069" cy="480273"/>
            <a:chOff x="416910" y="22198"/>
            <a:chExt cx="786531" cy="1587171"/>
          </a:xfrm>
        </p:grpSpPr>
        <p:sp>
          <p:nvSpPr>
            <p:cNvPr id="5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96828" y="22198"/>
              <a:ext cx="611759" cy="152567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3487" y="1927214"/>
            <a:ext cx="1537104" cy="462808"/>
            <a:chOff x="496827" y="22198"/>
            <a:chExt cx="1136186" cy="1702102"/>
          </a:xfrm>
        </p:grpSpPr>
        <p:sp>
          <p:nvSpPr>
            <p:cNvPr id="8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9" name="Shape 112"/>
            <p:cNvSpPr/>
            <p:nvPr/>
          </p:nvSpPr>
          <p:spPr>
            <a:xfrm>
              <a:off x="496827" y="22198"/>
              <a:ext cx="1136185" cy="16978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916353" y="1964493"/>
            <a:ext cx="704121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1).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一个手机置于空气中，拨打其号码，手机铃响。</a:t>
            </a:r>
          </a:p>
        </p:txBody>
      </p:sp>
      <p:pic>
        <p:nvPicPr>
          <p:cNvPr id="11" name="图片 10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" t="5342" r="33212"/>
          <a:stretch/>
        </p:blipFill>
        <p:spPr>
          <a:xfrm>
            <a:off x="1916353" y="2986866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866166" y="2524059"/>
            <a:ext cx="7949360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(2).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该手机放入密闭透明盒中，再进行拨打，手机铃响。</a:t>
            </a:r>
          </a:p>
        </p:txBody>
      </p:sp>
      <p:pic>
        <p:nvPicPr>
          <p:cNvPr id="2050" name="Picture 2" descr="密封盒子里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3" r="4922" b="11230"/>
          <a:stretch>
            <a:fillRect/>
          </a:stretch>
        </p:blipFill>
        <p:spPr bwMode="auto">
          <a:xfrm>
            <a:off x="4723392" y="2986866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901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1608761" y="4529399"/>
            <a:ext cx="479203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说明气体、固体都能传播电磁波。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79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75099" y="1"/>
            <a:ext cx="6201052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(3).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再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将手机用塑料袋密封好，并置于水中，第三次拨打手机，手机仍能够接通。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51665" y="136301"/>
            <a:ext cx="1537104" cy="462808"/>
            <a:chOff x="496827" y="22198"/>
            <a:chExt cx="1136186" cy="1702102"/>
          </a:xfrm>
        </p:grpSpPr>
        <p:sp>
          <p:nvSpPr>
            <p:cNvPr id="5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96827" y="22198"/>
              <a:ext cx="1136185" cy="16978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pic>
        <p:nvPicPr>
          <p:cNvPr id="3074" name="Picture 2" descr="手机在水里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9" t="11655" r="2466"/>
          <a:stretch>
            <a:fillRect/>
          </a:stretch>
        </p:blipFill>
        <p:spPr bwMode="auto">
          <a:xfrm>
            <a:off x="2025998" y="1171908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266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4049168" y="1591456"/>
            <a:ext cx="336368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说明液体能传播电磁波。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666" y="2469410"/>
            <a:ext cx="8063579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(4).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最后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将手机放置在透明的真空罩中，抽空内部气体，再拨打手机，手机仍然能够接通。</a:t>
            </a:r>
          </a:p>
        </p:txBody>
      </p:sp>
      <p:pic>
        <p:nvPicPr>
          <p:cNvPr id="10" name="Picture 36" descr="u=2696654387,3280044332&amp;fm=21&amp;gp=0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407" y="3530315"/>
            <a:ext cx="1800000" cy="1443564"/>
          </a:xfrm>
          <a:prstGeom prst="rect">
            <a:avLst/>
          </a:prstGeom>
          <a:noFill/>
          <a:ln>
            <a:noFill/>
          </a:ln>
          <a:effectLst>
            <a:outerShdw blurRad="2667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1"/>
          <p:cNvSpPr txBox="1">
            <a:spLocks noChangeArrowheads="1"/>
          </p:cNvSpPr>
          <p:nvPr/>
        </p:nvSpPr>
        <p:spPr bwMode="auto">
          <a:xfrm>
            <a:off x="4262016" y="3949372"/>
            <a:ext cx="3967129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说明</a:t>
            </a:r>
            <a:r>
              <a:rPr lang="zh-CN" altLang="en-US" dirty="0" smtClean="0"/>
              <a:t>电磁波能在真空中</a:t>
            </a:r>
            <a:r>
              <a:rPr lang="zh-CN" altLang="en-US" dirty="0"/>
              <a:t>传播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6852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1244</Words>
  <Application>Microsoft Office PowerPoint</Application>
  <PresentationFormat>全屏显示(16:9)</PresentationFormat>
  <Paragraphs>111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2020-03-18T01:19:55Z</dcterms:created>
  <dcterms:modified xsi:type="dcterms:W3CDTF">2020-03-14T01:34:53Z</dcterms:modified>
</cp:coreProperties>
</file>