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44" d="100"/>
          <a:sy n="144" d="100"/>
        </p:scale>
        <p:origin x="-684" y="-96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2020/3/14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2020/3/14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2020/3/14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2020/3/14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2020/3/14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2020/3/14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2020/3/14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2020/3/14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2020/3/14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2020/3/14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2020/3/14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2020/3/14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332748" y="1939184"/>
            <a:ext cx="1829733" cy="462806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</a:t>
            </a: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物理</a:t>
            </a:r>
            <a:endParaRPr kumimoji="0" lang="zh-CN" altLang="en-US" sz="2400" b="1" i="0" u="none" strike="noStrike" cap="none" spc="0" normalizeH="0" dirty="0">
              <a:ln>
                <a:noFill/>
              </a:ln>
              <a:solidFill>
                <a:schemeClr val="bg1"/>
              </a:solidFill>
              <a:effectLst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Arial" panose="020B0706020202030204"/>
            </a:endParaRPr>
          </a:p>
        </p:txBody>
      </p:sp>
      <p:sp>
        <p:nvSpPr>
          <p:cNvPr id="40" name="Shape 40"/>
          <p:cNvSpPr/>
          <p:nvPr/>
        </p:nvSpPr>
        <p:spPr>
          <a:xfrm>
            <a:off x="4493379" y="2566284"/>
            <a:ext cx="2881085" cy="503946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>
              <a:defRPr sz="3600">
                <a:solidFill>
                  <a:srgbClr val="B61C22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lang="zh-CN" altLang="en-US" sz="4000" baseline="-250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第二十一章  第</a:t>
            </a:r>
            <a:r>
              <a:rPr lang="en-US" altLang="zh-CN" sz="4000" baseline="-250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4000" baseline="-250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节</a:t>
            </a:r>
            <a:endParaRPr lang="zh-CN" sz="4000" baseline="-250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Shape 40"/>
          <p:cNvSpPr/>
          <p:nvPr/>
        </p:nvSpPr>
        <p:spPr>
          <a:xfrm>
            <a:off x="3890724" y="944623"/>
            <a:ext cx="4086396" cy="833054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>
              <a:defRPr sz="3600">
                <a:solidFill>
                  <a:srgbClr val="B61C22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lang="zh-CN" altLang="en-US" sz="7200" b="1" baseline="-25000" dirty="0">
                <a:solidFill>
                  <a:srgbClr val="007E27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人教</a:t>
            </a:r>
            <a:r>
              <a:rPr lang="zh-CN" altLang="en-US" sz="7200" b="1" baseline="-25000" dirty="0" smtClean="0">
                <a:solidFill>
                  <a:srgbClr val="007E27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版  物理</a:t>
            </a:r>
            <a:r>
              <a:rPr lang="zh-CN" altLang="en-US" sz="2400" b="1" baseline="-25000" dirty="0" smtClean="0">
                <a:solidFill>
                  <a:srgbClr val="007E27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（初中）</a:t>
            </a:r>
            <a:endParaRPr lang="zh-CN" sz="2400" b="1" baseline="-25000" dirty="0">
              <a:solidFill>
                <a:srgbClr val="007E27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6" name="Shape 40"/>
          <p:cNvSpPr/>
          <p:nvPr/>
        </p:nvSpPr>
        <p:spPr>
          <a:xfrm>
            <a:off x="4256043" y="3377054"/>
            <a:ext cx="3982024" cy="586222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>
              <a:defRPr sz="3600">
                <a:solidFill>
                  <a:srgbClr val="B61C22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lang="zh-CN" altLang="en-US" sz="4800" baseline="-250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现在顺风耳</a:t>
            </a:r>
            <a:r>
              <a:rPr lang="en-US" altLang="zh-CN" sz="4800" baseline="-250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—</a:t>
            </a:r>
            <a:r>
              <a:rPr lang="zh-CN" altLang="en-US" sz="4800" baseline="-250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电话</a:t>
            </a:r>
            <a:endParaRPr lang="zh-CN" sz="4800" baseline="-250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7314" y="204344"/>
            <a:ext cx="1530566" cy="308537"/>
          </a:xfrm>
          <a:prstGeom prst="rect">
            <a:avLst/>
          </a:prstGeom>
          <a:solidFill>
            <a:schemeClr val="accent5">
              <a:lumMod val="50000"/>
            </a:schemeClr>
          </a:solidFill>
          <a:ln w="12700" cap="flat">
            <a:noFill/>
            <a:prstDash val="solid"/>
            <a:miter lim="800000"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  <a:softEdge rad="19050"/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dist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400" b="1" u="none" strike="noStrike" cap="none" spc="0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腾祥范笑歌楷书简繁合集" panose="01010104010101010101" pitchFamily="2" charset="-122"/>
                <a:ea typeface="腾祥范笑歌楷书简繁合集" panose="01010104010101010101" pitchFamily="2" charset="-122"/>
                <a:cs typeface="微软雅黑" panose="020B0502040204020203" charset="-122"/>
                <a:sym typeface="微软雅黑" panose="020B0502040204020203" charset="-122"/>
              </a:rPr>
              <a:t>同步</a:t>
            </a:r>
            <a:r>
              <a:rPr kumimoji="0" lang="zh-CN" altLang="en-US" sz="1400" b="1" u="none" strike="noStrike" cap="none" spc="0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腾祥范笑歌楷书简繁合集" panose="01010104010101010101" pitchFamily="2" charset="-122"/>
                <a:ea typeface="腾祥范笑歌楷书简繁合集" panose="01010104010101010101" pitchFamily="2" charset="-122"/>
                <a:cs typeface="微软雅黑" panose="020B0502040204020203" charset="-122"/>
                <a:sym typeface="微软雅黑" panose="020B0502040204020203" charset="-122"/>
              </a:rPr>
              <a:t>精品课堂</a:t>
            </a:r>
            <a:endParaRPr kumimoji="0" lang="zh-CN" altLang="en-US" sz="1400" b="1" u="none" strike="noStrike" cap="none" spc="0" normalizeH="0" baseline="0" dirty="0">
              <a:ln>
                <a:noFill/>
              </a:ln>
              <a:solidFill>
                <a:schemeClr val="bg1"/>
              </a:solidFill>
              <a:effectLst/>
              <a:uFillTx/>
              <a:latin typeface="腾祥范笑歌楷书简繁合集" panose="01010104010101010101" pitchFamily="2" charset="-122"/>
              <a:ea typeface="腾祥范笑歌楷书简繁合集" panose="01010104010101010101" pitchFamily="2" charset="-122"/>
              <a:cs typeface="微软雅黑" panose="020B0502040204020203" charset="-122"/>
              <a:sym typeface="微软雅黑" panose="020B0502040204020203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142739" y="2170587"/>
            <a:ext cx="1246493" cy="370244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itchFamily="34" charset="-122"/>
                <a:ea typeface="微软雅黑" pitchFamily="34" charset="-122"/>
                <a:sym typeface="Arial" panose="020B0706020202030204"/>
              </a:rPr>
              <a:t>（九年级）</a:t>
            </a:r>
            <a:endParaRPr kumimoji="0" lang="zh-CN" altLang="en-US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itchFamily="34" charset="-122"/>
              <a:ea typeface="微软雅黑" pitchFamily="34" charset="-122"/>
              <a:sym typeface="Arial" panose="020B0706020202030204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850" y="776804"/>
            <a:ext cx="3528054" cy="35280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49959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2000"/>
    </mc:Choice>
    <mc:Fallback>
      <p:transition spd="slow" advClick="0" advTm="2000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6"/>
          <p:cNvSpPr txBox="1">
            <a:spLocks noChangeArrowheads="1"/>
          </p:cNvSpPr>
          <p:nvPr/>
        </p:nvSpPr>
        <p:spPr bwMode="auto">
          <a:xfrm>
            <a:off x="327289" y="117894"/>
            <a:ext cx="2153445" cy="462806"/>
          </a:xfrm>
          <a:prstGeom prst="rect">
            <a:avLst/>
          </a:prstGeom>
          <a:noFill/>
          <a:ln w="12700" cap="flat">
            <a:noFill/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>
            <a:lvl1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8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sz="2400" dirty="0" smtClean="0"/>
              <a:t>1.</a:t>
            </a:r>
            <a:r>
              <a:rPr lang="zh-CN" altLang="en-US" sz="2400" dirty="0"/>
              <a:t>电话</a:t>
            </a:r>
            <a:r>
              <a:rPr lang="zh-CN" altLang="en-US" sz="2400" dirty="0" smtClean="0"/>
              <a:t>交换机</a:t>
            </a:r>
            <a:endParaRPr lang="en-US" altLang="zh-CN" sz="2400" dirty="0"/>
          </a:p>
        </p:txBody>
      </p:sp>
      <p:grpSp>
        <p:nvGrpSpPr>
          <p:cNvPr id="8" name="组合 7"/>
          <p:cNvGrpSpPr/>
          <p:nvPr/>
        </p:nvGrpSpPr>
        <p:grpSpPr>
          <a:xfrm>
            <a:off x="2879938" y="546331"/>
            <a:ext cx="3619633" cy="2847020"/>
            <a:chOff x="2730367" y="1946023"/>
            <a:chExt cx="3619633" cy="2839990"/>
          </a:xfrm>
        </p:grpSpPr>
        <p:pic>
          <p:nvPicPr>
            <p:cNvPr id="9218" name="9r292.jpg" descr="说明: id:2147497283;FounderCES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03739" y="1946023"/>
              <a:ext cx="3015687" cy="2287425"/>
            </a:xfrm>
            <a:prstGeom prst="rect">
              <a:avLst/>
            </a:prstGeom>
            <a:noFill/>
            <a:ln>
              <a:noFill/>
            </a:ln>
            <a:effectLst>
              <a:outerShdw blurRad="406400" dist="50800" dir="5400000" algn="ctr" rotWithShape="0">
                <a:srgbClr val="000000">
                  <a:alpha val="29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" name="Text Box 6"/>
            <p:cNvSpPr txBox="1">
              <a:spLocks noChangeArrowheads="1"/>
            </p:cNvSpPr>
            <p:nvPr/>
          </p:nvSpPr>
          <p:spPr bwMode="auto">
            <a:xfrm>
              <a:off x="2730367" y="4324350"/>
              <a:ext cx="3619633" cy="461663"/>
            </a:xfrm>
            <a:prstGeom prst="rect">
              <a:avLst/>
            </a:prstGeom>
            <a:noFill/>
            <a:ln w="12700" cap="flat">
              <a:noFill/>
              <a:miter lim="4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t">
              <a:spAutoFit/>
            </a:bodyPr>
            <a:lstStyle>
              <a:lvl1pPr marL="0" marR="0" lvl="0" indent="0" algn="l" defTabSz="914400" rtl="0" eaLnBrk="1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28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2400" dirty="0" smtClean="0">
                  <a:solidFill>
                    <a:srgbClr val="FF0000"/>
                  </a:solidFill>
                </a:rPr>
                <a:t>电话</a:t>
              </a:r>
              <a:r>
                <a:rPr lang="zh-CN" altLang="en-US" sz="2400" dirty="0">
                  <a:solidFill>
                    <a:srgbClr val="FF0000"/>
                  </a:solidFill>
                </a:rPr>
                <a:t>交换机</a:t>
              </a:r>
              <a:r>
                <a:rPr lang="zh-CN" altLang="en-US" sz="2400" dirty="0" smtClean="0">
                  <a:solidFill>
                    <a:srgbClr val="FF0000"/>
                  </a:solidFill>
                </a:rPr>
                <a:t>的工作示意图</a:t>
              </a:r>
              <a:endParaRPr lang="en-US" altLang="zh-CN" sz="2400" dirty="0">
                <a:solidFill>
                  <a:srgbClr val="FF0000"/>
                </a:solidFill>
              </a:endParaRPr>
            </a:p>
          </p:txBody>
        </p:sp>
      </p:grpSp>
      <p:sp>
        <p:nvSpPr>
          <p:cNvPr id="4" name="矩形 3"/>
          <p:cNvSpPr/>
          <p:nvPr/>
        </p:nvSpPr>
        <p:spPr>
          <a:xfrm>
            <a:off x="6373843" y="682550"/>
            <a:ext cx="2235201" cy="28694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如果在一台交换机与另一台交换机之间连接上若干对电话线。这样，两个不同交换机的用户就能互相通话了。</a:t>
            </a:r>
            <a:endParaRPr lang="zh-CN" altLang="en-US" sz="20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60911" y="451147"/>
            <a:ext cx="2692399" cy="3332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一个地区的电话号码都接到同一台交换机上，每部电话都编上号码。使用时，交换机把需要通话的两部电话接通，通话完毕再将线路断开。</a:t>
            </a:r>
            <a:endParaRPr lang="en-US" altLang="zh-CN" sz="20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TextBox 14"/>
          <p:cNvSpPr txBox="1">
            <a:spLocks noChangeArrowheads="1"/>
          </p:cNvSpPr>
          <p:nvPr/>
        </p:nvSpPr>
        <p:spPr bwMode="auto">
          <a:xfrm>
            <a:off x="248769" y="4048802"/>
            <a:ext cx="8360275" cy="1018177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defRPr/>
            </a:pP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当时</a:t>
            </a:r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对方的话机并不一定在使用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，常常</a:t>
            </a:r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是两台交换机之间有太多的用户要通话，他们之间的电话线不够用了，这个现象在打长途电话时比较常见。</a:t>
            </a:r>
          </a:p>
        </p:txBody>
      </p:sp>
      <p:sp>
        <p:nvSpPr>
          <p:cNvPr id="11" name="Text Box 6"/>
          <p:cNvSpPr txBox="1">
            <a:spLocks noChangeArrowheads="1"/>
          </p:cNvSpPr>
          <p:nvPr/>
        </p:nvSpPr>
        <p:spPr bwMode="auto">
          <a:xfrm>
            <a:off x="260910" y="3657234"/>
            <a:ext cx="2576778" cy="462806"/>
          </a:xfrm>
          <a:prstGeom prst="rect">
            <a:avLst/>
          </a:prstGeom>
          <a:noFill/>
          <a:ln w="12700" cap="flat">
            <a:noFill/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>
            <a:lvl1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8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sz="2400" dirty="0" smtClean="0"/>
              <a:t>2.</a:t>
            </a:r>
            <a:r>
              <a:rPr lang="zh-CN" altLang="en-US" sz="2400" dirty="0" smtClean="0"/>
              <a:t>“占线</a:t>
            </a:r>
            <a:r>
              <a:rPr lang="en-US" altLang="zh-CN" sz="2400" dirty="0" smtClean="0"/>
              <a:t>”</a:t>
            </a:r>
            <a:r>
              <a:rPr lang="zh-CN" altLang="en-US" sz="2400" dirty="0" smtClean="0"/>
              <a:t>现象</a:t>
            </a:r>
            <a:endParaRPr lang="en-US" altLang="zh-CN" sz="2400" dirty="0"/>
          </a:p>
        </p:txBody>
      </p:sp>
    </p:spTree>
    <p:extLst>
      <p:ext uri="{BB962C8B-B14F-4D97-AF65-F5344CB8AC3E}">
        <p14:creationId xmlns:p14="http://schemas.microsoft.com/office/powerpoint/2010/main" val="42083635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  <p:bldP spid="10" grpId="0"/>
      <p:bldP spid="1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4631268" y="479264"/>
            <a:ext cx="2820310" cy="2428630"/>
            <a:chOff x="5579106" y="607042"/>
            <a:chExt cx="2529227" cy="2422633"/>
          </a:xfrm>
        </p:grpSpPr>
        <p:pic>
          <p:nvPicPr>
            <p:cNvPr id="2" name="Picture 2" descr="E:\教科研、论文资料\人教版教学参考编制\21图\21图\21-1-6.jpg"/>
            <p:cNvPicPr preferRelativeResize="0">
              <a:picLocks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5579106" y="607042"/>
              <a:ext cx="2529227" cy="2047633"/>
            </a:xfrm>
            <a:prstGeom prst="rect">
              <a:avLst/>
            </a:prstGeom>
            <a:noFill/>
            <a:ln>
              <a:noFill/>
            </a:ln>
            <a:effectLst>
              <a:outerShdw blurRad="444500" dist="50800" dir="5400000" algn="ctr" rotWithShape="0">
                <a:srgbClr val="000000">
                  <a:alpha val="43137"/>
                </a:srgbClr>
              </a:outerShdw>
            </a:effectLst>
          </p:spPr>
        </p:pic>
        <p:sp>
          <p:nvSpPr>
            <p:cNvPr id="3" name="内容占位符 2"/>
            <p:cNvSpPr txBox="1">
              <a:spLocks noChangeArrowheads="1"/>
            </p:cNvSpPr>
            <p:nvPr/>
          </p:nvSpPr>
          <p:spPr bwMode="auto">
            <a:xfrm>
              <a:off x="5779999" y="2585175"/>
              <a:ext cx="2328334" cy="4445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eaLnBrk="0" hangingPunct="0">
                <a:spcBef>
                  <a:spcPct val="20000"/>
                </a:spcBef>
                <a:buFont typeface="Arial" charset="0"/>
                <a:buNone/>
              </a:pPr>
              <a:r>
                <a:rPr lang="zh-CN" altLang="en-US" sz="2400" dirty="0">
                  <a:latin typeface="微软雅黑" pitchFamily="34" charset="-122"/>
                  <a:ea typeface="微软雅黑" pitchFamily="34" charset="-122"/>
                </a:rPr>
                <a:t>程控电话交换机</a:t>
              </a: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1035373" y="748846"/>
            <a:ext cx="2335213" cy="2115960"/>
            <a:chOff x="1184481" y="607042"/>
            <a:chExt cx="2335213" cy="2110735"/>
          </a:xfrm>
        </p:grpSpPr>
        <p:sp>
          <p:nvSpPr>
            <p:cNvPr id="5" name="Text Box 43"/>
            <p:cNvSpPr txBox="1">
              <a:spLocks noChangeArrowheads="1"/>
            </p:cNvSpPr>
            <p:nvPr/>
          </p:nvSpPr>
          <p:spPr bwMode="auto">
            <a:xfrm>
              <a:off x="1184481" y="2256112"/>
              <a:ext cx="2335213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  <a:buFont typeface="Arial" pitchFamily="34" charset="0"/>
                <a:buNone/>
              </a:pPr>
              <a:r>
                <a:rPr lang="zh-CN" altLang="en-US" sz="2400" dirty="0">
                  <a:latin typeface="微软雅黑" pitchFamily="34" charset="-122"/>
                  <a:ea typeface="微软雅黑" pitchFamily="34" charset="-122"/>
                </a:rPr>
                <a:t>早期人工交换机</a:t>
              </a:r>
            </a:p>
          </p:txBody>
        </p:sp>
        <p:pic>
          <p:nvPicPr>
            <p:cNvPr id="7" name="Picture 2" descr="http://www.zj.xinhuanet.com/website/2009-07/28/xin_07307062809264372008712.jpg"/>
            <p:cNvPicPr preferRelativeResize="0">
              <a:picLocks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68309" y="607042"/>
              <a:ext cx="1967558" cy="1649070"/>
            </a:xfrm>
            <a:prstGeom prst="rect">
              <a:avLst/>
            </a:prstGeom>
            <a:noFill/>
            <a:ln>
              <a:noFill/>
            </a:ln>
            <a:effectLst>
              <a:outerShdw blurRad="444500" dist="50800" dir="5400000" algn="ctr" rotWithShape="0">
                <a:srgbClr val="000000">
                  <a:alpha val="43137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3" name="Text Box 6"/>
          <p:cNvSpPr txBox="1">
            <a:spLocks noChangeArrowheads="1"/>
          </p:cNvSpPr>
          <p:nvPr/>
        </p:nvSpPr>
        <p:spPr bwMode="auto">
          <a:xfrm>
            <a:off x="237446" y="117894"/>
            <a:ext cx="3423445" cy="462806"/>
          </a:xfrm>
          <a:prstGeom prst="rect">
            <a:avLst/>
          </a:prstGeom>
          <a:noFill/>
          <a:ln w="12700" cap="flat">
            <a:noFill/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>
            <a:lvl1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8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sz="2400" dirty="0" smtClean="0"/>
              <a:t>3.</a:t>
            </a:r>
            <a:r>
              <a:rPr lang="zh-CN" altLang="en-US" sz="2400" dirty="0">
                <a:latin typeface="Times New Roman" pitchFamily="18" charset="0"/>
              </a:rPr>
              <a:t>程控</a:t>
            </a:r>
            <a:r>
              <a:rPr lang="zh-CN" altLang="en-US" sz="2400" dirty="0" smtClean="0"/>
              <a:t>电话交换机</a:t>
            </a:r>
            <a:endParaRPr lang="en-US" altLang="zh-CN" sz="2400" dirty="0"/>
          </a:p>
        </p:txBody>
      </p:sp>
      <p:sp>
        <p:nvSpPr>
          <p:cNvPr id="15" name="Text Box 17"/>
          <p:cNvSpPr txBox="1">
            <a:spLocks noChangeArrowheads="1"/>
          </p:cNvSpPr>
          <p:nvPr/>
        </p:nvSpPr>
        <p:spPr bwMode="auto">
          <a:xfrm>
            <a:off x="244078" y="2864804"/>
            <a:ext cx="8655845" cy="1203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l" eaLnBrk="1" hangingPunct="1">
              <a:lnSpc>
                <a:spcPct val="150000"/>
              </a:lnSpc>
            </a:pP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程控电话的功能：来电显示、缩位拨号、遇忙回叫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、 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转移呼叫、三方通话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……</a:t>
            </a:r>
          </a:p>
        </p:txBody>
      </p:sp>
      <p:sp>
        <p:nvSpPr>
          <p:cNvPr id="16" name="Text Box 6"/>
          <p:cNvSpPr txBox="1">
            <a:spLocks noChangeArrowheads="1"/>
          </p:cNvSpPr>
          <p:nvPr/>
        </p:nvSpPr>
        <p:spPr bwMode="auto">
          <a:xfrm>
            <a:off x="237446" y="4070231"/>
            <a:ext cx="3050913" cy="462806"/>
          </a:xfrm>
          <a:prstGeom prst="rect">
            <a:avLst/>
          </a:prstGeom>
          <a:noFill/>
          <a:ln w="12700" cap="flat">
            <a:noFill/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>
            <a:lvl1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8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sz="2400" dirty="0" smtClean="0"/>
              <a:t>4.</a:t>
            </a:r>
            <a:r>
              <a:rPr lang="zh-CN" altLang="en-US" sz="2400" dirty="0"/>
              <a:t>电话</a:t>
            </a:r>
            <a:r>
              <a:rPr lang="zh-CN" altLang="en-US" sz="2400" dirty="0" smtClean="0"/>
              <a:t>交换机的作用</a:t>
            </a:r>
            <a:endParaRPr lang="en-US" altLang="zh-CN" sz="2400" dirty="0"/>
          </a:p>
        </p:txBody>
      </p:sp>
      <p:sp>
        <p:nvSpPr>
          <p:cNvPr id="17" name="Text Box 7"/>
          <p:cNvSpPr txBox="1">
            <a:spLocks noChangeArrowheads="1"/>
          </p:cNvSpPr>
          <p:nvPr/>
        </p:nvSpPr>
        <p:spPr bwMode="auto">
          <a:xfrm>
            <a:off x="3027112" y="3699983"/>
            <a:ext cx="6252634" cy="1203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(1)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减少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电话线的数量，提高线路的利用率。</a:t>
            </a: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(2)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便于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通话时接通，通话完毕拆开。</a:t>
            </a:r>
          </a:p>
        </p:txBody>
      </p:sp>
    </p:spTree>
    <p:extLst>
      <p:ext uri="{BB962C8B-B14F-4D97-AF65-F5344CB8AC3E}">
        <p14:creationId xmlns:p14="http://schemas.microsoft.com/office/powerpoint/2010/main" val="15339532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0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74666" y="145895"/>
            <a:ext cx="4134465" cy="52451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algn="l" rtl="0" latinLnBrk="1" hangingPunct="0"/>
            <a:r>
              <a:rPr lang="zh-CN" altLang="zh-CN" sz="2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三、模拟通信和数字通信</a:t>
            </a:r>
          </a:p>
        </p:txBody>
      </p:sp>
      <p:sp>
        <p:nvSpPr>
          <p:cNvPr id="4" name="文本框 15363"/>
          <p:cNvSpPr txBox="1"/>
          <p:nvPr/>
        </p:nvSpPr>
        <p:spPr>
          <a:xfrm>
            <a:off x="337232" y="825425"/>
            <a:ext cx="7744957" cy="1758668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>
            <a:spAutoFit/>
          </a:bodyPr>
          <a:lstStyle/>
          <a:p>
            <a:pPr algn="l" eaLnBrk="1" hangingPunct="1">
              <a:lnSpc>
                <a:spcPct val="150000"/>
              </a:lnSpc>
            </a:pPr>
            <a:r>
              <a:rPr lang="en-US" altLang="zh-CN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(1).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模拟信号：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Arial" panose="020B0604020202020204" pitchFamily="34" charset="0"/>
              </a:rPr>
              <a:t>信号</a:t>
            </a:r>
            <a:r>
              <a:rPr lang="zh-CN" altLang="en-US" sz="2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Arial" panose="020B0604020202020204" pitchFamily="34" charset="0"/>
              </a:rPr>
              <a:t>电流的频率、振幅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Arial" panose="020B0604020202020204" pitchFamily="34" charset="0"/>
              </a:rPr>
              <a:t>变化跟</a:t>
            </a:r>
            <a:r>
              <a:rPr lang="zh-CN" altLang="en-US" sz="2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Arial" panose="020B0604020202020204" pitchFamily="34" charset="0"/>
              </a:rPr>
              <a:t>声音的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Arial" panose="020B0604020202020204" pitchFamily="34" charset="0"/>
              </a:rPr>
              <a:t>频率振幅变化情况</a:t>
            </a:r>
            <a:r>
              <a:rPr lang="zh-CN" altLang="en-US" sz="2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Arial" panose="020B0604020202020204" pitchFamily="34" charset="0"/>
              </a:rPr>
              <a:t>完全一样，“模仿”着声信号的“一举一动”这种电流传递的信号叫做模拟信号。</a:t>
            </a:r>
          </a:p>
        </p:txBody>
      </p:sp>
      <p:pic>
        <p:nvPicPr>
          <p:cNvPr id="5" name="Picture 5" descr="http://pic2.ooopic.com/10/86/07/52bOOOPIC7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001" b="23636"/>
          <a:stretch>
            <a:fillRect/>
          </a:stretch>
        </p:blipFill>
        <p:spPr bwMode="auto">
          <a:xfrm>
            <a:off x="407256" y="2449551"/>
            <a:ext cx="7674932" cy="12590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/>
          <p:cNvSpPr/>
          <p:nvPr/>
        </p:nvSpPr>
        <p:spPr>
          <a:xfrm>
            <a:off x="230238" y="3806973"/>
            <a:ext cx="7851951" cy="4628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(2).</a:t>
            </a:r>
            <a:r>
              <a:rPr lang="zh-CN" altLang="zh-CN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模拟通信</a:t>
            </a:r>
            <a:r>
              <a:rPr lang="zh-CN" altLang="zh-CN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利用模拟信号的通信方式叫做模拟通信。</a:t>
            </a:r>
          </a:p>
        </p:txBody>
      </p:sp>
      <p:sp>
        <p:nvSpPr>
          <p:cNvPr id="7" name="矩形 6"/>
          <p:cNvSpPr/>
          <p:nvPr/>
        </p:nvSpPr>
        <p:spPr>
          <a:xfrm>
            <a:off x="210542" y="4359936"/>
            <a:ext cx="2939059" cy="4628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(3)</a:t>
            </a:r>
            <a:r>
              <a:rPr lang="zh-CN" altLang="zh-CN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模拟通信的特点：</a:t>
            </a:r>
            <a:endParaRPr lang="zh-CN" altLang="zh-CN" sz="24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298876" y="4269781"/>
            <a:ext cx="5352495" cy="833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优点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: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信号占用频道较窄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利用率高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.</a:t>
            </a:r>
            <a:endParaRPr lang="zh-CN" altLang="zh-CN" sz="2400" dirty="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zh-CN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缺点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: 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易受干扰、放大失真、形成噪音。</a:t>
            </a:r>
            <a:endParaRPr lang="zh-CN" altLang="en-US" sz="2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07256" y="551472"/>
            <a:ext cx="1693092" cy="4628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1.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模拟通信</a:t>
            </a:r>
            <a:endParaRPr lang="zh-CN" altLang="en-US" sz="2400" dirty="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654622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8" grpId="0"/>
      <p:bldP spid="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3"/>
          <p:cNvGrpSpPr>
            <a:grpSpLocks/>
          </p:cNvGrpSpPr>
          <p:nvPr/>
        </p:nvGrpSpPr>
        <p:grpSpPr bwMode="auto">
          <a:xfrm>
            <a:off x="644045" y="1224872"/>
            <a:ext cx="4103687" cy="2021115"/>
            <a:chOff x="0" y="0"/>
            <a:chExt cx="3833" cy="1746"/>
          </a:xfrm>
        </p:grpSpPr>
        <p:sp>
          <p:nvSpPr>
            <p:cNvPr id="4" name="Rectangle 4"/>
            <p:cNvSpPr>
              <a:spLocks noChangeArrowheads="1"/>
            </p:cNvSpPr>
            <p:nvPr/>
          </p:nvSpPr>
          <p:spPr bwMode="auto">
            <a:xfrm>
              <a:off x="0" y="0"/>
              <a:ext cx="3833" cy="1746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rgbClr val="FF9933"/>
              </a:solidFill>
              <a:miter lim="800000"/>
            </a:ln>
            <a:effectLst>
              <a:outerShdw dist="107763" dir="2700000" algn="ctr" rotWithShape="0">
                <a:schemeClr val="bg2">
                  <a:alpha val="50000"/>
                </a:schemeClr>
              </a:outerShdw>
            </a:effectLst>
          </p:spPr>
          <p:txBody>
            <a:bodyPr wrap="none" anchor="ctr"/>
            <a:lstStyle/>
            <a:p>
              <a:pPr>
                <a:buFontTx/>
                <a:buNone/>
                <a:defRPr/>
              </a:pPr>
              <a:endParaRPr lang="zh-CN" altLang="en-US"/>
            </a:p>
          </p:txBody>
        </p:sp>
        <p:sp>
          <p:nvSpPr>
            <p:cNvPr id="5" name="Text Box 5"/>
            <p:cNvSpPr txBox="1">
              <a:spLocks noChangeArrowheads="1"/>
            </p:cNvSpPr>
            <p:nvPr/>
          </p:nvSpPr>
          <p:spPr bwMode="auto">
            <a:xfrm>
              <a:off x="260" y="45"/>
              <a:ext cx="3527" cy="15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algn="ctr">
                <a:defRPr>
                  <a:solidFill>
                    <a:schemeClr val="tx1"/>
                  </a:solidFill>
                  <a:latin typeface="Comic Sans MS" pitchFamily="66" charset="0"/>
                  <a:ea typeface="宋体" pitchFamily="2" charset="-122"/>
                </a:defRPr>
              </a:lvl1pPr>
              <a:lvl2pPr algn="ctr">
                <a:defRPr>
                  <a:solidFill>
                    <a:schemeClr val="tx1"/>
                  </a:solidFill>
                  <a:latin typeface="Comic Sans MS" pitchFamily="66" charset="0"/>
                  <a:ea typeface="宋体" pitchFamily="2" charset="-122"/>
                </a:defRPr>
              </a:lvl2pPr>
              <a:lvl3pPr algn="ctr">
                <a:defRPr>
                  <a:solidFill>
                    <a:schemeClr val="tx1"/>
                  </a:solidFill>
                  <a:latin typeface="Comic Sans MS" pitchFamily="66" charset="0"/>
                  <a:ea typeface="宋体" pitchFamily="2" charset="-122"/>
                </a:defRPr>
              </a:lvl3pPr>
              <a:lvl4pPr algn="ctr">
                <a:defRPr>
                  <a:solidFill>
                    <a:schemeClr val="tx1"/>
                  </a:solidFill>
                  <a:latin typeface="Comic Sans MS" pitchFamily="66" charset="0"/>
                  <a:ea typeface="宋体" pitchFamily="2" charset="-122"/>
                </a:defRPr>
              </a:lvl4pPr>
              <a:lvl5pPr algn="ctr">
                <a:defRPr>
                  <a:solidFill>
                    <a:schemeClr val="tx1"/>
                  </a:solidFill>
                  <a:latin typeface="Comic Sans MS" pitchFamily="66" charset="0"/>
                  <a:ea typeface="宋体" pitchFamily="2" charset="-122"/>
                </a:defRPr>
              </a:lvl5pPr>
              <a:lvl6pPr algn="ctr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omic Sans MS" pitchFamily="66" charset="0"/>
                  <a:ea typeface="宋体" pitchFamily="2" charset="-122"/>
                </a:defRPr>
              </a:lvl6pPr>
              <a:lvl7pPr algn="ctr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omic Sans MS" pitchFamily="66" charset="0"/>
                  <a:ea typeface="宋体" pitchFamily="2" charset="-122"/>
                </a:defRPr>
              </a:lvl7pPr>
              <a:lvl8pPr algn="ctr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omic Sans MS" pitchFamily="66" charset="0"/>
                  <a:ea typeface="宋体" pitchFamily="2" charset="-122"/>
                </a:defRPr>
              </a:lvl8pPr>
              <a:lvl9pPr algn="ctr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omic Sans MS" pitchFamily="66" charset="0"/>
                  <a:ea typeface="宋体" pitchFamily="2" charset="-122"/>
                </a:defRPr>
              </a:lvl9pPr>
            </a:lstStyle>
            <a:p>
              <a:pPr algn="l"/>
              <a:r>
                <a:rPr lang="en-US" altLang="zh-CN" b="1" dirty="0">
                  <a:latin typeface="Times New Roman" pitchFamily="18" charset="0"/>
                </a:rPr>
                <a:t>1  ·</a:t>
              </a:r>
              <a:r>
                <a:rPr lang="zh-CN" altLang="en-US" b="1" dirty="0">
                  <a:latin typeface="Times New Roman" pitchFamily="18" charset="0"/>
                </a:rPr>
                <a:t>－－－－            </a:t>
              </a:r>
              <a:r>
                <a:rPr lang="en-US" altLang="zh-CN" b="1" dirty="0">
                  <a:latin typeface="Times New Roman" pitchFamily="18" charset="0"/>
                </a:rPr>
                <a:t>A ·</a:t>
              </a:r>
              <a:r>
                <a:rPr lang="zh-CN" altLang="en-US" b="1" dirty="0">
                  <a:latin typeface="Times New Roman" pitchFamily="18" charset="0"/>
                </a:rPr>
                <a:t>－ </a:t>
              </a:r>
            </a:p>
            <a:p>
              <a:pPr algn="l"/>
              <a:r>
                <a:rPr lang="en-US" altLang="zh-CN" b="1" dirty="0">
                  <a:latin typeface="Times New Roman" pitchFamily="18" charset="0"/>
                </a:rPr>
                <a:t>2  ··</a:t>
              </a:r>
              <a:r>
                <a:rPr lang="zh-CN" altLang="en-US" b="1" dirty="0">
                  <a:latin typeface="Times New Roman" pitchFamily="18" charset="0"/>
                </a:rPr>
                <a:t>－－－               </a:t>
              </a:r>
              <a:r>
                <a:rPr lang="en-US" altLang="zh-CN" b="1" dirty="0">
                  <a:latin typeface="Times New Roman" pitchFamily="18" charset="0"/>
                </a:rPr>
                <a:t>B </a:t>
              </a:r>
              <a:r>
                <a:rPr lang="zh-CN" altLang="en-US" b="1" dirty="0">
                  <a:latin typeface="Times New Roman" pitchFamily="18" charset="0"/>
                </a:rPr>
                <a:t>－</a:t>
              </a:r>
              <a:r>
                <a:rPr lang="en-US" altLang="zh-CN" b="1" dirty="0">
                  <a:latin typeface="Times New Roman" pitchFamily="18" charset="0"/>
                </a:rPr>
                <a:t>··· </a:t>
              </a:r>
            </a:p>
            <a:p>
              <a:pPr algn="l"/>
              <a:r>
                <a:rPr lang="en-US" altLang="zh-CN" b="1" dirty="0">
                  <a:latin typeface="Times New Roman" pitchFamily="18" charset="0"/>
                </a:rPr>
                <a:t>3  ···</a:t>
              </a:r>
              <a:r>
                <a:rPr lang="zh-CN" altLang="en-US" b="1" dirty="0">
                  <a:latin typeface="Times New Roman" pitchFamily="18" charset="0"/>
                </a:rPr>
                <a:t>－－                  </a:t>
              </a:r>
              <a:r>
                <a:rPr lang="en-US" altLang="zh-CN" b="1" dirty="0">
                  <a:latin typeface="Times New Roman" pitchFamily="18" charset="0"/>
                </a:rPr>
                <a:t>C </a:t>
              </a:r>
              <a:r>
                <a:rPr lang="zh-CN" altLang="en-US" b="1" dirty="0">
                  <a:latin typeface="Times New Roman" pitchFamily="18" charset="0"/>
                </a:rPr>
                <a:t>－</a:t>
              </a:r>
              <a:r>
                <a:rPr lang="en-US" altLang="zh-CN" b="1" dirty="0">
                  <a:latin typeface="Times New Roman" pitchFamily="18" charset="0"/>
                </a:rPr>
                <a:t>·</a:t>
              </a:r>
              <a:r>
                <a:rPr lang="zh-CN" altLang="en-US" b="1" dirty="0">
                  <a:latin typeface="Times New Roman" pitchFamily="18" charset="0"/>
                </a:rPr>
                <a:t>－</a:t>
              </a:r>
              <a:r>
                <a:rPr lang="en-US" altLang="zh-CN" b="1" dirty="0">
                  <a:latin typeface="Times New Roman" pitchFamily="18" charset="0"/>
                </a:rPr>
                <a:t>· </a:t>
              </a:r>
            </a:p>
            <a:p>
              <a:pPr algn="l"/>
              <a:r>
                <a:rPr lang="en-US" altLang="zh-CN" b="1" dirty="0">
                  <a:latin typeface="Times New Roman" pitchFamily="18" charset="0"/>
                </a:rPr>
                <a:t>4  ····</a:t>
              </a:r>
              <a:r>
                <a:rPr lang="zh-CN" altLang="en-US" b="1" dirty="0">
                  <a:latin typeface="Times New Roman" pitchFamily="18" charset="0"/>
                </a:rPr>
                <a:t>－                     </a:t>
              </a:r>
              <a:r>
                <a:rPr lang="en-US" altLang="zh-CN" b="1" dirty="0">
                  <a:latin typeface="Times New Roman" pitchFamily="18" charset="0"/>
                </a:rPr>
                <a:t>D </a:t>
              </a:r>
              <a:r>
                <a:rPr lang="zh-CN" altLang="en-US" b="1" dirty="0">
                  <a:latin typeface="Times New Roman" pitchFamily="18" charset="0"/>
                </a:rPr>
                <a:t>－</a:t>
              </a:r>
              <a:r>
                <a:rPr lang="en-US" altLang="zh-CN" b="1" dirty="0">
                  <a:latin typeface="Times New Roman" pitchFamily="18" charset="0"/>
                </a:rPr>
                <a:t>··</a:t>
              </a:r>
            </a:p>
            <a:p>
              <a:pPr algn="l"/>
              <a:r>
                <a:rPr lang="en-US" altLang="zh-CN" b="1" dirty="0">
                  <a:latin typeface="Times New Roman" pitchFamily="18" charset="0"/>
                </a:rPr>
                <a:t>5  ·····                        E ·  </a:t>
              </a:r>
            </a:p>
            <a:p>
              <a:pPr algn="l">
                <a:lnSpc>
                  <a:spcPct val="80000"/>
                </a:lnSpc>
              </a:pPr>
              <a:r>
                <a:rPr lang="en-US" altLang="zh-CN" b="1" dirty="0">
                  <a:latin typeface="Times New Roman" pitchFamily="18" charset="0"/>
                </a:rPr>
                <a:t>       ……                        ……</a:t>
              </a:r>
              <a:r>
                <a:rPr lang="en-US" altLang="zh-CN" sz="2400" b="1" dirty="0">
                  <a:latin typeface="Times New Roman" pitchFamily="18" charset="0"/>
                </a:rPr>
                <a:t> </a:t>
              </a:r>
              <a:endParaRPr lang="zh-CN" altLang="en-US" sz="2400" b="1" dirty="0">
                <a:latin typeface="Times New Roman" pitchFamily="18" charset="0"/>
              </a:endParaRPr>
            </a:p>
          </p:txBody>
        </p:sp>
      </p:grpSp>
      <p:graphicFrame>
        <p:nvGraphicFramePr>
          <p:cNvPr id="7" name="表格 6"/>
          <p:cNvGraphicFramePr/>
          <p:nvPr>
            <p:extLst>
              <p:ext uri="{D42A27DB-BD31-4B8C-83A1-F6EECF244321}">
                <p14:modId xmlns:p14="http://schemas.microsoft.com/office/powerpoint/2010/main" val="3023010287"/>
              </p:ext>
            </p:extLst>
          </p:nvPr>
        </p:nvGraphicFramePr>
        <p:xfrm>
          <a:off x="749934" y="3437488"/>
          <a:ext cx="7795646" cy="1038885"/>
        </p:xfrm>
        <a:graphic>
          <a:graphicData uri="http://schemas.openxmlformats.org/drawingml/2006/table">
            <a:tbl>
              <a:tblPr/>
              <a:tblGrid>
                <a:gridCol w="1283828"/>
                <a:gridCol w="6511818"/>
              </a:tblGrid>
              <a:tr h="641664"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zh-CN" altLang="en-US" sz="1800" b="1" dirty="0">
                          <a:solidFill>
                            <a:srgbClr val="C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字符</a:t>
                      </a:r>
                    </a:p>
                  </a:txBody>
                  <a:tcPr marT="45833" marB="4583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l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zh-CN" altLang="en-US" sz="1800" b="1" dirty="0" smtClean="0">
                          <a:solidFill>
                            <a:srgbClr val="C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      我                 </a:t>
                      </a:r>
                      <a:r>
                        <a:rPr lang="zh-CN" altLang="en-US" sz="1800" b="1" dirty="0">
                          <a:solidFill>
                            <a:srgbClr val="C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喜       </a:t>
                      </a:r>
                      <a:r>
                        <a:rPr lang="zh-CN" altLang="en-US" sz="1800" b="1" dirty="0" smtClean="0">
                          <a:solidFill>
                            <a:srgbClr val="C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           欢                  学                习                  </a:t>
                      </a:r>
                      <a:r>
                        <a:rPr lang="zh-CN" altLang="en-US" sz="1800" b="1" dirty="0">
                          <a:solidFill>
                            <a:srgbClr val="C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物   </a:t>
                      </a:r>
                      <a:r>
                        <a:rPr lang="zh-CN" altLang="en-US" sz="1800" b="1" dirty="0" smtClean="0">
                          <a:solidFill>
                            <a:srgbClr val="C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       </a:t>
                      </a:r>
                      <a:r>
                        <a:rPr lang="zh-CN" altLang="en-US" sz="1800" b="1" dirty="0">
                          <a:solidFill>
                            <a:srgbClr val="C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理</a:t>
                      </a:r>
                    </a:p>
                  </a:txBody>
                  <a:tcPr marT="45833" marB="4583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397221"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zh-CN" altLang="en-US" sz="1800" b="1" dirty="0">
                          <a:solidFill>
                            <a:srgbClr val="C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对应电码</a:t>
                      </a:r>
                    </a:p>
                  </a:txBody>
                  <a:tcPr marT="45833" marB="4583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en-US" altLang="zh-CN" sz="2000" b="1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2053     </a:t>
                      </a:r>
                      <a:r>
                        <a:rPr lang="en-US" altLang="zh-CN" sz="2000" b="1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0823     2970     1331    5045    3670  3810  </a:t>
                      </a:r>
                    </a:p>
                  </a:txBody>
                  <a:tcPr marT="45833" marB="4583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</a:tr>
            </a:tbl>
          </a:graphicData>
        </a:graphic>
      </p:graphicFrame>
      <p:sp>
        <p:nvSpPr>
          <p:cNvPr id="11" name="矩形 10"/>
          <p:cNvSpPr/>
          <p:nvPr/>
        </p:nvSpPr>
        <p:spPr>
          <a:xfrm>
            <a:off x="259053" y="122771"/>
            <a:ext cx="1670650" cy="4628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2.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数字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通信</a:t>
            </a:r>
            <a:endParaRPr lang="zh-CN" altLang="en-US" sz="2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文本框 462853"/>
          <p:cNvSpPr txBox="1">
            <a:spLocks noChangeArrowheads="1"/>
          </p:cNvSpPr>
          <p:nvPr/>
        </p:nvSpPr>
        <p:spPr bwMode="auto">
          <a:xfrm>
            <a:off x="251981" y="585578"/>
            <a:ext cx="8638019" cy="462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6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1pPr>
            <a:lvl2pPr eaLnBrk="0" hangingPunct="0">
              <a:defRPr sz="26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2pPr>
            <a:lvl3pPr eaLnBrk="0" hangingPunct="0">
              <a:defRPr sz="26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3pPr>
            <a:lvl4pPr eaLnBrk="0" hangingPunct="0">
              <a:defRPr sz="26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eaLnBrk="0" hangingPunct="0">
              <a:defRPr sz="26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eaLnBrk="0" fontAlgn="base" hangingPunct="0">
              <a:spcBef>
                <a:spcPct val="60000"/>
              </a:spcBef>
              <a:spcAft>
                <a:spcPct val="0"/>
              </a:spcAft>
              <a:buFont typeface="Arial" pitchFamily="34" charset="0"/>
              <a:defRPr sz="26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eaLnBrk="0" fontAlgn="base" hangingPunct="0">
              <a:spcBef>
                <a:spcPct val="60000"/>
              </a:spcBef>
              <a:spcAft>
                <a:spcPct val="0"/>
              </a:spcAft>
              <a:buFont typeface="Arial" pitchFamily="34" charset="0"/>
              <a:defRPr sz="26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eaLnBrk="0" fontAlgn="base" hangingPunct="0">
              <a:spcBef>
                <a:spcPct val="60000"/>
              </a:spcBef>
              <a:spcAft>
                <a:spcPct val="0"/>
              </a:spcAft>
              <a:buFont typeface="Arial" pitchFamily="34" charset="0"/>
              <a:defRPr sz="26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eaLnBrk="0" fontAlgn="base" hangingPunct="0">
              <a:spcBef>
                <a:spcPct val="60000"/>
              </a:spcBef>
              <a:spcAft>
                <a:spcPct val="0"/>
              </a:spcAft>
              <a:buFont typeface="Arial" pitchFamily="34" charset="0"/>
              <a:defRPr sz="26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en-US" altLang="zh-CN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(1)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数字信号</a:t>
            </a:r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用不同符号的不同组合表示的信号叫做数字信号。</a:t>
            </a:r>
          </a:p>
        </p:txBody>
      </p:sp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367" t="32227" r="47852" b="37012"/>
          <a:stretch>
            <a:fillRect/>
          </a:stretch>
        </p:blipFill>
        <p:spPr bwMode="auto">
          <a:xfrm>
            <a:off x="6324600" y="1116163"/>
            <a:ext cx="1874327" cy="19226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矩形 13"/>
          <p:cNvSpPr/>
          <p:nvPr/>
        </p:nvSpPr>
        <p:spPr>
          <a:xfrm>
            <a:off x="252607" y="4327252"/>
            <a:ext cx="7543175" cy="4628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altLang="zh-CN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(2)</a:t>
            </a:r>
            <a:r>
              <a:rPr lang="zh-CN" altLang="zh-CN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数字通信</a:t>
            </a:r>
            <a:r>
              <a:rPr lang="zh-CN" altLang="zh-CN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利用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数字信号通信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方式叫做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数字通信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.</a:t>
            </a:r>
            <a:endParaRPr lang="zh-CN" altLang="zh-CN" sz="2400" dirty="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307155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"/>
          <p:cNvSpPr txBox="1">
            <a:spLocks noChangeArrowheads="1"/>
          </p:cNvSpPr>
          <p:nvPr/>
        </p:nvSpPr>
        <p:spPr bwMode="auto">
          <a:xfrm>
            <a:off x="353381" y="1610323"/>
            <a:ext cx="5393266" cy="462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数字通信是当今通信发展的主要方向</a:t>
            </a:r>
          </a:p>
        </p:txBody>
      </p:sp>
      <p:sp>
        <p:nvSpPr>
          <p:cNvPr id="3" name="文本框 462854"/>
          <p:cNvSpPr txBox="1">
            <a:spLocks noChangeArrowheads="1"/>
          </p:cNvSpPr>
          <p:nvPr/>
        </p:nvSpPr>
        <p:spPr bwMode="auto">
          <a:xfrm>
            <a:off x="285751" y="538653"/>
            <a:ext cx="7965071" cy="1203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6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1pPr>
            <a:lvl2pPr eaLnBrk="0" hangingPunct="0">
              <a:defRPr sz="26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2pPr>
            <a:lvl3pPr eaLnBrk="0" hangingPunct="0">
              <a:defRPr sz="26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3pPr>
            <a:lvl4pPr eaLnBrk="0" hangingPunct="0">
              <a:defRPr sz="26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eaLnBrk="0" hangingPunct="0">
              <a:defRPr sz="26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eaLnBrk="0" fontAlgn="base" hangingPunct="0">
              <a:spcBef>
                <a:spcPct val="60000"/>
              </a:spcBef>
              <a:spcAft>
                <a:spcPct val="0"/>
              </a:spcAft>
              <a:buFont typeface="Arial" pitchFamily="34" charset="0"/>
              <a:defRPr sz="26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eaLnBrk="0" fontAlgn="base" hangingPunct="0">
              <a:spcBef>
                <a:spcPct val="60000"/>
              </a:spcBef>
              <a:spcAft>
                <a:spcPct val="0"/>
              </a:spcAft>
              <a:buFont typeface="Arial" pitchFamily="34" charset="0"/>
              <a:defRPr sz="26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eaLnBrk="0" fontAlgn="base" hangingPunct="0">
              <a:spcBef>
                <a:spcPct val="60000"/>
              </a:spcBef>
              <a:spcAft>
                <a:spcPct val="0"/>
              </a:spcAft>
              <a:buFont typeface="Arial" pitchFamily="34" charset="0"/>
              <a:defRPr sz="26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eaLnBrk="0" fontAlgn="base" hangingPunct="0">
              <a:spcBef>
                <a:spcPct val="60000"/>
              </a:spcBef>
              <a:spcAft>
                <a:spcPct val="0"/>
              </a:spcAft>
              <a:buFont typeface="Arial" pitchFamily="34" charset="0"/>
              <a:defRPr sz="26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 algn="l" eaLnBrk="1" hangingPunct="1">
              <a:lnSpc>
                <a:spcPct val="150000"/>
              </a:lnSpc>
              <a:spcBef>
                <a:spcPct val="0"/>
              </a:spcBef>
            </a:pP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数字信号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抗干扰能力强、无噪声积累、便于存储、处理和交换等优点，所以各国都在积极发展数字通信。 </a:t>
            </a:r>
          </a:p>
        </p:txBody>
      </p:sp>
      <p:sp>
        <p:nvSpPr>
          <p:cNvPr id="4" name="矩形 3"/>
          <p:cNvSpPr/>
          <p:nvPr/>
        </p:nvSpPr>
        <p:spPr>
          <a:xfrm>
            <a:off x="285751" y="158562"/>
            <a:ext cx="2939059" cy="4628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(3)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数字</a:t>
            </a:r>
            <a:r>
              <a:rPr lang="zh-CN" altLang="zh-CN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通信的特点：</a:t>
            </a:r>
            <a:endParaRPr lang="zh-CN" altLang="zh-CN" sz="24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Text Box 3"/>
          <p:cNvSpPr txBox="1">
            <a:spLocks noChangeArrowheads="1"/>
          </p:cNvSpPr>
          <p:nvPr/>
        </p:nvSpPr>
        <p:spPr bwMode="auto">
          <a:xfrm>
            <a:off x="832609" y="4478010"/>
            <a:ext cx="3408057" cy="462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l"/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4G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数字网络（已普及）</a:t>
            </a:r>
          </a:p>
        </p:txBody>
      </p:sp>
      <p:sp>
        <p:nvSpPr>
          <p:cNvPr id="8" name="Text Box 3"/>
          <p:cNvSpPr txBox="1">
            <a:spLocks noChangeArrowheads="1"/>
          </p:cNvSpPr>
          <p:nvPr/>
        </p:nvSpPr>
        <p:spPr bwMode="auto">
          <a:xfrm>
            <a:off x="4284545" y="4505052"/>
            <a:ext cx="3536909" cy="4615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algn="l">
              <a:defRPr sz="2400"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en-US" altLang="zh-CN" dirty="0" smtClean="0"/>
              <a:t>5G</a:t>
            </a:r>
            <a:r>
              <a:rPr lang="zh-CN" altLang="en-US" dirty="0"/>
              <a:t>数字网络（将普及）</a:t>
            </a:r>
          </a:p>
        </p:txBody>
      </p:sp>
      <p:grpSp>
        <p:nvGrpSpPr>
          <p:cNvPr id="9" name="组合 15"/>
          <p:cNvGrpSpPr>
            <a:grpSpLocks/>
          </p:cNvGrpSpPr>
          <p:nvPr/>
        </p:nvGrpSpPr>
        <p:grpSpPr bwMode="auto">
          <a:xfrm>
            <a:off x="1313951" y="2119752"/>
            <a:ext cx="2553033" cy="2246396"/>
            <a:chOff x="2127395" y="1244759"/>
            <a:chExt cx="2441569" cy="3033483"/>
          </a:xfrm>
        </p:grpSpPr>
        <p:sp>
          <p:nvSpPr>
            <p:cNvPr id="10" name="Text Box 3"/>
            <p:cNvSpPr txBox="1">
              <a:spLocks noChangeArrowheads="1"/>
            </p:cNvSpPr>
            <p:nvPr/>
          </p:nvSpPr>
          <p:spPr bwMode="auto">
            <a:xfrm>
              <a:off x="2280869" y="1244759"/>
              <a:ext cx="2134620" cy="6234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400" dirty="0">
                  <a:latin typeface="微软雅黑" pitchFamily="34" charset="-122"/>
                  <a:ea typeface="微软雅黑" pitchFamily="34" charset="-122"/>
                </a:rPr>
                <a:t>模拟信号手机</a:t>
              </a:r>
            </a:p>
          </p:txBody>
        </p:sp>
        <p:pic>
          <p:nvPicPr>
            <p:cNvPr id="11" name="图片 17" descr="未标题-1.png"/>
            <p:cNvPicPr preferRelativeResize="0">
              <a:picLocks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55991" y="1622412"/>
              <a:ext cx="688565" cy="1949357"/>
            </a:xfrm>
            <a:prstGeom prst="rect">
              <a:avLst/>
            </a:prstGeom>
            <a:noFill/>
            <a:ln>
              <a:noFill/>
            </a:ln>
            <a:effectLst>
              <a:outerShdw blurRad="419100" dist="50800" dir="7560000" algn="ctr" rotWithShape="0">
                <a:srgbClr val="000000">
                  <a:alpha val="43137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" name="Text Box 3"/>
            <p:cNvSpPr txBox="1">
              <a:spLocks noChangeArrowheads="1"/>
            </p:cNvSpPr>
            <p:nvPr/>
          </p:nvSpPr>
          <p:spPr bwMode="auto">
            <a:xfrm>
              <a:off x="2127395" y="3653277"/>
              <a:ext cx="2441569" cy="6249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2400" dirty="0">
                  <a:solidFill>
                    <a:srgbClr val="FF0000"/>
                  </a:solidFill>
                  <a:latin typeface="微软雅黑" pitchFamily="34" charset="-122"/>
                  <a:ea typeface="微软雅黑" pitchFamily="34" charset="-122"/>
                </a:rPr>
                <a:t>第一代“大哥大”</a:t>
              </a: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5132815" y="2119751"/>
            <a:ext cx="2040465" cy="1860092"/>
            <a:chOff x="5132814" y="2114517"/>
            <a:chExt cx="2040465" cy="1855499"/>
          </a:xfrm>
        </p:grpSpPr>
        <p:sp>
          <p:nvSpPr>
            <p:cNvPr id="13" name="Text Box 3"/>
            <p:cNvSpPr txBox="1">
              <a:spLocks noChangeArrowheads="1"/>
            </p:cNvSpPr>
            <p:nvPr/>
          </p:nvSpPr>
          <p:spPr bwMode="auto">
            <a:xfrm>
              <a:off x="5132814" y="2114517"/>
              <a:ext cx="2040465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50000"/>
                </a:spcBef>
                <a:defRPr sz="2400"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en-US" dirty="0"/>
                <a:t>数字信号手机</a:t>
              </a:r>
            </a:p>
          </p:txBody>
        </p:sp>
        <p:pic>
          <p:nvPicPr>
            <p:cNvPr id="14" name="Picture 3"/>
            <p:cNvPicPr preferRelativeResize="0">
              <a:picLocks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46646" y="2530016"/>
              <a:ext cx="1080000" cy="1440000"/>
            </a:xfrm>
            <a:prstGeom prst="rect">
              <a:avLst/>
            </a:prstGeom>
            <a:noFill/>
            <a:ln>
              <a:noFill/>
            </a:ln>
            <a:effectLst>
              <a:outerShdw blurRad="419100" dist="50800" dir="7560000" algn="ctr" rotWithShape="0">
                <a:srgbClr val="000000">
                  <a:alpha val="43137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5100657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4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7" grpId="0"/>
      <p:bldP spid="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6807" y="300827"/>
            <a:ext cx="724521" cy="699508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2040204020203" charset="-122"/>
              <a:ea typeface="微软雅黑" panose="020B0502040204020203" charset="-122"/>
              <a:sym typeface="微软雅黑" panose="020B0502040204020203" charset="-122"/>
            </a:endParaRPr>
          </a:p>
        </p:txBody>
      </p:sp>
      <p:sp>
        <p:nvSpPr>
          <p:cNvPr id="6" name="Shape 112"/>
          <p:cNvSpPr/>
          <p:nvPr/>
        </p:nvSpPr>
        <p:spPr>
          <a:xfrm>
            <a:off x="284119" y="342043"/>
            <a:ext cx="809896" cy="586222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2040204020203" charset="-122"/>
              </a:rPr>
              <a:t>3</a:t>
            </a:r>
            <a:endParaRPr kumimoji="0" sz="32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2040204020203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04089" y="208778"/>
            <a:ext cx="1528622" cy="52451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706020202030204"/>
                <a:sym typeface="Arial" panose="020B0706020202030204"/>
              </a:rPr>
              <a:t>课堂小结</a:t>
            </a: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Arial" panose="020B0706020202030204"/>
              <a:sym typeface="Arial" panose="020B0706020202030204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094015" y="650580"/>
            <a:ext cx="4669105" cy="0"/>
          </a:xfrm>
          <a:prstGeom prst="line">
            <a:avLst/>
          </a:prstGeom>
          <a:noFill/>
          <a:ln w="28575" cap="flat">
            <a:solidFill>
              <a:srgbClr val="007E27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1515" y="4702264"/>
            <a:ext cx="736376" cy="360116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43958" y="3715881"/>
            <a:ext cx="6327597" cy="83099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>
            <a:lvl1pPr marL="0" marR="0" indent="0" algn="l" defTabSz="914400" rtl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24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altLang="en-US" dirty="0"/>
              <a:t>本堂重点</a:t>
            </a:r>
            <a:r>
              <a:rPr lang="zh-CN" altLang="en-US" dirty="0" smtClean="0"/>
              <a:t>：</a:t>
            </a:r>
            <a:r>
              <a:rPr lang="zh-CN" altLang="zh-CN" dirty="0">
                <a:latin typeface="+mn-ea"/>
              </a:rPr>
              <a:t>电话是怎样把信息传递到远方</a:t>
            </a:r>
            <a:r>
              <a:rPr lang="zh-CN" altLang="zh-CN" dirty="0" smtClean="0">
                <a:latin typeface="+mn-ea"/>
              </a:rPr>
              <a:t>的 </a:t>
            </a:r>
            <a:r>
              <a:rPr lang="zh-CN" altLang="en-US" dirty="0" smtClean="0"/>
              <a:t>。</a:t>
            </a:r>
            <a:endParaRPr lang="zh-CN" alt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562982" y="4178687"/>
            <a:ext cx="7850959" cy="833052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400" u="none" strike="noStrike" cap="none" spc="0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微软雅黑" pitchFamily="34" charset="-122"/>
                <a:ea typeface="微软雅黑" pitchFamily="34" charset="-122"/>
                <a:sym typeface="Arial" panose="020B0706020202030204"/>
              </a:rPr>
              <a:t>本堂难点：</a:t>
            </a:r>
            <a:r>
              <a:rPr kumimoji="0" lang="en-US" altLang="zh-CN" sz="2400" u="none" strike="noStrike" cap="none" spc="0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微软雅黑" pitchFamily="34" charset="-122"/>
                <a:ea typeface="微软雅黑" pitchFamily="34" charset="-122"/>
                <a:sym typeface="Arial" panose="020B0706020202030204"/>
              </a:rPr>
              <a:t>1.</a:t>
            </a:r>
            <a:r>
              <a:rPr lang="zh-CN" altLang="zh-CN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电话</a:t>
            </a:r>
            <a:r>
              <a:rPr lang="zh-CN" altLang="zh-CN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交换机</a:t>
            </a:r>
            <a:r>
              <a:rPr lang="zh-CN" altLang="zh-CN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的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应</a:t>
            </a:r>
            <a:r>
              <a:rPr lang="zh-CN" altLang="zh-CN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用。</a:t>
            </a:r>
            <a:r>
              <a:rPr lang="en-US" altLang="zh-CN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 </a:t>
            </a:r>
          </a:p>
          <a:p>
            <a:pPr marL="0" marR="0" indent="0" algn="l" defTabSz="914400" rtl="0" fontAlgn="auto" latinLnBrk="1" hangingPunct="0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en-US" altLang="zh-CN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                2.模拟通信和数字通信的基本区别</a:t>
            </a:r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kumimoji="0" lang="zh-CN" altLang="en-US" sz="2400" u="none" strike="noStrike" cap="none" spc="0" normalizeH="0" baseline="0" dirty="0">
              <a:ln>
                <a:noFill/>
              </a:ln>
              <a:solidFill>
                <a:srgbClr val="FF0000"/>
              </a:solidFill>
              <a:effectLst/>
              <a:uFillTx/>
              <a:latin typeface="微软雅黑" pitchFamily="34" charset="-122"/>
              <a:ea typeface="微软雅黑" pitchFamily="34" charset="-122"/>
              <a:sym typeface="Arial" panose="020B0706020202030204"/>
            </a:endParaRP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1327" y="789349"/>
            <a:ext cx="6746473" cy="28689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83265720"/>
      </p:ext>
    </p:extLst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1515" y="4702263"/>
            <a:ext cx="736376" cy="360116"/>
          </a:xfrm>
          <a:prstGeom prst="rect">
            <a:avLst/>
          </a:prstGeom>
        </p:spPr>
      </p:pic>
      <p:sp>
        <p:nvSpPr>
          <p:cNvPr id="9" name="文本框 1"/>
          <p:cNvSpPr txBox="1"/>
          <p:nvPr/>
        </p:nvSpPr>
        <p:spPr>
          <a:xfrm>
            <a:off x="907636" y="112319"/>
            <a:ext cx="1549518" cy="52451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706020202030204"/>
                <a:sym typeface="Arial" panose="020B0706020202030204"/>
              </a:rPr>
              <a:t>典例分析</a:t>
            </a: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Arial" panose="020B0706020202030204"/>
              <a:sym typeface="Arial" panose="020B0706020202030204"/>
            </a:endParaRPr>
          </a:p>
        </p:txBody>
      </p:sp>
      <p:sp>
        <p:nvSpPr>
          <p:cNvPr id="10" name="Shape 108"/>
          <p:cNvSpPr/>
          <p:nvPr/>
        </p:nvSpPr>
        <p:spPr>
          <a:xfrm>
            <a:off x="194195" y="92999"/>
            <a:ext cx="562930" cy="574689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2040204020203" charset="-122"/>
              <a:ea typeface="微软雅黑" panose="020B0502040204020203" charset="-122"/>
              <a:sym typeface="微软雅黑" panose="020B0502040204020203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516762" y="174025"/>
            <a:ext cx="4206231" cy="4628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考点</a:t>
            </a:r>
            <a:r>
              <a:rPr lang="zh-CN" altLang="zh-CN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一：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电话机的工作原理</a:t>
            </a:r>
            <a:endParaRPr lang="zh-CN" altLang="zh-CN" sz="24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Shape 112"/>
          <p:cNvSpPr/>
          <p:nvPr/>
        </p:nvSpPr>
        <p:spPr>
          <a:xfrm>
            <a:off x="123774" y="81466"/>
            <a:ext cx="562931" cy="586222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2040204020203" charset="-122"/>
              </a:rPr>
              <a:t>4</a:t>
            </a:r>
            <a:endParaRPr kumimoji="0" sz="32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2040204020203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57125" y="916369"/>
            <a:ext cx="7330430" cy="34247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1.</a:t>
            </a:r>
            <a:r>
              <a:rPr lang="zh-CN" altLang="en-US" sz="2400" b="1" dirty="0"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2400" b="1" dirty="0">
                <a:latin typeface="微软雅黑" pitchFamily="34" charset="-122"/>
                <a:ea typeface="微软雅黑" pitchFamily="34" charset="-122"/>
              </a:rPr>
              <a:t>2019</a:t>
            </a:r>
            <a:r>
              <a:rPr lang="zh-CN" altLang="en-US" sz="2400" b="1" dirty="0">
                <a:latin typeface="微软雅黑" pitchFamily="34" charset="-122"/>
                <a:ea typeface="微软雅黑" pitchFamily="34" charset="-122"/>
              </a:rPr>
              <a:t>玉林）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关于信息的传递，下列说法正确的是（     ）</a:t>
            </a:r>
          </a:p>
          <a:p>
            <a:pPr algn="l">
              <a:lnSpc>
                <a:spcPct val="150000"/>
              </a:lnSpc>
            </a:pP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A.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北斗卫星定位系统可提供全天候即时定位服务</a:t>
            </a:r>
          </a:p>
          <a:p>
            <a:pPr algn="l">
              <a:lnSpc>
                <a:spcPct val="150000"/>
              </a:lnSpc>
            </a:pP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B.5G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网络通信主要是利用光导纤维传递信息的</a:t>
            </a:r>
          </a:p>
          <a:p>
            <a:pPr algn="l">
              <a:lnSpc>
                <a:spcPct val="150000"/>
              </a:lnSpc>
            </a:pP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C.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手机话筒的主要作用是把声音信号变成恒定电流</a:t>
            </a:r>
          </a:p>
          <a:p>
            <a:pPr algn="l">
              <a:lnSpc>
                <a:spcPct val="150000"/>
              </a:lnSpc>
            </a:pP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D.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电磁波只能传递声音信号，不能传递图像信号</a:t>
            </a:r>
          </a:p>
        </p:txBody>
      </p:sp>
      <p:sp>
        <p:nvSpPr>
          <p:cNvPr id="5" name="矩形 4"/>
          <p:cNvSpPr/>
          <p:nvPr/>
        </p:nvSpPr>
        <p:spPr>
          <a:xfrm>
            <a:off x="1153050" y="1614549"/>
            <a:ext cx="407484" cy="4628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endParaRPr lang="zh-CN" altLang="en-US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9727157"/>
      </p:ext>
    </p:extLst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1515" y="4702263"/>
            <a:ext cx="736376" cy="360116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370603" y="326867"/>
            <a:ext cx="2616351" cy="5245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dirty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【迁移</a:t>
            </a:r>
            <a:r>
              <a:rPr lang="zh-CN" altLang="zh-CN" sz="2800" dirty="0" smtClean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训练</a:t>
            </a:r>
            <a:r>
              <a:rPr lang="en-US" altLang="zh-CN" sz="2800" dirty="0" smtClean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zh-CN" sz="2800" dirty="0" smtClean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】</a:t>
            </a:r>
            <a:endParaRPr lang="en-US" altLang="zh-CN" sz="2800" dirty="0">
              <a:solidFill>
                <a:srgbClr val="00808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80764" y="851382"/>
            <a:ext cx="8644467" cy="39801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2019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 湖北荆州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市）关于电磁波和现代通信，下列说法正确的是（　　）</a:t>
            </a:r>
          </a:p>
          <a:p>
            <a:pPr algn="l">
              <a:lnSpc>
                <a:spcPct val="150000"/>
              </a:lnSpc>
            </a:pP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A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．导体中电流的迅速变化会在空间激起电磁波	</a:t>
            </a:r>
          </a:p>
          <a:p>
            <a:pPr algn="l">
              <a:lnSpc>
                <a:spcPct val="150000"/>
              </a:lnSpc>
            </a:pP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B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．我国建立的“北斗”卫星导航系统是利用超声波进行导航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的</a:t>
            </a:r>
            <a:endParaRPr lang="zh-CN" altLang="en-US" sz="2400" dirty="0">
              <a:latin typeface="微软雅黑" pitchFamily="34" charset="-122"/>
              <a:ea typeface="微软雅黑" pitchFamily="34" charset="-122"/>
            </a:endParaRPr>
          </a:p>
          <a:p>
            <a:pPr algn="l">
              <a:lnSpc>
                <a:spcPct val="150000"/>
              </a:lnSpc>
            </a:pP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C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．固定电话、移动电话、广播和电视都是利用导线中的电流传递信息的	</a:t>
            </a:r>
          </a:p>
          <a:p>
            <a:pPr algn="l">
              <a:lnSpc>
                <a:spcPct val="150000"/>
              </a:lnSpc>
            </a:pP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D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．电话听筒是把声信号转换成电信号</a:t>
            </a:r>
          </a:p>
        </p:txBody>
      </p:sp>
      <p:sp>
        <p:nvSpPr>
          <p:cNvPr id="5" name="矩形 4"/>
          <p:cNvSpPr/>
          <p:nvPr/>
        </p:nvSpPr>
        <p:spPr>
          <a:xfrm>
            <a:off x="782414" y="1543017"/>
            <a:ext cx="407484" cy="4628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endParaRPr lang="zh-CN" altLang="zh-CN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19179276"/>
      </p:ext>
    </p:extLst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1515" y="4702263"/>
            <a:ext cx="736376" cy="360116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08095" y="193645"/>
            <a:ext cx="4839638" cy="4628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考点</a:t>
            </a:r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二</a:t>
            </a:r>
            <a:r>
              <a:rPr lang="zh-CN" altLang="zh-CN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数字通信和模拟通信</a:t>
            </a:r>
            <a:endParaRPr lang="en-US" altLang="zh-CN" sz="24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12990" y="751374"/>
            <a:ext cx="2549096" cy="52451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dirty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【典型例题</a:t>
            </a:r>
            <a:r>
              <a:rPr lang="en-US" altLang="zh-CN" sz="2800" dirty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zh-CN" sz="2800" dirty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】</a:t>
            </a:r>
            <a:endParaRPr lang="zh-CN" altLang="en-US" sz="2800" dirty="0">
              <a:solidFill>
                <a:srgbClr val="00808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08000" y="1275889"/>
            <a:ext cx="8000999" cy="34247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latinLnBrk="1">
              <a:lnSpc>
                <a:spcPct val="150000"/>
              </a:lnSpc>
            </a:pPr>
            <a:r>
              <a:rPr lang="zh-CN" altLang="zh-CN" sz="2400" b="1" dirty="0" smtClean="0"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2018  </a:t>
            </a:r>
            <a:r>
              <a:rPr lang="zh-CN" altLang="zh-CN" sz="2400" b="1" dirty="0" smtClean="0">
                <a:latin typeface="微软雅黑" pitchFamily="34" charset="-122"/>
                <a:ea typeface="微软雅黑" pitchFamily="34" charset="-122"/>
              </a:rPr>
              <a:t>四川攀枝花市）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近年来，我国在科研领城不断取得新的突破，一些研究和应用已经步入世界先进行列。下列研究中我国与世界先进国家还存在较大差距，需要努力追赶的是（　　）</a:t>
            </a:r>
          </a:p>
          <a:p>
            <a:pPr algn="l" latinLnBrk="1">
              <a:lnSpc>
                <a:spcPct val="150000"/>
              </a:lnSpc>
            </a:pP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A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．量子科技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                 B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．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5G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通信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	</a:t>
            </a:r>
            <a:endParaRPr lang="zh-CN" altLang="zh-CN" sz="2400" dirty="0">
              <a:latin typeface="微软雅黑" pitchFamily="34" charset="-122"/>
              <a:ea typeface="微软雅黑" pitchFamily="34" charset="-122"/>
            </a:endParaRPr>
          </a:p>
          <a:p>
            <a:pPr algn="l" latinLnBrk="1">
              <a:lnSpc>
                <a:spcPct val="150000"/>
              </a:lnSpc>
            </a:pP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C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．北斗导航系统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       D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．芯片设计制造</a:t>
            </a:r>
          </a:p>
        </p:txBody>
      </p:sp>
      <p:sp>
        <p:nvSpPr>
          <p:cNvPr id="9" name="矩形 8"/>
          <p:cNvSpPr/>
          <p:nvPr/>
        </p:nvSpPr>
        <p:spPr>
          <a:xfrm>
            <a:off x="2237311" y="2989875"/>
            <a:ext cx="407484" cy="4628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</a:t>
            </a:r>
            <a:endParaRPr lang="zh-CN" altLang="zh-CN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1889117"/>
      </p:ext>
    </p:extLst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1515" y="4702263"/>
            <a:ext cx="736376" cy="360116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44271" y="485621"/>
            <a:ext cx="2616351" cy="5245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dirty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【迁移训练</a:t>
            </a:r>
            <a:r>
              <a:rPr lang="en-US" altLang="zh-CN" sz="2800" dirty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zh-CN" sz="2800" dirty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】</a:t>
            </a:r>
            <a:endParaRPr lang="en-US" altLang="zh-CN" sz="2800" dirty="0">
              <a:solidFill>
                <a:srgbClr val="00808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44270" y="1119093"/>
            <a:ext cx="8190130" cy="23140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zh-CN" sz="2400" b="1" dirty="0" smtClean="0"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2400" b="1" dirty="0">
                <a:latin typeface="微软雅黑" pitchFamily="34" charset="-122"/>
                <a:ea typeface="微软雅黑" pitchFamily="34" charset="-122"/>
              </a:rPr>
              <a:t>2019  </a:t>
            </a:r>
            <a:r>
              <a:rPr lang="zh-CN" altLang="zh-CN" sz="2400" b="1" dirty="0">
                <a:latin typeface="微软雅黑" pitchFamily="34" charset="-122"/>
                <a:ea typeface="微软雅黑" pitchFamily="34" charset="-122"/>
              </a:rPr>
              <a:t>日照模拟）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电话信号分</a:t>
            </a:r>
            <a:r>
              <a:rPr lang="zh-CN" altLang="zh-CN" sz="2400" u="sng" dirty="0"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en-US" altLang="zh-CN" sz="2400" u="sng" dirty="0">
                <a:latin typeface="微软雅黑" pitchFamily="34" charset="-122"/>
                <a:ea typeface="微软雅黑" pitchFamily="34" charset="-122"/>
              </a:rPr>
              <a:t>    </a:t>
            </a:r>
            <a:r>
              <a:rPr lang="zh-CN" altLang="zh-CN" sz="2400" u="sng" dirty="0"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en-US" altLang="zh-CN" sz="2400" u="sng" dirty="0" smtClean="0">
                <a:latin typeface="微软雅黑" pitchFamily="34" charset="-122"/>
                <a:ea typeface="微软雅黑" pitchFamily="34" charset="-122"/>
              </a:rPr>
              <a:t>   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和</a:t>
            </a:r>
            <a:r>
              <a:rPr lang="zh-CN" altLang="zh-CN" sz="2400" u="sng" dirty="0"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en-US" altLang="zh-CN" sz="2400" u="sng" dirty="0">
                <a:latin typeface="微软雅黑" pitchFamily="34" charset="-122"/>
                <a:ea typeface="微软雅黑" pitchFamily="34" charset="-122"/>
              </a:rPr>
              <a:t>   </a:t>
            </a:r>
            <a:r>
              <a:rPr lang="en-US" altLang="zh-CN" sz="2400" u="sng" dirty="0" smtClean="0">
                <a:latin typeface="微软雅黑" pitchFamily="34" charset="-122"/>
                <a:ea typeface="微软雅黑" pitchFamily="34" charset="-122"/>
              </a:rPr>
              <a:t>    </a:t>
            </a:r>
            <a:r>
              <a:rPr lang="zh-CN" altLang="zh-CN" sz="2400" u="sng" dirty="0"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两种。信号电流的频率、振幅变化的情况跟声音的频率、振幅变化的情况完全一样，这种电流传递的信号叫</a:t>
            </a:r>
            <a:r>
              <a:rPr lang="zh-CN" altLang="zh-CN" sz="2400" u="sng" dirty="0">
                <a:latin typeface="微软雅黑" pitchFamily="34" charset="-122"/>
                <a:ea typeface="微软雅黑" pitchFamily="34" charset="-122"/>
              </a:rPr>
              <a:t>　 </a:t>
            </a:r>
            <a:r>
              <a:rPr lang="en-US" altLang="zh-CN" sz="2400" u="sng" dirty="0" smtClean="0">
                <a:latin typeface="微软雅黑" pitchFamily="34" charset="-122"/>
                <a:ea typeface="微软雅黑" pitchFamily="34" charset="-122"/>
              </a:rPr>
              <a:t>      </a:t>
            </a:r>
            <a:r>
              <a:rPr lang="zh-CN" altLang="zh-CN" sz="2400" u="sng" dirty="0"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。使用不同符号的不同组合表示的信号叫</a:t>
            </a:r>
            <a:r>
              <a:rPr lang="zh-CN" altLang="zh-CN" sz="2400" u="sng" dirty="0"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en-US" altLang="zh-CN" sz="2400" u="sng" dirty="0">
                <a:latin typeface="微软雅黑" pitchFamily="34" charset="-122"/>
                <a:ea typeface="微软雅黑" pitchFamily="34" charset="-122"/>
              </a:rPr>
              <a:t>    </a:t>
            </a:r>
            <a:r>
              <a:rPr lang="en-US" altLang="zh-CN" sz="2400" u="sng" dirty="0" smtClean="0">
                <a:latin typeface="微软雅黑" pitchFamily="34" charset="-122"/>
                <a:ea typeface="微软雅黑" pitchFamily="34" charset="-122"/>
              </a:rPr>
              <a:t>    </a:t>
            </a:r>
            <a:r>
              <a:rPr lang="zh-CN" altLang="zh-CN" sz="2400" u="sng" dirty="0"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。</a:t>
            </a:r>
          </a:p>
        </p:txBody>
      </p:sp>
      <p:sp>
        <p:nvSpPr>
          <p:cNvPr id="8" name="矩形 7"/>
          <p:cNvSpPr/>
          <p:nvPr/>
        </p:nvSpPr>
        <p:spPr>
          <a:xfrm>
            <a:off x="4549382" y="1237124"/>
            <a:ext cx="1415772" cy="4628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模拟信号</a:t>
            </a:r>
            <a:endParaRPr lang="zh-CN" altLang="en-US" sz="24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777463" y="2784516"/>
            <a:ext cx="1415772" cy="4628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数字信号</a:t>
            </a:r>
            <a:endParaRPr lang="zh-CN" altLang="en-US" sz="24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196337" y="1237124"/>
            <a:ext cx="1415772" cy="4628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数字信号</a:t>
            </a:r>
            <a:endParaRPr lang="zh-CN" altLang="en-US" sz="24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965154" y="2262641"/>
            <a:ext cx="1415772" cy="4628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模拟信号</a:t>
            </a:r>
            <a:endParaRPr lang="zh-CN" altLang="en-US" sz="24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6538725"/>
      </p:ext>
    </p:extLst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6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83003" y="112793"/>
            <a:ext cx="809896" cy="699508"/>
            <a:chOff x="284119" y="300084"/>
            <a:chExt cx="809896" cy="697781"/>
          </a:xfrm>
        </p:grpSpPr>
        <p:sp>
          <p:nvSpPr>
            <p:cNvPr id="5" name="Shape 108"/>
            <p:cNvSpPr/>
            <p:nvPr/>
          </p:nvSpPr>
          <p:spPr>
            <a:xfrm>
              <a:off x="326806" y="300084"/>
              <a:ext cx="724521" cy="697781"/>
            </a:xfrm>
            <a:prstGeom prst="rect">
              <a:avLst/>
            </a:prstGeom>
            <a:solidFill>
              <a:srgbClr val="007E27">
                <a:alpha val="80000"/>
              </a:srgbClr>
            </a:solidFill>
            <a:ln w="12700">
              <a:noFill/>
              <a:miter lim="400000"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>
                  <a:latin typeface="微软雅黑" panose="020B0502040204020203" charset="-122"/>
                  <a:ea typeface="微软雅黑" panose="020B0502040204020203" charset="-122"/>
                  <a:cs typeface="微软雅黑" panose="020B0502040204020203" charset="-122"/>
                  <a:sym typeface="微软雅黑" panose="020B0502040204020203" charset="-122"/>
                </a:defRPr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2040204020203" charset="-122"/>
                <a:ea typeface="微软雅黑" panose="020B0502040204020203" charset="-122"/>
                <a:sym typeface="微软雅黑" panose="020B0502040204020203" charset="-122"/>
              </a:endParaRPr>
            </a:p>
          </p:txBody>
        </p:sp>
        <p:sp>
          <p:nvSpPr>
            <p:cNvPr id="6" name="Shape 112"/>
            <p:cNvSpPr/>
            <p:nvPr/>
          </p:nvSpPr>
          <p:spPr>
            <a:xfrm>
              <a:off x="284119" y="341198"/>
              <a:ext cx="809896" cy="584775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45719" rIns="45719">
              <a:spAutoFit/>
            </a:bodyPr>
            <a:lstStyle>
              <a:lvl1pPr algn="ctr">
                <a:defRPr sz="1000">
                  <a:solidFill>
                    <a:srgbClr val="FFFFFF"/>
                  </a:solidFill>
                  <a:latin typeface="微软雅黑" panose="020B0502040204020203" charset="-122"/>
                  <a:ea typeface="微软雅黑" panose="020B0502040204020203" charset="-122"/>
                  <a:cs typeface="微软雅黑" panose="020B0502040204020203" charset="-122"/>
                  <a:sym typeface="微软雅黑" panose="020B0502040204020203" charset="-122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1800">
                  <a:solidFill>
                    <a:srgbClr val="000000"/>
                  </a:solidFill>
                </a:defRPr>
              </a:pPr>
              <a:r>
                <a:rPr kumimoji="0" lang="en-US" altLang="zh-CN" sz="32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Helvetica"/>
                  <a:ea typeface="方正舒体" panose="02010601030101010101" pitchFamily="2" charset="-122"/>
                  <a:sym typeface="微软雅黑" panose="020B0502040204020203" charset="-122"/>
                </a:rPr>
                <a:t>1</a:t>
              </a:r>
              <a:endParaRPr kumimoji="0" sz="32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2040204020203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1341709" y="112793"/>
            <a:ext cx="1528622" cy="52451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706020202030204"/>
                <a:sym typeface="Arial" panose="020B0706020202030204"/>
              </a:rPr>
              <a:t>课堂导入</a:t>
            </a: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Arial" panose="020B0706020202030204"/>
              <a:sym typeface="Arial" panose="020B0706020202030204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034118" y="637306"/>
            <a:ext cx="4669105" cy="0"/>
          </a:xfrm>
          <a:prstGeom prst="line">
            <a:avLst/>
          </a:prstGeom>
          <a:noFill/>
          <a:ln w="28575" cap="flat">
            <a:solidFill>
              <a:srgbClr val="007E27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1515" y="4702264"/>
            <a:ext cx="736376" cy="360116"/>
          </a:xfrm>
          <a:prstGeom prst="rect">
            <a:avLst/>
          </a:prstGeom>
        </p:spPr>
      </p:pic>
      <p:grpSp>
        <p:nvGrpSpPr>
          <p:cNvPr id="10" name="组合 9"/>
          <p:cNvGrpSpPr/>
          <p:nvPr/>
        </p:nvGrpSpPr>
        <p:grpSpPr>
          <a:xfrm>
            <a:off x="249146" y="873797"/>
            <a:ext cx="1423880" cy="462808"/>
            <a:chOff x="353856" y="300085"/>
            <a:chExt cx="1017644" cy="881761"/>
          </a:xfrm>
        </p:grpSpPr>
        <p:sp>
          <p:nvSpPr>
            <p:cNvPr id="11" name="Shape 108"/>
            <p:cNvSpPr/>
            <p:nvPr/>
          </p:nvSpPr>
          <p:spPr>
            <a:xfrm>
              <a:off x="353856" y="300085"/>
              <a:ext cx="1017644" cy="872110"/>
            </a:xfrm>
            <a:prstGeom prst="rect">
              <a:avLst/>
            </a:prstGeom>
            <a:solidFill>
              <a:srgbClr val="007E27">
                <a:alpha val="80000"/>
              </a:srgbClr>
            </a:solidFill>
            <a:ln w="12700">
              <a:noFill/>
              <a:miter lim="400000"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>
                  <a:latin typeface="微软雅黑" panose="020B0502040204020203" charset="-122"/>
                  <a:ea typeface="微软雅黑" panose="020B0502040204020203" charset="-122"/>
                  <a:cs typeface="微软雅黑" panose="020B0502040204020203" charset="-122"/>
                  <a:sym typeface="微软雅黑" panose="020B0502040204020203" charset="-122"/>
                </a:defRPr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2040204020203" charset="-122"/>
                <a:ea typeface="微软雅黑" panose="020B0502040204020203" charset="-122"/>
                <a:sym typeface="微软雅黑" panose="020B0502040204020203" charset="-122"/>
              </a:endParaRPr>
            </a:p>
          </p:txBody>
        </p:sp>
        <p:sp>
          <p:nvSpPr>
            <p:cNvPr id="12" name="Shape 112"/>
            <p:cNvSpPr/>
            <p:nvPr/>
          </p:nvSpPr>
          <p:spPr>
            <a:xfrm>
              <a:off x="365358" y="300085"/>
              <a:ext cx="994639" cy="881761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45719" rIns="45719">
              <a:spAutoFit/>
            </a:bodyPr>
            <a:lstStyle>
              <a:lvl1pPr algn="ctr">
                <a:defRPr sz="1000">
                  <a:solidFill>
                    <a:srgbClr val="FFFFFF"/>
                  </a:solidFill>
                  <a:latin typeface="微软雅黑" panose="020B0502040204020203" charset="-122"/>
                  <a:ea typeface="微软雅黑" panose="020B0502040204020203" charset="-122"/>
                  <a:cs typeface="微软雅黑" panose="020B0502040204020203" charset="-122"/>
                  <a:sym typeface="微软雅黑" panose="020B0502040204020203" charset="-122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1800">
                  <a:solidFill>
                    <a:srgbClr val="000000"/>
                  </a:solidFill>
                </a:defRPr>
              </a:pPr>
              <a:r>
                <a:rPr kumimoji="0" lang="zh-CN" altLang="en-US" sz="24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sym typeface="微软雅黑" panose="020B0502040204020203" charset="-122"/>
                </a:rPr>
                <a:t>讨论交流</a:t>
              </a:r>
              <a:endParaRPr kumimoji="0" sz="24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sym typeface="微软雅黑" panose="020B0502040204020203" charset="-122"/>
              </a:endParaRPr>
            </a:p>
          </p:txBody>
        </p:sp>
      </p:grpSp>
      <p:sp>
        <p:nvSpPr>
          <p:cNvPr id="16" name="文本框 1"/>
          <p:cNvSpPr txBox="1"/>
          <p:nvPr/>
        </p:nvSpPr>
        <p:spPr>
          <a:xfrm>
            <a:off x="1822566" y="854016"/>
            <a:ext cx="6863415" cy="462806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706020202030204"/>
                <a:sym typeface="Arial" panose="020B0706020202030204"/>
              </a:rPr>
              <a:t>古代人、近代人、现在人各用什么方法传递信息？</a:t>
            </a:r>
            <a:endParaRPr kumimoji="0" lang="zh-CN" altLang="en-US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Arial" panose="020B0706020202030204"/>
              <a:sym typeface="Arial" panose="020B0706020202030204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2450629" y="3758779"/>
            <a:ext cx="6009382" cy="9787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还可用钟声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，鼓声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，鞭炮声以及灯光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火光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等传递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信息；用收音机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、对讲机 、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报纸等。</a:t>
            </a:r>
            <a:endParaRPr lang="zh-CN" altLang="en-US" sz="2400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4256" y="1380332"/>
            <a:ext cx="4602163" cy="3397701"/>
          </a:xfrm>
          <a:prstGeom prst="rect">
            <a:avLst/>
          </a:prstGeom>
          <a:noFill/>
          <a:ln>
            <a:noFill/>
          </a:ln>
          <a:effectLst>
            <a:outerShdw blurRad="469900" dist="35921" dir="2700000" sx="89000" sy="89000" algn="ctr" rotWithShape="0">
              <a:schemeClr val="bg2">
                <a:alpha val="25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76" y="1380332"/>
            <a:ext cx="3974516" cy="2009593"/>
          </a:xfrm>
          <a:prstGeom prst="rect">
            <a:avLst/>
          </a:prstGeom>
          <a:noFill/>
          <a:ln>
            <a:noFill/>
          </a:ln>
          <a:effectLst>
            <a:outerShdw blurRad="469900" dist="35921" dir="2700000" sx="89000" sy="89000" algn="ctr" rotWithShape="0">
              <a:schemeClr val="bg2">
                <a:alpha val="25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19387009"/>
      </p:ext>
    </p:extLst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1515" y="4702264"/>
            <a:ext cx="736376" cy="360116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271904" y="274994"/>
            <a:ext cx="1594656" cy="480273"/>
            <a:chOff x="344551" y="22198"/>
            <a:chExt cx="931250" cy="1587171"/>
          </a:xfrm>
        </p:grpSpPr>
        <p:sp>
          <p:nvSpPr>
            <p:cNvPr id="10" name="Shape 108"/>
            <p:cNvSpPr/>
            <p:nvPr/>
          </p:nvSpPr>
          <p:spPr>
            <a:xfrm>
              <a:off x="416910" y="82808"/>
              <a:ext cx="786531" cy="1526561"/>
            </a:xfrm>
            <a:prstGeom prst="rect">
              <a:avLst/>
            </a:prstGeom>
            <a:solidFill>
              <a:srgbClr val="007E27">
                <a:alpha val="80000"/>
              </a:srgbClr>
            </a:solidFill>
            <a:ln w="12700">
              <a:noFill/>
              <a:miter lim="400000"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>
                  <a:latin typeface="微软雅黑" panose="020B0502040204020203" charset="-122"/>
                  <a:ea typeface="微软雅黑" panose="020B0502040204020203" charset="-122"/>
                  <a:cs typeface="微软雅黑" panose="020B0502040204020203" charset="-122"/>
                  <a:sym typeface="微软雅黑" panose="020B0502040204020203" charset="-122"/>
                </a:defRPr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2040204020203" charset="-122"/>
                <a:ea typeface="微软雅黑" panose="020B0502040204020203" charset="-122"/>
                <a:sym typeface="微软雅黑" panose="020B0502040204020203" charset="-122"/>
              </a:endParaRPr>
            </a:p>
          </p:txBody>
        </p:sp>
        <p:sp>
          <p:nvSpPr>
            <p:cNvPr id="11" name="Shape 112"/>
            <p:cNvSpPr/>
            <p:nvPr/>
          </p:nvSpPr>
          <p:spPr>
            <a:xfrm>
              <a:off x="344551" y="22198"/>
              <a:ext cx="931250" cy="1525677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45719" rIns="45719">
              <a:spAutoFit/>
            </a:bodyPr>
            <a:lstStyle>
              <a:lvl1pPr algn="ctr">
                <a:defRPr sz="1000">
                  <a:solidFill>
                    <a:srgbClr val="FFFFFF"/>
                  </a:solidFill>
                  <a:latin typeface="微软雅黑" panose="020B0502040204020203" charset="-122"/>
                  <a:ea typeface="微软雅黑" panose="020B0502040204020203" charset="-122"/>
                  <a:cs typeface="微软雅黑" panose="020B0502040204020203" charset="-122"/>
                  <a:sym typeface="微软雅黑" panose="020B0502040204020203" charset="-122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1800">
                  <a:solidFill>
                    <a:srgbClr val="000000"/>
                  </a:solidFill>
                </a:defRPr>
              </a:pPr>
              <a:r>
                <a:rPr kumimoji="0" lang="zh-CN" altLang="en-US" sz="24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sym typeface="微软雅黑" panose="020B0502040204020203" charset="-122"/>
                </a:rPr>
                <a:t>古往今来</a:t>
              </a:r>
              <a:endParaRPr kumimoji="0" sz="24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sym typeface="微软雅黑" panose="020B0502040204020203" charset="-122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1309197" y="2532710"/>
            <a:ext cx="2615327" cy="2581664"/>
            <a:chOff x="1359666" y="2805931"/>
            <a:chExt cx="2615327" cy="2575290"/>
          </a:xfrm>
        </p:grpSpPr>
        <p:sp>
          <p:nvSpPr>
            <p:cNvPr id="16" name="矩形 15"/>
            <p:cNvSpPr/>
            <p:nvPr/>
          </p:nvSpPr>
          <p:spPr>
            <a:xfrm>
              <a:off x="1359666" y="4368066"/>
              <a:ext cx="2615327" cy="101315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l">
                <a:lnSpc>
                  <a:spcPct val="150000"/>
                </a:lnSpc>
              </a:pPr>
              <a:r>
                <a:rPr lang="zh-CN" altLang="en-US" sz="2000" dirty="0" smtClean="0">
                  <a:solidFill>
                    <a:srgbClr val="FF0000"/>
                  </a:solidFill>
                  <a:latin typeface="微软雅黑" pitchFamily="34" charset="-122"/>
                  <a:ea typeface="微软雅黑" pitchFamily="34" charset="-122"/>
                </a:rPr>
                <a:t>四川三星堆古艺术品</a:t>
              </a:r>
              <a:r>
                <a:rPr lang="en-US" altLang="zh-CN" sz="2000" dirty="0">
                  <a:solidFill>
                    <a:srgbClr val="FF0000"/>
                  </a:solidFill>
                  <a:latin typeface="微软雅黑" pitchFamily="34" charset="-122"/>
                  <a:ea typeface="微软雅黑" pitchFamily="34" charset="-122"/>
                </a:rPr>
                <a:t>——</a:t>
              </a:r>
              <a:r>
                <a:rPr lang="zh-CN" altLang="en-US" sz="2000" dirty="0">
                  <a:solidFill>
                    <a:srgbClr val="FF0000"/>
                  </a:solidFill>
                  <a:latin typeface="微软雅黑" pitchFamily="34" charset="-122"/>
                  <a:ea typeface="微软雅黑" pitchFamily="34" charset="-122"/>
                </a:rPr>
                <a:t>千里眼顺风耳</a:t>
              </a:r>
            </a:p>
          </p:txBody>
        </p:sp>
        <p:pic>
          <p:nvPicPr>
            <p:cNvPr id="17" name="图片 16"/>
            <p:cNvPicPr preferRelativeResize="0">
              <a:picLocks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99620" y="2805931"/>
              <a:ext cx="2520000" cy="1635924"/>
            </a:xfrm>
            <a:prstGeom prst="rect">
              <a:avLst/>
            </a:prstGeom>
            <a:effectLst>
              <a:outerShdw blurRad="419100" dist="50800" dir="5400000" algn="ctr" rotWithShape="0">
                <a:srgbClr val="000000">
                  <a:alpha val="43137"/>
                </a:srgbClr>
              </a:outerShdw>
            </a:effectLst>
          </p:spPr>
        </p:pic>
      </p:grpSp>
      <p:sp>
        <p:nvSpPr>
          <p:cNvPr id="19" name="矩形 18"/>
          <p:cNvSpPr/>
          <p:nvPr/>
        </p:nvSpPr>
        <p:spPr>
          <a:xfrm>
            <a:off x="372233" y="774041"/>
            <a:ext cx="4538614" cy="17586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我国古代有“顺风耳”的神话传说，反映了人们想要冲破空间的组个，互通信息的美好向往。</a:t>
            </a:r>
            <a:endParaRPr lang="zh-CN" altLang="en-US" sz="2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5009509" y="905372"/>
            <a:ext cx="3688144" cy="1203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1876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年，贝尔发明了电话。这一愿望得以实现。</a:t>
            </a:r>
            <a:endParaRPr lang="zh-CN" altLang="en-US" sz="2400" dirty="0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5418441" y="2188171"/>
            <a:ext cx="3045136" cy="2746145"/>
            <a:chOff x="5199978" y="2448861"/>
            <a:chExt cx="3045136" cy="2739365"/>
          </a:xfrm>
        </p:grpSpPr>
        <p:pic>
          <p:nvPicPr>
            <p:cNvPr id="2050" name="Picture 2" descr="14504003"/>
            <p:cNvPicPr preferRelativeResize="0">
              <a:picLocks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555118" y="2448861"/>
              <a:ext cx="2160000" cy="1800000"/>
            </a:xfrm>
            <a:prstGeom prst="rect">
              <a:avLst/>
            </a:prstGeom>
            <a:effectLst>
              <a:outerShdw blurRad="419100" dist="50800" dir="5400000" algn="ctr" rotWithShape="0">
                <a:srgbClr val="000000">
                  <a:alpha val="43137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2" name="Rectangle 7"/>
            <p:cNvSpPr>
              <a:spLocks noChangeArrowheads="1"/>
            </p:cNvSpPr>
            <p:nvPr/>
          </p:nvSpPr>
          <p:spPr bwMode="auto">
            <a:xfrm>
              <a:off x="5199978" y="4175071"/>
              <a:ext cx="3045136" cy="1013155"/>
            </a:xfrm>
            <a:prstGeom prst="rect">
              <a:avLst/>
            </a:prstGeom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l">
                <a:lnSpc>
                  <a:spcPct val="150000"/>
                </a:lnSpc>
              </a:pPr>
              <a:r>
                <a:rPr lang="en-US" altLang="zh-CN" sz="2000" dirty="0">
                  <a:solidFill>
                    <a:srgbClr val="FF0000"/>
                  </a:solidFill>
                  <a:latin typeface="微软雅黑" pitchFamily="34" charset="-122"/>
                  <a:ea typeface="微软雅黑" pitchFamily="34" charset="-122"/>
                </a:rPr>
                <a:t>1892</a:t>
              </a:r>
              <a:r>
                <a:rPr lang="zh-CN" altLang="en-US" sz="2000" dirty="0">
                  <a:solidFill>
                    <a:srgbClr val="FF0000"/>
                  </a:solidFill>
                  <a:latin typeface="微软雅黑" pitchFamily="34" charset="-122"/>
                  <a:ea typeface="微软雅黑" pitchFamily="34" charset="-122"/>
                </a:rPr>
                <a:t>年，贝尔在纽约至芝加哥的电话开通仪式上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67654866"/>
      </p:ext>
    </p:extLst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108"/>
          <p:cNvSpPr/>
          <p:nvPr/>
        </p:nvSpPr>
        <p:spPr>
          <a:xfrm>
            <a:off x="314593" y="149938"/>
            <a:ext cx="724521" cy="699508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2040204020203" charset="-122"/>
              <a:ea typeface="微软雅黑" panose="020B0502040204020203" charset="-122"/>
              <a:sym typeface="微软雅黑" panose="020B0502040204020203" charset="-122"/>
            </a:endParaRPr>
          </a:p>
        </p:txBody>
      </p:sp>
      <p:sp>
        <p:nvSpPr>
          <p:cNvPr id="3" name="文本框 1"/>
          <p:cNvSpPr txBox="1"/>
          <p:nvPr/>
        </p:nvSpPr>
        <p:spPr>
          <a:xfrm>
            <a:off x="1227330" y="126067"/>
            <a:ext cx="1528622" cy="52451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706020202030204"/>
                <a:sym typeface="Arial" panose="020B0706020202030204"/>
              </a:rPr>
              <a:t>课堂活动</a:t>
            </a: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Arial" panose="020B0706020202030204"/>
              <a:sym typeface="Arial" panose="020B0706020202030204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1039114" y="635862"/>
            <a:ext cx="4669105" cy="0"/>
          </a:xfrm>
          <a:prstGeom prst="line">
            <a:avLst/>
          </a:prstGeom>
          <a:noFill/>
          <a:ln w="28575" cap="flat">
            <a:solidFill>
              <a:srgbClr val="007E27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5" name="Shape 112"/>
          <p:cNvSpPr/>
          <p:nvPr/>
        </p:nvSpPr>
        <p:spPr>
          <a:xfrm>
            <a:off x="271905" y="166913"/>
            <a:ext cx="809896" cy="586222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2040204020203" charset="-122"/>
              </a:rPr>
              <a:t>2</a:t>
            </a:r>
            <a:endParaRPr kumimoji="0" sz="32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2040204020203" charset="-122"/>
            </a:endParaRPr>
          </a:p>
        </p:txBody>
      </p:sp>
      <p:sp>
        <p:nvSpPr>
          <p:cNvPr id="7" name="文本框 1"/>
          <p:cNvSpPr txBox="1"/>
          <p:nvPr/>
        </p:nvSpPr>
        <p:spPr>
          <a:xfrm>
            <a:off x="1081801" y="711380"/>
            <a:ext cx="4048664" cy="52451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8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一、电流把信息传到远方</a:t>
            </a: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Arial" panose="020B0706020202030204"/>
              <a:sym typeface="Arial" panose="020B0706020202030204"/>
            </a:endParaRPr>
          </a:p>
        </p:txBody>
      </p:sp>
      <p:pic>
        <p:nvPicPr>
          <p:cNvPr id="8" name="Picture 1" descr="E:\教科研、论文资料\人教版教学参考编制\21图\21图\21-1-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03400" y="1705098"/>
            <a:ext cx="2844271" cy="17708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矩形 7"/>
          <p:cNvSpPr>
            <a:spLocks noChangeArrowheads="1"/>
          </p:cNvSpPr>
          <p:nvPr/>
        </p:nvSpPr>
        <p:spPr bwMode="auto">
          <a:xfrm>
            <a:off x="600171" y="1242291"/>
            <a:ext cx="6443663" cy="4628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400" dirty="0">
                <a:latin typeface="黑体" pitchFamily="49" charset="-122"/>
                <a:ea typeface="黑体" pitchFamily="49" charset="-122"/>
              </a:rPr>
              <a:t>女孩说话的声音是如何传到男孩耳朵中的？</a:t>
            </a:r>
          </a:p>
        </p:txBody>
      </p:sp>
      <p:sp>
        <p:nvSpPr>
          <p:cNvPr id="10" name="TextBox 3"/>
          <p:cNvSpPr txBox="1">
            <a:spLocks noChangeArrowheads="1"/>
          </p:cNvSpPr>
          <p:nvPr/>
        </p:nvSpPr>
        <p:spPr bwMode="auto">
          <a:xfrm>
            <a:off x="426129" y="3475974"/>
            <a:ext cx="3868738" cy="4615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l"/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．电话的基本结构</a:t>
            </a:r>
          </a:p>
        </p:txBody>
      </p:sp>
      <p:sp>
        <p:nvSpPr>
          <p:cNvPr id="12" name="文本框 8"/>
          <p:cNvSpPr txBox="1">
            <a:spLocks noChangeArrowheads="1"/>
          </p:cNvSpPr>
          <p:nvPr/>
        </p:nvSpPr>
        <p:spPr bwMode="auto">
          <a:xfrm>
            <a:off x="2309814" y="3968342"/>
            <a:ext cx="2532327" cy="462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等线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9pPr>
          </a:lstStyle>
          <a:p>
            <a:r>
              <a:rPr lang="zh-CN" altLang="en-US" dirty="0"/>
              <a:t>声信号 </a:t>
            </a:r>
            <a:r>
              <a:rPr lang="en-US" altLang="zh-CN" dirty="0"/>
              <a:t>→</a:t>
            </a:r>
            <a:r>
              <a:rPr lang="zh-CN" altLang="en-US" dirty="0"/>
              <a:t>电信号。</a:t>
            </a:r>
          </a:p>
        </p:txBody>
      </p:sp>
      <p:sp>
        <p:nvSpPr>
          <p:cNvPr id="13" name="文本框 12"/>
          <p:cNvSpPr txBox="1">
            <a:spLocks noChangeArrowheads="1"/>
          </p:cNvSpPr>
          <p:nvPr/>
        </p:nvSpPr>
        <p:spPr bwMode="auto">
          <a:xfrm>
            <a:off x="374644" y="3968342"/>
            <a:ext cx="1602402" cy="462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9pPr>
          </a:lstStyle>
          <a:p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）话筒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：</a:t>
            </a:r>
          </a:p>
        </p:txBody>
      </p:sp>
      <p:sp>
        <p:nvSpPr>
          <p:cNvPr id="14" name="文本框 6"/>
          <p:cNvSpPr txBox="1">
            <a:spLocks noChangeArrowheads="1"/>
          </p:cNvSpPr>
          <p:nvPr/>
        </p:nvSpPr>
        <p:spPr bwMode="auto">
          <a:xfrm>
            <a:off x="2309814" y="4539254"/>
            <a:ext cx="2465387" cy="462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等线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9pPr>
          </a:lstStyle>
          <a:p>
            <a:r>
              <a:rPr lang="zh-CN" altLang="en-US" dirty="0">
                <a:sym typeface="+mn-ea"/>
              </a:rPr>
              <a:t>电</a:t>
            </a:r>
            <a:r>
              <a:rPr lang="zh-CN" altLang="en-US" dirty="0"/>
              <a:t>信号</a:t>
            </a:r>
            <a:r>
              <a:rPr lang="en-US" altLang="zh-CN" dirty="0"/>
              <a:t>→</a:t>
            </a:r>
            <a:r>
              <a:rPr lang="zh-CN" altLang="en-US" dirty="0">
                <a:sym typeface="+mn-ea"/>
              </a:rPr>
              <a:t>声</a:t>
            </a:r>
            <a:r>
              <a:rPr lang="zh-CN" altLang="en-US" dirty="0"/>
              <a:t>信号。</a:t>
            </a:r>
          </a:p>
        </p:txBody>
      </p:sp>
      <p:sp>
        <p:nvSpPr>
          <p:cNvPr id="15" name="文本框 11"/>
          <p:cNvSpPr txBox="1">
            <a:spLocks noChangeArrowheads="1"/>
          </p:cNvSpPr>
          <p:nvPr/>
        </p:nvSpPr>
        <p:spPr bwMode="auto">
          <a:xfrm>
            <a:off x="374644" y="4539254"/>
            <a:ext cx="1705372" cy="462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等线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9pPr>
          </a:lstStyle>
          <a:p>
            <a:r>
              <a:rPr lang="zh-CN" altLang="en-US" dirty="0"/>
              <a:t>（</a:t>
            </a:r>
            <a:r>
              <a:rPr lang="en-US" altLang="zh-CN" dirty="0"/>
              <a:t>2</a:t>
            </a:r>
            <a:r>
              <a:rPr lang="zh-CN" altLang="en-US" dirty="0"/>
              <a:t>）听筒：</a:t>
            </a:r>
          </a:p>
        </p:txBody>
      </p:sp>
      <p:sp>
        <p:nvSpPr>
          <p:cNvPr id="18" name="Rectangle 2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58275" y="2009757"/>
            <a:ext cx="3527842" cy="23528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50272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2" grpId="0"/>
      <p:bldP spid="13" grpId="0"/>
      <p:bldP spid="14" grpId="0"/>
      <p:bldP spid="1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3"/>
          <p:cNvSpPr txBox="1">
            <a:spLocks noChangeArrowheads="1"/>
          </p:cNvSpPr>
          <p:nvPr/>
        </p:nvSpPr>
        <p:spPr bwMode="auto">
          <a:xfrm>
            <a:off x="245537" y="237123"/>
            <a:ext cx="3064933" cy="462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algn="l">
              <a:defRPr sz="2400"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en-US" altLang="zh-CN" dirty="0" smtClean="0"/>
              <a:t>2.</a:t>
            </a:r>
            <a:r>
              <a:rPr lang="zh-CN" altLang="en-US" dirty="0" smtClean="0"/>
              <a:t>电 </a:t>
            </a:r>
            <a:r>
              <a:rPr lang="zh-CN" altLang="en-US" dirty="0"/>
              <a:t>话 </a:t>
            </a:r>
            <a:r>
              <a:rPr lang="zh-CN" altLang="en-US" dirty="0" smtClean="0"/>
              <a:t>的工 </a:t>
            </a:r>
            <a:r>
              <a:rPr lang="zh-CN" altLang="en-US" dirty="0"/>
              <a:t>作 原 理</a:t>
            </a:r>
          </a:p>
        </p:txBody>
      </p:sp>
      <p:sp>
        <p:nvSpPr>
          <p:cNvPr id="3" name="文本框 5"/>
          <p:cNvSpPr txBox="1">
            <a:spLocks noChangeArrowheads="1"/>
          </p:cNvSpPr>
          <p:nvPr/>
        </p:nvSpPr>
        <p:spPr bwMode="auto">
          <a:xfrm>
            <a:off x="183780" y="702699"/>
            <a:ext cx="1892035" cy="462808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（</a:t>
            </a:r>
            <a:r>
              <a:rPr lang="en-US" altLang="zh-CN" dirty="0"/>
              <a:t>1</a:t>
            </a:r>
            <a:r>
              <a:rPr lang="zh-CN" altLang="en-US" dirty="0"/>
              <a:t>）话筒：</a:t>
            </a:r>
          </a:p>
        </p:txBody>
      </p:sp>
      <p:sp>
        <p:nvSpPr>
          <p:cNvPr id="5" name="矩形 4"/>
          <p:cNvSpPr/>
          <p:nvPr/>
        </p:nvSpPr>
        <p:spPr>
          <a:xfrm>
            <a:off x="171827" y="1223146"/>
            <a:ext cx="6253380" cy="4628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①话筒的作用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: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把声音信息转变为电流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;</a:t>
            </a:r>
            <a:endParaRPr lang="zh-CN" altLang="zh-CN" sz="2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83779" y="1685954"/>
            <a:ext cx="6253380" cy="4628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②话筒的结构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由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金属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盒、膜片和炭粒组成</a:t>
            </a:r>
          </a:p>
        </p:txBody>
      </p:sp>
      <p:pic>
        <p:nvPicPr>
          <p:cNvPr id="4098" name="9r287.jpg" descr="说明: id:2147497248;FounderCE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5345" y="702699"/>
            <a:ext cx="2028349" cy="1843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矩形 6"/>
          <p:cNvSpPr/>
          <p:nvPr/>
        </p:nvSpPr>
        <p:spPr>
          <a:xfrm>
            <a:off x="183780" y="4246006"/>
            <a:ext cx="8856135" cy="4628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声波→膜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片</a:t>
            </a:r>
            <a:r>
              <a:rPr lang="zh-CN" altLang="zh-CN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振动</a:t>
            </a:r>
            <a:r>
              <a:rPr lang="zh-CN" altLang="zh-CN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→炭粒忽松忽紧→电阻忽大忽小→电流忽弱忽强</a:t>
            </a:r>
          </a:p>
        </p:txBody>
      </p:sp>
      <p:sp>
        <p:nvSpPr>
          <p:cNvPr id="8" name="矩形 7"/>
          <p:cNvSpPr/>
          <p:nvPr/>
        </p:nvSpPr>
        <p:spPr>
          <a:xfrm>
            <a:off x="171828" y="2117894"/>
            <a:ext cx="8808817" cy="17586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③话筒的工作原理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:</a:t>
            </a:r>
            <a:endParaRPr lang="zh-CN" altLang="zh-CN" sz="2400" dirty="0">
              <a:latin typeface="微软雅黑" pitchFamily="34" charset="-122"/>
              <a:ea typeface="微软雅黑" pitchFamily="34" charset="-122"/>
            </a:endParaRPr>
          </a:p>
          <a:p>
            <a:pPr algn="l">
              <a:lnSpc>
                <a:spcPct val="150000"/>
              </a:lnSpc>
            </a:pP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当对着话筒讲话时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膜片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时紧时松压迫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炭粒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它们的电阻随之变化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流过炭粒的电流就会相应改变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于是形成了随声音变化的电流信号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.</a:t>
            </a:r>
            <a:endParaRPr lang="zh-CN" altLang="zh-CN" sz="2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文本框 5"/>
          <p:cNvSpPr txBox="1">
            <a:spLocks noChangeArrowheads="1"/>
          </p:cNvSpPr>
          <p:nvPr/>
        </p:nvSpPr>
        <p:spPr bwMode="auto">
          <a:xfrm>
            <a:off x="245537" y="3783199"/>
            <a:ext cx="676799" cy="462808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>
                <a:solidFill>
                  <a:srgbClr val="FF0000"/>
                </a:solidFill>
              </a:rPr>
              <a:t>即</a:t>
            </a:r>
            <a:r>
              <a:rPr lang="zh-CN" altLang="en-US" dirty="0" smtClean="0">
                <a:solidFill>
                  <a:srgbClr val="FF0000"/>
                </a:solidFill>
              </a:rPr>
              <a:t>：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08465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  <p:bldP spid="7" grpId="0"/>
      <p:bldP spid="8" grpId="0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9"/>
          <p:cNvSpPr txBox="1">
            <a:spLocks noChangeArrowheads="1"/>
          </p:cNvSpPr>
          <p:nvPr/>
        </p:nvSpPr>
        <p:spPr bwMode="auto">
          <a:xfrm>
            <a:off x="123256" y="124628"/>
            <a:ext cx="1815175" cy="462808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（</a:t>
            </a:r>
            <a:r>
              <a:rPr lang="en-US" altLang="zh-CN" dirty="0" smtClean="0"/>
              <a:t>2</a:t>
            </a:r>
            <a:r>
              <a:rPr lang="zh-CN" altLang="en-US" dirty="0" smtClean="0"/>
              <a:t>）听筒</a:t>
            </a:r>
            <a:r>
              <a:rPr lang="zh-CN" altLang="en-US" dirty="0"/>
              <a:t>：</a:t>
            </a:r>
          </a:p>
        </p:txBody>
      </p:sp>
      <p:pic>
        <p:nvPicPr>
          <p:cNvPr id="5122" name="9r288.jpg" descr="说明: id:2147497255;FounderCE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71010" y="1050244"/>
            <a:ext cx="1570621" cy="21518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/>
        </p:nvSpPr>
        <p:spPr>
          <a:xfrm>
            <a:off x="243322" y="587436"/>
            <a:ext cx="5246949" cy="4628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①听筒的作用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: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把电流信息转变为声音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.</a:t>
            </a:r>
            <a:endParaRPr lang="zh-CN" altLang="zh-CN" sz="2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44101" y="1050244"/>
            <a:ext cx="5788325" cy="4628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②听筒的结构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：由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电磁铁和薄铁膜片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组成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zh-CN" sz="2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50355" y="1513051"/>
            <a:ext cx="2720617" cy="4628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③听筒的工作原理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:</a:t>
            </a:r>
            <a:endParaRPr lang="zh-CN" altLang="zh-CN" sz="2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23255" y="1975859"/>
            <a:ext cx="7302012" cy="17586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听筒利用了磁场对电流的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作用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。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随声音强弱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变化的电流流过电磁铁时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电磁铁的磁性强弱也随之变化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它对薄铁膜片的吸引力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也发生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变化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使得薄铁膜片振动发声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.</a:t>
            </a:r>
            <a:endParaRPr lang="zh-CN" altLang="zh-CN" sz="2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154386" y="3734527"/>
            <a:ext cx="700193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zh-CN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电流忽强忽弱→磁性忽强忽弱→振动膜受忽大忽小的磁力而振动→还原成声音</a:t>
            </a:r>
            <a:r>
              <a:rPr lang="en-US" altLang="zh-CN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.</a:t>
            </a:r>
            <a:endParaRPr lang="zh-CN" altLang="zh-CN" sz="24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43322" y="3734527"/>
            <a:ext cx="800219" cy="4628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即：</a:t>
            </a:r>
            <a:endParaRPr lang="zh-CN" altLang="en-US" sz="2400" dirty="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081226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3" name="AutoShape 4"/>
          <p:cNvSpPr>
            <a:spLocks noChangeArrowheads="1"/>
          </p:cNvSpPr>
          <p:nvPr/>
        </p:nvSpPr>
        <p:spPr bwMode="auto">
          <a:xfrm>
            <a:off x="1622424" y="831082"/>
            <a:ext cx="1593850" cy="462808"/>
          </a:xfrm>
          <a:prstGeom prst="flowChartProcess">
            <a:avLst/>
          </a:prstGeom>
          <a:ln>
            <a:solidFill>
              <a:srgbClr val="0070C0"/>
            </a:solidFill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l"/>
            <a:r>
              <a:rPr lang="zh-CN" altLang="en-US" sz="2400" dirty="0">
                <a:ln>
                  <a:solidFill>
                    <a:srgbClr val="025EAA"/>
                  </a:solidFill>
                </a:ln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女孩说话</a:t>
            </a:r>
          </a:p>
        </p:txBody>
      </p:sp>
      <p:sp>
        <p:nvSpPr>
          <p:cNvPr id="25604" name="AutoShape 5"/>
          <p:cNvSpPr>
            <a:spLocks noChangeArrowheads="1"/>
          </p:cNvSpPr>
          <p:nvPr/>
        </p:nvSpPr>
        <p:spPr bwMode="auto">
          <a:xfrm>
            <a:off x="3996800" y="878603"/>
            <a:ext cx="2098145" cy="462808"/>
          </a:xfrm>
          <a:prstGeom prst="flowChartProcess">
            <a:avLst/>
          </a:prstGeom>
          <a:ln>
            <a:solidFill>
              <a:srgbClr val="0070C0"/>
            </a:solidFill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l"/>
            <a:r>
              <a:rPr lang="zh-CN" altLang="en-US" sz="2400" dirty="0">
                <a:ln>
                  <a:solidFill>
                    <a:srgbClr val="025EAA"/>
                  </a:solidFill>
                </a:ln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话筒膜片振动</a:t>
            </a:r>
          </a:p>
        </p:txBody>
      </p:sp>
      <p:sp>
        <p:nvSpPr>
          <p:cNvPr id="25605" name="AutoShape 6"/>
          <p:cNvSpPr>
            <a:spLocks noChangeArrowheads="1"/>
          </p:cNvSpPr>
          <p:nvPr/>
        </p:nvSpPr>
        <p:spPr bwMode="auto">
          <a:xfrm>
            <a:off x="6052609" y="1695026"/>
            <a:ext cx="2091267" cy="462808"/>
          </a:xfrm>
          <a:prstGeom prst="flowChartProcess">
            <a:avLst/>
          </a:prstGeom>
          <a:ln>
            <a:solidFill>
              <a:srgbClr val="0070C0"/>
            </a:solidFill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l"/>
            <a:r>
              <a:rPr lang="zh-CN" altLang="en-US" sz="2400" dirty="0">
                <a:ln>
                  <a:solidFill>
                    <a:srgbClr val="025EAA"/>
                  </a:solidFill>
                </a:ln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炭盒电阻变化</a:t>
            </a:r>
          </a:p>
        </p:txBody>
      </p:sp>
      <p:sp>
        <p:nvSpPr>
          <p:cNvPr id="25606" name="AutoShape 7"/>
          <p:cNvSpPr>
            <a:spLocks noChangeArrowheads="1"/>
          </p:cNvSpPr>
          <p:nvPr/>
        </p:nvSpPr>
        <p:spPr bwMode="auto">
          <a:xfrm>
            <a:off x="6091503" y="2570311"/>
            <a:ext cx="2089150" cy="462808"/>
          </a:xfrm>
          <a:prstGeom prst="flowChartProcess">
            <a:avLst/>
          </a:prstGeom>
          <a:ln>
            <a:solidFill>
              <a:srgbClr val="0070C0"/>
            </a:solidFill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l"/>
            <a:r>
              <a:rPr lang="zh-CN" altLang="en-US" sz="2400" dirty="0">
                <a:ln>
                  <a:solidFill>
                    <a:srgbClr val="025EAA"/>
                  </a:solidFill>
                </a:ln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回路电流变化</a:t>
            </a:r>
          </a:p>
        </p:txBody>
      </p:sp>
      <p:sp>
        <p:nvSpPr>
          <p:cNvPr id="25607" name="AutoShape 10"/>
          <p:cNvSpPr>
            <a:spLocks noChangeArrowheads="1"/>
          </p:cNvSpPr>
          <p:nvPr/>
        </p:nvSpPr>
        <p:spPr bwMode="auto">
          <a:xfrm rot="16200000" flipH="1">
            <a:off x="6751242" y="3974704"/>
            <a:ext cx="321469" cy="215900"/>
          </a:xfrm>
          <a:prstGeom prst="rightArrow">
            <a:avLst>
              <a:gd name="adj1" fmla="val 50000"/>
              <a:gd name="adj2" fmla="val 49614"/>
            </a:avLst>
          </a:prstGeom>
          <a:solidFill>
            <a:srgbClr val="C00000"/>
          </a:solidFill>
          <a:ln w="19050">
            <a:solidFill>
              <a:srgbClr val="C00000"/>
            </a:solidFill>
            <a:miter lim="800000"/>
            <a:headEnd/>
            <a:tailEnd/>
          </a:ln>
        </p:spPr>
        <p:txBody>
          <a:bodyPr vert="eaVert" wrap="none" anchor="ctr"/>
          <a:lstStyle/>
          <a:p>
            <a:endParaRPr lang="zh-CN" altLang="en-US" sz="2800" b="1">
              <a:latin typeface="Times New Roman" pitchFamily="18" charset="0"/>
            </a:endParaRPr>
          </a:p>
        </p:txBody>
      </p:sp>
      <p:sp>
        <p:nvSpPr>
          <p:cNvPr id="25608" name="AutoShape 12"/>
          <p:cNvSpPr>
            <a:spLocks noChangeArrowheads="1"/>
          </p:cNvSpPr>
          <p:nvPr/>
        </p:nvSpPr>
        <p:spPr bwMode="auto">
          <a:xfrm>
            <a:off x="6052608" y="3436144"/>
            <a:ext cx="2091267" cy="462808"/>
          </a:xfrm>
          <a:prstGeom prst="flowChartProcess">
            <a:avLst/>
          </a:prstGeom>
          <a:ln>
            <a:solidFill>
              <a:srgbClr val="0070C0"/>
            </a:solidFill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l"/>
            <a:r>
              <a:rPr lang="zh-CN" altLang="en-US" sz="2400">
                <a:ln>
                  <a:solidFill>
                    <a:srgbClr val="025EAA"/>
                  </a:solidFill>
                </a:ln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磁性强弱变化</a:t>
            </a:r>
          </a:p>
        </p:txBody>
      </p:sp>
      <p:sp>
        <p:nvSpPr>
          <p:cNvPr id="25609" name="AutoShape 13"/>
          <p:cNvSpPr>
            <a:spLocks noChangeArrowheads="1"/>
          </p:cNvSpPr>
          <p:nvPr/>
        </p:nvSpPr>
        <p:spPr bwMode="auto">
          <a:xfrm>
            <a:off x="6052608" y="4293394"/>
            <a:ext cx="2244726" cy="462808"/>
          </a:xfrm>
          <a:prstGeom prst="flowChartProcess">
            <a:avLst/>
          </a:prstGeom>
          <a:ln>
            <a:solidFill>
              <a:srgbClr val="0070C0"/>
            </a:solidFill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l"/>
            <a:r>
              <a:rPr lang="en-US" altLang="zh-CN" sz="2400">
                <a:ln>
                  <a:solidFill>
                    <a:srgbClr val="025EAA"/>
                  </a:solidFill>
                </a:ln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 </a:t>
            </a:r>
            <a:r>
              <a:rPr lang="zh-CN" altLang="en-US" sz="2400">
                <a:ln>
                  <a:solidFill>
                    <a:srgbClr val="025EAA"/>
                  </a:solidFill>
                </a:ln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听筒膜片振动</a:t>
            </a:r>
          </a:p>
        </p:txBody>
      </p:sp>
      <p:sp>
        <p:nvSpPr>
          <p:cNvPr id="25610" name="AutoShape 14"/>
          <p:cNvSpPr>
            <a:spLocks noChangeArrowheads="1"/>
          </p:cNvSpPr>
          <p:nvPr/>
        </p:nvSpPr>
        <p:spPr bwMode="auto">
          <a:xfrm>
            <a:off x="2814105" y="4446563"/>
            <a:ext cx="2643188" cy="462808"/>
          </a:xfrm>
          <a:prstGeom prst="flowChartProcess">
            <a:avLst/>
          </a:prstGeom>
          <a:ln>
            <a:solidFill>
              <a:srgbClr val="0070C0"/>
            </a:solidFill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l"/>
            <a:r>
              <a:rPr lang="zh-CN" altLang="en-US" sz="2400">
                <a:ln>
                  <a:solidFill>
                    <a:srgbClr val="025EAA"/>
                  </a:solidFill>
                </a:ln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男孩听到声音</a:t>
            </a:r>
          </a:p>
        </p:txBody>
      </p:sp>
      <p:sp>
        <p:nvSpPr>
          <p:cNvPr id="36875" name="AutoShape 15"/>
          <p:cNvSpPr>
            <a:spLocks noChangeArrowheads="1"/>
          </p:cNvSpPr>
          <p:nvPr/>
        </p:nvSpPr>
        <p:spPr bwMode="auto">
          <a:xfrm rot="5400000" flipH="1">
            <a:off x="6905682" y="2301285"/>
            <a:ext cx="385118" cy="152932"/>
          </a:xfrm>
          <a:prstGeom prst="leftArrow">
            <a:avLst>
              <a:gd name="adj1" fmla="val 50000"/>
              <a:gd name="adj2" fmla="val 73991"/>
            </a:avLst>
          </a:prstGeom>
          <a:solidFill>
            <a:srgbClr val="C00000"/>
          </a:solidFill>
          <a:ln w="19050">
            <a:solidFill>
              <a:srgbClr val="C00000"/>
            </a:solidFill>
            <a:miter lim="800000"/>
            <a:headEnd/>
            <a:tailEnd/>
          </a:ln>
        </p:spPr>
        <p:txBody>
          <a:bodyPr rot="10800000" vert="eaVert" wrap="none" anchor="ctr"/>
          <a:lstStyle/>
          <a:p>
            <a:endParaRPr lang="zh-CN" altLang="en-US" sz="2800" b="1">
              <a:latin typeface="Times New Roman" pitchFamily="18" charset="0"/>
            </a:endParaRPr>
          </a:p>
        </p:txBody>
      </p:sp>
      <p:sp>
        <p:nvSpPr>
          <p:cNvPr id="25612" name="AutoShape 16"/>
          <p:cNvSpPr>
            <a:spLocks noChangeArrowheads="1"/>
          </p:cNvSpPr>
          <p:nvPr/>
        </p:nvSpPr>
        <p:spPr bwMode="auto">
          <a:xfrm flipH="1">
            <a:off x="3240087" y="1026857"/>
            <a:ext cx="654579" cy="166302"/>
          </a:xfrm>
          <a:prstGeom prst="leftArrow">
            <a:avLst>
              <a:gd name="adj1" fmla="val 50000"/>
              <a:gd name="adj2" fmla="val 79739"/>
            </a:avLst>
          </a:prstGeom>
          <a:solidFill>
            <a:srgbClr val="C00000"/>
          </a:solidFill>
          <a:ln w="19050">
            <a:solidFill>
              <a:srgbClr val="C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 sz="2800" b="1">
              <a:latin typeface="Times New Roman" pitchFamily="18" charset="0"/>
            </a:endParaRPr>
          </a:p>
        </p:txBody>
      </p:sp>
      <p:sp>
        <p:nvSpPr>
          <p:cNvPr id="25613" name="AutoShape 15"/>
          <p:cNvSpPr>
            <a:spLocks noChangeArrowheads="1"/>
          </p:cNvSpPr>
          <p:nvPr/>
        </p:nvSpPr>
        <p:spPr bwMode="auto">
          <a:xfrm rot="-5400000">
            <a:off x="6751242" y="3165079"/>
            <a:ext cx="321469" cy="215900"/>
          </a:xfrm>
          <a:prstGeom prst="leftArrow">
            <a:avLst>
              <a:gd name="adj1" fmla="val 50000"/>
              <a:gd name="adj2" fmla="val 62022"/>
            </a:avLst>
          </a:prstGeom>
          <a:solidFill>
            <a:srgbClr val="C00000"/>
          </a:solidFill>
          <a:ln w="19050">
            <a:solidFill>
              <a:srgbClr val="C00000"/>
            </a:solidFill>
            <a:miter lim="800000"/>
            <a:headEnd/>
            <a:tailEnd/>
          </a:ln>
        </p:spPr>
        <p:txBody>
          <a:bodyPr vert="eaVert" wrap="none" anchor="ctr"/>
          <a:lstStyle/>
          <a:p>
            <a:endParaRPr lang="zh-CN" altLang="en-US" sz="2800" b="1">
              <a:latin typeface="Times New Roman" pitchFamily="18" charset="0"/>
            </a:endParaRPr>
          </a:p>
        </p:txBody>
      </p:sp>
      <p:sp>
        <p:nvSpPr>
          <p:cNvPr id="36878" name="AutoShape 16"/>
          <p:cNvSpPr>
            <a:spLocks noChangeArrowheads="1"/>
          </p:cNvSpPr>
          <p:nvPr/>
        </p:nvSpPr>
        <p:spPr bwMode="auto">
          <a:xfrm rot="10800000" flipH="1">
            <a:off x="5457295" y="4516041"/>
            <a:ext cx="595313" cy="161925"/>
          </a:xfrm>
          <a:prstGeom prst="leftArrow">
            <a:avLst>
              <a:gd name="adj1" fmla="val 50000"/>
              <a:gd name="adj2" fmla="val 65462"/>
            </a:avLst>
          </a:prstGeom>
          <a:solidFill>
            <a:srgbClr val="C00000"/>
          </a:solidFill>
          <a:ln w="19050">
            <a:solidFill>
              <a:srgbClr val="C00000"/>
            </a:solidFill>
            <a:miter lim="800000"/>
            <a:headEnd/>
            <a:tailEnd/>
          </a:ln>
        </p:spPr>
        <p:txBody>
          <a:bodyPr rot="10800000" wrap="none" anchor="ctr"/>
          <a:lstStyle/>
          <a:p>
            <a:endParaRPr lang="zh-CN" altLang="en-US" sz="2800" b="1">
              <a:latin typeface="Times New Roman" pitchFamily="18" charset="0"/>
            </a:endParaRPr>
          </a:p>
        </p:txBody>
      </p:sp>
      <p:sp>
        <p:nvSpPr>
          <p:cNvPr id="36879" name="直角上箭头 23"/>
          <p:cNvSpPr>
            <a:spLocks noChangeArrowheads="1"/>
          </p:cNvSpPr>
          <p:nvPr/>
        </p:nvSpPr>
        <p:spPr bwMode="auto">
          <a:xfrm flipV="1">
            <a:off x="6094944" y="1061804"/>
            <a:ext cx="1474256" cy="415043"/>
          </a:xfrm>
          <a:custGeom>
            <a:avLst/>
            <a:gdLst>
              <a:gd name="T0" fmla="*/ 0 w 714375"/>
              <a:gd name="T1" fmla="*/ 482203 h 642937"/>
              <a:gd name="T2" fmla="*/ 473274 w 714375"/>
              <a:gd name="T3" fmla="*/ 482203 h 642937"/>
              <a:gd name="T4" fmla="*/ 473274 w 714375"/>
              <a:gd name="T5" fmla="*/ 160734 h 642937"/>
              <a:gd name="T6" fmla="*/ 392907 w 714375"/>
              <a:gd name="T7" fmla="*/ 160734 h 642937"/>
              <a:gd name="T8" fmla="*/ 553641 w 714375"/>
              <a:gd name="T9" fmla="*/ 0 h 642937"/>
              <a:gd name="T10" fmla="*/ 714375 w 714375"/>
              <a:gd name="T11" fmla="*/ 160734 h 642937"/>
              <a:gd name="T12" fmla="*/ 634008 w 714375"/>
              <a:gd name="T13" fmla="*/ 160734 h 642937"/>
              <a:gd name="T14" fmla="*/ 634008 w 714375"/>
              <a:gd name="T15" fmla="*/ 642937 h 642937"/>
              <a:gd name="T16" fmla="*/ 0 w 714375"/>
              <a:gd name="T17" fmla="*/ 642937 h 642937"/>
              <a:gd name="T18" fmla="*/ 0 w 714375"/>
              <a:gd name="T19" fmla="*/ 482203 h 6429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714375" h="642937">
                <a:moveTo>
                  <a:pt x="0" y="482203"/>
                </a:moveTo>
                <a:lnTo>
                  <a:pt x="473274" y="482203"/>
                </a:lnTo>
                <a:lnTo>
                  <a:pt x="473274" y="160734"/>
                </a:lnTo>
                <a:lnTo>
                  <a:pt x="392907" y="160734"/>
                </a:lnTo>
                <a:lnTo>
                  <a:pt x="553641" y="0"/>
                </a:lnTo>
                <a:lnTo>
                  <a:pt x="714375" y="160734"/>
                </a:lnTo>
                <a:lnTo>
                  <a:pt x="634008" y="160734"/>
                </a:lnTo>
                <a:lnTo>
                  <a:pt x="634008" y="642937"/>
                </a:lnTo>
                <a:lnTo>
                  <a:pt x="0" y="642937"/>
                </a:lnTo>
                <a:lnTo>
                  <a:pt x="0" y="482203"/>
                </a:lnTo>
                <a:close/>
              </a:path>
            </a:pathLst>
          </a:custGeom>
          <a:solidFill>
            <a:srgbClr val="C00000"/>
          </a:solidFill>
          <a:ln w="19050">
            <a:solidFill>
              <a:srgbClr val="C00000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7903" name="TextBox 8"/>
          <p:cNvSpPr txBox="1">
            <a:spLocks noChangeArrowheads="1"/>
          </p:cNvSpPr>
          <p:nvPr/>
        </p:nvSpPr>
        <p:spPr bwMode="auto">
          <a:xfrm>
            <a:off x="228599" y="193227"/>
            <a:ext cx="4319588" cy="462808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algn="l">
              <a:defRPr sz="2400"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en-US" altLang="zh-CN" dirty="0"/>
              <a:t>3</a:t>
            </a:r>
            <a:r>
              <a:rPr lang="zh-CN" altLang="en-US" dirty="0" smtClean="0"/>
              <a:t>．男孩和女孩的通话过程</a:t>
            </a:r>
            <a:endParaRPr lang="zh-CN" altLang="en-US" dirty="0"/>
          </a:p>
        </p:txBody>
      </p:sp>
      <p:pic>
        <p:nvPicPr>
          <p:cNvPr id="37904" name="Picture 9" descr="E:\李燃\教师教学用书\2012人教教师用书项目\ppt\物理\图标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43875" y="107157"/>
            <a:ext cx="882650" cy="5488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6145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1507141"/>
            <a:ext cx="5659153" cy="3008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999073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3" grpId="0" animBg="1"/>
      <p:bldP spid="25604" grpId="0" animBg="1"/>
      <p:bldP spid="25605" grpId="0" animBg="1"/>
      <p:bldP spid="25606" grpId="0" animBg="1"/>
      <p:bldP spid="25607" grpId="0" animBg="1"/>
      <p:bldP spid="25608" grpId="0" animBg="1"/>
      <p:bldP spid="25609" grpId="0" animBg="1"/>
      <p:bldP spid="25610" grpId="0" animBg="1"/>
      <p:bldP spid="36875" grpId="0" animBg="1"/>
      <p:bldP spid="25613" grpId="0" animBg="1"/>
      <p:bldP spid="3687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40890" y="2392876"/>
            <a:ext cx="2235201" cy="462808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l"/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5.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现代的电话</a:t>
            </a:r>
            <a:endParaRPr lang="zh-CN" altLang="en-US" sz="2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39659" y="2855684"/>
            <a:ext cx="7879080" cy="462808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l"/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实际的电话机除听筒、话筒外，还有电铃，拔号设备等。</a:t>
            </a:r>
          </a:p>
        </p:txBody>
      </p:sp>
      <p:pic>
        <p:nvPicPr>
          <p:cNvPr id="7170" name="图片 2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6186" y="3318492"/>
            <a:ext cx="4946027" cy="1680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4" name="矩形 3"/>
          <p:cNvSpPr/>
          <p:nvPr/>
        </p:nvSpPr>
        <p:spPr>
          <a:xfrm>
            <a:off x="140889" y="258640"/>
            <a:ext cx="7783911" cy="120330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4.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一部电话机的话筒应该与对方的听筒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串联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连接，对方的话筒与本机的听筒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串联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连接，这样才能听到对方的声音。</a:t>
            </a:r>
            <a:endParaRPr lang="zh-CN" altLang="en-US" sz="2400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156"/>
          <a:stretch/>
        </p:blipFill>
        <p:spPr>
          <a:xfrm>
            <a:off x="2692132" y="1303141"/>
            <a:ext cx="4154448" cy="15525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16567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1265"/>
          <p:cNvSpPr txBox="1"/>
          <p:nvPr/>
        </p:nvSpPr>
        <p:spPr>
          <a:xfrm>
            <a:off x="222667" y="194157"/>
            <a:ext cx="3108371" cy="52451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>
            <a:lvl1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8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sym typeface="Arial" panose="020B0604020202020204" pitchFamily="34" charset="0"/>
              </a:rPr>
              <a:t>二、电话交换机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153898" y="745234"/>
            <a:ext cx="1594656" cy="480273"/>
            <a:chOff x="344551" y="22198"/>
            <a:chExt cx="931250" cy="1587171"/>
          </a:xfrm>
        </p:grpSpPr>
        <p:sp>
          <p:nvSpPr>
            <p:cNvPr id="4" name="Shape 108"/>
            <p:cNvSpPr/>
            <p:nvPr/>
          </p:nvSpPr>
          <p:spPr>
            <a:xfrm>
              <a:off x="416910" y="82808"/>
              <a:ext cx="786531" cy="1526561"/>
            </a:xfrm>
            <a:prstGeom prst="rect">
              <a:avLst/>
            </a:prstGeom>
            <a:solidFill>
              <a:srgbClr val="007E27">
                <a:alpha val="80000"/>
              </a:srgbClr>
            </a:solidFill>
            <a:ln w="12700">
              <a:noFill/>
              <a:miter lim="400000"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>
                  <a:latin typeface="微软雅黑" panose="020B0502040204020203" charset="-122"/>
                  <a:ea typeface="微软雅黑" panose="020B0502040204020203" charset="-122"/>
                  <a:cs typeface="微软雅黑" panose="020B0502040204020203" charset="-122"/>
                  <a:sym typeface="微软雅黑" panose="020B0502040204020203" charset="-122"/>
                </a:defRPr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2040204020203" charset="-122"/>
                <a:ea typeface="微软雅黑" panose="020B0502040204020203" charset="-122"/>
                <a:sym typeface="微软雅黑" panose="020B0502040204020203" charset="-122"/>
              </a:endParaRPr>
            </a:p>
          </p:txBody>
        </p:sp>
        <p:sp>
          <p:nvSpPr>
            <p:cNvPr id="5" name="Shape 112"/>
            <p:cNvSpPr/>
            <p:nvPr/>
          </p:nvSpPr>
          <p:spPr>
            <a:xfrm>
              <a:off x="344551" y="22198"/>
              <a:ext cx="931250" cy="1525677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45719" rIns="45719">
              <a:spAutoFit/>
            </a:bodyPr>
            <a:lstStyle>
              <a:lvl1pPr algn="ctr">
                <a:defRPr sz="1000">
                  <a:solidFill>
                    <a:srgbClr val="FFFFFF"/>
                  </a:solidFill>
                  <a:latin typeface="微软雅黑" panose="020B0502040204020203" charset="-122"/>
                  <a:ea typeface="微软雅黑" panose="020B0502040204020203" charset="-122"/>
                  <a:cs typeface="微软雅黑" panose="020B0502040204020203" charset="-122"/>
                  <a:sym typeface="微软雅黑" panose="020B0502040204020203" charset="-122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1800">
                  <a:solidFill>
                    <a:srgbClr val="000000"/>
                  </a:solidFill>
                </a:defRPr>
              </a:pPr>
              <a:r>
                <a:rPr kumimoji="0" lang="zh-CN" altLang="en-US" sz="24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sym typeface="微软雅黑" panose="020B0502040204020203" charset="-122"/>
                </a:rPr>
                <a:t>想想议议</a:t>
              </a:r>
              <a:endParaRPr kumimoji="0" sz="24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sym typeface="微软雅黑" panose="020B0502040204020203" charset="-122"/>
              </a:endParaRPr>
            </a:p>
          </p:txBody>
        </p:sp>
      </p:grpSp>
      <p:sp>
        <p:nvSpPr>
          <p:cNvPr id="6" name="矩形 5"/>
          <p:cNvSpPr/>
          <p:nvPr/>
        </p:nvSpPr>
        <p:spPr>
          <a:xfrm>
            <a:off x="1640947" y="490072"/>
            <a:ext cx="6975865" cy="17586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一个地区有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5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部电话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要使这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5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部话机中的任意两部都能互相通话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要架设多少对电话线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?</a:t>
            </a:r>
            <a:endParaRPr lang="zh-CN" altLang="zh-CN" sz="2400" dirty="0">
              <a:latin typeface="微软雅黑" pitchFamily="34" charset="-122"/>
              <a:ea typeface="微软雅黑" pitchFamily="34" charset="-122"/>
            </a:endParaRPr>
          </a:p>
          <a:p>
            <a:pPr algn="l">
              <a:lnSpc>
                <a:spcPct val="150000"/>
              </a:lnSpc>
            </a:pP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用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笔代替导线画出连接方法</a:t>
            </a:r>
            <a:r>
              <a:rPr lang="en-US" altLang="zh-CN" sz="2400" i="1" dirty="0">
                <a:latin typeface="微软雅黑" pitchFamily="34" charset="-122"/>
                <a:ea typeface="微软雅黑" pitchFamily="34" charset="-122"/>
              </a:rPr>
              <a:t>.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数出需要电线的数量</a:t>
            </a:r>
            <a:endParaRPr lang="zh-CN" altLang="en-US" sz="2400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8194" name="9r289.jpg" descr="说明: id:2147497262;FounderCE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0726" y="2876603"/>
            <a:ext cx="1840441" cy="1622708"/>
          </a:xfrm>
          <a:prstGeom prst="rect">
            <a:avLst/>
          </a:prstGeom>
          <a:noFill/>
          <a:ln>
            <a:noFill/>
          </a:ln>
          <a:effectLst>
            <a:outerShdw blurRad="495300" dist="50800" dir="5400000" algn="ctr" rotWithShape="0">
              <a:srgbClr val="000000">
                <a:alpha val="43137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文本框 11265"/>
          <p:cNvSpPr txBox="1"/>
          <p:nvPr/>
        </p:nvSpPr>
        <p:spPr>
          <a:xfrm>
            <a:off x="2010273" y="2315242"/>
            <a:ext cx="4149816" cy="462806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>
            <a:lvl1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8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2400" dirty="0" smtClean="0">
                <a:sym typeface="Arial" panose="020B0604020202020204" pitchFamily="34" charset="0"/>
              </a:rPr>
              <a:t>怎样尽量减少电话线的数量</a:t>
            </a:r>
            <a:endParaRPr lang="zh-CN" altLang="en-US" sz="2400" dirty="0">
              <a:sym typeface="Arial" panose="020B0604020202020204" pitchFamily="34" charset="0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2626220" y="2876603"/>
            <a:ext cx="2917922" cy="2010604"/>
            <a:chOff x="2905620" y="2829957"/>
            <a:chExt cx="2917922" cy="2005640"/>
          </a:xfrm>
        </p:grpSpPr>
        <p:pic>
          <p:nvPicPr>
            <p:cNvPr id="8195" name="9r290.jpg" descr="说明: id:2147497269;FounderCES"/>
            <p:cNvPicPr preferRelativeResize="0">
              <a:picLocks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22010" y="2829957"/>
              <a:ext cx="1800000" cy="1618701"/>
            </a:xfrm>
            <a:prstGeom prst="rect">
              <a:avLst/>
            </a:prstGeom>
            <a:noFill/>
            <a:ln>
              <a:noFill/>
            </a:ln>
            <a:effectLst>
              <a:outerShdw blurRad="495300" dist="50800" dir="5400000" algn="ctr" rotWithShape="0">
                <a:srgbClr val="000000">
                  <a:alpha val="43137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3" name="文本框 28698"/>
            <p:cNvSpPr txBox="1">
              <a:spLocks noChangeArrowheads="1"/>
            </p:cNvSpPr>
            <p:nvPr/>
          </p:nvSpPr>
          <p:spPr bwMode="auto">
            <a:xfrm>
              <a:off x="2905620" y="4373934"/>
              <a:ext cx="2917922" cy="461663"/>
            </a:xfrm>
            <a:prstGeom prst="rect">
              <a:avLst/>
            </a:prstGeom>
            <a:noFill/>
            <a:ln w="12700" cap="flat">
              <a:noFill/>
              <a:miter lim="4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t">
              <a:spAutoFit/>
            </a:bodyPr>
            <a:lstStyle>
              <a:lvl1pPr marL="0" marR="0" lvl="0" indent="0" algn="l" defTabSz="914400" rtl="0" eaLnBrk="1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240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dirty="0" smtClean="0"/>
                <a:t>甲</a:t>
              </a:r>
              <a:r>
                <a:rPr lang="zh-CN" altLang="en-US" dirty="0"/>
                <a:t>需要</a:t>
              </a:r>
              <a:r>
                <a:rPr lang="en-US" altLang="zh-CN" dirty="0"/>
                <a:t>10</a:t>
              </a:r>
              <a:r>
                <a:rPr lang="zh-CN" altLang="en-US" dirty="0"/>
                <a:t>对电话线</a:t>
              </a: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5680466" y="2546646"/>
            <a:ext cx="2936345" cy="2340562"/>
            <a:chOff x="5680465" y="2440614"/>
            <a:chExt cx="2936345" cy="2334783"/>
          </a:xfrm>
        </p:grpSpPr>
        <p:grpSp>
          <p:nvGrpSpPr>
            <p:cNvPr id="26" name="组合 25"/>
            <p:cNvGrpSpPr/>
            <p:nvPr/>
          </p:nvGrpSpPr>
          <p:grpSpPr>
            <a:xfrm>
              <a:off x="5680465" y="2693734"/>
              <a:ext cx="2569020" cy="2081663"/>
              <a:chOff x="5903858" y="2479951"/>
              <a:chExt cx="2569020" cy="2081663"/>
            </a:xfrm>
          </p:grpSpPr>
          <p:sp>
            <p:nvSpPr>
              <p:cNvPr id="24" name="文本框 28699"/>
              <p:cNvSpPr txBox="1">
                <a:spLocks noChangeArrowheads="1"/>
              </p:cNvSpPr>
              <p:nvPr/>
            </p:nvSpPr>
            <p:spPr bwMode="auto">
              <a:xfrm>
                <a:off x="5903858" y="4099951"/>
                <a:ext cx="2569020" cy="461663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square" lIns="45719" tIns="45719" rIns="45719" bIns="45719" numCol="1" spcCol="38100" rtlCol="0" anchor="t">
                <a:spAutoFit/>
              </a:bodyPr>
              <a:lstStyle>
                <a:lvl1pPr marL="0" marR="0" lvl="0" indent="0" algn="l" defTabSz="914400" rtl="0" eaLnBrk="1" fontAlgn="auto" latinLnBrk="1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2400">
                    <a:solidFill>
                      <a:srgbClr val="FF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lvl1pPr>
              </a:lstStyle>
              <a:p>
                <a:r>
                  <a:rPr lang="zh-CN" altLang="en-US" dirty="0" smtClean="0"/>
                  <a:t>乙</a:t>
                </a:r>
                <a:r>
                  <a:rPr lang="zh-CN" altLang="en-US" dirty="0"/>
                  <a:t>需要</a:t>
                </a:r>
                <a:r>
                  <a:rPr lang="en-US" altLang="zh-CN" dirty="0"/>
                  <a:t>5</a:t>
                </a:r>
                <a:r>
                  <a:rPr lang="zh-CN" altLang="en-US" dirty="0"/>
                  <a:t>对</a:t>
                </a:r>
                <a:r>
                  <a:rPr lang="zh-CN" altLang="en-US" dirty="0" smtClean="0"/>
                  <a:t>电话线</a:t>
                </a:r>
                <a:endParaRPr lang="zh-CN" altLang="en-US" dirty="0"/>
              </a:p>
            </p:txBody>
          </p:sp>
          <p:pic>
            <p:nvPicPr>
              <p:cNvPr id="8196" name="Picture 4"/>
              <p:cNvPicPr preferRelativeResize="0">
                <a:picLocks noChangeArrowheads="1"/>
              </p:cNvPicPr>
              <p:nvPr/>
            </p:nvPicPr>
            <p:blipFill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9872" t="19354" r="19048" b="23206"/>
              <a:stretch/>
            </p:blipFill>
            <p:spPr bwMode="auto">
              <a:xfrm>
                <a:off x="6210909" y="2479951"/>
                <a:ext cx="1800000" cy="1620000"/>
              </a:xfrm>
              <a:prstGeom prst="rect">
                <a:avLst/>
              </a:prstGeom>
              <a:noFill/>
              <a:ln>
                <a:noFill/>
              </a:ln>
              <a:effectLst>
                <a:outerShdw blurRad="495300" dist="50800" dir="5400000" algn="ctr" rotWithShape="0">
                  <a:srgbClr val="000000">
                    <a:alpha val="43137"/>
                  </a:srgb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35" name="椭圆形标注 34"/>
            <p:cNvSpPr/>
            <p:nvPr/>
          </p:nvSpPr>
          <p:spPr>
            <a:xfrm>
              <a:off x="8201943" y="2440614"/>
              <a:ext cx="414867" cy="1428211"/>
            </a:xfrm>
            <a:prstGeom prst="wedgeEllipseCallout">
              <a:avLst>
                <a:gd name="adj1" fmla="val -290974"/>
                <a:gd name="adj2" fmla="val 28257"/>
              </a:avLst>
            </a:prstGeom>
            <a:solidFill>
              <a:srgbClr val="FFFFFF"/>
            </a:solidFill>
            <a:ln w="12700" cap="flat">
              <a:solidFill>
                <a:srgbClr val="FF0000"/>
              </a:solidFill>
              <a:prstDash val="solid"/>
              <a:miter lim="800000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ctr">
              <a:spAutoFit/>
            </a:bodyPr>
            <a:lstStyle/>
            <a:p>
              <a: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r>
                <a:rPr kumimoji="0" lang="zh-CN" altLang="en-US" sz="2000" b="0" i="0" u="none" strike="noStrike" cap="none" spc="0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微软雅黑" panose="020B0502040204020203" charset="-122"/>
                  <a:ea typeface="微软雅黑" panose="020B0502040204020203" charset="-122"/>
                  <a:cs typeface="微软雅黑" panose="020B0502040204020203" charset="-122"/>
                  <a:sym typeface="微软雅黑" panose="020B0502040204020203" charset="-122"/>
                </a:rPr>
                <a:t>交换机</a:t>
              </a:r>
              <a:endPara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173892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9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1160</Words>
  <Application>Microsoft Office PowerPoint</Application>
  <PresentationFormat>全屏显示(16:9)</PresentationFormat>
  <Paragraphs>133</Paragraphs>
  <Slides>19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0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User</cp:lastModifiedBy>
  <cp:revision>1</cp:revision>
  <dcterms:created xsi:type="dcterms:W3CDTF">2020-03-18T01:19:55Z</dcterms:created>
  <dcterms:modified xsi:type="dcterms:W3CDTF">2020-03-14T01:31:28Z</dcterms:modified>
</cp:coreProperties>
</file>