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772EDC-1BFB-4320-A3F8-E32F2BB80749}" type="datetimeFigureOut">
              <a:rPr lang="zh-CN" altLang="en-US" smtClean="0"/>
              <a:pPr/>
              <a:t>2020/3/14</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575A90-9B85-46A8-81D9-EBC0DE58B5D5}" type="slidenum">
              <a:rPr lang="zh-CN" altLang="en-US" smtClean="0"/>
              <a:pPr/>
              <a:t>‹#›</a:t>
            </a:fld>
            <a:endParaRPr lang="zh-CN" altLang="en-US"/>
          </a:p>
        </p:txBody>
      </p:sp>
    </p:spTree>
    <p:extLst>
      <p:ext uri="{BB962C8B-B14F-4D97-AF65-F5344CB8AC3E}">
        <p14:creationId xmlns:p14="http://schemas.microsoft.com/office/powerpoint/2010/main" val="4045327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p:cNvSpPr>
          <p:nvPr>
            <p:ph type="sldImg"/>
          </p:nvPr>
        </p:nvSpPr>
        <p:spPr bwMode="auto">
          <a:noFill/>
          <a:ln>
            <a:solidFill>
              <a:srgbClr val="000000"/>
            </a:solidFill>
            <a:miter lim="800000"/>
            <a:headEnd/>
            <a:tailEnd/>
          </a:ln>
        </p:spPr>
      </p:sp>
      <p:sp>
        <p:nvSpPr>
          <p:cNvPr id="1024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024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285E3E-9C56-4C66-B0D0-93EB041E7F26}" type="slidenum">
              <a:rPr lang="zh-CN" altLang="en-US"/>
              <a:pPr fontAlgn="base">
                <a:spcBef>
                  <a:spcPct val="0"/>
                </a:spcBef>
                <a:spcAft>
                  <a:spcPct val="0"/>
                </a:spcAft>
              </a:pPr>
              <a:t>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幻灯片图像占位符 1"/>
          <p:cNvSpPr>
            <a:spLocks noGrp="1" noRot="1" noChangeAspect="1"/>
          </p:cNvSpPr>
          <p:nvPr>
            <p:ph type="sldImg"/>
          </p:nvPr>
        </p:nvSpPr>
        <p:spPr bwMode="auto">
          <a:noFill/>
          <a:ln>
            <a:solidFill>
              <a:srgbClr val="000000"/>
            </a:solidFill>
            <a:miter lim="800000"/>
            <a:headEnd/>
            <a:tailEnd/>
          </a:ln>
        </p:spPr>
      </p:sp>
      <p:sp>
        <p:nvSpPr>
          <p:cNvPr id="17410"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229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289C9B-948A-4F0D-BB1A-5FE9C0C093F2}" type="slidenum">
              <a:rPr lang="zh-CN" altLang="en-US"/>
              <a:pPr fontAlgn="base">
                <a:spcBef>
                  <a:spcPct val="0"/>
                </a:spcBef>
                <a:spcAft>
                  <a:spcPct val="0"/>
                </a:spcAft>
                <a:defRPr/>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幻灯片图像占位符 1"/>
          <p:cNvSpPr>
            <a:spLocks noGrp="1" noRot="1" noChangeAspect="1"/>
          </p:cNvSpPr>
          <p:nvPr>
            <p:ph type="sldImg"/>
          </p:nvPr>
        </p:nvSpPr>
        <p:spPr bwMode="auto">
          <a:noFill/>
          <a:ln>
            <a:solidFill>
              <a:srgbClr val="000000"/>
            </a:solidFill>
            <a:miter lim="800000"/>
            <a:headEnd/>
            <a:tailEnd/>
          </a:ln>
        </p:spPr>
      </p:sp>
      <p:sp>
        <p:nvSpPr>
          <p:cNvPr id="27650"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2253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D708C1-64D3-4343-B0C7-E3E8D4098FD6}" type="slidenum">
              <a:rPr lang="zh-CN" altLang="en-US"/>
              <a:pPr fontAlgn="base">
                <a:spcBef>
                  <a:spcPct val="0"/>
                </a:spcBef>
                <a:spcAft>
                  <a:spcPct val="0"/>
                </a:spcAft>
                <a:defRPr/>
              </a:pPr>
              <a:t>11</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幻灯片图像占位符 1"/>
          <p:cNvSpPr>
            <a:spLocks noGrp="1" noRot="1" noChangeAspect="1"/>
          </p:cNvSpPr>
          <p:nvPr>
            <p:ph type="sldImg"/>
          </p:nvPr>
        </p:nvSpPr>
        <p:spPr bwMode="auto">
          <a:noFill/>
          <a:ln>
            <a:solidFill>
              <a:srgbClr val="000000"/>
            </a:solidFill>
            <a:miter lim="800000"/>
            <a:headEnd/>
            <a:tailEnd/>
          </a:ln>
        </p:spPr>
      </p:sp>
      <p:sp>
        <p:nvSpPr>
          <p:cNvPr id="36866"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1747"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591DA46-2D33-4DDD-9E36-5656D273785A}" type="slidenum">
              <a:rPr lang="zh-CN" altLang="en-US"/>
              <a:pPr fontAlgn="base">
                <a:spcBef>
                  <a:spcPct val="0"/>
                </a:spcBef>
                <a:spcAft>
                  <a:spcPct val="0"/>
                </a:spcAft>
                <a:defRPr/>
              </a:pPr>
              <a:t>19</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幻灯片图像占位符 1"/>
          <p:cNvSpPr>
            <a:spLocks noGrp="1" noRot="1" noChangeAspect="1"/>
          </p:cNvSpPr>
          <p:nvPr>
            <p:ph type="sldImg"/>
          </p:nvPr>
        </p:nvSpPr>
        <p:spPr bwMode="auto">
          <a:noFill/>
          <a:ln>
            <a:solidFill>
              <a:srgbClr val="000000"/>
            </a:solidFill>
            <a:miter lim="800000"/>
            <a:headEnd/>
            <a:tailEnd/>
          </a:ln>
        </p:spPr>
      </p:sp>
      <p:sp>
        <p:nvSpPr>
          <p:cNvPr id="50178"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45059"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0F7246C-3D42-4610-BEF9-7239A3861E7C}" type="slidenum">
              <a:rPr lang="zh-CN" altLang="en-US"/>
              <a:pPr fontAlgn="base">
                <a:spcBef>
                  <a:spcPct val="0"/>
                </a:spcBef>
                <a:spcAft>
                  <a:spcPct val="0"/>
                </a:spcAft>
                <a:defRPr/>
              </a:pPr>
              <a:t>31</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幻灯片图像占位符 1"/>
          <p:cNvSpPr>
            <a:spLocks noGrp="1" noRot="1" noChangeAspect="1"/>
          </p:cNvSpPr>
          <p:nvPr>
            <p:ph type="sldImg"/>
          </p:nvPr>
        </p:nvSpPr>
        <p:spPr bwMode="auto">
          <a:noFill/>
          <a:ln>
            <a:solidFill>
              <a:srgbClr val="000000"/>
            </a:solidFill>
            <a:miter lim="800000"/>
            <a:headEnd/>
            <a:tailEnd/>
          </a:ln>
        </p:spPr>
      </p:sp>
      <p:sp>
        <p:nvSpPr>
          <p:cNvPr id="62466"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57347"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131867-F585-4E5A-8B11-232CFB92A7E4}" type="slidenum">
              <a:rPr lang="zh-CN" altLang="en-US"/>
              <a:pPr fontAlgn="base">
                <a:spcBef>
                  <a:spcPct val="0"/>
                </a:spcBef>
                <a:spcAft>
                  <a:spcPct val="0"/>
                </a:spcAft>
                <a:defRPr/>
              </a:pPr>
              <a:t>42</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20.jpeg"/></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22.jpe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24.jpe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25.jpeg"/></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 Id="rId4" Type="http://schemas.openxmlformats.org/officeDocument/2006/relationships/image" Target="../media/image26.jpeg"/></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3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28.jpeg"/><Relationship Id="rId4" Type="http://schemas.openxmlformats.org/officeDocument/2006/relationships/image" Target="../media/image7.png"/></Relationships>
</file>

<file path=ppt/slides/_rels/slide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29.jpeg"/></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 Id="rId4" Type="http://schemas.openxmlformats.org/officeDocument/2006/relationships/image" Target="../media/image30.jpeg"/></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4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34.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33.png"/><Relationship Id="rId5" Type="http://schemas.openxmlformats.org/officeDocument/2006/relationships/image" Target="../media/image3.png"/><Relationship Id="rId4" Type="http://schemas.openxmlformats.org/officeDocument/2006/relationships/image" Target="../media/image32.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3.png"/><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a:srcRect/>
          <a:stretch>
            <a:fillRect/>
          </a:stretch>
        </p:blipFill>
        <p:spPr bwMode="auto">
          <a:xfrm>
            <a:off x="0" y="2139950"/>
            <a:ext cx="9144000" cy="3003550"/>
          </a:xfrm>
          <a:prstGeom prst="rect">
            <a:avLst/>
          </a:prstGeom>
          <a:noFill/>
          <a:ln w="9525">
            <a:noFill/>
            <a:miter lim="800000"/>
            <a:headEnd/>
            <a:tailEnd/>
          </a:ln>
        </p:spPr>
      </p:pic>
      <p:grpSp>
        <p:nvGrpSpPr>
          <p:cNvPr id="2" name="组合 87"/>
          <p:cNvGrpSpPr>
            <a:grpSpLocks/>
          </p:cNvGrpSpPr>
          <p:nvPr/>
        </p:nvGrpSpPr>
        <p:grpSpPr bwMode="auto">
          <a:xfrm>
            <a:off x="2589213" y="3035300"/>
            <a:ext cx="3779837" cy="1577975"/>
            <a:chOff x="6240567" y="2900570"/>
            <a:chExt cx="3915294" cy="1916713"/>
          </a:xfrm>
        </p:grpSpPr>
        <p:grpSp>
          <p:nvGrpSpPr>
            <p:cNvPr id="3" name="组合 72"/>
            <p:cNvGrpSpPr>
              <a:grpSpLocks/>
            </p:cNvGrpSpPr>
            <p:nvPr/>
          </p:nvGrpSpPr>
          <p:grpSpPr bwMode="auto">
            <a:xfrm>
              <a:off x="6341196" y="2900570"/>
              <a:ext cx="3814665" cy="1916713"/>
              <a:chOff x="6341196" y="2900570"/>
              <a:chExt cx="3814665" cy="1916713"/>
            </a:xfrm>
          </p:grpSpPr>
          <p:sp>
            <p:nvSpPr>
              <p:cNvPr id="94" name="文本框 79"/>
              <p:cNvSpPr txBox="1"/>
              <p:nvPr/>
            </p:nvSpPr>
            <p:spPr>
              <a:xfrm>
                <a:off x="6340874" y="2900570"/>
                <a:ext cx="3814987" cy="1905143"/>
              </a:xfrm>
              <a:prstGeom prst="rect">
                <a:avLst/>
              </a:prstGeom>
              <a:noFill/>
            </p:spPr>
            <p:txBody>
              <a:bodyPr>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lnSpc>
                    <a:spcPct val="150000"/>
                  </a:lnSpc>
                  <a:spcBef>
                    <a:spcPts val="0"/>
                  </a:spcBef>
                  <a:spcAft>
                    <a:spcPts val="0"/>
                  </a:spcAft>
                  <a:defRPr/>
                </a:pPr>
                <a:r>
                  <a:rPr lang="zh-CN" altLang="en-US" dirty="0" smtClean="0">
                    <a:solidFill>
                      <a:schemeClr val="accent3"/>
                    </a:solidFill>
                  </a:rPr>
                  <a:t>新课标教科版</a:t>
                </a:r>
                <a:r>
                  <a:rPr lang="en-US" altLang="zh-CN" dirty="0" smtClean="0">
                    <a:solidFill>
                      <a:schemeClr val="accent3"/>
                    </a:solidFill>
                  </a:rPr>
                  <a:t>·</a:t>
                </a:r>
                <a:r>
                  <a:rPr lang="zh-CN" altLang="en-US" dirty="0" smtClean="0">
                    <a:solidFill>
                      <a:schemeClr val="accent3"/>
                    </a:solidFill>
                  </a:rPr>
                  <a:t>物理</a:t>
                </a:r>
                <a:endParaRPr lang="en-US" altLang="zh-CN" dirty="0" smtClean="0">
                  <a:solidFill>
                    <a:schemeClr val="accent3"/>
                  </a:solidFill>
                </a:endParaRPr>
              </a:p>
              <a:p>
                <a:pPr algn="ctr" fontAlgn="auto">
                  <a:lnSpc>
                    <a:spcPct val="150000"/>
                  </a:lnSpc>
                  <a:spcBef>
                    <a:spcPts val="0"/>
                  </a:spcBef>
                  <a:spcAft>
                    <a:spcPts val="0"/>
                  </a:spcAft>
                  <a:defRPr/>
                </a:pPr>
                <a:r>
                  <a:rPr lang="zh-CN" altLang="en-US" dirty="0" smtClean="0">
                    <a:solidFill>
                      <a:srgbClr val="FF0000"/>
                    </a:solidFill>
                  </a:rPr>
                  <a:t> 八年级下</a:t>
                </a:r>
                <a:endParaRPr lang="zh-CN" altLang="en-US" dirty="0">
                  <a:solidFill>
                    <a:srgbClr val="FF0000"/>
                  </a:solidFill>
                </a:endParaRPr>
              </a:p>
            </p:txBody>
          </p:sp>
          <p:sp>
            <p:nvSpPr>
              <p:cNvPr id="95" name="圆角矩形 94"/>
              <p:cNvSpPr/>
              <p:nvPr/>
            </p:nvSpPr>
            <p:spPr>
              <a:xfrm>
                <a:off x="6409938" y="3087614"/>
                <a:ext cx="3694947" cy="1729669"/>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4" name="组合 45"/>
            <p:cNvGrpSpPr>
              <a:grpSpLocks/>
            </p:cNvGrpSpPr>
            <p:nvPr/>
          </p:nvGrpSpPr>
          <p:grpSpPr bwMode="auto">
            <a:xfrm rot="2731254">
              <a:off x="6341934" y="2879007"/>
              <a:ext cx="109793" cy="312528"/>
              <a:chOff x="4454660" y="3810474"/>
              <a:chExt cx="406107" cy="1155987"/>
            </a:xfrm>
          </p:grpSpPr>
          <p:sp>
            <p:nvSpPr>
              <p:cNvPr id="9226" name="Freeform 16"/>
              <p:cNvSpPr>
                <a:spLocks/>
              </p:cNvSpPr>
              <p:nvPr/>
            </p:nvSpPr>
            <p:spPr bwMode="auto">
              <a:xfrm flipV="1">
                <a:off x="4459674" y="3810474"/>
                <a:ext cx="396080" cy="564858"/>
              </a:xfrm>
              <a:custGeom>
                <a:avLst/>
                <a:gdLst>
                  <a:gd name="T0" fmla="*/ 148399 w 758"/>
                  <a:gd name="T1" fmla="*/ 564858 h 1081"/>
                  <a:gd name="T2" fmla="*/ 396080 w 758"/>
                  <a:gd name="T3" fmla="*/ 0 h 1081"/>
                  <a:gd name="T4" fmla="*/ 0 w 758"/>
                  <a:gd name="T5" fmla="*/ 150489 h 1081"/>
                  <a:gd name="T6" fmla="*/ 148399 w 758"/>
                  <a:gd name="T7" fmla="*/ 564858 h 1081"/>
                  <a:gd name="T8" fmla="*/ 0 60000 65536"/>
                  <a:gd name="T9" fmla="*/ 0 60000 65536"/>
                  <a:gd name="T10" fmla="*/ 0 60000 65536"/>
                  <a:gd name="T11" fmla="*/ 0 60000 65536"/>
                  <a:gd name="T12" fmla="*/ 0 w 758"/>
                  <a:gd name="T13" fmla="*/ 0 h 1081"/>
                  <a:gd name="T14" fmla="*/ 758 w 758"/>
                  <a:gd name="T15" fmla="*/ 1081 h 1081"/>
                </a:gdLst>
                <a:ahLst/>
                <a:cxnLst>
                  <a:cxn ang="T8">
                    <a:pos x="T0" y="T1"/>
                  </a:cxn>
                  <a:cxn ang="T9">
                    <a:pos x="T2" y="T3"/>
                  </a:cxn>
                  <a:cxn ang="T10">
                    <a:pos x="T4" y="T5"/>
                  </a:cxn>
                  <a:cxn ang="T11">
                    <a:pos x="T6" y="T7"/>
                  </a:cxn>
                </a:cxnLst>
                <a:rect l="T12" t="T13" r="T14" b="T15"/>
                <a:pathLst>
                  <a:path w="758" h="1081">
                    <a:moveTo>
                      <a:pt x="284" y="1081"/>
                    </a:moveTo>
                    <a:lnTo>
                      <a:pt x="758" y="0"/>
                    </a:lnTo>
                    <a:lnTo>
                      <a:pt x="0" y="288"/>
                    </a:lnTo>
                    <a:lnTo>
                      <a:pt x="284" y="1081"/>
                    </a:lnTo>
                    <a:close/>
                  </a:path>
                </a:pathLst>
              </a:custGeom>
              <a:solidFill>
                <a:srgbClr val="319095"/>
              </a:solidFill>
              <a:ln w="9525">
                <a:noFill/>
                <a:round/>
                <a:headEnd/>
                <a:tailEnd/>
              </a:ln>
            </p:spPr>
            <p:txBody>
              <a:bodyPr/>
              <a:lstStyle/>
              <a:p>
                <a:endParaRPr lang="zh-CN" altLang="en-US"/>
              </a:p>
            </p:txBody>
          </p:sp>
          <p:sp>
            <p:nvSpPr>
              <p:cNvPr id="9227" name="Freeform 30"/>
              <p:cNvSpPr>
                <a:spLocks/>
              </p:cNvSpPr>
              <p:nvPr/>
            </p:nvSpPr>
            <p:spPr bwMode="auto">
              <a:xfrm rot="-6303818">
                <a:off x="4522923" y="4261161"/>
                <a:ext cx="275725" cy="329602"/>
              </a:xfrm>
              <a:custGeom>
                <a:avLst/>
                <a:gdLst>
                  <a:gd name="T0" fmla="*/ 0 w 261"/>
                  <a:gd name="T1" fmla="*/ 0 h 312"/>
                  <a:gd name="T2" fmla="*/ 125714 w 261"/>
                  <a:gd name="T3" fmla="*/ 329602 h 312"/>
                  <a:gd name="T4" fmla="*/ 125714 w 261"/>
                  <a:gd name="T5" fmla="*/ 329602 h 312"/>
                  <a:gd name="T6" fmla="*/ 275725 w 261"/>
                  <a:gd name="T7" fmla="*/ 0 h 312"/>
                  <a:gd name="T8" fmla="*/ 0 w 261"/>
                  <a:gd name="T9" fmla="*/ 0 h 312"/>
                  <a:gd name="T10" fmla="*/ 0 60000 65536"/>
                  <a:gd name="T11" fmla="*/ 0 60000 65536"/>
                  <a:gd name="T12" fmla="*/ 0 60000 65536"/>
                  <a:gd name="T13" fmla="*/ 0 60000 65536"/>
                  <a:gd name="T14" fmla="*/ 0 60000 65536"/>
                  <a:gd name="T15" fmla="*/ 0 w 261"/>
                  <a:gd name="T16" fmla="*/ 0 h 312"/>
                  <a:gd name="T17" fmla="*/ 261 w 261"/>
                  <a:gd name="T18" fmla="*/ 312 h 312"/>
                </a:gdLst>
                <a:ahLst/>
                <a:cxnLst>
                  <a:cxn ang="T10">
                    <a:pos x="T0" y="T1"/>
                  </a:cxn>
                  <a:cxn ang="T11">
                    <a:pos x="T2" y="T3"/>
                  </a:cxn>
                  <a:cxn ang="T12">
                    <a:pos x="T4" y="T5"/>
                  </a:cxn>
                  <a:cxn ang="T13">
                    <a:pos x="T6" y="T7"/>
                  </a:cxn>
                  <a:cxn ang="T14">
                    <a:pos x="T8" y="T9"/>
                  </a:cxn>
                </a:cxnLst>
                <a:rect l="T15" t="T16" r="T17" b="T18"/>
                <a:pathLst>
                  <a:path w="261" h="312">
                    <a:moveTo>
                      <a:pt x="0" y="0"/>
                    </a:moveTo>
                    <a:lnTo>
                      <a:pt x="119" y="312"/>
                    </a:lnTo>
                    <a:lnTo>
                      <a:pt x="261" y="0"/>
                    </a:lnTo>
                    <a:lnTo>
                      <a:pt x="0" y="0"/>
                    </a:lnTo>
                    <a:close/>
                  </a:path>
                </a:pathLst>
              </a:custGeom>
              <a:solidFill>
                <a:srgbClr val="A0BF0D"/>
              </a:solidFill>
              <a:ln w="9525">
                <a:noFill/>
                <a:round/>
                <a:headEnd/>
                <a:tailEnd/>
              </a:ln>
            </p:spPr>
            <p:txBody>
              <a:bodyPr/>
              <a:lstStyle/>
              <a:p>
                <a:endParaRPr lang="zh-CN" altLang="en-US"/>
              </a:p>
            </p:txBody>
          </p:sp>
          <p:sp>
            <p:nvSpPr>
              <p:cNvPr id="9228" name="Freeform 12"/>
              <p:cNvSpPr>
                <a:spLocks/>
              </p:cNvSpPr>
              <p:nvPr/>
            </p:nvSpPr>
            <p:spPr bwMode="auto">
              <a:xfrm rot="7160246">
                <a:off x="4384500" y="4490194"/>
                <a:ext cx="546427" cy="406107"/>
              </a:xfrm>
              <a:custGeom>
                <a:avLst/>
                <a:gdLst>
                  <a:gd name="T0" fmla="*/ 400474 w 1067"/>
                  <a:gd name="T1" fmla="*/ 0 h 793"/>
                  <a:gd name="T2" fmla="*/ 0 w 1067"/>
                  <a:gd name="T3" fmla="*/ 147489 h 793"/>
                  <a:gd name="T4" fmla="*/ 546427 w 1067"/>
                  <a:gd name="T5" fmla="*/ 406107 h 793"/>
                  <a:gd name="T6" fmla="*/ 400474 w 1067"/>
                  <a:gd name="T7" fmla="*/ 0 h 793"/>
                  <a:gd name="T8" fmla="*/ 0 60000 65536"/>
                  <a:gd name="T9" fmla="*/ 0 60000 65536"/>
                  <a:gd name="T10" fmla="*/ 0 60000 65536"/>
                  <a:gd name="T11" fmla="*/ 0 60000 65536"/>
                  <a:gd name="T12" fmla="*/ 0 w 1067"/>
                  <a:gd name="T13" fmla="*/ 0 h 793"/>
                  <a:gd name="T14" fmla="*/ 1067 w 1067"/>
                  <a:gd name="T15" fmla="*/ 793 h 793"/>
                </a:gdLst>
                <a:ahLst/>
                <a:cxnLst>
                  <a:cxn ang="T8">
                    <a:pos x="T0" y="T1"/>
                  </a:cxn>
                  <a:cxn ang="T9">
                    <a:pos x="T2" y="T3"/>
                  </a:cxn>
                  <a:cxn ang="T10">
                    <a:pos x="T4" y="T5"/>
                  </a:cxn>
                  <a:cxn ang="T11">
                    <a:pos x="T6" y="T7"/>
                  </a:cxn>
                </a:cxnLst>
                <a:rect l="T12" t="T13" r="T14" b="T15"/>
                <a:pathLst>
                  <a:path w="1067" h="793">
                    <a:moveTo>
                      <a:pt x="782" y="0"/>
                    </a:moveTo>
                    <a:lnTo>
                      <a:pt x="0" y="288"/>
                    </a:lnTo>
                    <a:lnTo>
                      <a:pt x="1067" y="793"/>
                    </a:lnTo>
                    <a:lnTo>
                      <a:pt x="782" y="0"/>
                    </a:lnTo>
                    <a:close/>
                  </a:path>
                </a:pathLst>
              </a:custGeom>
              <a:solidFill>
                <a:srgbClr val="FDB900"/>
              </a:solidFill>
              <a:ln w="9525">
                <a:noFill/>
                <a:round/>
                <a:headEnd/>
                <a:tailEnd/>
              </a:ln>
            </p:spPr>
            <p:txBody>
              <a:bodyPr/>
              <a:lstStyle/>
              <a:p>
                <a:endParaRPr lang="zh-CN" altLang="en-US"/>
              </a:p>
            </p:txBody>
          </p:sp>
        </p:grpSp>
      </p:grpSp>
      <p:sp>
        <p:nvSpPr>
          <p:cNvPr id="96" name="文本框 78"/>
          <p:cNvSpPr txBox="1"/>
          <p:nvPr/>
        </p:nvSpPr>
        <p:spPr>
          <a:xfrm>
            <a:off x="3017838" y="2343150"/>
            <a:ext cx="2908300" cy="623888"/>
          </a:xfrm>
          <a:prstGeom prst="rect">
            <a:avLst/>
          </a:prstGeom>
          <a:noFill/>
        </p:spPr>
        <p:txBody>
          <a:bodyPr wrap="none" lIns="68580" tIns="34290" rIns="68580" bIns="3429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a:srcRect/>
          <a:stretch>
            <a:fillRect/>
          </a:stretch>
        </p:blipFill>
        <p:spPr bwMode="auto">
          <a:xfrm>
            <a:off x="2892425" y="39688"/>
            <a:ext cx="6226175" cy="998537"/>
          </a:xfrm>
          <a:prstGeom prst="rect">
            <a:avLst/>
          </a:prstGeom>
          <a:noFill/>
          <a:ln w="9525">
            <a:noFill/>
            <a:miter lim="800000"/>
            <a:headEnd/>
            <a:tailEnd/>
          </a:ln>
        </p:spPr>
      </p:pic>
      <p:pic>
        <p:nvPicPr>
          <p:cNvPr id="9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5213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985838"/>
            <a:ext cx="1270000" cy="541337"/>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伯努利的发现</a:t>
            </a:r>
          </a:p>
        </p:txBody>
      </p:sp>
      <p:sp>
        <p:nvSpPr>
          <p:cNvPr id="11" name="矩形 10"/>
          <p:cNvSpPr>
            <a:spLocks noChangeArrowheads="1"/>
          </p:cNvSpPr>
          <p:nvPr/>
        </p:nvSpPr>
        <p:spPr bwMode="auto">
          <a:xfrm>
            <a:off x="686218" y="1635646"/>
            <a:ext cx="7284218" cy="1731243"/>
          </a:xfrm>
          <a:prstGeom prst="rect">
            <a:avLst/>
          </a:prstGeom>
          <a:noFill/>
          <a:ln w="9525">
            <a:noFill/>
            <a:miter lim="800000"/>
            <a:headEnd/>
            <a:tailEnd/>
          </a:ln>
        </p:spPr>
        <p:txBody>
          <a:bodyPr wrap="square" lIns="68580" tIns="34290" rIns="68580" bIns="34290">
            <a:spAutoFit/>
          </a:bodyPr>
          <a:lstStyle/>
          <a:p>
            <a:pPr algn="just">
              <a:lnSpc>
                <a:spcPct val="150000"/>
              </a:lnSpc>
            </a:pPr>
            <a:r>
              <a:rPr lang="zh-CN" altLang="en-US" sz="2400" b="1" dirty="0">
                <a:latin typeface="微软雅黑" pitchFamily="34" charset="-122"/>
                <a:ea typeface="微软雅黑" pitchFamily="34" charset="-122"/>
              </a:rPr>
              <a:t>对于流速和流体压强的问题</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一定要明确被研究的物体的两个面的流体流速</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用流速来分析流体压强</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用压强来分析压力</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通过压力差来分析物体受到的作用</a:t>
            </a:r>
            <a:r>
              <a:rPr lang="en-US" altLang="zh-CN" sz="24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216025" y="514350"/>
            <a:ext cx="6815138" cy="901700"/>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第十章 流体的力现象</a:t>
            </a:r>
          </a:p>
        </p:txBody>
      </p:sp>
      <p:sp>
        <p:nvSpPr>
          <p:cNvPr id="64" name="文本框 78"/>
          <p:cNvSpPr txBox="1">
            <a:spLocks noChangeArrowheads="1"/>
          </p:cNvSpPr>
          <p:nvPr/>
        </p:nvSpPr>
        <p:spPr bwMode="auto">
          <a:xfrm>
            <a:off x="2870200" y="1873250"/>
            <a:ext cx="3362325" cy="577850"/>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2</a:t>
            </a:r>
            <a:r>
              <a:rPr lang="zh-CN" altLang="en-US" sz="3300" b="1">
                <a:solidFill>
                  <a:schemeClr val="accent1"/>
                </a:solidFill>
                <a:latin typeface="微软雅黑" pitchFamily="34" charset="-122"/>
                <a:ea typeface="微软雅黑" pitchFamily="34" charset="-122"/>
              </a:rPr>
              <a:t>节　认识浮力</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19391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47688" y="896938"/>
            <a:ext cx="1206500" cy="512762"/>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什么是浮力</a:t>
            </a:r>
          </a:p>
        </p:txBody>
      </p:sp>
      <p:sp>
        <p:nvSpPr>
          <p:cNvPr id="11" name="矩形 10"/>
          <p:cNvSpPr>
            <a:spLocks noChangeArrowheads="1"/>
          </p:cNvSpPr>
          <p:nvPr/>
        </p:nvSpPr>
        <p:spPr bwMode="auto">
          <a:xfrm>
            <a:off x="1185863" y="3987800"/>
            <a:ext cx="7335837" cy="477838"/>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“白毛浮绿水</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红掌拨清波”</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鹅在水中受到向上的浮力</a:t>
            </a:r>
            <a:r>
              <a:rPr lang="en-US" altLang="zh-CN" sz="2000">
                <a:latin typeface="微软雅黑" pitchFamily="34" charset="-122"/>
                <a:ea typeface="微软雅黑" pitchFamily="34" charset="-122"/>
              </a:rPr>
              <a:t>.</a:t>
            </a:r>
          </a:p>
        </p:txBody>
      </p:sp>
      <p:pic>
        <p:nvPicPr>
          <p:cNvPr id="10" name="cc568.jpg" descr="id:2147512184;FounderCES"/>
          <p:cNvPicPr>
            <a:picLocks noChangeAspect="1" noChangeArrowheads="1"/>
          </p:cNvPicPr>
          <p:nvPr/>
        </p:nvPicPr>
        <p:blipFill>
          <a:blip r:embed="rId4"/>
          <a:srcRect/>
          <a:stretch>
            <a:fillRect/>
          </a:stretch>
        </p:blipFill>
        <p:spPr bwMode="auto">
          <a:xfrm>
            <a:off x="2919413" y="1804988"/>
            <a:ext cx="2765425" cy="18621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2219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1114425"/>
            <a:ext cx="1250950" cy="5302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什么是浮力</a:t>
            </a:r>
          </a:p>
        </p:txBody>
      </p:sp>
      <p:sp>
        <p:nvSpPr>
          <p:cNvPr id="23" name="矩形 22"/>
          <p:cNvSpPr>
            <a:spLocks noChangeArrowheads="1"/>
          </p:cNvSpPr>
          <p:nvPr/>
        </p:nvSpPr>
        <p:spPr bwMode="auto">
          <a:xfrm>
            <a:off x="1555750" y="2257425"/>
            <a:ext cx="5514975" cy="992188"/>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无论液体如何放置</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浸入液体中的物体的形状如何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物体是否运动等</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浮力的方向总是竖直向上的</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74663" y="911225"/>
            <a:ext cx="1182687" cy="501650"/>
          </a:xfrm>
          <a:prstGeom prst="rect">
            <a:avLst/>
          </a:prstGeom>
          <a:noFill/>
          <a:ln w="9525">
            <a:noFill/>
            <a:miter lim="800000"/>
            <a:headEnd/>
            <a:tailEnd/>
          </a:ln>
        </p:spPr>
      </p:pic>
      <p:grpSp>
        <p:nvGrpSpPr>
          <p:cNvPr id="2" name="组合 18"/>
          <p:cNvGrpSpPr>
            <a:grpSpLocks/>
          </p:cNvGrpSpPr>
          <p:nvPr/>
        </p:nvGrpSpPr>
        <p:grpSpPr bwMode="auto">
          <a:xfrm>
            <a:off x="252413" y="0"/>
            <a:ext cx="37258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30" y="208173"/>
              <a:ext cx="418795" cy="245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416" y="208173"/>
              <a:ext cx="418795" cy="245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浮力产生的原因</a:t>
            </a:r>
          </a:p>
        </p:txBody>
      </p:sp>
      <p:sp>
        <p:nvSpPr>
          <p:cNvPr id="12" name="矩形 11"/>
          <p:cNvSpPr>
            <a:spLocks noChangeArrowheads="1"/>
          </p:cNvSpPr>
          <p:nvPr/>
        </p:nvSpPr>
        <p:spPr bwMode="auto">
          <a:xfrm>
            <a:off x="1800225" y="3754438"/>
            <a:ext cx="5222875" cy="531812"/>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放飞的氢气球受到空气的浮力作用飞向高空</a:t>
            </a:r>
            <a:r>
              <a:rPr lang="en-US" altLang="zh-CN" sz="2000">
                <a:latin typeface="微软雅黑" pitchFamily="34" charset="-122"/>
                <a:ea typeface="微软雅黑" pitchFamily="34" charset="-122"/>
              </a:rPr>
              <a:t>.</a:t>
            </a:r>
          </a:p>
        </p:txBody>
      </p:sp>
      <p:pic>
        <p:nvPicPr>
          <p:cNvPr id="11" name="cc569.jpg" descr="id:2147512235;FounderCES"/>
          <p:cNvPicPr>
            <a:picLocks noChangeAspect="1" noChangeArrowheads="1"/>
          </p:cNvPicPr>
          <p:nvPr/>
        </p:nvPicPr>
        <p:blipFill>
          <a:blip r:embed="rId5"/>
          <a:srcRect/>
          <a:stretch>
            <a:fillRect/>
          </a:stretch>
        </p:blipFill>
        <p:spPr bwMode="auto">
          <a:xfrm>
            <a:off x="2797175" y="1687513"/>
            <a:ext cx="3089275" cy="17351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par>
                                <p:cTn id="30" presetID="12" presetClass="entr" presetSubtype="4"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Bottom)">
                                      <p:cBhvr>
                                        <p:cTn id="32" dur="500"/>
                                        <p:tgtEl>
                                          <p:spTgt spid="11"/>
                                        </p:tgtEl>
                                      </p:cBhvr>
                                    </p:animEffect>
                                  </p:childTnLst>
                                </p:cTn>
                              </p:par>
                            </p:childTnLst>
                          </p:cTn>
                        </p:par>
                        <p:par>
                          <p:cTn id="33" fill="hold">
                            <p:stCondLst>
                              <p:cond delay="1500"/>
                            </p:stCondLst>
                            <p:childTnLst>
                              <p:par>
                                <p:cTn id="34" presetID="12" presetClass="entr" presetSubtype="4" fill="hold" grpId="0"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slide(fromBottom)">
                                      <p:cBhvr>
                                        <p:cTn id="3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60375" y="1108075"/>
            <a:ext cx="1174750" cy="506413"/>
          </a:xfrm>
          <a:prstGeom prst="rect">
            <a:avLst/>
          </a:prstGeom>
          <a:noFill/>
          <a:ln w="9525">
            <a:noFill/>
            <a:miter lim="800000"/>
            <a:headEnd/>
            <a:tailEnd/>
          </a:ln>
        </p:spPr>
      </p:pic>
      <p:grpSp>
        <p:nvGrpSpPr>
          <p:cNvPr id="2" name="组合 18"/>
          <p:cNvGrpSpPr>
            <a:grpSpLocks/>
          </p:cNvGrpSpPr>
          <p:nvPr/>
        </p:nvGrpSpPr>
        <p:grpSpPr bwMode="auto">
          <a:xfrm>
            <a:off x="252413" y="0"/>
            <a:ext cx="3735387"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991" y="208176"/>
              <a:ext cx="418795" cy="244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924" y="208176"/>
              <a:ext cx="418795" cy="244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浮力产生的原因</a:t>
            </a:r>
          </a:p>
        </p:txBody>
      </p:sp>
      <p:sp>
        <p:nvSpPr>
          <p:cNvPr id="14" name="矩形 13"/>
          <p:cNvSpPr>
            <a:spLocks noChangeArrowheads="1"/>
          </p:cNvSpPr>
          <p:nvPr/>
        </p:nvSpPr>
        <p:spPr bwMode="auto">
          <a:xfrm>
            <a:off x="3554413" y="1998663"/>
            <a:ext cx="2403475" cy="1916112"/>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物体浸在气液中</a:t>
            </a:r>
            <a:r>
              <a:rPr lang="en-US" altLang="zh-CN" sz="2000">
                <a:latin typeface="微软雅黑" pitchFamily="34" charset="-122"/>
                <a:ea typeface="微软雅黑" pitchFamily="34" charset="-122"/>
              </a:rPr>
              <a:t>,</a:t>
            </a:r>
          </a:p>
          <a:p>
            <a:pPr>
              <a:lnSpc>
                <a:spcPct val="150000"/>
              </a:lnSpc>
            </a:pPr>
            <a:r>
              <a:rPr lang="zh-CN" altLang="en-US" sz="2000">
                <a:latin typeface="微软雅黑" pitchFamily="34" charset="-122"/>
                <a:ea typeface="微软雅黑" pitchFamily="34" charset="-122"/>
              </a:rPr>
              <a:t>压力之差浮力生</a:t>
            </a:r>
            <a:r>
              <a:rPr lang="en-US" altLang="zh-CN" sz="2000">
                <a:latin typeface="微软雅黑" pitchFamily="34" charset="-122"/>
                <a:ea typeface="微软雅黑" pitchFamily="34" charset="-122"/>
              </a:rPr>
              <a:t>,</a:t>
            </a:r>
          </a:p>
          <a:p>
            <a:pPr>
              <a:lnSpc>
                <a:spcPct val="150000"/>
              </a:lnSpc>
            </a:pPr>
            <a:r>
              <a:rPr lang="zh-CN" altLang="en-US" sz="2000">
                <a:latin typeface="微软雅黑" pitchFamily="34" charset="-122"/>
                <a:ea typeface="微软雅黑" pitchFamily="34" charset="-122"/>
              </a:rPr>
              <a:t>重力方向竖直下</a:t>
            </a:r>
            <a:r>
              <a:rPr lang="en-US" altLang="zh-CN" sz="2000">
                <a:latin typeface="微软雅黑" pitchFamily="34" charset="-122"/>
                <a:ea typeface="微软雅黑" pitchFamily="34" charset="-122"/>
              </a:rPr>
              <a:t>,</a:t>
            </a:r>
          </a:p>
          <a:p>
            <a:pPr>
              <a:lnSpc>
                <a:spcPct val="150000"/>
              </a:lnSpc>
            </a:pPr>
            <a:r>
              <a:rPr lang="zh-CN" altLang="en-US" sz="2000">
                <a:latin typeface="微软雅黑" pitchFamily="34" charset="-122"/>
                <a:ea typeface="微软雅黑" pitchFamily="34" charset="-122"/>
              </a:rPr>
              <a:t>浮力逆向往上升</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71488" y="1108075"/>
            <a:ext cx="1152525" cy="504825"/>
          </a:xfrm>
          <a:prstGeom prst="rect">
            <a:avLst/>
          </a:prstGeom>
          <a:noFill/>
          <a:ln w="9525">
            <a:noFill/>
            <a:miter lim="800000"/>
            <a:headEnd/>
            <a:tailEnd/>
          </a:ln>
        </p:spPr>
      </p:pic>
      <p:grpSp>
        <p:nvGrpSpPr>
          <p:cNvPr id="2" name="组合 18"/>
          <p:cNvGrpSpPr>
            <a:grpSpLocks/>
          </p:cNvGrpSpPr>
          <p:nvPr/>
        </p:nvGrpSpPr>
        <p:grpSpPr bwMode="auto">
          <a:xfrm>
            <a:off x="252413" y="0"/>
            <a:ext cx="374491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726"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435" y="208179"/>
              <a:ext cx="418795" cy="2437"/>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浮力产生的原因</a:t>
            </a:r>
          </a:p>
        </p:txBody>
      </p:sp>
      <p:sp>
        <p:nvSpPr>
          <p:cNvPr id="14" name="矩形 13"/>
          <p:cNvSpPr>
            <a:spLocks noChangeArrowheads="1"/>
          </p:cNvSpPr>
          <p:nvPr/>
        </p:nvSpPr>
        <p:spPr bwMode="auto">
          <a:xfrm>
            <a:off x="1300163" y="1603375"/>
            <a:ext cx="6194425" cy="2838450"/>
          </a:xfrm>
          <a:prstGeom prst="rect">
            <a:avLst/>
          </a:prstGeom>
          <a:noFill/>
          <a:ln w="9525">
            <a:noFill/>
            <a:miter lim="800000"/>
            <a:headEnd/>
            <a:tailEnd/>
          </a:ln>
        </p:spPr>
        <p:txBody>
          <a:bodyPr lIns="68580" tIns="34290" rIns="68580" bIns="34290">
            <a:spAutoFit/>
          </a:bodyPr>
          <a:lstStyle/>
          <a:p>
            <a:pPr>
              <a:lnSpc>
                <a:spcPct val="150000"/>
              </a:lnSpc>
            </a:pPr>
            <a:r>
              <a:rPr lang="zh-CN" altLang="zh-CN" sz="2000">
                <a:latin typeface="微软雅黑" pitchFamily="34" charset="-122"/>
                <a:ea typeface="微软雅黑" pitchFamily="34" charset="-122"/>
              </a:rPr>
              <a:t>当物体部分浸入液体</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漂浮</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时</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物体的上表面不受液体的作用</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则</a:t>
            </a:r>
            <a:r>
              <a:rPr lang="en-US" altLang="zh-CN" sz="2000" i="1">
                <a:latin typeface="Times New Roman" pitchFamily="18" charset="0"/>
                <a:ea typeface="微软雅黑" pitchFamily="34" charset="-122"/>
                <a:cs typeface="Times New Roman" pitchFamily="18" charset="0"/>
              </a:rPr>
              <a:t>F</a:t>
            </a:r>
            <a:r>
              <a:rPr lang="zh-CN" altLang="zh-CN" sz="2000" baseline="-25000">
                <a:latin typeface="微软雅黑" pitchFamily="34" charset="-122"/>
                <a:ea typeface="微软雅黑" pitchFamily="34" charset="-122"/>
              </a:rPr>
              <a:t>浮</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F</a:t>
            </a:r>
            <a:r>
              <a:rPr lang="zh-CN" altLang="zh-CN" sz="2000" baseline="-25000">
                <a:latin typeface="微软雅黑" pitchFamily="34" charset="-122"/>
                <a:ea typeface="微软雅黑" pitchFamily="34" charset="-122"/>
              </a:rPr>
              <a:t>向上</a:t>
            </a:r>
            <a:r>
              <a:rPr lang="en-US" altLang="zh-CN" sz="2000" i="1">
                <a:latin typeface="微软雅黑" pitchFamily="34" charset="-122"/>
                <a:ea typeface="微软雅黑" pitchFamily="34" charset="-122"/>
              </a:rPr>
              <a:t>.</a:t>
            </a:r>
            <a:endParaRPr lang="zh-CN" altLang="zh-CN" sz="2000">
              <a:latin typeface="微软雅黑" pitchFamily="34" charset="-122"/>
              <a:ea typeface="微软雅黑" pitchFamily="34" charset="-122"/>
            </a:endParaRPr>
          </a:p>
          <a:p>
            <a:pPr>
              <a:lnSpc>
                <a:spcPct val="150000"/>
              </a:lnSpc>
            </a:pPr>
            <a:r>
              <a:rPr lang="zh-CN" altLang="zh-CN" sz="2000">
                <a:latin typeface="微软雅黑" pitchFamily="34" charset="-122"/>
                <a:ea typeface="微软雅黑" pitchFamily="34" charset="-122"/>
              </a:rPr>
              <a:t>当物体浸没在液体中</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并且物体的下表面与容器底部紧密接触时</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物体的下表面不受液体的作用</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即</a:t>
            </a:r>
            <a:r>
              <a:rPr lang="en-US" altLang="zh-CN" sz="2000" i="1">
                <a:latin typeface="Times New Roman" pitchFamily="18" charset="0"/>
                <a:ea typeface="微软雅黑" pitchFamily="34" charset="-122"/>
              </a:rPr>
              <a:t>F</a:t>
            </a:r>
            <a:r>
              <a:rPr lang="zh-CN" altLang="zh-CN" sz="2000" baseline="-25000">
                <a:latin typeface="微软雅黑" pitchFamily="34" charset="-122"/>
                <a:ea typeface="微软雅黑" pitchFamily="34" charset="-122"/>
              </a:rPr>
              <a:t>向上</a:t>
            </a:r>
            <a:r>
              <a:rPr lang="zh-CN" altLang="zh-CN" sz="2000">
                <a:latin typeface="微软雅黑" pitchFamily="34" charset="-122"/>
                <a:ea typeface="微软雅黑" pitchFamily="34" charset="-122"/>
              </a:rPr>
              <a:t>为</a:t>
            </a:r>
            <a:r>
              <a:rPr lang="en-US" altLang="zh-CN" sz="2000">
                <a:latin typeface="微软雅黑" pitchFamily="34" charset="-122"/>
                <a:ea typeface="微软雅黑" pitchFamily="34" charset="-122"/>
              </a:rPr>
              <a:t>0,</a:t>
            </a:r>
            <a:r>
              <a:rPr lang="zh-CN" altLang="zh-CN" sz="2000">
                <a:latin typeface="微软雅黑" pitchFamily="34" charset="-122"/>
                <a:ea typeface="微软雅黑" pitchFamily="34" charset="-122"/>
              </a:rPr>
              <a:t>此时物体不受浮力的作用</a:t>
            </a:r>
            <a:r>
              <a:rPr lang="en-US" altLang="zh-CN" sz="2000" i="1">
                <a:latin typeface="微软雅黑" pitchFamily="34" charset="-122"/>
                <a:ea typeface="微软雅黑" pitchFamily="34" charset="-122"/>
              </a:rPr>
              <a:t>.</a:t>
            </a:r>
            <a:r>
              <a:rPr lang="zh-CN" altLang="zh-CN" sz="2000">
                <a:latin typeface="微软雅黑" pitchFamily="34" charset="-122"/>
                <a:ea typeface="微软雅黑" pitchFamily="34" charset="-122"/>
              </a:rPr>
              <a:t>如</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水中的桥墩、陷在淤泥中的物体等都不受浮力的作用</a:t>
            </a:r>
            <a:r>
              <a:rPr lang="en-US" altLang="zh-CN" sz="2000" i="1">
                <a:latin typeface="微软雅黑" pitchFamily="34" charset="-122"/>
                <a:ea typeface="微软雅黑" pitchFamily="34" charset="-122"/>
              </a:rPr>
              <a:t>.</a:t>
            </a:r>
            <a:endParaRPr lang="zh-CN" altLang="zh-CN" sz="200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82627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9113" y="1116013"/>
            <a:ext cx="1206500" cy="527050"/>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26654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测量浮力</a:t>
            </a:r>
          </a:p>
        </p:txBody>
      </p:sp>
      <p:sp>
        <p:nvSpPr>
          <p:cNvPr id="11" name="矩形 10"/>
          <p:cNvSpPr>
            <a:spLocks noChangeArrowheads="1"/>
          </p:cNvSpPr>
          <p:nvPr/>
        </p:nvSpPr>
        <p:spPr bwMode="auto">
          <a:xfrm>
            <a:off x="2733675" y="1860550"/>
            <a:ext cx="3676650" cy="1914525"/>
          </a:xfrm>
          <a:prstGeom prst="rect">
            <a:avLst/>
          </a:prstGeom>
          <a:noFill/>
          <a:ln w="9525">
            <a:noFill/>
            <a:miter lim="800000"/>
            <a:headEnd/>
            <a:tailEnd/>
          </a:ln>
        </p:spPr>
        <p:txBody>
          <a:bodyPr lIns="68580" tIns="34290" rIns="68580" bIns="34290">
            <a:spAutoFit/>
          </a:bodyPr>
          <a:lstStyle/>
          <a:p>
            <a:pPr>
              <a:lnSpc>
                <a:spcPct val="150000"/>
              </a:lnSpc>
            </a:pPr>
            <a:r>
              <a:rPr lang="zh-CN" altLang="zh-CN" sz="2000">
                <a:latin typeface="微软雅黑" pitchFamily="34" charset="-122"/>
                <a:ea typeface="微软雅黑" pitchFamily="34" charset="-122"/>
              </a:rPr>
              <a:t>称重法测浮力的步骤</a:t>
            </a:r>
            <a:r>
              <a:rPr lang="en-US" altLang="zh-CN" sz="2000">
                <a:latin typeface="微软雅黑" pitchFamily="34" charset="-122"/>
                <a:ea typeface="微软雅黑" pitchFamily="34" charset="-122"/>
              </a:rPr>
              <a:t>:</a:t>
            </a:r>
            <a:endParaRPr lang="zh-CN" altLang="zh-CN" sz="2000">
              <a:latin typeface="微软雅黑" pitchFamily="34" charset="-122"/>
              <a:ea typeface="微软雅黑" pitchFamily="34" charset="-122"/>
            </a:endParaRPr>
          </a:p>
          <a:p>
            <a:pPr>
              <a:lnSpc>
                <a:spcPct val="150000"/>
              </a:lnSpc>
            </a:pPr>
            <a:r>
              <a:rPr lang="en-US" altLang="zh-CN" sz="2000">
                <a:latin typeface="微软雅黑" pitchFamily="34" charset="-122"/>
                <a:ea typeface="微软雅黑" pitchFamily="34" charset="-122"/>
              </a:rPr>
              <a:t>1</a:t>
            </a:r>
            <a:r>
              <a:rPr lang="en-US" altLang="zh-CN" sz="2000" i="1">
                <a:latin typeface="微软雅黑" pitchFamily="34" charset="-122"/>
                <a:ea typeface="微软雅黑" pitchFamily="34" charset="-122"/>
              </a:rPr>
              <a:t>.</a:t>
            </a:r>
            <a:r>
              <a:rPr lang="zh-CN" altLang="zh-CN" sz="2000">
                <a:latin typeface="微软雅黑" pitchFamily="34" charset="-122"/>
                <a:ea typeface="微软雅黑" pitchFamily="34" charset="-122"/>
              </a:rPr>
              <a:t>先测出石块的重力</a:t>
            </a:r>
            <a:r>
              <a:rPr lang="en-US" altLang="zh-CN" sz="2000" i="1">
                <a:latin typeface="Times New Roman" pitchFamily="18" charset="0"/>
                <a:ea typeface="微软雅黑" pitchFamily="34" charset="-122"/>
                <a:cs typeface="Times New Roman" pitchFamily="18" charset="0"/>
              </a:rPr>
              <a:t>G</a:t>
            </a:r>
            <a:r>
              <a:rPr lang="en-US" altLang="zh-CN" sz="2000" i="1">
                <a:latin typeface="微软雅黑" pitchFamily="34" charset="-122"/>
                <a:ea typeface="微软雅黑" pitchFamily="34" charset="-122"/>
              </a:rPr>
              <a:t>.</a:t>
            </a:r>
            <a:endParaRPr lang="zh-CN" altLang="zh-CN" sz="2000">
              <a:latin typeface="微软雅黑" pitchFamily="34" charset="-122"/>
              <a:ea typeface="微软雅黑" pitchFamily="34" charset="-122"/>
            </a:endParaRPr>
          </a:p>
          <a:p>
            <a:pPr>
              <a:lnSpc>
                <a:spcPct val="150000"/>
              </a:lnSpc>
            </a:pPr>
            <a:r>
              <a:rPr lang="en-US" altLang="zh-CN" sz="2000">
                <a:latin typeface="微软雅黑" pitchFamily="34" charset="-122"/>
                <a:ea typeface="微软雅黑" pitchFamily="34" charset="-122"/>
              </a:rPr>
              <a:t>2</a:t>
            </a:r>
            <a:r>
              <a:rPr lang="en-US" altLang="zh-CN" sz="2000" i="1">
                <a:latin typeface="微软雅黑" pitchFamily="34" charset="-122"/>
                <a:ea typeface="微软雅黑" pitchFamily="34" charset="-122"/>
              </a:rPr>
              <a:t>.</a:t>
            </a:r>
            <a:r>
              <a:rPr lang="zh-CN" altLang="zh-CN" sz="2000">
                <a:latin typeface="微软雅黑" pitchFamily="34" charset="-122"/>
                <a:ea typeface="微软雅黑" pitchFamily="34" charset="-122"/>
              </a:rPr>
              <a:t>再测出石块在水中的拉力</a:t>
            </a:r>
            <a:r>
              <a:rPr lang="en-US" altLang="zh-CN" sz="2000" i="1">
                <a:latin typeface="微软雅黑" pitchFamily="34" charset="-122"/>
                <a:ea typeface="微软雅黑" pitchFamily="34" charset="-122"/>
              </a:rPr>
              <a:t>F.</a:t>
            </a:r>
            <a:endParaRPr lang="zh-CN" altLang="zh-CN" sz="2000">
              <a:latin typeface="微软雅黑" pitchFamily="34" charset="-122"/>
              <a:ea typeface="微软雅黑" pitchFamily="34" charset="-122"/>
            </a:endParaRPr>
          </a:p>
          <a:p>
            <a:pPr>
              <a:lnSpc>
                <a:spcPct val="150000"/>
              </a:lnSpc>
            </a:pPr>
            <a:r>
              <a:rPr lang="en-US" altLang="zh-CN" sz="2000">
                <a:latin typeface="微软雅黑" pitchFamily="34" charset="-122"/>
                <a:ea typeface="微软雅黑" pitchFamily="34" charset="-122"/>
              </a:rPr>
              <a:t>3</a:t>
            </a:r>
            <a:r>
              <a:rPr lang="en-US" altLang="zh-CN" sz="2000" i="1">
                <a:latin typeface="微软雅黑" pitchFamily="34" charset="-122"/>
                <a:ea typeface="微软雅黑" pitchFamily="34" charset="-122"/>
              </a:rPr>
              <a:t>.</a:t>
            </a:r>
            <a:r>
              <a:rPr lang="en-US" altLang="zh-CN" sz="2000" i="1">
                <a:latin typeface="Times New Roman" pitchFamily="18" charset="0"/>
                <a:ea typeface="微软雅黑" pitchFamily="34" charset="-122"/>
              </a:rPr>
              <a:t>F</a:t>
            </a:r>
            <a:r>
              <a:rPr lang="zh-CN" altLang="zh-CN" sz="2000" baseline="-25000">
                <a:latin typeface="微软雅黑" pitchFamily="34" charset="-122"/>
                <a:ea typeface="微软雅黑" pitchFamily="34" charset="-122"/>
              </a:rPr>
              <a:t>浮</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G</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F.</a:t>
            </a:r>
            <a:endParaRPr lang="zh-CN" altLang="zh-CN" sz="2000" i="1">
              <a:latin typeface="Times New Roman" pitchFamily="18" charset="0"/>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92053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3238" y="1022350"/>
            <a:ext cx="1238250" cy="525463"/>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26654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测量浮力</a:t>
            </a:r>
          </a:p>
        </p:txBody>
      </p:sp>
      <p:sp>
        <p:nvSpPr>
          <p:cNvPr id="11" name="矩形 10"/>
          <p:cNvSpPr>
            <a:spLocks noChangeArrowheads="1"/>
          </p:cNvSpPr>
          <p:nvPr/>
        </p:nvSpPr>
        <p:spPr bwMode="auto">
          <a:xfrm>
            <a:off x="1158875" y="1633538"/>
            <a:ext cx="6486525" cy="27844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称重法测浮力时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不能让物体与容器底或侧壁接触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让物体与容器底或侧壁接触时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会产生向上的弹力或静摩擦力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这样会使向上的拉力减小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因为浮力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重力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向上的拉力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所以这样测出来的浮力会比实际的浮力大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实际的浮力一直存在</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且大小不变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只是根据称重法计算出的浮力比实际值变大了</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不正确了</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216025" y="514350"/>
            <a:ext cx="6815138" cy="901700"/>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第十章 流体的力现象</a:t>
            </a:r>
          </a:p>
        </p:txBody>
      </p:sp>
      <p:sp>
        <p:nvSpPr>
          <p:cNvPr id="64" name="文本框 78"/>
          <p:cNvSpPr txBox="1">
            <a:spLocks noChangeArrowheads="1"/>
          </p:cNvSpPr>
          <p:nvPr/>
        </p:nvSpPr>
        <p:spPr bwMode="auto">
          <a:xfrm>
            <a:off x="1758950" y="1863725"/>
            <a:ext cx="5597525" cy="577850"/>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3</a:t>
            </a:r>
            <a:r>
              <a:rPr lang="zh-CN" altLang="en-US" sz="3300" b="1">
                <a:solidFill>
                  <a:schemeClr val="accent1"/>
                </a:solidFill>
                <a:latin typeface="微软雅黑" pitchFamily="34" charset="-122"/>
                <a:ea typeface="微软雅黑" pitchFamily="34" charset="-122"/>
              </a:rPr>
              <a:t>节　科学探究</a:t>
            </a:r>
            <a:r>
              <a:rPr lang="en-US" altLang="zh-CN" sz="3300" b="1">
                <a:solidFill>
                  <a:schemeClr val="accent1"/>
                </a:solidFill>
                <a:latin typeface="微软雅黑" pitchFamily="34" charset="-122"/>
                <a:ea typeface="微软雅黑" pitchFamily="34" charset="-122"/>
              </a:rPr>
              <a:t>:</a:t>
            </a:r>
            <a:r>
              <a:rPr lang="zh-CN" altLang="en-US" sz="3300" b="1">
                <a:solidFill>
                  <a:schemeClr val="accent1"/>
                </a:solidFill>
                <a:latin typeface="微软雅黑" pitchFamily="34" charset="-122"/>
                <a:ea typeface="微软雅黑" pitchFamily="34" charset="-122"/>
              </a:rPr>
              <a:t>浮力的大小</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216025" y="514350"/>
            <a:ext cx="6815138" cy="901700"/>
          </a:xfrm>
          <a:prstGeom prst="rect">
            <a:avLst/>
          </a:prstGeom>
          <a:noFill/>
          <a:ln w="9525">
            <a:noFill/>
            <a:miter lim="800000"/>
            <a:headEnd/>
            <a:tailEnd/>
          </a:ln>
        </p:spPr>
        <p:txBody>
          <a:bodyPr lIns="68580" tIns="34290" rIns="68580" bIns="34290">
            <a:spAutoFit/>
          </a:bodyPr>
          <a:lstStyle/>
          <a:p>
            <a:r>
              <a:rPr lang="zh-CN" altLang="en-US" sz="5400" b="1" dirty="0">
                <a:solidFill>
                  <a:srgbClr val="FF0000"/>
                </a:solidFill>
                <a:latin typeface="隶书"/>
                <a:ea typeface="隶书"/>
                <a:cs typeface="隶书"/>
              </a:rPr>
              <a:t>第十章 流体的力现象</a:t>
            </a:r>
          </a:p>
        </p:txBody>
      </p:sp>
      <p:sp>
        <p:nvSpPr>
          <p:cNvPr id="64" name="文本框 78"/>
          <p:cNvSpPr txBox="1">
            <a:spLocks noChangeArrowheads="1"/>
          </p:cNvSpPr>
          <p:nvPr/>
        </p:nvSpPr>
        <p:spPr bwMode="auto">
          <a:xfrm>
            <a:off x="2333625" y="1873250"/>
            <a:ext cx="4208463" cy="577850"/>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1</a:t>
            </a:r>
            <a:r>
              <a:rPr lang="zh-CN" altLang="en-US" sz="3300" b="1">
                <a:solidFill>
                  <a:schemeClr val="accent1"/>
                </a:solidFill>
                <a:latin typeface="微软雅黑" pitchFamily="34" charset="-122"/>
                <a:ea typeface="微软雅黑" pitchFamily="34" charset="-122"/>
              </a:rPr>
              <a:t>节　在流体中运动</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23953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84188" y="1108075"/>
            <a:ext cx="1277937" cy="542925"/>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54356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浮力大小与什么因素有关　</a:t>
            </a:r>
          </a:p>
        </p:txBody>
      </p:sp>
      <p:sp>
        <p:nvSpPr>
          <p:cNvPr id="11" name="矩形 10"/>
          <p:cNvSpPr>
            <a:spLocks noChangeArrowheads="1"/>
          </p:cNvSpPr>
          <p:nvPr/>
        </p:nvSpPr>
        <p:spPr bwMode="auto">
          <a:xfrm>
            <a:off x="1574800" y="3387725"/>
            <a:ext cx="5673725" cy="99218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排开水的体积越大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物体所受的浮力越大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因此把空饮料罐用手按入水桶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饮料罐进入水中越深越费力</a:t>
            </a:r>
            <a:r>
              <a:rPr lang="en-US" altLang="zh-CN" sz="2000">
                <a:latin typeface="微软雅黑" pitchFamily="34" charset="-122"/>
                <a:ea typeface="微软雅黑" pitchFamily="34" charset="-122"/>
              </a:rPr>
              <a:t>.</a:t>
            </a:r>
          </a:p>
        </p:txBody>
      </p:sp>
      <p:pic>
        <p:nvPicPr>
          <p:cNvPr id="10" name="g82.jpg" descr="id:2147512549;FounderCES"/>
          <p:cNvPicPr>
            <a:picLocks noChangeAspect="1" noChangeArrowheads="1"/>
          </p:cNvPicPr>
          <p:nvPr/>
        </p:nvPicPr>
        <p:blipFill>
          <a:blip r:embed="rId4"/>
          <a:srcRect/>
          <a:stretch>
            <a:fillRect/>
          </a:stretch>
        </p:blipFill>
        <p:spPr bwMode="auto">
          <a:xfrm>
            <a:off x="3524250" y="1570038"/>
            <a:ext cx="1895475" cy="18319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52112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5300" y="1112838"/>
            <a:ext cx="1254125" cy="5334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54356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浮力大小与什么因素有关　</a:t>
            </a:r>
          </a:p>
        </p:txBody>
      </p:sp>
      <p:sp>
        <p:nvSpPr>
          <p:cNvPr id="23" name="矩形 22"/>
          <p:cNvSpPr>
            <a:spLocks noChangeArrowheads="1"/>
          </p:cNvSpPr>
          <p:nvPr/>
        </p:nvSpPr>
        <p:spPr bwMode="auto">
          <a:xfrm>
            <a:off x="1287463" y="2366963"/>
            <a:ext cx="6037262" cy="992187"/>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在物体完全浸入液体之前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讨论物体浸入液体的体积</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在完全浸入液体后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才能讨论物体浸入液体的深度</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52112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8475" y="1112838"/>
            <a:ext cx="1247775" cy="5334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54356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浮力大小与什么因素有关　</a:t>
            </a:r>
          </a:p>
        </p:txBody>
      </p:sp>
      <p:sp>
        <p:nvSpPr>
          <p:cNvPr id="23" name="矩形 22"/>
          <p:cNvSpPr>
            <a:spLocks noChangeArrowheads="1"/>
          </p:cNvSpPr>
          <p:nvPr/>
        </p:nvSpPr>
        <p:spPr bwMode="auto">
          <a:xfrm>
            <a:off x="1325563" y="2046288"/>
            <a:ext cx="6037262" cy="1862137"/>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探究浮力的大小跟哪些因素有关时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用“控制变量法”的思想去分析和设计</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具体采用“称量法”来进行探究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既能从弹簧测力计示数的变化中体验浮力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同时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还能准确地测出浮力的大小</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521125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7525" y="793750"/>
            <a:ext cx="1247775" cy="5302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543560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浮力大小与什么因素有关　</a:t>
            </a:r>
          </a:p>
        </p:txBody>
      </p:sp>
      <p:sp>
        <p:nvSpPr>
          <p:cNvPr id="23" name="矩形 22"/>
          <p:cNvSpPr>
            <a:spLocks noChangeArrowheads="1"/>
          </p:cNvSpPr>
          <p:nvPr/>
        </p:nvSpPr>
        <p:spPr bwMode="auto">
          <a:xfrm>
            <a:off x="1344613" y="1095375"/>
            <a:ext cx="6037262" cy="9382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在布满石块的海滨浴场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游泳的人赤脚从深水走向浅水的过程中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脚会感觉越来越疼</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为什么</a:t>
            </a:r>
            <a:r>
              <a:rPr lang="en-US" altLang="zh-CN" sz="2000">
                <a:latin typeface="微软雅黑" pitchFamily="34" charset="-122"/>
                <a:ea typeface="微软雅黑" pitchFamily="34" charset="-122"/>
              </a:rPr>
              <a:t>?</a:t>
            </a:r>
          </a:p>
        </p:txBody>
      </p:sp>
      <p:pic>
        <p:nvPicPr>
          <p:cNvPr id="10" name="cc600.jpg" descr="id:2147512577;FounderCES"/>
          <p:cNvPicPr>
            <a:picLocks noChangeAspect="1" noChangeArrowheads="1"/>
          </p:cNvPicPr>
          <p:nvPr/>
        </p:nvPicPr>
        <p:blipFill>
          <a:blip r:embed="rId4"/>
          <a:srcRect/>
          <a:stretch>
            <a:fillRect/>
          </a:stretch>
        </p:blipFill>
        <p:spPr bwMode="auto">
          <a:xfrm>
            <a:off x="3429000" y="2014538"/>
            <a:ext cx="1698625" cy="1271587"/>
          </a:xfrm>
          <a:prstGeom prst="rect">
            <a:avLst/>
          </a:prstGeom>
          <a:noFill/>
          <a:ln w="9525">
            <a:noFill/>
            <a:miter lim="800000"/>
            <a:headEnd/>
            <a:tailEnd/>
          </a:ln>
        </p:spPr>
      </p:pic>
      <p:sp>
        <p:nvSpPr>
          <p:cNvPr id="11" name="矩形 10"/>
          <p:cNvSpPr>
            <a:spLocks noChangeArrowheads="1"/>
          </p:cNvSpPr>
          <p:nvPr/>
        </p:nvSpPr>
        <p:spPr bwMode="auto">
          <a:xfrm>
            <a:off x="1071563" y="3227388"/>
            <a:ext cx="6837362" cy="1916112"/>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点拨：人从深水走向浅水的过程中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人排开水的体积减小了</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因而水的浮力减小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而人的重力不变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故人对石块的压力增大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而物体间力的作用是相互的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所以石块作用在脚上的力也增大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受力面积一定</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因此脚承受的压强增大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所以感到越来越疼</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lide(fromBottom)">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slide(fromBottom)">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0" y="0"/>
            <a:ext cx="529609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4350" y="1112838"/>
            <a:ext cx="1216025" cy="5334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5089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浮力大小与什么因素有关</a:t>
            </a:r>
          </a:p>
        </p:txBody>
      </p:sp>
      <p:sp>
        <p:nvSpPr>
          <p:cNvPr id="23" name="矩形 22"/>
          <p:cNvSpPr>
            <a:spLocks noChangeArrowheads="1"/>
          </p:cNvSpPr>
          <p:nvPr/>
        </p:nvSpPr>
        <p:spPr bwMode="auto">
          <a:xfrm>
            <a:off x="1093788" y="1782763"/>
            <a:ext cx="6616700" cy="14541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物体浸入液体中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在浸没之前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浮力随深度的增大而增大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原因是排开液体的体积在变大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浸没之后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浮力大小与物体所处的深度无关</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浮力的大小随深度变化的图像如图所示</a:t>
            </a:r>
            <a:r>
              <a:rPr lang="en-US" altLang="zh-CN" sz="2000">
                <a:latin typeface="微软雅黑" pitchFamily="34" charset="-122"/>
                <a:ea typeface="微软雅黑" pitchFamily="34" charset="-122"/>
              </a:rPr>
              <a:t>.</a:t>
            </a:r>
          </a:p>
        </p:txBody>
      </p:sp>
      <p:pic>
        <p:nvPicPr>
          <p:cNvPr id="12" name="CC604.EPS" descr="id:2147512612;FounderCES"/>
          <p:cNvPicPr>
            <a:picLocks noChangeAspect="1" noChangeArrowheads="1"/>
          </p:cNvPicPr>
          <p:nvPr/>
        </p:nvPicPr>
        <p:blipFill>
          <a:blip r:embed="rId4"/>
          <a:srcRect/>
          <a:stretch>
            <a:fillRect/>
          </a:stretch>
        </p:blipFill>
        <p:spPr bwMode="auto">
          <a:xfrm>
            <a:off x="3624263" y="3227388"/>
            <a:ext cx="1824037" cy="17843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lide(fromBottom)">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0" y="0"/>
            <a:ext cx="529609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4350" y="1120775"/>
            <a:ext cx="1216025" cy="5175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5089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浮力大小与什么因素有关</a:t>
            </a:r>
          </a:p>
        </p:txBody>
      </p:sp>
      <p:sp>
        <p:nvSpPr>
          <p:cNvPr id="23" name="矩形 22"/>
          <p:cNvSpPr>
            <a:spLocks noChangeArrowheads="1"/>
          </p:cNvSpPr>
          <p:nvPr/>
        </p:nvSpPr>
        <p:spPr bwMode="auto">
          <a:xfrm>
            <a:off x="1149350" y="2074863"/>
            <a:ext cx="6618288" cy="186372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在探究“浮力的大小跟哪些因素有关”的实验中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应用了控制变量法</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当研究浮力大小与液体密度之间的关系时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应保持物体排开液体的体积不变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当研究浮力的大小与物体排开液体体积之间的关系时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应保持液体的密度不同</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62755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30225" y="1120775"/>
            <a:ext cx="1185863" cy="5175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阿基米德原理</a:t>
            </a:r>
          </a:p>
        </p:txBody>
      </p:sp>
      <p:sp>
        <p:nvSpPr>
          <p:cNvPr id="23" name="矩形 22"/>
          <p:cNvSpPr>
            <a:spLocks noChangeArrowheads="1"/>
          </p:cNvSpPr>
          <p:nvPr/>
        </p:nvSpPr>
        <p:spPr bwMode="auto">
          <a:xfrm>
            <a:off x="1149350" y="2074863"/>
            <a:ext cx="6618288" cy="14001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在同种液体中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浮力的大小只能根据排开液体的体积判断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排开液体的体积越大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浮力越大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不能根据物体浮在水面或沉底来判断</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62755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30225" y="1128713"/>
            <a:ext cx="1185863" cy="50165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阿基米德原理</a:t>
            </a:r>
          </a:p>
        </p:txBody>
      </p:sp>
      <p:sp>
        <p:nvSpPr>
          <p:cNvPr id="23" name="矩形 22"/>
          <p:cNvSpPr>
            <a:spLocks noChangeArrowheads="1"/>
          </p:cNvSpPr>
          <p:nvPr/>
        </p:nvSpPr>
        <p:spPr bwMode="auto">
          <a:xfrm>
            <a:off x="1149350" y="2074863"/>
            <a:ext cx="6618288" cy="1401762"/>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实验时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要把溢水杯装满水</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如果溢水杯中水面低于溢水口</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物体浸入水中后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水面先上升到溢水口再溢出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从溢水杯中溢出的水重将小于物体排开的水重</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62755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30225" y="1128713"/>
            <a:ext cx="1185863" cy="50165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阿基米德原理</a:t>
            </a:r>
          </a:p>
        </p:txBody>
      </p:sp>
      <p:sp>
        <p:nvSpPr>
          <p:cNvPr id="23" name="矩形 22"/>
          <p:cNvSpPr>
            <a:spLocks noChangeArrowheads="1"/>
          </p:cNvSpPr>
          <p:nvPr/>
        </p:nvSpPr>
        <p:spPr bwMode="auto">
          <a:xfrm>
            <a:off x="1177925" y="1660525"/>
            <a:ext cx="6618288" cy="2784475"/>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实验中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先测物体和空小桶的重力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目的是避免物体和空小桶沾水后使测量误差变大</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使水恰好到达溢水口”的目的是使物体排开的水全部流入到小桶中</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(3)</a:t>
            </a:r>
            <a:r>
              <a:rPr lang="zh-CN" altLang="en-US" sz="2000">
                <a:latin typeface="微软雅黑" pitchFamily="34" charset="-122"/>
                <a:ea typeface="微软雅黑" pitchFamily="34" charset="-122"/>
              </a:rPr>
              <a:t>更换不同质量的物体重复进行实验的目的是多次进行实验得出普遍规律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避免结论的偶然性</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62755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50863" y="1128713"/>
            <a:ext cx="1144587" cy="50165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阿基米德原理</a:t>
            </a:r>
          </a:p>
        </p:txBody>
      </p:sp>
      <p:sp>
        <p:nvSpPr>
          <p:cNvPr id="23" name="矩形 22"/>
          <p:cNvSpPr>
            <a:spLocks noChangeArrowheads="1"/>
          </p:cNvSpPr>
          <p:nvPr/>
        </p:nvSpPr>
        <p:spPr bwMode="auto">
          <a:xfrm>
            <a:off x="1177925" y="1660525"/>
            <a:ext cx="6618288" cy="278606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探究阿基米德原理的实验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就是探究“浮力大小等于什么”的实验</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结论是浮力的大小等于物体排开液体所受的重力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实验时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用重力差法求出物体所受浮力大小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用弹簧测力计测出排开液体重力的大小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最后把浮力与排开液体的重力相比较</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实验过程中注意溢水杯中的液体应达到溢水口</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以保证物体排开的液体全部流入小桶</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22143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906463"/>
            <a:ext cx="1250950" cy="531812"/>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40497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鸟儿是怎样翱翔的</a:t>
            </a:r>
          </a:p>
        </p:txBody>
      </p:sp>
      <p:sp>
        <p:nvSpPr>
          <p:cNvPr id="23" name="矩形 22"/>
          <p:cNvSpPr>
            <a:spLocks noChangeArrowheads="1"/>
          </p:cNvSpPr>
          <p:nvPr/>
        </p:nvSpPr>
        <p:spPr bwMode="auto">
          <a:xfrm>
            <a:off x="1891506" y="3507854"/>
            <a:ext cx="5776838" cy="992579"/>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000" b="1" dirty="0">
                <a:latin typeface="微软雅黑" pitchFamily="34" charset="-122"/>
                <a:ea typeface="微软雅黑" pitchFamily="34" charset="-122"/>
              </a:rPr>
              <a:t>“八月秋高风怒号</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卷我屋上三重茅”</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茅草被卷走是由于屋顶上方空气流速快</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压强小</a:t>
            </a:r>
            <a:r>
              <a:rPr lang="en-US" altLang="zh-CN" sz="2000" b="1" dirty="0">
                <a:latin typeface="微软雅黑" pitchFamily="34" charset="-122"/>
                <a:ea typeface="微软雅黑" pitchFamily="34" charset="-122"/>
              </a:rPr>
              <a:t>.</a:t>
            </a:r>
          </a:p>
        </p:txBody>
      </p:sp>
      <p:pic>
        <p:nvPicPr>
          <p:cNvPr id="12" name="cc531.jpg" descr="id:2147511684;FounderCES"/>
          <p:cNvPicPr>
            <a:picLocks noChangeAspect="1" noChangeArrowheads="1"/>
          </p:cNvPicPr>
          <p:nvPr/>
        </p:nvPicPr>
        <p:blipFill>
          <a:blip r:embed="rId4"/>
          <a:srcRect/>
          <a:stretch>
            <a:fillRect/>
          </a:stretch>
        </p:blipFill>
        <p:spPr bwMode="auto">
          <a:xfrm>
            <a:off x="3123340" y="1059582"/>
            <a:ext cx="3440882" cy="231804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lide(fromBottom)">
                                      <p:cBhvr>
                                        <p:cTn id="20" dur="500"/>
                                        <p:tgtEl>
                                          <p:spTgt spid="12"/>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lide(fromBottom)">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62755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50863" y="1128713"/>
            <a:ext cx="1144587" cy="50165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阿基米德原理</a:t>
            </a:r>
          </a:p>
        </p:txBody>
      </p:sp>
      <p:sp>
        <p:nvSpPr>
          <p:cNvPr id="23" name="矩形 22"/>
          <p:cNvSpPr>
            <a:spLocks noChangeArrowheads="1"/>
          </p:cNvSpPr>
          <p:nvPr/>
        </p:nvSpPr>
        <p:spPr bwMode="auto">
          <a:xfrm>
            <a:off x="1254125" y="1593850"/>
            <a:ext cx="6249988" cy="3302000"/>
          </a:xfrm>
          <a:prstGeom prst="rect">
            <a:avLst/>
          </a:prstGeom>
          <a:noFill/>
          <a:ln w="9525">
            <a:noFill/>
            <a:miter lim="800000"/>
            <a:headEnd/>
            <a:tailEnd/>
          </a:ln>
        </p:spPr>
        <p:txBody>
          <a:bodyPr lIns="68580" tIns="34290" rIns="68580" bIns="34290">
            <a:spAutoFit/>
          </a:bodyPr>
          <a:lstStyle/>
          <a:p>
            <a:pPr>
              <a:lnSpc>
                <a:spcPct val="150000"/>
              </a:lnSpc>
            </a:pPr>
            <a:r>
              <a:rPr lang="zh-CN" altLang="zh-CN" sz="2000">
                <a:latin typeface="微软雅黑" pitchFamily="34" charset="-122"/>
                <a:ea typeface="微软雅黑" pitchFamily="34" charset="-122"/>
              </a:rPr>
              <a:t>称重法测固体的密度</a:t>
            </a:r>
            <a:r>
              <a:rPr lang="en-US" altLang="zh-CN" sz="2000" i="1">
                <a:latin typeface="微软雅黑" pitchFamily="34" charset="-122"/>
                <a:ea typeface="微软雅黑" pitchFamily="34" charset="-122"/>
              </a:rPr>
              <a:t>.</a:t>
            </a:r>
            <a:endParaRPr lang="zh-CN" altLang="zh-CN" sz="2000">
              <a:latin typeface="微软雅黑" pitchFamily="34" charset="-122"/>
              <a:ea typeface="微软雅黑" pitchFamily="34" charset="-122"/>
            </a:endParaRPr>
          </a:p>
          <a:p>
            <a:pPr>
              <a:lnSpc>
                <a:spcPct val="150000"/>
              </a:lnSpc>
            </a:pPr>
            <a:r>
              <a:rPr lang="zh-CN" altLang="zh-CN" sz="2000">
                <a:latin typeface="微软雅黑" pitchFamily="34" charset="-122"/>
                <a:ea typeface="微软雅黑" pitchFamily="34" charset="-122"/>
              </a:rPr>
              <a:t>对于密度大于水的固体</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可用称重法测量它的密度</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其方法如下</a:t>
            </a:r>
            <a:r>
              <a:rPr lang="en-US" altLang="zh-CN" sz="2000">
                <a:latin typeface="微软雅黑" pitchFamily="34" charset="-122"/>
                <a:ea typeface="微软雅黑" pitchFamily="34" charset="-122"/>
              </a:rPr>
              <a:t>:</a:t>
            </a:r>
            <a:endParaRPr lang="zh-CN" altLang="zh-CN" sz="2000">
              <a:latin typeface="微软雅黑" pitchFamily="34" charset="-122"/>
              <a:ea typeface="微软雅黑" pitchFamily="34" charset="-122"/>
            </a:endParaRPr>
          </a:p>
          <a:p>
            <a:pPr>
              <a:lnSpc>
                <a:spcPct val="150000"/>
              </a:lnSpc>
            </a:pPr>
            <a:r>
              <a:rPr lang="en-US" altLang="zh-CN" sz="2000">
                <a:latin typeface="微软雅黑" pitchFamily="34" charset="-122"/>
                <a:ea typeface="微软雅黑" pitchFamily="34" charset="-122"/>
              </a:rPr>
              <a:t>(1)</a:t>
            </a:r>
            <a:r>
              <a:rPr lang="zh-CN" altLang="zh-CN" sz="2000">
                <a:latin typeface="微软雅黑" pitchFamily="34" charset="-122"/>
                <a:ea typeface="微软雅黑" pitchFamily="34" charset="-122"/>
              </a:rPr>
              <a:t>在空气中用弹簧测力计测出物体的重力</a:t>
            </a:r>
            <a:r>
              <a:rPr lang="en-US" altLang="zh-CN" sz="2000" i="1">
                <a:latin typeface="Times New Roman" pitchFamily="18" charset="0"/>
                <a:ea typeface="微软雅黑" pitchFamily="34" charset="-122"/>
                <a:cs typeface="Times New Roman" pitchFamily="18" charset="0"/>
              </a:rPr>
              <a:t>G</a:t>
            </a:r>
            <a:r>
              <a:rPr lang="en-US" altLang="zh-CN" sz="2000">
                <a:latin typeface="微软雅黑" pitchFamily="34" charset="-122"/>
                <a:ea typeface="微软雅黑" pitchFamily="34" charset="-122"/>
              </a:rPr>
              <a:t>;</a:t>
            </a:r>
            <a:endParaRPr lang="zh-CN" altLang="zh-CN" sz="2000">
              <a:latin typeface="微软雅黑" pitchFamily="34" charset="-122"/>
              <a:ea typeface="微软雅黑" pitchFamily="34" charset="-122"/>
            </a:endParaRPr>
          </a:p>
          <a:p>
            <a:pPr>
              <a:lnSpc>
                <a:spcPct val="150000"/>
              </a:lnSpc>
            </a:pPr>
            <a:r>
              <a:rPr lang="en-US" altLang="zh-CN" sz="2000">
                <a:latin typeface="微软雅黑" pitchFamily="34" charset="-122"/>
                <a:ea typeface="微软雅黑" pitchFamily="34" charset="-122"/>
              </a:rPr>
              <a:t>(2)</a:t>
            </a:r>
            <a:r>
              <a:rPr lang="zh-CN" altLang="zh-CN" sz="2000">
                <a:latin typeface="微软雅黑" pitchFamily="34" charset="-122"/>
                <a:ea typeface="微软雅黑" pitchFamily="34" charset="-122"/>
              </a:rPr>
              <a:t>将物体浸没于水中并读出此时弹簧测力计的示数</a:t>
            </a:r>
            <a:r>
              <a:rPr lang="en-US" altLang="zh-CN" sz="2000" i="1">
                <a:latin typeface="微软雅黑" pitchFamily="34" charset="-122"/>
                <a:ea typeface="微软雅黑" pitchFamily="34" charset="-122"/>
              </a:rPr>
              <a:t>F.</a:t>
            </a:r>
            <a:endParaRPr lang="zh-CN" altLang="zh-CN" sz="2000">
              <a:latin typeface="微软雅黑" pitchFamily="34" charset="-122"/>
              <a:ea typeface="微软雅黑" pitchFamily="34" charset="-122"/>
            </a:endParaRPr>
          </a:p>
          <a:p>
            <a:pPr>
              <a:lnSpc>
                <a:spcPct val="150000"/>
              </a:lnSpc>
            </a:pPr>
            <a:r>
              <a:rPr lang="en-US" altLang="zh-CN" sz="2000">
                <a:latin typeface="微软雅黑" pitchFamily="34" charset="-122"/>
                <a:ea typeface="微软雅黑" pitchFamily="34" charset="-122"/>
              </a:rPr>
              <a:t>(3)</a:t>
            </a:r>
            <a:r>
              <a:rPr lang="zh-CN" altLang="zh-CN" sz="2000">
                <a:latin typeface="微软雅黑" pitchFamily="34" charset="-122"/>
                <a:ea typeface="微软雅黑" pitchFamily="34" charset="-122"/>
              </a:rPr>
              <a:t>根据阿基米德原理及密度的相关知识可知</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物体的密度</a:t>
            </a:r>
            <a:r>
              <a:rPr lang="en-US" altLang="zh-CN" sz="2000" i="1">
                <a:latin typeface="Times New Roman" pitchFamily="18" charset="0"/>
                <a:ea typeface="微软雅黑" pitchFamily="34" charset="-122"/>
              </a:rPr>
              <a:t>ρ</a:t>
            </a:r>
            <a:r>
              <a:rPr lang="zh-CN" altLang="zh-CN" sz="2000" baseline="-25000">
                <a:latin typeface="微软雅黑" pitchFamily="34" charset="-122"/>
                <a:ea typeface="微软雅黑" pitchFamily="34" charset="-122"/>
              </a:rPr>
              <a:t>物</a:t>
            </a:r>
            <a:r>
              <a:rPr lang="en-US" altLang="zh-CN" sz="2000">
                <a:latin typeface="微软雅黑" pitchFamily="34" charset="-122"/>
                <a:ea typeface="微软雅黑" pitchFamily="34" charset="-122"/>
              </a:rPr>
              <a:t>=            </a:t>
            </a:r>
            <a:r>
              <a:rPr lang="en-US" altLang="zh-CN" sz="2000" i="1">
                <a:latin typeface="Times New Roman" pitchFamily="18" charset="0"/>
                <a:ea typeface="微软雅黑" pitchFamily="34" charset="-122"/>
                <a:sym typeface="Times New Roman" pitchFamily="18" charset="0"/>
              </a:rPr>
              <a:t>ρ</a:t>
            </a:r>
            <a:r>
              <a:rPr lang="zh-CN" altLang="zh-CN" sz="2000" baseline="-25000">
                <a:latin typeface="微软雅黑" pitchFamily="34" charset="-122"/>
                <a:ea typeface="微软雅黑" pitchFamily="34" charset="-122"/>
              </a:rPr>
              <a:t>水</a:t>
            </a:r>
            <a:r>
              <a:rPr lang="en-US" altLang="zh-CN" sz="2000" i="1">
                <a:latin typeface="微软雅黑" pitchFamily="34" charset="-122"/>
                <a:ea typeface="微软雅黑" pitchFamily="34" charset="-122"/>
              </a:rPr>
              <a:t>.</a:t>
            </a:r>
            <a:endParaRPr lang="zh-CN" altLang="zh-CN" sz="2000">
              <a:latin typeface="微软雅黑" pitchFamily="34" charset="-122"/>
              <a:ea typeface="微软雅黑" pitchFamily="34" charset="-122"/>
            </a:endParaRPr>
          </a:p>
        </p:txBody>
      </p:sp>
      <p:graphicFrame>
        <p:nvGraphicFramePr>
          <p:cNvPr id="48139" name="Group 11"/>
          <p:cNvGraphicFramePr>
            <a:graphicFrameLocks noGrp="1"/>
          </p:cNvGraphicFramePr>
          <p:nvPr/>
        </p:nvGraphicFramePr>
        <p:xfrm>
          <a:off x="2082800" y="4235450"/>
          <a:ext cx="868363" cy="790575"/>
        </p:xfrm>
        <a:graphic>
          <a:graphicData uri="http://schemas.openxmlformats.org/drawingml/2006/table">
            <a:tbl>
              <a:tblPr/>
              <a:tblGrid>
                <a:gridCol w="868363"/>
              </a:tblGrid>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000" b="0" i="1" u="none" strike="noStrike" cap="none" normalizeH="0" baseline="0" smtClean="0">
                          <a:ln>
                            <a:noFill/>
                          </a:ln>
                          <a:solidFill>
                            <a:schemeClr val="tx1"/>
                          </a:solidFill>
                          <a:effectLst/>
                          <a:latin typeface="Times New Roman" pitchFamily="18" charset="0"/>
                          <a:ea typeface="微软雅黑" pitchFamily="34" charset="-122"/>
                          <a:cs typeface="Times New Roman" pitchFamily="18" charset="0"/>
                          <a:sym typeface="Times New Roman" pitchFamily="18" charset="0"/>
                        </a:rPr>
                        <a:t>G</a:t>
                      </a:r>
                      <a:endParaRPr kumimoji="0" lang="zh-CN" altLang="en-US" sz="2000" b="0" i="1" u="none" strike="noStrike" cap="none" normalizeH="0" baseline="0" smtClean="0">
                        <a:ln>
                          <a:noFill/>
                        </a:ln>
                        <a:solidFill>
                          <a:schemeClr val="tx1"/>
                        </a:solidFill>
                        <a:effectLst/>
                        <a:latin typeface="Times New Roman" pitchFamily="18" charset="0"/>
                        <a:ea typeface="微软雅黑" pitchFamily="34" charset="-122"/>
                        <a:cs typeface="Times New Roman" pitchFamily="18" charset="0"/>
                        <a:sym typeface="Times New Roman" pitchFamily="18" charset="0"/>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000" b="0" i="1" u="none" strike="noStrike" cap="none" normalizeH="0" baseline="0" smtClean="0">
                          <a:ln>
                            <a:noFill/>
                          </a:ln>
                          <a:solidFill>
                            <a:schemeClr val="tx1"/>
                          </a:solidFill>
                          <a:effectLst/>
                          <a:latin typeface="Times New Roman" pitchFamily="18" charset="0"/>
                          <a:ea typeface="微软雅黑" pitchFamily="34" charset="-122"/>
                          <a:cs typeface="Times New Roman" pitchFamily="18" charset="0"/>
                          <a:sym typeface="Times New Roman" pitchFamily="18" charset="0"/>
                        </a:rPr>
                        <a:t>G</a:t>
                      </a:r>
                      <a:r>
                        <a:rPr kumimoji="0" lang="en-US" altLang="zh-CN" sz="2000" b="0" i="0" u="none" strike="noStrike" cap="none" normalizeH="0" baseline="0" smtClean="0">
                          <a:ln>
                            <a:noFill/>
                          </a:ln>
                          <a:solidFill>
                            <a:schemeClr val="tx1"/>
                          </a:solidFill>
                          <a:effectLst/>
                          <a:latin typeface="微软雅黑" pitchFamily="34" charset="-122"/>
                          <a:ea typeface="微软雅黑" pitchFamily="34" charset="-122"/>
                          <a:cs typeface="Times New Roman" pitchFamily="18" charset="0"/>
                          <a:sym typeface="Times New Roman" pitchFamily="18" charset="0"/>
                        </a:rPr>
                        <a:t>-</a:t>
                      </a:r>
                      <a:r>
                        <a:rPr kumimoji="0" lang="en-US" altLang="zh-CN" sz="2000" b="0" i="1" u="none" strike="noStrike" cap="none" normalizeH="0" baseline="0" smtClean="0">
                          <a:ln>
                            <a:noFill/>
                          </a:ln>
                          <a:solidFill>
                            <a:schemeClr val="tx1"/>
                          </a:solidFill>
                          <a:effectLst/>
                          <a:latin typeface="Times New Roman" pitchFamily="18" charset="0"/>
                          <a:ea typeface="微软雅黑" pitchFamily="34" charset="-122"/>
                          <a:cs typeface="Times New Roman" pitchFamily="18" charset="0"/>
                          <a:sym typeface="Times New Roman" pitchFamily="18" charset="0"/>
                        </a:rPr>
                        <a:t>F</a:t>
                      </a:r>
                      <a:endParaRPr kumimoji="0" lang="zh-CN" altLang="en-US" sz="2000" b="0" i="1" u="none" strike="noStrike" cap="none" normalizeH="0" baseline="0" smtClean="0">
                        <a:ln>
                          <a:noFill/>
                        </a:ln>
                        <a:solidFill>
                          <a:schemeClr val="tx1"/>
                        </a:solidFill>
                        <a:effectLst/>
                        <a:latin typeface="Times New Roman" pitchFamily="18" charset="0"/>
                        <a:ea typeface="微软雅黑" pitchFamily="34" charset="-122"/>
                        <a:cs typeface="Times New Roman" pitchFamily="18" charset="0"/>
                        <a:sym typeface="Times New Roman" pitchFamily="18" charset="0"/>
                      </a:endParaRP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48139"/>
                                        </p:tgtEl>
                                        <p:attrNameLst>
                                          <p:attrName>style.visibility</p:attrName>
                                        </p:attrNameLst>
                                      </p:cBhvr>
                                      <p:to>
                                        <p:strVal val="visible"/>
                                      </p:to>
                                    </p:set>
                                    <p:animEffect transition="in" filter="slide(fromBottom)">
                                      <p:cBhvr>
                                        <p:cTn id="24" dur="500"/>
                                        <p:tgtEl>
                                          <p:spTgt spid="481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216025" y="514350"/>
            <a:ext cx="6815138" cy="901700"/>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第十章 流体的力现象</a:t>
            </a:r>
          </a:p>
        </p:txBody>
      </p:sp>
      <p:sp>
        <p:nvSpPr>
          <p:cNvPr id="64" name="文本框 78"/>
          <p:cNvSpPr txBox="1">
            <a:spLocks noChangeArrowheads="1"/>
          </p:cNvSpPr>
          <p:nvPr/>
        </p:nvSpPr>
        <p:spPr bwMode="auto">
          <a:xfrm>
            <a:off x="3116263" y="1892300"/>
            <a:ext cx="2938462" cy="577850"/>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4</a:t>
            </a:r>
            <a:r>
              <a:rPr lang="zh-CN" altLang="en-US" sz="3300" b="1">
                <a:solidFill>
                  <a:schemeClr val="accent1"/>
                </a:solidFill>
                <a:latin typeface="微软雅黑" pitchFamily="34" charset="-122"/>
                <a:ea typeface="微软雅黑" pitchFamily="34" charset="-122"/>
              </a:rPr>
              <a:t>节　沉与浮</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0850" y="1108075"/>
            <a:ext cx="1193800" cy="506413"/>
          </a:xfrm>
          <a:prstGeom prst="rect">
            <a:avLst/>
          </a:prstGeom>
          <a:noFill/>
          <a:ln w="9525">
            <a:noFill/>
            <a:miter lim="800000"/>
            <a:headEnd/>
            <a:tailEnd/>
          </a:ln>
        </p:spPr>
      </p:pic>
      <p:grpSp>
        <p:nvGrpSpPr>
          <p:cNvPr id="2" name="组合 18"/>
          <p:cNvGrpSpPr>
            <a:grpSpLocks/>
          </p:cNvGrpSpPr>
          <p:nvPr/>
        </p:nvGrpSpPr>
        <p:grpSpPr bwMode="auto">
          <a:xfrm>
            <a:off x="252413" y="0"/>
            <a:ext cx="3754437"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464" y="208182"/>
              <a:ext cx="418795" cy="243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1948" y="208182"/>
              <a:ext cx="418795" cy="243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物体的浮沉条件</a:t>
            </a:r>
          </a:p>
        </p:txBody>
      </p:sp>
      <p:sp>
        <p:nvSpPr>
          <p:cNvPr id="14" name="矩形 13"/>
          <p:cNvSpPr>
            <a:spLocks noChangeArrowheads="1"/>
          </p:cNvSpPr>
          <p:nvPr/>
        </p:nvSpPr>
        <p:spPr bwMode="auto">
          <a:xfrm>
            <a:off x="1587500" y="2001838"/>
            <a:ext cx="5670550" cy="1914525"/>
          </a:xfrm>
          <a:prstGeom prst="rect">
            <a:avLst/>
          </a:prstGeom>
          <a:noFill/>
          <a:ln w="9525">
            <a:noFill/>
            <a:miter lim="800000"/>
            <a:headEnd/>
            <a:tailEnd/>
          </a:ln>
        </p:spPr>
        <p:txBody>
          <a:bodyPr lIns="68580" tIns="34290" rIns="68580" bIns="34290">
            <a:spAutoFit/>
          </a:bodyPr>
          <a:lstStyle/>
          <a:p>
            <a:pPr>
              <a:lnSpc>
                <a:spcPct val="150000"/>
              </a:lnSpc>
            </a:pPr>
            <a:r>
              <a:rPr lang="zh-CN" altLang="zh-CN" sz="2000">
                <a:latin typeface="微软雅黑" pitchFamily="34" charset="-122"/>
                <a:ea typeface="微软雅黑" pitchFamily="34" charset="-122"/>
              </a:rPr>
              <a:t>漂浮和悬浮的物体</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所受的浮力都等于物体的重力</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即</a:t>
            </a:r>
            <a:r>
              <a:rPr lang="en-US" altLang="zh-CN" sz="2000" i="1">
                <a:latin typeface="Times New Roman" pitchFamily="18" charset="0"/>
                <a:ea typeface="微软雅黑" pitchFamily="34" charset="-122"/>
                <a:cs typeface="Times New Roman" pitchFamily="18" charset="0"/>
              </a:rPr>
              <a:t>F</a:t>
            </a:r>
            <a:r>
              <a:rPr lang="zh-CN" altLang="zh-CN" sz="2000" baseline="-25000">
                <a:latin typeface="微软雅黑" pitchFamily="34" charset="-122"/>
                <a:ea typeface="微软雅黑" pitchFamily="34" charset="-122"/>
              </a:rPr>
              <a:t>浮</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G</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但漂浮时物体静止在液体表面上</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此时</a:t>
            </a:r>
            <a:r>
              <a:rPr lang="en-US" altLang="zh-CN" sz="2000" i="1">
                <a:latin typeface="Times New Roman" pitchFamily="18" charset="0"/>
                <a:ea typeface="微软雅黑" pitchFamily="34" charset="-122"/>
              </a:rPr>
              <a:t>V</a:t>
            </a:r>
            <a:r>
              <a:rPr lang="zh-CN" altLang="zh-CN" sz="2000" baseline="-25000">
                <a:latin typeface="微软雅黑" pitchFamily="34" charset="-122"/>
                <a:ea typeface="微软雅黑" pitchFamily="34" charset="-122"/>
              </a:rPr>
              <a:t>排</a:t>
            </a:r>
            <a:r>
              <a:rPr lang="en-US" altLang="zh-CN" sz="2000">
                <a:latin typeface="微软雅黑" pitchFamily="34" charset="-122"/>
                <a:ea typeface="微软雅黑" pitchFamily="34" charset="-122"/>
              </a:rPr>
              <a:t>&lt;</a:t>
            </a:r>
            <a:r>
              <a:rPr lang="en-US" altLang="zh-CN" sz="2000" i="1">
                <a:latin typeface="Times New Roman" pitchFamily="18" charset="0"/>
                <a:ea typeface="微软雅黑" pitchFamily="34" charset="-122"/>
              </a:rPr>
              <a:t>V</a:t>
            </a:r>
            <a:r>
              <a:rPr lang="zh-CN" altLang="zh-CN" sz="2000" baseline="-25000">
                <a:latin typeface="微软雅黑" pitchFamily="34" charset="-122"/>
                <a:ea typeface="微软雅黑" pitchFamily="34" charset="-122"/>
              </a:rPr>
              <a:t>物</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ρ</a:t>
            </a:r>
            <a:r>
              <a:rPr lang="zh-CN" altLang="zh-CN" sz="2000" baseline="-25000">
                <a:latin typeface="微软雅黑" pitchFamily="34" charset="-122"/>
                <a:ea typeface="微软雅黑" pitchFamily="34" charset="-122"/>
              </a:rPr>
              <a:t>液</a:t>
            </a:r>
            <a:r>
              <a:rPr lang="en-US" altLang="zh-CN" sz="2000">
                <a:latin typeface="微软雅黑" pitchFamily="34" charset="-122"/>
                <a:ea typeface="微软雅黑" pitchFamily="34" charset="-122"/>
              </a:rPr>
              <a:t>&gt;</a:t>
            </a:r>
            <a:r>
              <a:rPr lang="en-US" altLang="zh-CN" sz="2000" i="1">
                <a:latin typeface="Times New Roman" pitchFamily="18" charset="0"/>
                <a:ea typeface="微软雅黑" pitchFamily="34" charset="-122"/>
              </a:rPr>
              <a:t>ρ</a:t>
            </a:r>
            <a:r>
              <a:rPr lang="zh-CN" altLang="zh-CN" sz="2000" baseline="-25000">
                <a:latin typeface="微软雅黑" pitchFamily="34" charset="-122"/>
                <a:ea typeface="微软雅黑" pitchFamily="34" charset="-122"/>
              </a:rPr>
              <a:t>物</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而悬浮时物体可以静止在液体内部任何地方</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此时</a:t>
            </a:r>
            <a:r>
              <a:rPr lang="en-US" altLang="zh-CN" sz="2000" i="1">
                <a:latin typeface="Times New Roman" pitchFamily="18" charset="0"/>
                <a:ea typeface="微软雅黑" pitchFamily="34" charset="-122"/>
              </a:rPr>
              <a:t>V</a:t>
            </a:r>
            <a:r>
              <a:rPr lang="zh-CN" altLang="zh-CN" sz="2000" baseline="-25000">
                <a:latin typeface="微软雅黑" pitchFamily="34" charset="-122"/>
                <a:ea typeface="微软雅黑" pitchFamily="34" charset="-122"/>
              </a:rPr>
              <a:t>排</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V</a:t>
            </a:r>
            <a:r>
              <a:rPr lang="zh-CN" altLang="zh-CN" sz="2000" baseline="-25000">
                <a:latin typeface="微软雅黑" pitchFamily="34" charset="-122"/>
                <a:ea typeface="微软雅黑" pitchFamily="34" charset="-122"/>
              </a:rPr>
              <a:t>物</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ρ</a:t>
            </a:r>
            <a:r>
              <a:rPr lang="zh-CN" altLang="zh-CN" sz="2000" baseline="-25000">
                <a:latin typeface="微软雅黑" pitchFamily="34" charset="-122"/>
                <a:ea typeface="微软雅黑" pitchFamily="34" charset="-122"/>
              </a:rPr>
              <a:t>液</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ρ</a:t>
            </a:r>
            <a:r>
              <a:rPr lang="zh-CN" altLang="zh-CN" sz="2000" baseline="-25000">
                <a:latin typeface="微软雅黑" pitchFamily="34" charset="-122"/>
                <a:ea typeface="微软雅黑" pitchFamily="34" charset="-122"/>
              </a:rPr>
              <a:t>物</a:t>
            </a:r>
            <a:r>
              <a:rPr lang="en-US" altLang="zh-CN" sz="2000" i="1">
                <a:latin typeface="微软雅黑" pitchFamily="34" charset="-122"/>
                <a:ea typeface="微软雅黑" pitchFamily="34" charset="-122"/>
              </a:rPr>
              <a:t>.</a:t>
            </a:r>
            <a:endParaRPr lang="en-US" altLang="zh-CN" sz="200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0850" y="1108075"/>
            <a:ext cx="1193800" cy="504825"/>
          </a:xfrm>
          <a:prstGeom prst="rect">
            <a:avLst/>
          </a:prstGeom>
          <a:noFill/>
          <a:ln w="9525">
            <a:noFill/>
            <a:miter lim="800000"/>
            <a:headEnd/>
            <a:tailEnd/>
          </a:ln>
        </p:spPr>
      </p:pic>
      <p:grpSp>
        <p:nvGrpSpPr>
          <p:cNvPr id="2" name="组合 18"/>
          <p:cNvGrpSpPr>
            <a:grpSpLocks/>
          </p:cNvGrpSpPr>
          <p:nvPr/>
        </p:nvGrpSpPr>
        <p:grpSpPr bwMode="auto">
          <a:xfrm>
            <a:off x="252413" y="0"/>
            <a:ext cx="37639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204"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676"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物体的浮沉条件</a:t>
            </a:r>
          </a:p>
        </p:txBody>
      </p:sp>
      <p:sp>
        <p:nvSpPr>
          <p:cNvPr id="14" name="矩形 13"/>
          <p:cNvSpPr>
            <a:spLocks noChangeArrowheads="1"/>
          </p:cNvSpPr>
          <p:nvPr/>
        </p:nvSpPr>
        <p:spPr bwMode="auto">
          <a:xfrm>
            <a:off x="1001713" y="2208213"/>
            <a:ext cx="6916737" cy="1400175"/>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物体的浮沉不是取决于物体受到浮力的大小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而是取决于它所受浮力与重力的大小关系</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而物体所受浮力的大小与液体的密度和物体排开液体的体积有关</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a:grpSpLocks/>
          </p:cNvGrpSpPr>
          <p:nvPr/>
        </p:nvGrpSpPr>
        <p:grpSpPr bwMode="auto">
          <a:xfrm>
            <a:off x="252413" y="0"/>
            <a:ext cx="3744912" cy="819150"/>
            <a:chOff x="337457" y="0"/>
            <a:chExt cx="5751109" cy="1091406"/>
          </a:xfrm>
        </p:grpSpPr>
        <p:sp>
          <p:nvSpPr>
            <p:cNvPr id="13" name="圆角矩形 12"/>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4" name="直接连接符 13"/>
            <p:cNvCxnSpPr/>
            <p:nvPr/>
          </p:nvCxnSpPr>
          <p:spPr>
            <a:xfrm rot="5400000">
              <a:off x="710726"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435" y="208179"/>
              <a:ext cx="418795" cy="2437"/>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26" name="图片 25" descr="图片1.png"/>
          <p:cNvPicPr>
            <a:picLocks noChangeAspect="1"/>
          </p:cNvPicPr>
          <p:nvPr/>
        </p:nvPicPr>
        <p:blipFill>
          <a:blip r:embed="rId4"/>
          <a:srcRect/>
          <a:stretch>
            <a:fillRect/>
          </a:stretch>
        </p:blipFill>
        <p:spPr bwMode="auto">
          <a:xfrm>
            <a:off x="344488" y="1081088"/>
            <a:ext cx="1082675" cy="458787"/>
          </a:xfrm>
          <a:prstGeom prst="rect">
            <a:avLst/>
          </a:prstGeom>
          <a:noFill/>
          <a:ln w="9525">
            <a:noFill/>
            <a:miter lim="800000"/>
            <a:headEnd/>
            <a:tailEnd/>
          </a:ln>
        </p:spPr>
      </p:pic>
      <p:sp>
        <p:nvSpPr>
          <p:cNvPr id="12" name="矩形 11"/>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物体的浮沉条件</a:t>
            </a:r>
          </a:p>
        </p:txBody>
      </p:sp>
      <p:pic>
        <p:nvPicPr>
          <p:cNvPr id="11" name="cc675.jpg" descr="id:2147513255;FounderCES"/>
          <p:cNvPicPr>
            <a:picLocks noChangeAspect="1" noChangeArrowheads="1"/>
          </p:cNvPicPr>
          <p:nvPr/>
        </p:nvPicPr>
        <p:blipFill>
          <a:blip r:embed="rId5"/>
          <a:srcRect/>
          <a:stretch>
            <a:fillRect/>
          </a:stretch>
        </p:blipFill>
        <p:spPr bwMode="auto">
          <a:xfrm>
            <a:off x="3186113" y="1631950"/>
            <a:ext cx="2508250" cy="1876425"/>
          </a:xfrm>
          <a:prstGeom prst="rect">
            <a:avLst/>
          </a:prstGeom>
          <a:noFill/>
          <a:ln w="9525">
            <a:noFill/>
            <a:miter lim="800000"/>
            <a:headEnd/>
            <a:tailEnd/>
          </a:ln>
        </p:spPr>
      </p:pic>
      <p:sp>
        <p:nvSpPr>
          <p:cNvPr id="16" name="矩形 15"/>
          <p:cNvSpPr>
            <a:spLocks noChangeArrowheads="1"/>
          </p:cNvSpPr>
          <p:nvPr/>
        </p:nvSpPr>
        <p:spPr bwMode="auto">
          <a:xfrm>
            <a:off x="2217738" y="3735388"/>
            <a:ext cx="4352925" cy="992187"/>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死海的盐含量很大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海水的密度远大于人的密度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人可以漂浮在水面上看书</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par>
                                <p:cTn id="31" presetID="12" presetClass="entr" presetSubtype="4"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slide(fromBottom)">
                                      <p:cBhvr>
                                        <p:cTn id="33" dur="500"/>
                                        <p:tgtEl>
                                          <p:spTgt spid="11"/>
                                        </p:tgtEl>
                                      </p:cBhvr>
                                    </p:animEffect>
                                  </p:childTnLst>
                                </p:cTn>
                              </p:par>
                            </p:childTnLst>
                          </p:cTn>
                        </p:par>
                        <p:par>
                          <p:cTn id="34" fill="hold">
                            <p:stCondLst>
                              <p:cond delay="2000"/>
                            </p:stCondLst>
                            <p:childTnLst>
                              <p:par>
                                <p:cTn id="35" presetID="12" presetClass="entr" presetSubtype="4" fill="hold" grpId="0" nodeType="after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slide(fromBottom)">
                                      <p:cBhvr>
                                        <p:cTn id="3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95748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79425" y="860425"/>
            <a:ext cx="1247775" cy="528638"/>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物体的浮沉条件</a:t>
            </a:r>
          </a:p>
        </p:txBody>
      </p:sp>
      <p:sp>
        <p:nvSpPr>
          <p:cNvPr id="23" name="矩形 22"/>
          <p:cNvSpPr>
            <a:spLocks noChangeArrowheads="1"/>
          </p:cNvSpPr>
          <p:nvPr/>
        </p:nvSpPr>
        <p:spPr bwMode="auto">
          <a:xfrm>
            <a:off x="1254125" y="1689100"/>
            <a:ext cx="6372225" cy="99218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吸管吹出的肥皂泡</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在阳光的照耀下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发出美丽的色彩</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你会发现</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肥皂泡开始时上升</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随后会下降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这是为什么呢</a:t>
            </a:r>
            <a:r>
              <a:rPr lang="en-US" altLang="zh-CN" sz="2000">
                <a:latin typeface="微软雅黑" pitchFamily="34" charset="-122"/>
                <a:ea typeface="微软雅黑" pitchFamily="34" charset="-122"/>
              </a:rPr>
              <a:t>?</a:t>
            </a:r>
          </a:p>
        </p:txBody>
      </p:sp>
      <p:pic>
        <p:nvPicPr>
          <p:cNvPr id="10" name="cc676.jpg" descr="id:2147513269;FounderCES"/>
          <p:cNvPicPr>
            <a:picLocks noChangeAspect="1" noChangeArrowheads="1"/>
          </p:cNvPicPr>
          <p:nvPr/>
        </p:nvPicPr>
        <p:blipFill>
          <a:blip r:embed="rId4"/>
          <a:srcRect/>
          <a:stretch>
            <a:fillRect/>
          </a:stretch>
        </p:blipFill>
        <p:spPr bwMode="auto">
          <a:xfrm>
            <a:off x="3240088" y="2754313"/>
            <a:ext cx="2170112" cy="14652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lide(fromBottom)">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95748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79425" y="982663"/>
            <a:ext cx="1247775" cy="5302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物体的浮沉条件</a:t>
            </a:r>
          </a:p>
        </p:txBody>
      </p:sp>
      <p:sp>
        <p:nvSpPr>
          <p:cNvPr id="11" name="矩形 10"/>
          <p:cNvSpPr>
            <a:spLocks noChangeArrowheads="1"/>
          </p:cNvSpPr>
          <p:nvPr/>
        </p:nvSpPr>
        <p:spPr bwMode="auto">
          <a:xfrm>
            <a:off x="1387475" y="1944688"/>
            <a:ext cx="6372225" cy="2322512"/>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点拨：刚吹出的肥皂泡里是从嘴里吹出的热空气</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温度大于外部空气的温度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内部气体的密度小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肥皂泡受到的浮力大于它受到的重力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因此它会上升</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在上升过程中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内部气体温度下降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肥皂泡体积逐渐减小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受到的浮力逐渐变小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重力不变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当浮力小于重力时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肥皂泡就会下降</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693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8475" y="982663"/>
            <a:ext cx="1209675" cy="5302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控制沉与浮</a:t>
            </a:r>
          </a:p>
        </p:txBody>
      </p:sp>
      <p:sp>
        <p:nvSpPr>
          <p:cNvPr id="11" name="矩形 10"/>
          <p:cNvSpPr>
            <a:spLocks noChangeArrowheads="1"/>
          </p:cNvSpPr>
          <p:nvPr/>
        </p:nvSpPr>
        <p:spPr bwMode="auto">
          <a:xfrm>
            <a:off x="1217613" y="1681163"/>
            <a:ext cx="6681787" cy="283845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改变物体浮沉状态的两种方法</a:t>
            </a:r>
            <a:r>
              <a:rPr lang="en-US" altLang="zh-CN" sz="2000">
                <a:latin typeface="微软雅黑" pitchFamily="34" charset="-122"/>
                <a:ea typeface="微软雅黑" pitchFamily="34" charset="-122"/>
              </a:rPr>
              <a:t>.</a:t>
            </a:r>
          </a:p>
          <a:p>
            <a:pPr algn="just">
              <a:lnSpc>
                <a:spcPct val="150000"/>
              </a:lnSpc>
            </a:pPr>
            <a:r>
              <a:rPr lang="zh-CN" altLang="en-US" sz="2000">
                <a:latin typeface="微软雅黑" pitchFamily="34" charset="-122"/>
                <a:ea typeface="微软雅黑" pitchFamily="34" charset="-122"/>
              </a:rPr>
              <a:t>改变物体浮沉状态的关键是调整重力与浮力的关系</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通常采用以下两种方法来改变物体浮沉状态</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在重力保持不变的情况下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改变物体所受的浮力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比如热气球、轮船</a:t>
            </a:r>
            <a:r>
              <a:rPr lang="en-US" altLang="zh-CN" sz="2000">
                <a:latin typeface="微软雅黑" pitchFamily="34" charset="-122"/>
                <a:ea typeface="微软雅黑" pitchFamily="34" charset="-122"/>
              </a:rPr>
              <a:t>)</a:t>
            </a:r>
          </a:p>
          <a:p>
            <a:pPr algn="just">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在所受浮力不变的情况下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改变物体的重力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比如潜水艇</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693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8475" y="898525"/>
            <a:ext cx="1209675" cy="3397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控制沉与浮</a:t>
            </a:r>
          </a:p>
        </p:txBody>
      </p:sp>
      <p:sp>
        <p:nvSpPr>
          <p:cNvPr id="11" name="矩形 10"/>
          <p:cNvSpPr>
            <a:spLocks noChangeArrowheads="1"/>
          </p:cNvSpPr>
          <p:nvPr/>
        </p:nvSpPr>
        <p:spPr bwMode="auto">
          <a:xfrm>
            <a:off x="528638" y="1133475"/>
            <a:ext cx="7851775" cy="2378075"/>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如图甲所示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刚刚包好的饺子</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放入水中会下沉</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而煮一会儿饺子会浮起来</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这是因为刚包好的饺子体积小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放入水中时所受的浮力小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且浮力小于重力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所以下沉</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煮一会儿后</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由于饺子受热后内部空气膨胀</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饺子的体积变大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排开水的体积也增大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此时饺子受到的浮力增大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浮力大于重力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饺子上浮</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生活中煮汤圆也是这个道理</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如图乙所示</a:t>
            </a:r>
            <a:r>
              <a:rPr lang="en-US" altLang="zh-CN" sz="2000">
                <a:latin typeface="微软雅黑" pitchFamily="34" charset="-122"/>
                <a:ea typeface="微软雅黑" pitchFamily="34" charset="-122"/>
              </a:rPr>
              <a:t>.</a:t>
            </a:r>
          </a:p>
        </p:txBody>
      </p:sp>
      <p:pic>
        <p:nvPicPr>
          <p:cNvPr id="10" name="cc679.jpg" descr="id:2147513305;FounderCES"/>
          <p:cNvPicPr>
            <a:picLocks noChangeAspect="1" noChangeArrowheads="1"/>
          </p:cNvPicPr>
          <p:nvPr/>
        </p:nvPicPr>
        <p:blipFill>
          <a:blip r:embed="rId4"/>
          <a:srcRect/>
          <a:stretch>
            <a:fillRect/>
          </a:stretch>
        </p:blipFill>
        <p:spPr bwMode="auto">
          <a:xfrm>
            <a:off x="2233613" y="3421063"/>
            <a:ext cx="4605337" cy="1336675"/>
          </a:xfrm>
          <a:prstGeom prst="rect">
            <a:avLst/>
          </a:prstGeom>
          <a:noFill/>
          <a:ln w="9525">
            <a:noFill/>
            <a:miter lim="800000"/>
            <a:headEnd/>
            <a:tailEnd/>
          </a:ln>
        </p:spPr>
      </p:pic>
      <p:sp>
        <p:nvSpPr>
          <p:cNvPr id="12" name="矩形 11"/>
          <p:cNvSpPr>
            <a:spLocks noChangeArrowheads="1"/>
          </p:cNvSpPr>
          <p:nvPr/>
        </p:nvSpPr>
        <p:spPr bwMode="auto">
          <a:xfrm>
            <a:off x="3074988" y="4705350"/>
            <a:ext cx="412750" cy="43815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1600">
                <a:latin typeface="微软雅黑" pitchFamily="34" charset="-122"/>
                <a:ea typeface="微软雅黑" pitchFamily="34" charset="-122"/>
              </a:rPr>
              <a:t>甲</a:t>
            </a:r>
            <a:endParaRPr lang="en-US" altLang="zh-CN" sz="1600">
              <a:latin typeface="微软雅黑" pitchFamily="34" charset="-122"/>
              <a:ea typeface="微软雅黑" pitchFamily="34" charset="-122"/>
            </a:endParaRPr>
          </a:p>
        </p:txBody>
      </p:sp>
      <p:sp>
        <p:nvSpPr>
          <p:cNvPr id="13" name="矩形 12"/>
          <p:cNvSpPr>
            <a:spLocks noChangeArrowheads="1"/>
          </p:cNvSpPr>
          <p:nvPr/>
        </p:nvSpPr>
        <p:spPr bwMode="auto">
          <a:xfrm>
            <a:off x="5470525" y="4748213"/>
            <a:ext cx="412750" cy="395287"/>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1600">
                <a:latin typeface="微软雅黑" pitchFamily="34" charset="-122"/>
                <a:ea typeface="微软雅黑" pitchFamily="34" charset="-122"/>
              </a:rPr>
              <a:t>乙</a:t>
            </a:r>
            <a:endParaRPr lang="en-US" altLang="zh-CN" sz="160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par>
                                <p:cTn id="22" presetID="12" presetClass="entr" presetSubtype="4"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lide(fromBottom)">
                                      <p:cBhvr>
                                        <p:cTn id="24" dur="500"/>
                                        <p:tgtEl>
                                          <p:spTgt spid="10"/>
                                        </p:tgtEl>
                                      </p:cBhvr>
                                    </p:animEffect>
                                  </p:childTnLst>
                                </p:cTn>
                              </p:par>
                            </p:childTnLst>
                          </p:cTn>
                        </p:par>
                        <p:par>
                          <p:cTn id="25" fill="hold">
                            <p:stCondLst>
                              <p:cond delay="1000"/>
                            </p:stCondLst>
                            <p:childTnLst>
                              <p:par>
                                <p:cTn id="26" presetID="12" presetClass="entr" presetSubtype="4"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slide(fromBottom)">
                                      <p:cBhvr>
                                        <p:cTn id="28" dur="500"/>
                                        <p:tgtEl>
                                          <p:spTgt spid="12"/>
                                        </p:tgtEl>
                                      </p:cBhvr>
                                    </p:animEffect>
                                  </p:childTnLst>
                                </p:cTn>
                              </p:par>
                            </p:childTnLst>
                          </p:cTn>
                        </p:par>
                        <p:par>
                          <p:cTn id="29" fill="hold">
                            <p:stCondLst>
                              <p:cond delay="1500"/>
                            </p:stCondLst>
                            <p:childTnLst>
                              <p:par>
                                <p:cTn id="30" presetID="12" presetClass="entr" presetSubtype="4"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slide(fromBottom)">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693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723900" y="944563"/>
            <a:ext cx="1181100" cy="5175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8172450" y="4086225"/>
            <a:ext cx="971550" cy="1057275"/>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控制沉与浮</a:t>
            </a:r>
          </a:p>
        </p:txBody>
      </p:sp>
      <p:sp>
        <p:nvSpPr>
          <p:cNvPr id="11" name="矩形 10"/>
          <p:cNvSpPr>
            <a:spLocks noChangeArrowheads="1"/>
          </p:cNvSpPr>
          <p:nvPr/>
        </p:nvSpPr>
        <p:spPr bwMode="auto">
          <a:xfrm>
            <a:off x="481013" y="1293813"/>
            <a:ext cx="8248650" cy="3394075"/>
          </a:xfrm>
          <a:prstGeom prst="rect">
            <a:avLst/>
          </a:prstGeom>
          <a:noFill/>
          <a:ln w="9525">
            <a:noFill/>
            <a:miter lim="800000"/>
            <a:headEnd/>
            <a:tailEnd/>
          </a:ln>
        </p:spPr>
        <p:txBody>
          <a:bodyPr lIns="68580" tIns="34290" rIns="68580" bIns="34290">
            <a:spAutoFit/>
          </a:bodyPr>
          <a:lstStyle/>
          <a:p>
            <a:pPr>
              <a:lnSpc>
                <a:spcPct val="150000"/>
              </a:lnSpc>
            </a:pPr>
            <a:r>
              <a:rPr lang="zh-CN" altLang="zh-CN" sz="1800">
                <a:latin typeface="微软雅黑" pitchFamily="34" charset="-122"/>
                <a:ea typeface="微软雅黑" pitchFamily="34" charset="-122"/>
              </a:rPr>
              <a:t>轮船</a:t>
            </a:r>
          </a:p>
          <a:p>
            <a:pPr>
              <a:lnSpc>
                <a:spcPct val="150000"/>
              </a:lnSpc>
            </a:pPr>
            <a:r>
              <a:rPr lang="en-US" altLang="zh-CN" sz="1800">
                <a:latin typeface="微软雅黑" pitchFamily="34" charset="-122"/>
                <a:ea typeface="微软雅黑" pitchFamily="34" charset="-122"/>
              </a:rPr>
              <a:t>(1)</a:t>
            </a:r>
            <a:r>
              <a:rPr lang="zh-CN" altLang="zh-CN" sz="1800">
                <a:latin typeface="微软雅黑" pitchFamily="34" charset="-122"/>
                <a:ea typeface="微软雅黑" pitchFamily="34" charset="-122"/>
              </a:rPr>
              <a:t>工作原理</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采用“空心”的办法</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即把密度比水大的钢铁制成空心的</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使其能排开更多的水</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从而增大其所受浮力</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使轮船可以漂浮在水面上</a:t>
            </a:r>
            <a:r>
              <a:rPr lang="en-US" altLang="zh-CN" sz="1800" i="1">
                <a:latin typeface="微软雅黑" pitchFamily="34" charset="-122"/>
                <a:ea typeface="微软雅黑" pitchFamily="34" charset="-122"/>
              </a:rPr>
              <a:t>.</a:t>
            </a:r>
            <a:endParaRPr lang="zh-CN" altLang="zh-CN" sz="1800">
              <a:latin typeface="微软雅黑" pitchFamily="34" charset="-122"/>
              <a:ea typeface="微软雅黑" pitchFamily="34" charset="-122"/>
            </a:endParaRPr>
          </a:p>
          <a:p>
            <a:pPr algn="just">
              <a:lnSpc>
                <a:spcPct val="150000"/>
              </a:lnSpc>
            </a:pPr>
            <a:r>
              <a:rPr lang="en-US" altLang="zh-CN" sz="1800">
                <a:latin typeface="微软雅黑" pitchFamily="34" charset="-122"/>
                <a:ea typeface="微软雅黑" pitchFamily="34" charset="-122"/>
              </a:rPr>
              <a:t>(2)</a:t>
            </a:r>
            <a:r>
              <a:rPr lang="zh-CN" altLang="zh-CN" sz="1800">
                <a:latin typeface="微软雅黑" pitchFamily="34" charset="-122"/>
                <a:ea typeface="微软雅黑" pitchFamily="34" charset="-122"/>
              </a:rPr>
              <a:t>工作分析</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同一艘轮船</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不论是在河</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江</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水里行驶</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还是在海水里行驶</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都是处于漂浮状态的</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即满足</a:t>
            </a:r>
            <a:r>
              <a:rPr lang="en-US" altLang="zh-CN" sz="1800" i="1">
                <a:latin typeface="Times New Roman" pitchFamily="18" charset="0"/>
                <a:ea typeface="微软雅黑" pitchFamily="34" charset="-122"/>
                <a:cs typeface="Times New Roman" pitchFamily="18" charset="0"/>
              </a:rPr>
              <a:t>F</a:t>
            </a:r>
            <a:r>
              <a:rPr lang="zh-CN" altLang="zh-CN" sz="1800" baseline="-25000">
                <a:latin typeface="微软雅黑" pitchFamily="34" charset="-122"/>
                <a:ea typeface="微软雅黑" pitchFamily="34" charset="-122"/>
              </a:rPr>
              <a:t>浮</a:t>
            </a:r>
            <a:r>
              <a:rPr lang="en-US" altLang="zh-CN" sz="1800">
                <a:latin typeface="微软雅黑" pitchFamily="34" charset="-122"/>
                <a:ea typeface="微软雅黑" pitchFamily="34" charset="-122"/>
              </a:rPr>
              <a:t>=</a:t>
            </a:r>
            <a:r>
              <a:rPr lang="en-US" altLang="zh-CN" sz="1800" i="1">
                <a:latin typeface="Times New Roman" pitchFamily="18" charset="0"/>
                <a:ea typeface="微软雅黑" pitchFamily="34" charset="-122"/>
              </a:rPr>
              <a:t>G</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浮力的大小是不变的</a:t>
            </a:r>
            <a:r>
              <a:rPr lang="en-US" altLang="zh-CN" sz="1800">
                <a:latin typeface="微软雅黑" pitchFamily="34" charset="-122"/>
                <a:ea typeface="微软雅黑" pitchFamily="34" charset="-122"/>
              </a:rPr>
              <a:t>)</a:t>
            </a:r>
            <a:r>
              <a:rPr lang="en-US" altLang="zh-CN" sz="1800" i="1">
                <a:latin typeface="微软雅黑" pitchFamily="34" charset="-122"/>
                <a:ea typeface="微软雅黑" pitchFamily="34" charset="-122"/>
              </a:rPr>
              <a:t>.</a:t>
            </a:r>
            <a:r>
              <a:rPr lang="zh-CN" altLang="zh-CN" sz="1800">
                <a:latin typeface="微软雅黑" pitchFamily="34" charset="-122"/>
                <a:ea typeface="微软雅黑" pitchFamily="34" charset="-122"/>
              </a:rPr>
              <a:t>不同之处在于河</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江</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水与海水的密度不一样</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由阿基米德原理</a:t>
            </a:r>
            <a:r>
              <a:rPr lang="en-US" altLang="zh-CN" sz="1800" i="1">
                <a:latin typeface="Times New Roman" pitchFamily="18" charset="0"/>
                <a:ea typeface="微软雅黑" pitchFamily="34" charset="-122"/>
              </a:rPr>
              <a:t>F</a:t>
            </a:r>
            <a:r>
              <a:rPr lang="zh-CN" altLang="zh-CN" sz="1800" baseline="-25000">
                <a:latin typeface="微软雅黑" pitchFamily="34" charset="-122"/>
                <a:ea typeface="微软雅黑" pitchFamily="34" charset="-122"/>
              </a:rPr>
              <a:t>浮</a:t>
            </a:r>
            <a:r>
              <a:rPr lang="en-US" altLang="zh-CN" sz="1800">
                <a:latin typeface="微软雅黑" pitchFamily="34" charset="-122"/>
                <a:ea typeface="微软雅黑" pitchFamily="34" charset="-122"/>
              </a:rPr>
              <a:t>=</a:t>
            </a:r>
            <a:r>
              <a:rPr lang="en-US" altLang="zh-CN" sz="1800" i="1">
                <a:latin typeface="Times New Roman" pitchFamily="18" charset="0"/>
                <a:ea typeface="微软雅黑" pitchFamily="34" charset="-122"/>
              </a:rPr>
              <a:t>G</a:t>
            </a:r>
            <a:r>
              <a:rPr lang="zh-CN" altLang="zh-CN" sz="1800" baseline="-25000">
                <a:latin typeface="微软雅黑" pitchFamily="34" charset="-122"/>
                <a:ea typeface="微软雅黑" pitchFamily="34" charset="-122"/>
              </a:rPr>
              <a:t>排</a:t>
            </a:r>
            <a:r>
              <a:rPr lang="en-US" altLang="zh-CN" sz="1800">
                <a:latin typeface="微软雅黑" pitchFamily="34" charset="-122"/>
                <a:ea typeface="微软雅黑" pitchFamily="34" charset="-122"/>
              </a:rPr>
              <a:t>=</a:t>
            </a:r>
            <a:r>
              <a:rPr lang="en-US" altLang="zh-CN" sz="1800" i="1">
                <a:latin typeface="Times New Roman" pitchFamily="18" charset="0"/>
                <a:ea typeface="微软雅黑" pitchFamily="34" charset="-122"/>
              </a:rPr>
              <a:t>ρ</a:t>
            </a:r>
            <a:r>
              <a:rPr lang="zh-CN" altLang="zh-CN" sz="1800" baseline="-25000">
                <a:latin typeface="微软雅黑" pitchFamily="34" charset="-122"/>
                <a:ea typeface="微软雅黑" pitchFamily="34" charset="-122"/>
              </a:rPr>
              <a:t>液</a:t>
            </a:r>
            <a:r>
              <a:rPr lang="en-US" altLang="zh-CN" sz="1800" i="1">
                <a:latin typeface="Times New Roman" pitchFamily="18" charset="0"/>
                <a:ea typeface="微软雅黑" pitchFamily="34" charset="-122"/>
              </a:rPr>
              <a:t>gV</a:t>
            </a:r>
            <a:r>
              <a:rPr lang="zh-CN" altLang="zh-CN" sz="1800" baseline="-25000">
                <a:latin typeface="微软雅黑" pitchFamily="34" charset="-122"/>
                <a:ea typeface="微软雅黑" pitchFamily="34" charset="-122"/>
              </a:rPr>
              <a:t>排</a:t>
            </a:r>
            <a:r>
              <a:rPr lang="zh-CN" altLang="zh-CN" sz="1800">
                <a:latin typeface="微软雅黑" pitchFamily="34" charset="-122"/>
                <a:ea typeface="微软雅黑" pitchFamily="34" charset="-122"/>
              </a:rPr>
              <a:t>可知</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当轮船从海水中驶入河</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江</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水中时</a:t>
            </a:r>
            <a:r>
              <a:rPr lang="en-US" altLang="zh-CN" sz="1800">
                <a:latin typeface="微软雅黑" pitchFamily="34" charset="-122"/>
                <a:ea typeface="微软雅黑" pitchFamily="34" charset="-122"/>
              </a:rPr>
              <a:t>,</a:t>
            </a:r>
            <a:r>
              <a:rPr lang="en-US" altLang="zh-CN" sz="1800" i="1">
                <a:latin typeface="Times New Roman" pitchFamily="18" charset="0"/>
                <a:ea typeface="微软雅黑" pitchFamily="34" charset="-122"/>
              </a:rPr>
              <a:t>ρ</a:t>
            </a:r>
            <a:r>
              <a:rPr lang="zh-CN" altLang="zh-CN" sz="1800" baseline="-25000">
                <a:latin typeface="微软雅黑" pitchFamily="34" charset="-122"/>
                <a:ea typeface="微软雅黑" pitchFamily="34" charset="-122"/>
              </a:rPr>
              <a:t>液</a:t>
            </a:r>
            <a:r>
              <a:rPr lang="zh-CN" altLang="zh-CN" sz="1800">
                <a:latin typeface="微软雅黑" pitchFamily="34" charset="-122"/>
                <a:ea typeface="微软雅黑" pitchFamily="34" charset="-122"/>
              </a:rPr>
              <a:t>变小</a:t>
            </a:r>
            <a:r>
              <a:rPr lang="en-US" altLang="zh-CN" sz="1800" i="1">
                <a:latin typeface="Times New Roman" pitchFamily="18" charset="0"/>
                <a:ea typeface="微软雅黑" pitchFamily="34" charset="-122"/>
              </a:rPr>
              <a:t>V</a:t>
            </a:r>
            <a:r>
              <a:rPr lang="zh-CN" altLang="zh-CN" sz="1800" baseline="-25000">
                <a:latin typeface="微软雅黑" pitchFamily="34" charset="-122"/>
                <a:ea typeface="微软雅黑" pitchFamily="34" charset="-122"/>
              </a:rPr>
              <a:t>排</a:t>
            </a:r>
            <a:r>
              <a:rPr lang="zh-CN" altLang="zh-CN" sz="1800">
                <a:latin typeface="微软雅黑" pitchFamily="34" charset="-122"/>
                <a:ea typeface="微软雅黑" pitchFamily="34" charset="-122"/>
              </a:rPr>
              <a:t>变大</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轮船应会沉下去一些</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即轮船的吃水深度变大</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反之</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轮船从河</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江</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水中驶入海水中时</a:t>
            </a:r>
            <a:r>
              <a:rPr lang="en-US" altLang="zh-CN" sz="1800">
                <a:latin typeface="微软雅黑" pitchFamily="34" charset="-122"/>
                <a:ea typeface="微软雅黑" pitchFamily="34" charset="-122"/>
              </a:rPr>
              <a:t>,</a:t>
            </a:r>
            <a:r>
              <a:rPr lang="en-US" altLang="zh-CN" sz="1800" i="1">
                <a:latin typeface="Times New Roman" pitchFamily="18" charset="0"/>
                <a:ea typeface="微软雅黑" pitchFamily="34" charset="-122"/>
              </a:rPr>
              <a:t>ρ</a:t>
            </a:r>
            <a:r>
              <a:rPr lang="zh-CN" altLang="zh-CN" sz="1800" baseline="-25000">
                <a:latin typeface="微软雅黑" pitchFamily="34" charset="-122"/>
                <a:ea typeface="微软雅黑" pitchFamily="34" charset="-122"/>
              </a:rPr>
              <a:t>液</a:t>
            </a:r>
            <a:r>
              <a:rPr lang="zh-CN" altLang="zh-CN" sz="1800">
                <a:latin typeface="微软雅黑" pitchFamily="34" charset="-122"/>
                <a:ea typeface="微软雅黑" pitchFamily="34" charset="-122"/>
              </a:rPr>
              <a:t>变大</a:t>
            </a:r>
            <a:r>
              <a:rPr lang="en-US" altLang="zh-CN" sz="1800">
                <a:latin typeface="微软雅黑" pitchFamily="34" charset="-122"/>
                <a:ea typeface="微软雅黑" pitchFamily="34" charset="-122"/>
              </a:rPr>
              <a:t>,</a:t>
            </a:r>
            <a:r>
              <a:rPr lang="en-US" altLang="zh-CN" sz="1800" i="1">
                <a:latin typeface="Times New Roman" pitchFamily="18" charset="0"/>
                <a:ea typeface="微软雅黑" pitchFamily="34" charset="-122"/>
              </a:rPr>
              <a:t>V</a:t>
            </a:r>
            <a:r>
              <a:rPr lang="zh-CN" altLang="zh-CN" sz="1800" baseline="-25000">
                <a:latin typeface="微软雅黑" pitchFamily="34" charset="-122"/>
                <a:ea typeface="微软雅黑" pitchFamily="34" charset="-122"/>
              </a:rPr>
              <a:t>排</a:t>
            </a:r>
            <a:r>
              <a:rPr lang="zh-CN" altLang="zh-CN" sz="1800">
                <a:latin typeface="微软雅黑" pitchFamily="34" charset="-122"/>
                <a:ea typeface="微软雅黑" pitchFamily="34" charset="-122"/>
              </a:rPr>
              <a:t>变小</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轮船会浮上来一些</a:t>
            </a:r>
            <a:r>
              <a:rPr lang="en-US" altLang="zh-CN" sz="1800">
                <a:latin typeface="微软雅黑" pitchFamily="34" charset="-122"/>
                <a:ea typeface="微软雅黑" pitchFamily="34" charset="-122"/>
              </a:rPr>
              <a:t>,</a:t>
            </a:r>
            <a:r>
              <a:rPr lang="zh-CN" altLang="zh-CN" sz="1800">
                <a:latin typeface="微软雅黑" pitchFamily="34" charset="-122"/>
                <a:ea typeface="微软雅黑" pitchFamily="34" charset="-122"/>
              </a:rPr>
              <a:t>即轮船的吃水深度变小</a:t>
            </a:r>
            <a:r>
              <a:rPr lang="en-US" altLang="zh-CN" sz="1800" i="1">
                <a:latin typeface="微软雅黑" pitchFamily="34" charset="-122"/>
                <a:ea typeface="微软雅黑" pitchFamily="34" charset="-122"/>
              </a:rPr>
              <a:t>.</a:t>
            </a:r>
            <a:endParaRPr lang="zh-CN" altLang="zh-CN" sz="180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56156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708025" y="995363"/>
            <a:ext cx="1163638" cy="493712"/>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伯努利的发现</a:t>
            </a:r>
          </a:p>
        </p:txBody>
      </p:sp>
      <p:sp>
        <p:nvSpPr>
          <p:cNvPr id="23" name="矩形 22"/>
          <p:cNvSpPr>
            <a:spLocks noChangeArrowheads="1"/>
          </p:cNvSpPr>
          <p:nvPr/>
        </p:nvSpPr>
        <p:spPr bwMode="auto">
          <a:xfrm>
            <a:off x="1691680" y="3021806"/>
            <a:ext cx="6696744" cy="1454150"/>
          </a:xfrm>
          <a:prstGeom prst="rect">
            <a:avLst/>
          </a:prstGeom>
          <a:noFill/>
          <a:ln w="9525">
            <a:noFill/>
            <a:miter lim="800000"/>
            <a:headEnd/>
            <a:tailEnd/>
          </a:ln>
        </p:spPr>
        <p:txBody>
          <a:bodyPr wrap="square" lIns="68580" tIns="34290" rIns="68580" bIns="34290">
            <a:spAutoFit/>
          </a:bodyPr>
          <a:lstStyle/>
          <a:p>
            <a:pPr algn="just">
              <a:lnSpc>
                <a:spcPct val="150000"/>
              </a:lnSpc>
            </a:pPr>
            <a:r>
              <a:rPr lang="zh-CN" altLang="en-US" sz="2000" b="1" dirty="0">
                <a:latin typeface="微软雅黑" pitchFamily="34" charset="-122"/>
                <a:ea typeface="微软雅黑" pitchFamily="34" charset="-122"/>
              </a:rPr>
              <a:t>护航编队各船只多采用前后行驶而非并排行驶</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是因为并排行驶时</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船之间的流速大压强小</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会使船只渐渐靠近</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容易发生相撞的危险</a:t>
            </a:r>
            <a:r>
              <a:rPr lang="en-US" altLang="zh-CN" sz="2000" b="1" dirty="0">
                <a:latin typeface="微软雅黑" pitchFamily="34" charset="-122"/>
                <a:ea typeface="微软雅黑" pitchFamily="34" charset="-122"/>
              </a:rPr>
              <a:t>.</a:t>
            </a:r>
          </a:p>
        </p:txBody>
      </p:sp>
      <p:pic>
        <p:nvPicPr>
          <p:cNvPr id="10" name="cc532.jpg" descr="id:2147511749;FounderCES"/>
          <p:cNvPicPr>
            <a:picLocks noChangeAspect="1" noChangeArrowheads="1"/>
          </p:cNvPicPr>
          <p:nvPr/>
        </p:nvPicPr>
        <p:blipFill>
          <a:blip r:embed="rId4"/>
          <a:srcRect/>
          <a:stretch>
            <a:fillRect/>
          </a:stretch>
        </p:blipFill>
        <p:spPr bwMode="auto">
          <a:xfrm>
            <a:off x="3851920" y="649910"/>
            <a:ext cx="3312368" cy="219620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lide(fromBottom)">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693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723900" y="944563"/>
            <a:ext cx="1181100" cy="5175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8172450" y="4086225"/>
            <a:ext cx="971550" cy="1057275"/>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控制沉与浮</a:t>
            </a:r>
          </a:p>
        </p:txBody>
      </p:sp>
      <p:sp>
        <p:nvSpPr>
          <p:cNvPr id="11" name="矩形 10"/>
          <p:cNvSpPr>
            <a:spLocks noChangeArrowheads="1"/>
          </p:cNvSpPr>
          <p:nvPr/>
        </p:nvSpPr>
        <p:spPr bwMode="auto">
          <a:xfrm>
            <a:off x="866775" y="1963738"/>
            <a:ext cx="7372350" cy="1454150"/>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a:latin typeface="微软雅黑" pitchFamily="34" charset="-122"/>
                <a:ea typeface="微软雅黑" pitchFamily="34" charset="-122"/>
              </a:rPr>
              <a:t>(3)</a:t>
            </a:r>
            <a:r>
              <a:rPr lang="zh-CN" altLang="zh-CN" sz="2000">
                <a:latin typeface="微软雅黑" pitchFamily="34" charset="-122"/>
                <a:ea typeface="微软雅黑" pitchFamily="34" charset="-122"/>
              </a:rPr>
              <a:t>轮船的大小</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轮船的大小通常用排水量表示</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排水量就是轮船装满货物时排开水的质量</a:t>
            </a:r>
            <a:r>
              <a:rPr lang="en-US" altLang="zh-CN" sz="2000" i="1">
                <a:latin typeface="微软雅黑" pitchFamily="34" charset="-122"/>
                <a:ea typeface="微软雅黑" pitchFamily="34" charset="-122"/>
              </a:rPr>
              <a:t>.</a:t>
            </a:r>
            <a:r>
              <a:rPr lang="zh-CN" altLang="zh-CN" sz="2000">
                <a:latin typeface="微软雅黑" pitchFamily="34" charset="-122"/>
                <a:ea typeface="微软雅黑" pitchFamily="34" charset="-122"/>
              </a:rPr>
              <a:t>即排水量</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船自身质量</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满载时货物的质量</a:t>
            </a:r>
            <a:r>
              <a:rPr lang="en-US" altLang="zh-CN" sz="2000">
                <a:latin typeface="微软雅黑" pitchFamily="34" charset="-122"/>
                <a:ea typeface="微软雅黑" pitchFamily="34" charset="-122"/>
              </a:rPr>
              <a:t>,</a:t>
            </a:r>
            <a:r>
              <a:rPr lang="zh-CN" altLang="zh-CN" sz="2000">
                <a:latin typeface="微软雅黑" pitchFamily="34" charset="-122"/>
                <a:ea typeface="微软雅黑" pitchFamily="34" charset="-122"/>
              </a:rPr>
              <a:t>即</a:t>
            </a:r>
            <a:r>
              <a:rPr lang="en-US" altLang="zh-CN" sz="2000" i="1">
                <a:latin typeface="Times New Roman" pitchFamily="18" charset="0"/>
                <a:ea typeface="微软雅黑" pitchFamily="34" charset="-122"/>
                <a:cs typeface="Times New Roman" pitchFamily="18" charset="0"/>
              </a:rPr>
              <a:t>m</a:t>
            </a:r>
            <a:r>
              <a:rPr lang="zh-CN" altLang="zh-CN" sz="2000" baseline="-25000">
                <a:latin typeface="微软雅黑" pitchFamily="34" charset="-122"/>
                <a:ea typeface="微软雅黑" pitchFamily="34" charset="-122"/>
              </a:rPr>
              <a:t>排</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m</a:t>
            </a:r>
            <a:r>
              <a:rPr lang="zh-CN" altLang="zh-CN" sz="2000" baseline="-25000">
                <a:latin typeface="微软雅黑" pitchFamily="34" charset="-122"/>
                <a:ea typeface="微软雅黑" pitchFamily="34" charset="-122"/>
              </a:rPr>
              <a:t>船</a:t>
            </a:r>
            <a:r>
              <a:rPr lang="en-US" altLang="zh-CN" sz="2000">
                <a:latin typeface="微软雅黑" pitchFamily="34" charset="-122"/>
                <a:ea typeface="微软雅黑" pitchFamily="34" charset="-122"/>
              </a:rPr>
              <a:t>+</a:t>
            </a:r>
            <a:r>
              <a:rPr lang="en-US" altLang="zh-CN" sz="2000" i="1">
                <a:latin typeface="Times New Roman" pitchFamily="18" charset="0"/>
                <a:ea typeface="微软雅黑" pitchFamily="34" charset="-122"/>
              </a:rPr>
              <a:t>m</a:t>
            </a:r>
            <a:r>
              <a:rPr lang="zh-CN" altLang="zh-CN" sz="2000" baseline="-25000">
                <a:latin typeface="微软雅黑" pitchFamily="34" charset="-122"/>
                <a:ea typeface="微软雅黑" pitchFamily="34" charset="-122"/>
              </a:rPr>
              <a:t>货</a:t>
            </a:r>
            <a:r>
              <a:rPr lang="en-US" altLang="zh-CN" sz="2000" i="1">
                <a:latin typeface="微软雅黑" pitchFamily="34" charset="-122"/>
                <a:ea typeface="微软雅黑" pitchFamily="34" charset="-122"/>
              </a:rPr>
              <a:t>.</a:t>
            </a:r>
            <a:endParaRPr lang="zh-CN" altLang="zh-CN" sz="200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6933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723900" y="944563"/>
            <a:ext cx="1181100" cy="517525"/>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8172450" y="4086225"/>
            <a:ext cx="971550" cy="1057275"/>
          </a:xfrm>
          <a:prstGeom prst="rect">
            <a:avLst/>
          </a:prstGeom>
          <a:noFill/>
          <a:ln w="9525">
            <a:noFill/>
            <a:miter lim="800000"/>
            <a:headEnd/>
            <a:tailEnd/>
          </a:ln>
        </p:spPr>
      </p:pic>
      <p:sp>
        <p:nvSpPr>
          <p:cNvPr id="9" name="矩形 8"/>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控制沉与浮</a:t>
            </a:r>
          </a:p>
        </p:txBody>
      </p:sp>
      <p:sp>
        <p:nvSpPr>
          <p:cNvPr id="11" name="矩形 10"/>
          <p:cNvSpPr>
            <a:spLocks noChangeArrowheads="1"/>
          </p:cNvSpPr>
          <p:nvPr/>
        </p:nvSpPr>
        <p:spPr bwMode="auto">
          <a:xfrm>
            <a:off x="952500" y="2076450"/>
            <a:ext cx="7107238" cy="14541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潜水艇是通过改变自身重力来实现上浮和下潜的</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在未露出水面前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潜水艇排开水的体积不变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受到的浮力大小不变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露出水面时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排开水的体积变小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受到的浮力也变小</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spcFirstLastPara="1" wrap="none" lIns="68580" tIns="34290" rIns="68580" bIns="3429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a:srcRect/>
          <a:stretch>
            <a:fillRect/>
          </a:stretch>
        </p:blipFill>
        <p:spPr bwMode="auto">
          <a:xfrm>
            <a:off x="5705475" y="123825"/>
            <a:ext cx="3228975" cy="611188"/>
          </a:xfrm>
          <a:prstGeom prst="rect">
            <a:avLst/>
          </a:prstGeom>
          <a:noFill/>
          <a:ln w="9525">
            <a:noFill/>
            <a:miter lim="800000"/>
            <a:headEnd/>
            <a:tailEnd/>
          </a:ln>
        </p:spPr>
      </p:pic>
      <p:pic>
        <p:nvPicPr>
          <p:cNvPr id="45" name="Picture 3" descr="field.png"/>
          <p:cNvPicPr>
            <a:picLocks noChangeAspect="1"/>
          </p:cNvPicPr>
          <p:nvPr/>
        </p:nvPicPr>
        <p:blipFill>
          <a:blip r:embed="rId4"/>
          <a:srcRect/>
          <a:stretch>
            <a:fillRect/>
          </a:stretch>
        </p:blipFill>
        <p:spPr bwMode="auto">
          <a:xfrm>
            <a:off x="0" y="4076700"/>
            <a:ext cx="9183688" cy="1066800"/>
          </a:xfrm>
          <a:prstGeom prst="rect">
            <a:avLst/>
          </a:prstGeom>
          <a:noFill/>
          <a:ln w="9525">
            <a:noFill/>
            <a:miter lim="800000"/>
            <a:headEnd/>
            <a:tailEnd/>
          </a:ln>
        </p:spPr>
      </p:pic>
      <p:pic>
        <p:nvPicPr>
          <p:cNvPr id="4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pic>
        <p:nvPicPr>
          <p:cNvPr id="48" name="Picture 4" descr="clouds.png"/>
          <p:cNvPicPr>
            <a:picLocks noChangeAspect="1"/>
          </p:cNvPicPr>
          <p:nvPr/>
        </p:nvPicPr>
        <p:blipFill>
          <a:blip r:embed="rId3"/>
          <a:srcRect/>
          <a:stretch>
            <a:fillRect/>
          </a:stretch>
        </p:blipFill>
        <p:spPr bwMode="auto">
          <a:xfrm>
            <a:off x="323850" y="514350"/>
            <a:ext cx="5133975" cy="971550"/>
          </a:xfrm>
          <a:prstGeom prst="rect">
            <a:avLst/>
          </a:prstGeom>
          <a:noFill/>
          <a:ln w="9525">
            <a:noFill/>
            <a:miter lim="800000"/>
            <a:headEnd/>
            <a:tailEnd/>
          </a:ln>
        </p:spPr>
      </p:pic>
      <p:pic>
        <p:nvPicPr>
          <p:cNvPr id="49" name="Picture 10" descr="together.png"/>
          <p:cNvPicPr>
            <a:picLocks noChangeAspect="1"/>
          </p:cNvPicPr>
          <p:nvPr/>
        </p:nvPicPr>
        <p:blipFill>
          <a:blip r:embed="rId6"/>
          <a:srcRect/>
          <a:stretch>
            <a:fillRect/>
          </a:stretch>
        </p:blipFill>
        <p:spPr bwMode="auto">
          <a:xfrm>
            <a:off x="2654300" y="3448050"/>
            <a:ext cx="4251325" cy="1200150"/>
          </a:xfrm>
          <a:prstGeom prst="rect">
            <a:avLst/>
          </a:prstGeom>
          <a:noFill/>
          <a:ln w="9525">
            <a:noFill/>
            <a:miter lim="800000"/>
            <a:headEnd/>
            <a:tailEnd/>
          </a:ln>
        </p:spPr>
      </p:pic>
      <p:pic>
        <p:nvPicPr>
          <p:cNvPr id="50" name="Picture 2" descr="C:\Users\Administrator\Desktop\兔子.png"/>
          <p:cNvPicPr>
            <a:picLocks noChangeAspect="1" noChangeArrowheads="1"/>
          </p:cNvPicPr>
          <p:nvPr/>
        </p:nvPicPr>
        <p:blipFill>
          <a:blip r:embed="rId7"/>
          <a:srcRect/>
          <a:stretch>
            <a:fillRect/>
          </a:stretch>
        </p:blipFill>
        <p:spPr bwMode="auto">
          <a:xfrm>
            <a:off x="5876925" y="4352925"/>
            <a:ext cx="800100" cy="790575"/>
          </a:xfrm>
          <a:prstGeom prst="rect">
            <a:avLst/>
          </a:prstGeom>
          <a:noFill/>
          <a:ln w="9525">
            <a:noFill/>
            <a:miter lim="800000"/>
            <a:headEnd/>
            <a:tailEnd/>
          </a:ln>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00" y="-33800"/>
                                    </p:animMotion>
                                  </p:childTnLst>
                                </p:cTn>
                              </p:par>
                            </p:childTnLst>
                          </p:cTn>
                        </p:par>
                        <p:par>
                          <p:cTn id="25" fill="hold">
                            <p:stCondLst>
                              <p:cond delay="5000"/>
                            </p:stCondLst>
                            <p:childTnLst>
                              <p:par>
                                <p:cTn id="26" presetID="23" presetClass="entr" presetSubtype="16" fill="hold" nodeType="after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childTnLst>
                                </p:cTn>
                              </p:par>
                              <p:par>
                                <p:cTn id="30" presetID="1" presetClass="entr" presetSubtype="0" fill="hold" nodeType="with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par>
                                <p:cTn id="32"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33" dur="2000" fill="hold"/>
                                        <p:tgtEl>
                                          <p:spTgt spid="50"/>
                                        </p:tgtEl>
                                        <p:attrNameLst>
                                          <p:attrName>ppt_x</p:attrName>
                                          <p:attrName>ppt_y</p:attrName>
                                        </p:attrNameLst>
                                      </p:cBhvr>
                                      <p:rCtr x="-15500" y="-2100"/>
                                    </p:animMotion>
                                  </p:childTnLst>
                                </p:cTn>
                              </p:par>
                            </p:childTnLst>
                          </p:cTn>
                        </p:par>
                        <p:par>
                          <p:cTn id="34" fill="hold">
                            <p:stCondLst>
                              <p:cond delay="7000"/>
                            </p:stCondLst>
                            <p:childTnLst>
                              <p:par>
                                <p:cTn id="35" presetID="26" presetClass="entr" presetSubtype="0" fill="hold" nodeType="after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wipe(down)">
                                      <p:cBhvr>
                                        <p:cTn id="37" dur="580">
                                          <p:stCondLst>
                                            <p:cond delay="0"/>
                                          </p:stCondLst>
                                        </p:cTn>
                                        <p:tgtEl>
                                          <p:spTgt spid="64"/>
                                        </p:tgtEl>
                                      </p:cBhvr>
                                    </p:animEffect>
                                    <p:anim calcmode="lin" valueType="num">
                                      <p:cBhvr>
                                        <p:cTn id="38"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43" dur="26">
                                          <p:stCondLst>
                                            <p:cond delay="650"/>
                                          </p:stCondLst>
                                        </p:cTn>
                                        <p:tgtEl>
                                          <p:spTgt spid="64"/>
                                        </p:tgtEl>
                                      </p:cBhvr>
                                      <p:to x="100000" y="60000"/>
                                    </p:animScale>
                                    <p:animScale>
                                      <p:cBhvr>
                                        <p:cTn id="44" dur="166" decel="50000">
                                          <p:stCondLst>
                                            <p:cond delay="676"/>
                                          </p:stCondLst>
                                        </p:cTn>
                                        <p:tgtEl>
                                          <p:spTgt spid="64"/>
                                        </p:tgtEl>
                                      </p:cBhvr>
                                      <p:to x="100000" y="100000"/>
                                    </p:animScale>
                                    <p:animScale>
                                      <p:cBhvr>
                                        <p:cTn id="45" dur="26">
                                          <p:stCondLst>
                                            <p:cond delay="1312"/>
                                          </p:stCondLst>
                                        </p:cTn>
                                        <p:tgtEl>
                                          <p:spTgt spid="64"/>
                                        </p:tgtEl>
                                      </p:cBhvr>
                                      <p:to x="100000" y="80000"/>
                                    </p:animScale>
                                    <p:animScale>
                                      <p:cBhvr>
                                        <p:cTn id="46" dur="166" decel="50000">
                                          <p:stCondLst>
                                            <p:cond delay="1338"/>
                                          </p:stCondLst>
                                        </p:cTn>
                                        <p:tgtEl>
                                          <p:spTgt spid="64"/>
                                        </p:tgtEl>
                                      </p:cBhvr>
                                      <p:to x="100000" y="100000"/>
                                    </p:animScale>
                                    <p:animScale>
                                      <p:cBhvr>
                                        <p:cTn id="47" dur="26">
                                          <p:stCondLst>
                                            <p:cond delay="1642"/>
                                          </p:stCondLst>
                                        </p:cTn>
                                        <p:tgtEl>
                                          <p:spTgt spid="64"/>
                                        </p:tgtEl>
                                      </p:cBhvr>
                                      <p:to x="100000" y="90000"/>
                                    </p:animScale>
                                    <p:animScale>
                                      <p:cBhvr>
                                        <p:cTn id="48" dur="166" decel="50000">
                                          <p:stCondLst>
                                            <p:cond delay="1668"/>
                                          </p:stCondLst>
                                        </p:cTn>
                                        <p:tgtEl>
                                          <p:spTgt spid="64"/>
                                        </p:tgtEl>
                                      </p:cBhvr>
                                      <p:to x="100000" y="100000"/>
                                    </p:animScale>
                                    <p:animScale>
                                      <p:cBhvr>
                                        <p:cTn id="49" dur="26">
                                          <p:stCondLst>
                                            <p:cond delay="1808"/>
                                          </p:stCondLst>
                                        </p:cTn>
                                        <p:tgtEl>
                                          <p:spTgt spid="64"/>
                                        </p:tgtEl>
                                      </p:cBhvr>
                                      <p:to x="100000" y="95000"/>
                                    </p:animScale>
                                    <p:animScale>
                                      <p:cBhvr>
                                        <p:cTn id="50" dur="166" decel="50000">
                                          <p:stCondLst>
                                            <p:cond delay="1834"/>
                                          </p:stCondLst>
                                        </p:cTn>
                                        <p:tgtEl>
                                          <p:spTgt spid="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34975" y="1100138"/>
            <a:ext cx="1225550" cy="520700"/>
          </a:xfrm>
          <a:prstGeom prst="rect">
            <a:avLst/>
          </a:prstGeom>
          <a:noFill/>
          <a:ln w="9525">
            <a:noFill/>
            <a:miter lim="800000"/>
            <a:headEnd/>
            <a:tailEnd/>
          </a:ln>
        </p:spPr>
      </p:pic>
      <p:grpSp>
        <p:nvGrpSpPr>
          <p:cNvPr id="2" name="组合 18"/>
          <p:cNvGrpSpPr>
            <a:grpSpLocks/>
          </p:cNvGrpSpPr>
          <p:nvPr/>
        </p:nvGrpSpPr>
        <p:grpSpPr bwMode="auto">
          <a:xfrm>
            <a:off x="252413" y="0"/>
            <a:ext cx="341471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586" y="208061"/>
              <a:ext cx="418795" cy="267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156" y="208061"/>
              <a:ext cx="418795" cy="267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伯努利的发现</a:t>
            </a:r>
          </a:p>
        </p:txBody>
      </p:sp>
      <p:sp>
        <p:nvSpPr>
          <p:cNvPr id="14" name="矩形 13"/>
          <p:cNvSpPr>
            <a:spLocks noChangeArrowheads="1"/>
          </p:cNvSpPr>
          <p:nvPr/>
        </p:nvSpPr>
        <p:spPr bwMode="auto">
          <a:xfrm>
            <a:off x="2133600" y="3190453"/>
            <a:ext cx="5822776" cy="992579"/>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000" b="1" dirty="0">
                <a:latin typeface="微软雅黑" pitchFamily="34" charset="-122"/>
                <a:ea typeface="微软雅黑" pitchFamily="34" charset="-122"/>
              </a:rPr>
              <a:t>龙卷风中心空气流速极大</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压强很小</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所以能把周围物体“吸”进去</a:t>
            </a:r>
            <a:r>
              <a:rPr lang="en-US" altLang="zh-CN" sz="2000" b="1" dirty="0">
                <a:latin typeface="微软雅黑" pitchFamily="34" charset="-122"/>
                <a:ea typeface="微软雅黑" pitchFamily="34" charset="-122"/>
              </a:rPr>
              <a:t>.</a:t>
            </a:r>
          </a:p>
        </p:txBody>
      </p:sp>
      <p:pic>
        <p:nvPicPr>
          <p:cNvPr id="12" name="cc534.jpg" descr="id:2147511763;FounderCES"/>
          <p:cNvPicPr>
            <a:picLocks noChangeAspect="1" noChangeArrowheads="1"/>
          </p:cNvPicPr>
          <p:nvPr/>
        </p:nvPicPr>
        <p:blipFill>
          <a:blip r:embed="rId5"/>
          <a:srcRect/>
          <a:stretch>
            <a:fillRect/>
          </a:stretch>
        </p:blipFill>
        <p:spPr bwMode="auto">
          <a:xfrm>
            <a:off x="3317551" y="915566"/>
            <a:ext cx="3194697" cy="22748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par>
                                <p:cTn id="30" presetID="12" presetClass="entr" presetSubtype="4" fill="hold"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lide(fromBottom)">
                                      <p:cBhvr>
                                        <p:cTn id="32" dur="500"/>
                                        <p:tgtEl>
                                          <p:spTgt spid="12"/>
                                        </p:tgtEl>
                                      </p:cBhvr>
                                    </p:animEffect>
                                  </p:childTnLst>
                                </p:cTn>
                              </p:par>
                            </p:childTnLst>
                          </p:cTn>
                        </p:par>
                        <p:par>
                          <p:cTn id="33" fill="hold">
                            <p:stCondLst>
                              <p:cond delay="1500"/>
                            </p:stCondLst>
                            <p:childTnLst>
                              <p:par>
                                <p:cTn id="34" presetID="12" presetClass="entr" presetSubtype="4"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slide(fromBottom)">
                                      <p:cBhvr>
                                        <p:cTn id="3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4767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757238"/>
            <a:ext cx="1246187" cy="528637"/>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伯努利的发现</a:t>
            </a:r>
          </a:p>
        </p:txBody>
      </p:sp>
      <p:sp>
        <p:nvSpPr>
          <p:cNvPr id="23" name="矩形 22"/>
          <p:cNvSpPr>
            <a:spLocks noChangeArrowheads="1"/>
          </p:cNvSpPr>
          <p:nvPr/>
        </p:nvSpPr>
        <p:spPr bwMode="auto">
          <a:xfrm>
            <a:off x="838200" y="1260475"/>
            <a:ext cx="6967538" cy="992188"/>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带外掀式天窗的轿车行驶时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将天窗的前面关闭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后面微微向上打开</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天窗就能够向外“抽气”</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为什么</a:t>
            </a:r>
            <a:r>
              <a:rPr lang="en-US" altLang="zh-CN" sz="2000">
                <a:latin typeface="微软雅黑" pitchFamily="34" charset="-122"/>
                <a:ea typeface="微软雅黑" pitchFamily="34" charset="-122"/>
              </a:rPr>
              <a:t>?</a:t>
            </a:r>
          </a:p>
        </p:txBody>
      </p:sp>
      <p:pic>
        <p:nvPicPr>
          <p:cNvPr id="10" name="cc535.jpg" descr="id:2147511777;FounderCES"/>
          <p:cNvPicPr>
            <a:picLocks noChangeAspect="1" noChangeArrowheads="1"/>
          </p:cNvPicPr>
          <p:nvPr/>
        </p:nvPicPr>
        <p:blipFill>
          <a:blip r:embed="rId4"/>
          <a:srcRect/>
          <a:stretch>
            <a:fillRect/>
          </a:stretch>
        </p:blipFill>
        <p:spPr bwMode="auto">
          <a:xfrm>
            <a:off x="3163888" y="2354263"/>
            <a:ext cx="2246312" cy="1266825"/>
          </a:xfrm>
          <a:prstGeom prst="rect">
            <a:avLst/>
          </a:prstGeom>
          <a:noFill/>
          <a:ln w="9525">
            <a:noFill/>
            <a:miter lim="800000"/>
            <a:headEnd/>
            <a:tailEnd/>
          </a:ln>
        </p:spPr>
      </p:pic>
      <p:sp>
        <p:nvSpPr>
          <p:cNvPr id="11" name="矩形 10"/>
          <p:cNvSpPr>
            <a:spLocks noChangeArrowheads="1"/>
          </p:cNvSpPr>
          <p:nvPr/>
        </p:nvSpPr>
        <p:spPr bwMode="auto">
          <a:xfrm>
            <a:off x="725488" y="3689350"/>
            <a:ext cx="7183437" cy="145415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天窗前面关闭</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后面向上打开</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在车顶形成一个凸面</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天窗上方空气的流速快</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使天窗开口处的气压小于车内的气压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在压力差的作用下车内污浊的空气被自动“抽出”</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从而保持车内空气清新</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lide(fromBottom)">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slide(fromBottom)">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4767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860425"/>
            <a:ext cx="1246187" cy="528638"/>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伯努利的发现</a:t>
            </a:r>
          </a:p>
        </p:txBody>
      </p:sp>
      <p:sp>
        <p:nvSpPr>
          <p:cNvPr id="23" name="矩形 22"/>
          <p:cNvSpPr>
            <a:spLocks noChangeArrowheads="1"/>
          </p:cNvSpPr>
          <p:nvPr/>
        </p:nvSpPr>
        <p:spPr bwMode="auto">
          <a:xfrm>
            <a:off x="782638" y="3371850"/>
            <a:ext cx="6965950" cy="93980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大型的鸟类滑翔时</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它的翅膀一般上方凸起</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下方凹进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鸟翼上方空气流速大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压强小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下方空气流速小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压强大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产生向上的升力</a:t>
            </a:r>
            <a:r>
              <a:rPr lang="en-US" altLang="zh-CN" sz="2000">
                <a:latin typeface="微软雅黑" pitchFamily="34" charset="-122"/>
                <a:ea typeface="微软雅黑" pitchFamily="34" charset="-122"/>
              </a:rPr>
              <a:t>.</a:t>
            </a:r>
          </a:p>
        </p:txBody>
      </p:sp>
      <p:pic>
        <p:nvPicPr>
          <p:cNvPr id="12" name="cc536.jpg" descr="id:2147511812;FounderCES"/>
          <p:cNvPicPr>
            <a:picLocks noChangeAspect="1" noChangeArrowheads="1"/>
          </p:cNvPicPr>
          <p:nvPr/>
        </p:nvPicPr>
        <p:blipFill>
          <a:blip r:embed="rId4"/>
          <a:srcRect/>
          <a:stretch>
            <a:fillRect/>
          </a:stretch>
        </p:blipFill>
        <p:spPr bwMode="auto">
          <a:xfrm>
            <a:off x="2354263" y="1671638"/>
            <a:ext cx="3876675" cy="14954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lide(fromBottom)">
                                      <p:cBhvr>
                                        <p:cTn id="20" dur="500"/>
                                        <p:tgtEl>
                                          <p:spTgt spid="12"/>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lide(fromBottom)">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4767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19113" y="860425"/>
            <a:ext cx="1208087" cy="528638"/>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伯努利的发现</a:t>
            </a:r>
          </a:p>
        </p:txBody>
      </p:sp>
      <p:sp>
        <p:nvSpPr>
          <p:cNvPr id="23" name="矩形 22"/>
          <p:cNvSpPr>
            <a:spLocks noChangeArrowheads="1"/>
          </p:cNvSpPr>
          <p:nvPr/>
        </p:nvSpPr>
        <p:spPr bwMode="auto">
          <a:xfrm>
            <a:off x="952500" y="1778000"/>
            <a:ext cx="6965950" cy="232410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dirty="0">
                <a:latin typeface="微软雅黑" pitchFamily="34" charset="-122"/>
                <a:ea typeface="微软雅黑" pitchFamily="34" charset="-122"/>
              </a:rPr>
              <a:t>生活中与流体压强相关问题的解答方法</a:t>
            </a:r>
            <a:r>
              <a:rPr lang="en-US" altLang="zh-CN" sz="2000" dirty="0">
                <a:latin typeface="微软雅黑" pitchFamily="34" charset="-122"/>
                <a:ea typeface="微软雅黑" pitchFamily="34" charset="-122"/>
              </a:rPr>
              <a:t>:</a:t>
            </a:r>
          </a:p>
          <a:p>
            <a:pPr algn="just">
              <a:lnSpc>
                <a:spcPct val="150000"/>
              </a:lnSpc>
            </a:pPr>
            <a:r>
              <a:rPr lang="zh-CN" altLang="en-US" sz="2000" dirty="0">
                <a:latin typeface="微软雅黑" pitchFamily="34" charset="-122"/>
                <a:ea typeface="微软雅黑" pitchFamily="34" charset="-122"/>
              </a:rPr>
              <a:t>在实际生活和生产中有许多利用流体压强跟流速的关系来工作的装置和现象</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如飞机的机翼形状、小汽车外形的设计等</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利用这些知识还可以解释许多常见现象</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如为什么两艘船不能并排行驶、列车站台上要设置安全线等</a:t>
            </a:r>
            <a:r>
              <a:rPr lang="en-US" altLang="zh-CN" sz="2000"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2438" y="1193800"/>
            <a:ext cx="1189037" cy="334963"/>
          </a:xfrm>
          <a:prstGeom prst="rect">
            <a:avLst/>
          </a:prstGeom>
          <a:noFill/>
          <a:ln w="9525">
            <a:noFill/>
            <a:miter lim="800000"/>
            <a:headEnd/>
            <a:tailEnd/>
          </a:ln>
        </p:spPr>
      </p:pic>
      <p:grpSp>
        <p:nvGrpSpPr>
          <p:cNvPr id="2" name="组合 18"/>
          <p:cNvGrpSpPr>
            <a:grpSpLocks/>
          </p:cNvGrpSpPr>
          <p:nvPr/>
        </p:nvGrpSpPr>
        <p:grpSpPr bwMode="auto">
          <a:xfrm>
            <a:off x="252413" y="0"/>
            <a:ext cx="3443287"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63" y="208072"/>
              <a:ext cx="418795" cy="2652"/>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884"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伯努利的发现</a:t>
            </a:r>
          </a:p>
        </p:txBody>
      </p:sp>
      <p:sp>
        <p:nvSpPr>
          <p:cNvPr id="14" name="矩形 13"/>
          <p:cNvSpPr>
            <a:spLocks noChangeArrowheads="1"/>
          </p:cNvSpPr>
          <p:nvPr/>
        </p:nvSpPr>
        <p:spPr bwMode="auto">
          <a:xfrm>
            <a:off x="899592" y="2664515"/>
            <a:ext cx="6965950" cy="1914525"/>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dirty="0">
                <a:latin typeface="微软雅黑" pitchFamily="34" charset="-122"/>
                <a:ea typeface="微软雅黑" pitchFamily="34" charset="-122"/>
              </a:rPr>
              <a:t>马路上</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汽车快速驶过后</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落叶等轻小物体都被“吸引”到马路中间</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如图所示</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这是因为高速行驶的汽车使得公路中间的空气流速大、空气压强小</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马路两边的空气流速小、压强大</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所以两边的气压大于公路中央的气压</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落叶会从路旁飞向汽车</a:t>
            </a:r>
            <a:r>
              <a:rPr lang="en-US" altLang="zh-CN" sz="2000" dirty="0">
                <a:latin typeface="微软雅黑" pitchFamily="34" charset="-122"/>
                <a:ea typeface="微软雅黑" pitchFamily="34" charset="-122"/>
              </a:rPr>
              <a:t>.</a:t>
            </a:r>
          </a:p>
        </p:txBody>
      </p:sp>
      <p:pic>
        <p:nvPicPr>
          <p:cNvPr id="11" name="cc539.jpg" descr="id:2147511833;FounderCES"/>
          <p:cNvPicPr>
            <a:picLocks noChangeAspect="1" noChangeArrowheads="1"/>
          </p:cNvPicPr>
          <p:nvPr/>
        </p:nvPicPr>
        <p:blipFill>
          <a:blip r:embed="rId5"/>
          <a:srcRect/>
          <a:stretch>
            <a:fillRect/>
          </a:stretch>
        </p:blipFill>
        <p:spPr bwMode="auto">
          <a:xfrm>
            <a:off x="4139952" y="591344"/>
            <a:ext cx="2724447" cy="193033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par>
                                <p:cTn id="30" presetID="12" presetClass="entr" presetSubtype="4"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Bottom)">
                                      <p:cBhvr>
                                        <p:cTn id="32" dur="500"/>
                                        <p:tgtEl>
                                          <p:spTgt spid="11"/>
                                        </p:tgtEl>
                                      </p:cBhvr>
                                    </p:animEffect>
                                  </p:childTnLst>
                                </p:cTn>
                              </p:par>
                            </p:childTnLst>
                          </p:cTn>
                        </p:par>
                        <p:par>
                          <p:cTn id="33" fill="hold">
                            <p:stCondLst>
                              <p:cond delay="1500"/>
                            </p:stCondLst>
                            <p:childTnLst>
                              <p:par>
                                <p:cTn id="34" presetID="12" presetClass="entr" presetSubtype="4"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slide(fromBottom)">
                                      <p:cBhvr>
                                        <p:cTn id="3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2417</Words>
  <Application>Microsoft Office PowerPoint</Application>
  <PresentationFormat>全屏显示(16:9)</PresentationFormat>
  <Paragraphs>115</Paragraphs>
  <Slides>42</Slides>
  <Notes>6</Notes>
  <HiddenSlides>0</HiddenSlides>
  <MMClips>0</MMClips>
  <ScaleCrop>false</ScaleCrop>
  <HeadingPairs>
    <vt:vector size="4" baseType="variant">
      <vt:variant>
        <vt:lpstr>主题</vt:lpstr>
      </vt:variant>
      <vt:variant>
        <vt:i4>1</vt:i4>
      </vt:variant>
      <vt:variant>
        <vt:lpstr>幻灯片标题</vt:lpstr>
      </vt:variant>
      <vt:variant>
        <vt:i4>42</vt:i4>
      </vt:variant>
    </vt:vector>
  </HeadingPairs>
  <TitlesOfParts>
    <vt:vector size="43"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User</cp:lastModifiedBy>
  <cp:revision>12</cp:revision>
  <dcterms:created xsi:type="dcterms:W3CDTF">2020-02-27T09:21:44Z</dcterms:created>
  <dcterms:modified xsi:type="dcterms:W3CDTF">2020-03-14T00:14:54Z</dcterms:modified>
</cp:coreProperties>
</file>