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tiff" ContentType="image/tif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7.xml" ContentType="application/vnd.openxmlformats-officedocument.presentationml.tags+xml"/>
  <Override PartName="/ppt/notesSlides/notesSlide14.xml" ContentType="application/vnd.openxmlformats-officedocument.presentationml.notesSlide+xml"/>
  <Override PartName="/ppt/tags/tag8.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1"/>
  </p:notesMasterIdLst>
  <p:sldIdLst>
    <p:sldId id="258" r:id="rId2"/>
    <p:sldId id="259" r:id="rId3"/>
    <p:sldId id="260" r:id="rId4"/>
    <p:sldId id="261" r:id="rId5"/>
    <p:sldId id="262" r:id="rId6"/>
    <p:sldId id="263" r:id="rId7"/>
    <p:sldId id="264" r:id="rId8"/>
    <p:sldId id="265" r:id="rId9"/>
    <p:sldId id="266" r:id="rId10"/>
    <p:sldId id="267" r:id="rId11"/>
    <p:sldId id="268" r:id="rId12"/>
    <p:sldId id="269" r:id="rId13"/>
    <p:sldId id="270" r:id="rId14"/>
    <p:sldId id="271" r:id="rId15"/>
    <p:sldId id="272" r:id="rId16"/>
    <p:sldId id="273" r:id="rId17"/>
    <p:sldId id="274" r:id="rId18"/>
    <p:sldId id="275" r:id="rId19"/>
    <p:sldId id="276" r:id="rId20"/>
    <p:sldId id="277" r:id="rId21"/>
    <p:sldId id="278" r:id="rId22"/>
    <p:sldId id="279" r:id="rId23"/>
    <p:sldId id="280" r:id="rId24"/>
    <p:sldId id="281" r:id="rId25"/>
    <p:sldId id="282" r:id="rId26"/>
    <p:sldId id="283" r:id="rId27"/>
    <p:sldId id="284" r:id="rId28"/>
    <p:sldId id="285" r:id="rId29"/>
    <p:sldId id="286" r:id="rId30"/>
    <p:sldId id="287" r:id="rId31"/>
    <p:sldId id="288" r:id="rId32"/>
    <p:sldId id="289" r:id="rId33"/>
    <p:sldId id="290" r:id="rId34"/>
    <p:sldId id="291" r:id="rId35"/>
    <p:sldId id="292" r:id="rId36"/>
    <p:sldId id="293" r:id="rId37"/>
    <p:sldId id="294" r:id="rId38"/>
    <p:sldId id="295" r:id="rId39"/>
    <p:sldId id="296" r:id="rId4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4" d="100"/>
          <a:sy n="114" d="100"/>
        </p:scale>
        <p:origin x="-420" y="-10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30.w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32.w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33.wmf"/></Relationships>
</file>

<file path=ppt/drawings/_rels/vmlDrawing13.vml.rels><?xml version="1.0" encoding="UTF-8" standalone="yes"?>
<Relationships xmlns="http://schemas.openxmlformats.org/package/2006/relationships"><Relationship Id="rId2" Type="http://schemas.openxmlformats.org/officeDocument/2006/relationships/image" Target="../media/image28.wmf"/><Relationship Id="rId1" Type="http://schemas.openxmlformats.org/officeDocument/2006/relationships/image" Target="../media/image13.w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36.w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38.w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40.w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42.w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45.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image" Target="../media/image10.wmf"/><Relationship Id="rId1" Type="http://schemas.openxmlformats.org/officeDocument/2006/relationships/image" Target="../media/image13.wmf"/><Relationship Id="rId4" Type="http://schemas.openxmlformats.org/officeDocument/2006/relationships/image" Target="../media/image15.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0.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16.wmf"/><Relationship Id="rId2" Type="http://schemas.openxmlformats.org/officeDocument/2006/relationships/image" Target="../media/image14.wmf"/><Relationship Id="rId1" Type="http://schemas.openxmlformats.org/officeDocument/2006/relationships/image" Target="../media/image13.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19.wmf"/><Relationship Id="rId2" Type="http://schemas.openxmlformats.org/officeDocument/2006/relationships/image" Target="../media/image15.wmf"/><Relationship Id="rId1" Type="http://schemas.openxmlformats.org/officeDocument/2006/relationships/image" Target="../media/image13.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6.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7.w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27.wmf"/><Relationship Id="rId1" Type="http://schemas.openxmlformats.org/officeDocument/2006/relationships/image" Target="../media/image28.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2020/3/14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7962515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2020/3/14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2020/3/14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2020/3/14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2020/3/14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2020/3/14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2020/3/14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2020/3/14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2020/3/14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2020/3/14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2020/3/14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2020/3/14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2020/3/14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NULL" TargetMode="External"/><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NULL"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NULL"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NULL"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2.tiff"/><Relationship Id="rId7" Type="http://schemas.openxmlformats.org/officeDocument/2006/relationships/image" Target="../media/image10.wmf"/><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oleObject" Target="../embeddings/oleObject2.bin"/><Relationship Id="rId5" Type="http://schemas.openxmlformats.org/officeDocument/2006/relationships/image" Target="../media/image12.tiff"/><Relationship Id="rId4" Type="http://schemas.openxmlformats.org/officeDocument/2006/relationships/image" Target="../media/image11.tiff"/></Relationships>
</file>

<file path=ppt/slides/_rels/slide15.xml.rels><?xml version="1.0" encoding="UTF-8" standalone="yes"?>
<Relationships xmlns="http://schemas.openxmlformats.org/package/2006/relationships"><Relationship Id="rId8" Type="http://schemas.openxmlformats.org/officeDocument/2006/relationships/oleObject" Target="../embeddings/oleObject5.bin"/><Relationship Id="rId3" Type="http://schemas.openxmlformats.org/officeDocument/2006/relationships/notesSlide" Target="../notesSlides/notesSlide12.xml"/><Relationship Id="rId7" Type="http://schemas.openxmlformats.org/officeDocument/2006/relationships/image" Target="../media/image10.wmf"/><Relationship Id="rId12" Type="http://schemas.openxmlformats.org/officeDocument/2006/relationships/image" Target="../media/image15.wmf"/><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oleObject" Target="../embeddings/oleObject4.bin"/><Relationship Id="rId11" Type="http://schemas.openxmlformats.org/officeDocument/2006/relationships/oleObject" Target="../embeddings/oleObject7.bin"/><Relationship Id="rId5" Type="http://schemas.openxmlformats.org/officeDocument/2006/relationships/image" Target="../media/image13.wmf"/><Relationship Id="rId10" Type="http://schemas.openxmlformats.org/officeDocument/2006/relationships/oleObject" Target="../embeddings/oleObject6.bin"/><Relationship Id="rId4" Type="http://schemas.openxmlformats.org/officeDocument/2006/relationships/oleObject" Target="../embeddings/oleObject3.bin"/><Relationship Id="rId9" Type="http://schemas.openxmlformats.org/officeDocument/2006/relationships/image" Target="../media/image14.wmf"/></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xml"/><Relationship Id="rId1" Type="http://schemas.openxmlformats.org/officeDocument/2006/relationships/vmlDrawing" Target="../drawings/vmlDrawing4.vml"/><Relationship Id="rId5" Type="http://schemas.openxmlformats.org/officeDocument/2006/relationships/image" Target="../media/image10.wmf"/><Relationship Id="rId4" Type="http://schemas.openxmlformats.org/officeDocument/2006/relationships/oleObject" Target="../embeddings/oleObject8.bin"/></Relationships>
</file>

<file path=ppt/slides/_rels/slide17.xml.rels><?xml version="1.0" encoding="UTF-8" standalone="yes"?>
<Relationships xmlns="http://schemas.openxmlformats.org/package/2006/relationships"><Relationship Id="rId8" Type="http://schemas.openxmlformats.org/officeDocument/2006/relationships/image" Target="../media/image14.wmf"/><Relationship Id="rId13" Type="http://schemas.openxmlformats.org/officeDocument/2006/relationships/image" Target="../media/image18.png"/><Relationship Id="rId3" Type="http://schemas.openxmlformats.org/officeDocument/2006/relationships/slideLayout" Target="../slideLayouts/slideLayout7.xml"/><Relationship Id="rId7" Type="http://schemas.openxmlformats.org/officeDocument/2006/relationships/oleObject" Target="../embeddings/oleObject10.bin"/><Relationship Id="rId12" Type="http://schemas.openxmlformats.org/officeDocument/2006/relationships/image" Target="NULL" TargetMode="External"/><Relationship Id="rId2" Type="http://schemas.openxmlformats.org/officeDocument/2006/relationships/tags" Target="../tags/tag7.xml"/><Relationship Id="rId1" Type="http://schemas.openxmlformats.org/officeDocument/2006/relationships/vmlDrawing" Target="../drawings/vmlDrawing5.vml"/><Relationship Id="rId6" Type="http://schemas.openxmlformats.org/officeDocument/2006/relationships/image" Target="../media/image13.wmf"/><Relationship Id="rId11" Type="http://schemas.openxmlformats.org/officeDocument/2006/relationships/image" Target="../media/image17.png"/><Relationship Id="rId5" Type="http://schemas.openxmlformats.org/officeDocument/2006/relationships/oleObject" Target="../embeddings/oleObject9.bin"/><Relationship Id="rId10" Type="http://schemas.openxmlformats.org/officeDocument/2006/relationships/image" Target="../media/image16.wmf"/><Relationship Id="rId4" Type="http://schemas.openxmlformats.org/officeDocument/2006/relationships/notesSlide" Target="../notesSlides/notesSlide14.xml"/><Relationship Id="rId9" Type="http://schemas.openxmlformats.org/officeDocument/2006/relationships/oleObject" Target="../embeddings/oleObject11.bin"/></Relationships>
</file>

<file path=ppt/slides/_rels/slide18.xml.rels><?xml version="1.0" encoding="UTF-8" standalone="yes"?>
<Relationships xmlns="http://schemas.openxmlformats.org/package/2006/relationships"><Relationship Id="rId8" Type="http://schemas.openxmlformats.org/officeDocument/2006/relationships/image" Target="../media/image15.wmf"/><Relationship Id="rId13" Type="http://schemas.openxmlformats.org/officeDocument/2006/relationships/image" Target="../media/image21.png"/><Relationship Id="rId3" Type="http://schemas.openxmlformats.org/officeDocument/2006/relationships/slideLayout" Target="../slideLayouts/slideLayout7.xml"/><Relationship Id="rId7" Type="http://schemas.openxmlformats.org/officeDocument/2006/relationships/oleObject" Target="../embeddings/oleObject13.bin"/><Relationship Id="rId12" Type="http://schemas.openxmlformats.org/officeDocument/2006/relationships/image" Target="NULL" TargetMode="External"/><Relationship Id="rId2" Type="http://schemas.openxmlformats.org/officeDocument/2006/relationships/tags" Target="../tags/tag8.xml"/><Relationship Id="rId1" Type="http://schemas.openxmlformats.org/officeDocument/2006/relationships/vmlDrawing" Target="../drawings/vmlDrawing6.vml"/><Relationship Id="rId6" Type="http://schemas.openxmlformats.org/officeDocument/2006/relationships/image" Target="../media/image13.wmf"/><Relationship Id="rId11" Type="http://schemas.openxmlformats.org/officeDocument/2006/relationships/image" Target="../media/image20.png"/><Relationship Id="rId5" Type="http://schemas.openxmlformats.org/officeDocument/2006/relationships/oleObject" Target="../embeddings/oleObject12.bin"/><Relationship Id="rId10" Type="http://schemas.openxmlformats.org/officeDocument/2006/relationships/image" Target="../media/image19.wmf"/><Relationship Id="rId4" Type="http://schemas.openxmlformats.org/officeDocument/2006/relationships/notesSlide" Target="../notesSlides/notesSlide15.xml"/><Relationship Id="rId9" Type="http://schemas.openxmlformats.org/officeDocument/2006/relationships/oleObject" Target="../embeddings/oleObject14.bin"/></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slide" Target="slide3.xml"/><Relationship Id="rId3" Type="http://schemas.openxmlformats.org/officeDocument/2006/relationships/tags" Target="../tags/tag4.xml"/><Relationship Id="rId7" Type="http://schemas.openxmlformats.org/officeDocument/2006/relationships/image" Target="../media/image1.pn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slideLayout" Target="../slideLayouts/slideLayout7.xml"/><Relationship Id="rId5" Type="http://schemas.openxmlformats.org/officeDocument/2006/relationships/tags" Target="../tags/tag6.xml"/><Relationship Id="rId10" Type="http://schemas.openxmlformats.org/officeDocument/2006/relationships/slide" Target="slide29.xml"/><Relationship Id="rId4" Type="http://schemas.openxmlformats.org/officeDocument/2006/relationships/tags" Target="../tags/tag5.xml"/><Relationship Id="rId9" Type="http://schemas.openxmlformats.org/officeDocument/2006/relationships/slide" Target="slide14.xml"/></Relationships>
</file>

<file path=ppt/slides/_rels/slide20.xml.rels><?xml version="1.0" encoding="UTF-8" standalone="yes"?>
<Relationships xmlns="http://schemas.openxmlformats.org/package/2006/relationships"><Relationship Id="rId3" Type="http://schemas.openxmlformats.org/officeDocument/2006/relationships/image" Target="../media/image23.tiff"/><Relationship Id="rId2" Type="http://schemas.openxmlformats.org/officeDocument/2006/relationships/image" Target="../media/image22.tiff"/><Relationship Id="rId1" Type="http://schemas.openxmlformats.org/officeDocument/2006/relationships/slideLayout" Target="../slideLayouts/slideLayout7.xml"/><Relationship Id="rId6" Type="http://schemas.openxmlformats.org/officeDocument/2006/relationships/image" Target="NULL" TargetMode="External"/><Relationship Id="rId5" Type="http://schemas.openxmlformats.org/officeDocument/2006/relationships/image" Target="../media/image25.png"/><Relationship Id="rId4" Type="http://schemas.openxmlformats.org/officeDocument/2006/relationships/image" Target="../media/image24.tiff"/></Relationships>
</file>

<file path=ppt/slides/_rels/slide21.xml.rels><?xml version="1.0" encoding="UTF-8" standalone="yes"?>
<Relationships xmlns="http://schemas.openxmlformats.org/package/2006/relationships"><Relationship Id="rId3" Type="http://schemas.openxmlformats.org/officeDocument/2006/relationships/image" Target="NULL" TargetMode="External"/><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NULL"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23.tiff"/><Relationship Id="rId2" Type="http://schemas.openxmlformats.org/officeDocument/2006/relationships/slideLayout" Target="../slideLayouts/slideLayout7.xml"/><Relationship Id="rId1" Type="http://schemas.openxmlformats.org/officeDocument/2006/relationships/vmlDrawing" Target="../drawings/vmlDrawing7.vml"/><Relationship Id="rId6" Type="http://schemas.openxmlformats.org/officeDocument/2006/relationships/image" Target="../media/image26.wmf"/><Relationship Id="rId5" Type="http://schemas.openxmlformats.org/officeDocument/2006/relationships/oleObject" Target="../embeddings/oleObject15.bin"/><Relationship Id="rId4" Type="http://schemas.openxmlformats.org/officeDocument/2006/relationships/image" Target="../media/image24.tiff"/></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16.bin"/><Relationship Id="rId2" Type="http://schemas.openxmlformats.org/officeDocument/2006/relationships/slideLayout" Target="../slideLayouts/slideLayout7.xml"/><Relationship Id="rId1" Type="http://schemas.openxmlformats.org/officeDocument/2006/relationships/vmlDrawing" Target="../drawings/vmlDrawing8.vml"/><Relationship Id="rId4" Type="http://schemas.openxmlformats.org/officeDocument/2006/relationships/image" Target="../media/image27.wmf"/></Relationships>
</file>

<file path=ppt/slides/_rels/slide25.xml.rels><?xml version="1.0" encoding="UTF-8" standalone="yes"?>
<Relationships xmlns="http://schemas.openxmlformats.org/package/2006/relationships"><Relationship Id="rId3" Type="http://schemas.openxmlformats.org/officeDocument/2006/relationships/oleObject" Target="../embeddings/oleObject17.bin"/><Relationship Id="rId2" Type="http://schemas.openxmlformats.org/officeDocument/2006/relationships/slideLayout" Target="../slideLayouts/slideLayout7.xml"/><Relationship Id="rId1" Type="http://schemas.openxmlformats.org/officeDocument/2006/relationships/vmlDrawing" Target="../drawings/vmlDrawing9.vml"/><Relationship Id="rId6" Type="http://schemas.openxmlformats.org/officeDocument/2006/relationships/image" Target="../media/image27.wmf"/><Relationship Id="rId5" Type="http://schemas.openxmlformats.org/officeDocument/2006/relationships/oleObject" Target="../embeddings/oleObject18.bin"/><Relationship Id="rId4" Type="http://schemas.openxmlformats.org/officeDocument/2006/relationships/image" Target="../media/image28.wmf"/></Relationships>
</file>

<file path=ppt/slides/_rels/slide26.xml.rels><?xml version="1.0" encoding="UTF-8" standalone="yes"?>
<Relationships xmlns="http://schemas.openxmlformats.org/package/2006/relationships"><Relationship Id="rId3" Type="http://schemas.openxmlformats.org/officeDocument/2006/relationships/image" Target="../media/image24.tiff"/><Relationship Id="rId2" Type="http://schemas.openxmlformats.org/officeDocument/2006/relationships/image" Target="../media/image23.tiff"/><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NULL" TargetMode="External"/></Relationships>
</file>

<file path=ppt/slides/_rels/slide28.xml.rels><?xml version="1.0" encoding="UTF-8" standalone="yes"?>
<Relationships xmlns="http://schemas.openxmlformats.org/package/2006/relationships"><Relationship Id="rId3" Type="http://schemas.openxmlformats.org/officeDocument/2006/relationships/image" Target="../media/image23.tiff"/><Relationship Id="rId2" Type="http://schemas.openxmlformats.org/officeDocument/2006/relationships/slideLayout" Target="../slideLayouts/slideLayout7.xml"/><Relationship Id="rId1" Type="http://schemas.openxmlformats.org/officeDocument/2006/relationships/vmlDrawing" Target="../drawings/vmlDrawing10.vml"/><Relationship Id="rId6" Type="http://schemas.openxmlformats.org/officeDocument/2006/relationships/image" Target="../media/image30.wmf"/><Relationship Id="rId5" Type="http://schemas.openxmlformats.org/officeDocument/2006/relationships/oleObject" Target="../embeddings/oleObject19.bin"/><Relationship Id="rId4" Type="http://schemas.openxmlformats.org/officeDocument/2006/relationships/image" Target="../media/image24.tiff"/></Relationships>
</file>

<file path=ppt/slides/_rels/slide29.xml.rels><?xml version="1.0" encoding="UTF-8" standalone="yes"?>
<Relationships xmlns="http://schemas.openxmlformats.org/package/2006/relationships"><Relationship Id="rId3" Type="http://schemas.openxmlformats.org/officeDocument/2006/relationships/image" Target="../media/image11.tiff"/><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NULL" TargetMode="External"/><Relationship Id="rId5" Type="http://schemas.openxmlformats.org/officeDocument/2006/relationships/image" Target="../media/image31.png"/><Relationship Id="rId4" Type="http://schemas.openxmlformats.org/officeDocument/2006/relationships/image" Target="../media/image12.tiff"/></Relationships>
</file>

<file path=ppt/slides/_rels/slide3.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NULL" TargetMode="External"/><Relationship Id="rId5" Type="http://schemas.openxmlformats.org/officeDocument/2006/relationships/image" Target="../media/image4.png"/><Relationship Id="rId4" Type="http://schemas.openxmlformats.org/officeDocument/2006/relationships/image" Target="../media/image3.tiff"/></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7.xml"/><Relationship Id="rId1" Type="http://schemas.openxmlformats.org/officeDocument/2006/relationships/vmlDrawing" Target="../drawings/vmlDrawing11.vml"/><Relationship Id="rId5" Type="http://schemas.openxmlformats.org/officeDocument/2006/relationships/image" Target="../media/image32.wmf"/><Relationship Id="rId4" Type="http://schemas.openxmlformats.org/officeDocument/2006/relationships/oleObject" Target="../embeddings/oleObject20.bin"/></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1.xml"/><Relationship Id="rId7" Type="http://schemas.openxmlformats.org/officeDocument/2006/relationships/image" Target="NULL" TargetMode="External"/><Relationship Id="rId2" Type="http://schemas.openxmlformats.org/officeDocument/2006/relationships/slideLayout" Target="../slideLayouts/slideLayout7.xml"/><Relationship Id="rId1" Type="http://schemas.openxmlformats.org/officeDocument/2006/relationships/vmlDrawing" Target="../drawings/vmlDrawing12.vml"/><Relationship Id="rId6" Type="http://schemas.openxmlformats.org/officeDocument/2006/relationships/image" Target="../media/image34.png"/><Relationship Id="rId5" Type="http://schemas.openxmlformats.org/officeDocument/2006/relationships/image" Target="../media/image33.wmf"/><Relationship Id="rId4" Type="http://schemas.openxmlformats.org/officeDocument/2006/relationships/oleObject" Target="../embeddings/oleObject21.bin"/></Relationships>
</file>

<file path=ppt/slides/_rels/slide32.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notesSlide" Target="../notesSlides/notesSlide22.xml"/><Relationship Id="rId7" Type="http://schemas.openxmlformats.org/officeDocument/2006/relationships/image" Target="../media/image28.wmf"/><Relationship Id="rId2" Type="http://schemas.openxmlformats.org/officeDocument/2006/relationships/slideLayout" Target="../slideLayouts/slideLayout7.xml"/><Relationship Id="rId1" Type="http://schemas.openxmlformats.org/officeDocument/2006/relationships/vmlDrawing" Target="../drawings/vmlDrawing13.vml"/><Relationship Id="rId6" Type="http://schemas.openxmlformats.org/officeDocument/2006/relationships/oleObject" Target="../embeddings/oleObject23.bin"/><Relationship Id="rId5" Type="http://schemas.openxmlformats.org/officeDocument/2006/relationships/image" Target="../media/image13.wmf"/><Relationship Id="rId4" Type="http://schemas.openxmlformats.org/officeDocument/2006/relationships/oleObject" Target="../embeddings/oleObject22.bin"/><Relationship Id="rId9" Type="http://schemas.openxmlformats.org/officeDocument/2006/relationships/image" Target="NULL" TargetMode="Externa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23.xml"/><Relationship Id="rId7" Type="http://schemas.openxmlformats.org/officeDocument/2006/relationships/image" Target="NULL" TargetMode="External"/><Relationship Id="rId2" Type="http://schemas.openxmlformats.org/officeDocument/2006/relationships/slideLayout" Target="../slideLayouts/slideLayout7.xml"/><Relationship Id="rId1" Type="http://schemas.openxmlformats.org/officeDocument/2006/relationships/vmlDrawing" Target="../drawings/vmlDrawing14.vml"/><Relationship Id="rId6" Type="http://schemas.openxmlformats.org/officeDocument/2006/relationships/image" Target="../media/image37.png"/><Relationship Id="rId5" Type="http://schemas.openxmlformats.org/officeDocument/2006/relationships/image" Target="../media/image36.wmf"/><Relationship Id="rId4" Type="http://schemas.openxmlformats.org/officeDocument/2006/relationships/oleObject" Target="../embeddings/oleObject24.bin"/></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24.xml"/><Relationship Id="rId7" Type="http://schemas.openxmlformats.org/officeDocument/2006/relationships/image" Target="NULL" TargetMode="External"/><Relationship Id="rId2" Type="http://schemas.openxmlformats.org/officeDocument/2006/relationships/slideLayout" Target="../slideLayouts/slideLayout7.xml"/><Relationship Id="rId1" Type="http://schemas.openxmlformats.org/officeDocument/2006/relationships/vmlDrawing" Target="../drawings/vmlDrawing15.vml"/><Relationship Id="rId6" Type="http://schemas.openxmlformats.org/officeDocument/2006/relationships/image" Target="../media/image39.png"/><Relationship Id="rId5" Type="http://schemas.openxmlformats.org/officeDocument/2006/relationships/image" Target="../media/image38.wmf"/><Relationship Id="rId4" Type="http://schemas.openxmlformats.org/officeDocument/2006/relationships/oleObject" Target="../embeddings/oleObject25.bin"/></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25.xml"/><Relationship Id="rId7" Type="http://schemas.openxmlformats.org/officeDocument/2006/relationships/image" Target="NULL" TargetMode="External"/><Relationship Id="rId2" Type="http://schemas.openxmlformats.org/officeDocument/2006/relationships/slideLayout" Target="../slideLayouts/slideLayout7.xml"/><Relationship Id="rId1" Type="http://schemas.openxmlformats.org/officeDocument/2006/relationships/vmlDrawing" Target="../drawings/vmlDrawing16.vml"/><Relationship Id="rId6" Type="http://schemas.openxmlformats.org/officeDocument/2006/relationships/image" Target="../media/image41.png"/><Relationship Id="rId5" Type="http://schemas.openxmlformats.org/officeDocument/2006/relationships/image" Target="../media/image40.wmf"/><Relationship Id="rId4" Type="http://schemas.openxmlformats.org/officeDocument/2006/relationships/oleObject" Target="../embeddings/oleObject26.bin"/></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26.xml"/><Relationship Id="rId7" Type="http://schemas.openxmlformats.org/officeDocument/2006/relationships/image" Target="NULL" TargetMode="External"/><Relationship Id="rId2" Type="http://schemas.openxmlformats.org/officeDocument/2006/relationships/slideLayout" Target="../slideLayouts/slideLayout7.xml"/><Relationship Id="rId1" Type="http://schemas.openxmlformats.org/officeDocument/2006/relationships/vmlDrawing" Target="../drawings/vmlDrawing17.vml"/><Relationship Id="rId6" Type="http://schemas.openxmlformats.org/officeDocument/2006/relationships/image" Target="../media/image43.png"/><Relationship Id="rId5" Type="http://schemas.openxmlformats.org/officeDocument/2006/relationships/image" Target="../media/image42.wmf"/><Relationship Id="rId4" Type="http://schemas.openxmlformats.org/officeDocument/2006/relationships/oleObject" Target="../embeddings/oleObject27.bin"/></Relationships>
</file>

<file path=ppt/slides/_rels/slide3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22.tiff"/><Relationship Id="rId1" Type="http://schemas.openxmlformats.org/officeDocument/2006/relationships/slideLayout" Target="../slideLayouts/slideLayout7.xml"/><Relationship Id="rId4" Type="http://schemas.openxmlformats.org/officeDocument/2006/relationships/image" Target="NULL" TargetMode="External"/></Relationships>
</file>

<file path=ppt/slides/_rels/slide3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7.xml"/><Relationship Id="rId1" Type="http://schemas.openxmlformats.org/officeDocument/2006/relationships/slideLayout" Target="../slideLayouts/slideLayout7.xml"/><Relationship Id="rId4" Type="http://schemas.openxmlformats.org/officeDocument/2006/relationships/image" Target="NULL" TargetMode="Externa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28.xml"/><Relationship Id="rId7" Type="http://schemas.openxmlformats.org/officeDocument/2006/relationships/image" Target="../media/image45.wmf"/><Relationship Id="rId2" Type="http://schemas.openxmlformats.org/officeDocument/2006/relationships/slideLayout" Target="../slideLayouts/slideLayout7.xml"/><Relationship Id="rId1" Type="http://schemas.openxmlformats.org/officeDocument/2006/relationships/vmlDrawing" Target="../drawings/vmlDrawing18.vml"/><Relationship Id="rId6" Type="http://schemas.openxmlformats.org/officeDocument/2006/relationships/oleObject" Target="../embeddings/oleObject28.bin"/><Relationship Id="rId5" Type="http://schemas.openxmlformats.org/officeDocument/2006/relationships/image" Target="NULL" TargetMode="External"/><Relationship Id="rId4" Type="http://schemas.openxmlformats.org/officeDocument/2006/relationships/image" Target="../media/image44.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2.xml"/><Relationship Id="rId7" Type="http://schemas.openxmlformats.org/officeDocument/2006/relationships/image" Target="NULL" TargetMode="External"/><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4.png"/><Relationship Id="rId5" Type="http://schemas.openxmlformats.org/officeDocument/2006/relationships/image" Target="../media/image5.wmf"/><Relationship Id="rId4" Type="http://schemas.openxmlformats.org/officeDocument/2006/relationships/oleObject" Target="../embeddings/oleObject1.bin"/></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NULL" TargetMode="Externa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NULL" TargetMode="Externa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 name="矩形 103"/>
          <p:cNvSpPr/>
          <p:nvPr/>
        </p:nvSpPr>
        <p:spPr>
          <a:xfrm>
            <a:off x="2512061" y="2059942"/>
            <a:ext cx="7176135" cy="12465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6000" b="1" dirty="0" smtClean="0">
                <a:ln w="9525">
                  <a:solidFill>
                    <a:prstClr val="white"/>
                  </a:solidFill>
                  <a:prstDash val="solid"/>
                </a:ln>
                <a:solidFill>
                  <a:prstClr val="black"/>
                </a:solidFill>
                <a:effectLst>
                  <a:outerShdw blurRad="12700" dist="38100" dir="2700000" algn="tl" rotWithShape="0">
                    <a:prstClr val="white">
                      <a:lumMod val="50000"/>
                    </a:prstClr>
                  </a:outerShdw>
                </a:effectLst>
                <a:latin typeface="Tahoma" panose="020B0604030504040204" pitchFamily="34" charset="0"/>
                <a:ea typeface="黑体" panose="02010609060101010101" pitchFamily="49" charset="-122"/>
                <a:cs typeface="Tahoma" panose="020B0604030504040204" pitchFamily="34" charset="0"/>
              </a:rPr>
              <a:t>专题</a:t>
            </a:r>
            <a:r>
              <a:rPr lang="zh-CN" altLang="en-US" sz="6000" b="1" dirty="0">
                <a:ln w="9525">
                  <a:solidFill>
                    <a:prstClr val="white"/>
                  </a:solidFill>
                  <a:prstDash val="solid"/>
                </a:ln>
                <a:solidFill>
                  <a:prstClr val="black"/>
                </a:solidFill>
                <a:effectLst>
                  <a:outerShdw blurRad="12700" dist="38100" dir="2700000" algn="tl" rotWithShape="0">
                    <a:prstClr val="white">
                      <a:lumMod val="50000"/>
                    </a:prstClr>
                  </a:outerShdw>
                </a:effectLst>
                <a:latin typeface="Tahoma" panose="020B0604030504040204" pitchFamily="34" charset="0"/>
                <a:ea typeface="黑体" panose="02010609060101010101" pitchFamily="49" charset="-122"/>
                <a:cs typeface="Tahoma" panose="020B0604030504040204" pitchFamily="34" charset="0"/>
              </a:rPr>
              <a:t>四</a:t>
            </a:r>
            <a:r>
              <a:rPr lang="zh-CN" altLang="en-US" sz="6000" b="1" dirty="0" smtClean="0">
                <a:ln w="9525">
                  <a:solidFill>
                    <a:prstClr val="white"/>
                  </a:solidFill>
                  <a:prstDash val="solid"/>
                </a:ln>
                <a:solidFill>
                  <a:prstClr val="black"/>
                </a:solidFill>
                <a:effectLst>
                  <a:outerShdw blurRad="12700" dist="38100" dir="2700000" algn="tl" rotWithShape="0">
                    <a:prstClr val="white">
                      <a:lumMod val="50000"/>
                    </a:prstClr>
                  </a:outerShdw>
                </a:effectLst>
                <a:latin typeface="Tahoma" panose="020B0604030504040204" pitchFamily="34" charset="0"/>
                <a:ea typeface="黑体" panose="02010609060101010101" pitchFamily="49" charset="-122"/>
                <a:cs typeface="Tahoma" panose="020B0604030504040204" pitchFamily="34" charset="0"/>
              </a:rPr>
              <a:t>  </a:t>
            </a:r>
            <a:r>
              <a:rPr lang="zh-CN" altLang="en-US" sz="6000" b="1" dirty="0" smtClean="0">
                <a:ln w="9525">
                  <a:solidFill>
                    <a:prstClr val="white"/>
                  </a:solidFill>
                  <a:prstDash val="solid"/>
                </a:ln>
                <a:solidFill>
                  <a:prstClr val="black"/>
                </a:solidFill>
                <a:effectLst>
                  <a:outerShdw blurRad="12700" dist="38100" dir="2700000" algn="tl" rotWithShape="0">
                    <a:prstClr val="white">
                      <a:lumMod val="50000"/>
                    </a:prstClr>
                  </a:outerShdw>
                </a:effectLst>
                <a:latin typeface="黑体" panose="02010609060101010101" pitchFamily="49" charset="-122"/>
                <a:ea typeface="黑体" panose="02010609060101010101" pitchFamily="49" charset="-122"/>
                <a:sym typeface="+mn-ea"/>
              </a:rPr>
              <a:t> </a:t>
            </a:r>
            <a:r>
              <a:rPr lang="zh-CN" altLang="en-US" sz="6000" b="1" dirty="0" smtClean="0">
                <a:ln w="9525">
                  <a:solidFill>
                    <a:prstClr val="white"/>
                  </a:solidFill>
                  <a:prstDash val="solid"/>
                </a:ln>
                <a:solidFill>
                  <a:prstClr val="black"/>
                </a:solidFill>
                <a:effectLst>
                  <a:outerShdw blurRad="12700" dist="38100" dir="2700000" algn="tl" rotWithShape="0">
                    <a:prstClr val="white">
                      <a:lumMod val="50000"/>
                    </a:prstClr>
                  </a:outerShdw>
                </a:effectLst>
                <a:latin typeface="黑体" panose="02010609060101010101" pitchFamily="49" charset="-122"/>
                <a:ea typeface="黑体" panose="02010609060101010101" pitchFamily="49" charset="-122"/>
                <a:sym typeface="+mn-ea"/>
              </a:rPr>
              <a:t>质量与密度</a:t>
            </a:r>
          </a:p>
        </p:txBody>
      </p:sp>
      <p:sp>
        <p:nvSpPr>
          <p:cNvPr id="2" name="矩形 1"/>
          <p:cNvSpPr/>
          <p:nvPr/>
        </p:nvSpPr>
        <p:spPr>
          <a:xfrm>
            <a:off x="3557588" y="3478530"/>
            <a:ext cx="5753100" cy="7759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sz="4000" b="1">
                <a:solidFill>
                  <a:schemeClr val="tx1"/>
                </a:solidFill>
                <a:latin typeface="Times New Roman" panose="02020603050405020304" pitchFamily="18" charset="0"/>
                <a:ea typeface="黑体" panose="02010609060101010101" pitchFamily="49" charset="-122"/>
                <a:cs typeface="Times New Roman" panose="02020603050405020304" pitchFamily="18" charset="0"/>
              </a:rPr>
              <a:t>第2节　测量物质的密度</a:t>
            </a:r>
          </a:p>
        </p:txBody>
      </p:sp>
    </p:spTree>
    <p:custDataLst>
      <p:tags r:id="rId1"/>
    </p:custDataLst>
  </p:cSld>
  <p:clrMapOvr>
    <a:masterClrMapping/>
  </p:clrMapOvr>
  <p:transition>
    <p:split orient="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912178" y="1742440"/>
            <a:ext cx="7717790" cy="737235"/>
            <a:chOff x="1156" y="3019"/>
            <a:chExt cx="12154" cy="1161"/>
          </a:xfrm>
        </p:grpSpPr>
        <p:pic>
          <p:nvPicPr>
            <p:cNvPr id="24" name="图片 23" descr="带序号考点标3字"/>
            <p:cNvPicPr>
              <a:picLocks noChangeAspect="1"/>
            </p:cNvPicPr>
            <p:nvPr/>
          </p:nvPicPr>
          <p:blipFill>
            <a:blip r:embed="rId3"/>
            <a:stretch>
              <a:fillRect/>
            </a:stretch>
          </p:blipFill>
          <p:spPr>
            <a:xfrm>
              <a:off x="1156" y="3233"/>
              <a:ext cx="3346" cy="903"/>
            </a:xfrm>
            <a:prstGeom prst="rect">
              <a:avLst/>
            </a:prstGeom>
          </p:spPr>
        </p:pic>
        <p:grpSp>
          <p:nvGrpSpPr>
            <p:cNvPr id="25" name="组合 24"/>
            <p:cNvGrpSpPr/>
            <p:nvPr/>
          </p:nvGrpSpPr>
          <p:grpSpPr>
            <a:xfrm>
              <a:off x="1550" y="3019"/>
              <a:ext cx="11760" cy="1161"/>
              <a:chOff x="1324" y="1663"/>
              <a:chExt cx="11760" cy="1161"/>
            </a:xfrm>
          </p:grpSpPr>
          <p:grpSp>
            <p:nvGrpSpPr>
              <p:cNvPr id="49" name="组合 48"/>
              <p:cNvGrpSpPr/>
              <p:nvPr/>
            </p:nvGrpSpPr>
            <p:grpSpPr>
              <a:xfrm>
                <a:off x="1324" y="1897"/>
                <a:ext cx="2771" cy="853"/>
                <a:chOff x="2487" y="360"/>
                <a:chExt cx="2091" cy="853"/>
              </a:xfrm>
            </p:grpSpPr>
            <p:sp>
              <p:nvSpPr>
                <p:cNvPr id="50" name="文本框 49"/>
                <p:cNvSpPr txBox="1"/>
                <p:nvPr/>
              </p:nvSpPr>
              <p:spPr>
                <a:xfrm>
                  <a:off x="2487" y="391"/>
                  <a:ext cx="1787" cy="822"/>
                </a:xfrm>
                <a:prstGeom prst="rect">
                  <a:avLst/>
                </a:prstGeom>
                <a:noFill/>
              </p:spPr>
              <p:txBody>
                <a:bodyPr wrap="square" rtlCol="0">
                  <a:spAutoFit/>
                </a:bodyPr>
                <a:lstStyle/>
                <a:p>
                  <a:r>
                    <a:rPr lang="zh-CN" altLang="en-US" sz="2800" b="1" dirty="0">
                      <a:solidFill>
                        <a:schemeClr val="bg1"/>
                      </a:solidFill>
                      <a:latin typeface="Times New Roman" panose="02020603050405020304" pitchFamily="18" charset="0"/>
                      <a:ea typeface="黑体" panose="02010609060101010101" pitchFamily="49" charset="-122"/>
                    </a:rPr>
                    <a:t>命题点</a:t>
                  </a:r>
                </a:p>
              </p:txBody>
            </p:sp>
            <p:sp>
              <p:nvSpPr>
                <p:cNvPr id="51" name="文本框 50"/>
                <p:cNvSpPr txBox="1"/>
                <p:nvPr/>
              </p:nvSpPr>
              <p:spPr>
                <a:xfrm>
                  <a:off x="4181" y="360"/>
                  <a:ext cx="397" cy="822"/>
                </a:xfrm>
                <a:prstGeom prst="rect">
                  <a:avLst/>
                </a:prstGeom>
                <a:noFill/>
              </p:spPr>
              <p:txBody>
                <a:bodyPr wrap="square" rtlCol="0">
                  <a:spAutoFit/>
                </a:bodyPr>
                <a:lstStyle/>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2</a:t>
                  </a:r>
                </a:p>
              </p:txBody>
            </p:sp>
          </p:grpSp>
          <p:sp>
            <p:nvSpPr>
              <p:cNvPr id="52" name="文本框 51"/>
              <p:cNvSpPr txBox="1"/>
              <p:nvPr/>
            </p:nvSpPr>
            <p:spPr>
              <a:xfrm>
                <a:off x="4618" y="1663"/>
                <a:ext cx="8466" cy="1161"/>
              </a:xfrm>
              <a:prstGeom prst="rect">
                <a:avLst/>
              </a:prstGeom>
              <a:noFill/>
            </p:spPr>
            <p:txBody>
              <a:bodyPr wrap="square" rtlCol="0">
                <a:spAutoFit/>
              </a:bodyPr>
              <a:lstStyle/>
              <a:p>
                <a:pPr>
                  <a:lnSpc>
                    <a:spcPct val="150000"/>
                  </a:lnSpc>
                </a:pPr>
                <a:r>
                  <a:rPr sz="2800" dirty="0">
                    <a:latin typeface="黑体" panose="02010609060101010101" pitchFamily="49" charset="-122"/>
                    <a:ea typeface="黑体" panose="02010609060101010101" pitchFamily="49" charset="-122"/>
                    <a:cs typeface="+mn-ea"/>
                  </a:rPr>
                  <a:t>测量液体的密度</a:t>
                </a:r>
                <a:r>
                  <a:rPr sz="2400" dirty="0">
                    <a:latin typeface="Times New Roman" panose="02020603050405020304" pitchFamily="18" charset="0"/>
                    <a:cs typeface="Times New Roman" panose="02020603050405020304" pitchFamily="18" charset="0"/>
                  </a:rPr>
                  <a:t>(岳阳2018.20)</a:t>
                </a:r>
              </a:p>
            </p:txBody>
          </p:sp>
        </p:grpSp>
      </p:grpSp>
      <p:sp>
        <p:nvSpPr>
          <p:cNvPr id="4" name="矩形 3"/>
          <p:cNvSpPr/>
          <p:nvPr/>
        </p:nvSpPr>
        <p:spPr>
          <a:xfrm>
            <a:off x="9966984" y="4617561"/>
            <a:ext cx="1211580" cy="368300"/>
          </a:xfrm>
          <a:prstGeom prst="rect">
            <a:avLst/>
          </a:prstGeom>
        </p:spPr>
        <p:txBody>
          <a:bodyPr wrap="none">
            <a:spAutoFit/>
          </a:bodyPr>
          <a:lstStyle/>
          <a:p>
            <a:r>
              <a:rPr lang="zh-CN" altLang="zh-CN" dirty="0"/>
              <a:t>第</a:t>
            </a:r>
            <a:r>
              <a:rPr lang="en-US" altLang="zh-CN" dirty="0">
                <a:latin typeface="Times New Roman" panose="02020603050405020304" pitchFamily="18" charset="0"/>
                <a:cs typeface="Times New Roman" panose="02020603050405020304" pitchFamily="18" charset="0"/>
              </a:rPr>
              <a:t>4</a:t>
            </a:r>
            <a:r>
              <a:rPr lang="zh-CN" altLang="zh-CN" dirty="0"/>
              <a:t>题图甲</a:t>
            </a:r>
          </a:p>
        </p:txBody>
      </p:sp>
      <p:sp>
        <p:nvSpPr>
          <p:cNvPr id="107" name="文本框 106"/>
          <p:cNvSpPr txBox="1"/>
          <p:nvPr/>
        </p:nvSpPr>
        <p:spPr>
          <a:xfrm>
            <a:off x="785178" y="2641600"/>
            <a:ext cx="9110345" cy="2306955"/>
          </a:xfrm>
          <a:prstGeom prst="rect">
            <a:avLst/>
          </a:prstGeom>
          <a:noFill/>
          <a:ln w="9525">
            <a:noFill/>
          </a:ln>
        </p:spPr>
        <p:txBody>
          <a:bodyPr wrap="square">
            <a:spAutoFit/>
          </a:bodyPr>
          <a:lstStyle/>
          <a:p>
            <a:pPr indent="0">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4. (2018</a:t>
            </a:r>
            <a:r>
              <a:rPr lang="zh-CN" sz="2400" b="0">
                <a:latin typeface="Times New Roman" panose="02020603050405020304" pitchFamily="18" charset="0"/>
                <a:ea typeface="宋体" panose="02010600030101010101" pitchFamily="2" charset="-122"/>
                <a:cs typeface="Times New Roman" panose="02020603050405020304" pitchFamily="18" charset="0"/>
              </a:rPr>
              <a:t>岳阳</a:t>
            </a:r>
            <a:r>
              <a:rPr lang="en-US" sz="2400" b="0">
                <a:latin typeface="Times New Roman" panose="02020603050405020304" pitchFamily="18" charset="0"/>
                <a:ea typeface="宋体" panose="02010600030101010101" pitchFamily="2" charset="-122"/>
                <a:cs typeface="Times New Roman" panose="02020603050405020304" pitchFamily="18" charset="0"/>
              </a:rPr>
              <a:t>20</a:t>
            </a:r>
            <a:r>
              <a:rPr lang="zh-CN" sz="2400" b="0">
                <a:latin typeface="Times New Roman" panose="02020603050405020304" pitchFamily="18" charset="0"/>
                <a:ea typeface="宋体" panose="02010600030101010101" pitchFamily="2" charset="-122"/>
                <a:cs typeface="Times New Roman" panose="02020603050405020304" pitchFamily="18" charset="0"/>
              </a:rPr>
              <a:t>题</a:t>
            </a:r>
            <a:r>
              <a:rPr lang="en-US" sz="2400" b="0">
                <a:latin typeface="Times New Roman" panose="02020603050405020304" pitchFamily="18" charset="0"/>
                <a:ea typeface="宋体" panose="02010600030101010101" pitchFamily="2" charset="-122"/>
                <a:cs typeface="Times New Roman" panose="02020603050405020304" pitchFamily="18" charset="0"/>
              </a:rPr>
              <a:t>8</a:t>
            </a:r>
            <a:r>
              <a:rPr lang="zh-CN" sz="2400" b="0">
                <a:latin typeface="Times New Roman" panose="02020603050405020304" pitchFamily="18" charset="0"/>
                <a:ea typeface="宋体" panose="02010600030101010101" pitchFamily="2" charset="-122"/>
                <a:cs typeface="Times New Roman" panose="02020603050405020304" pitchFamily="18" charset="0"/>
              </a:rPr>
              <a:t>分</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用天平和量筒测某品牌牛奶的密度．</a:t>
            </a:r>
          </a:p>
          <a:p>
            <a:pPr indent="0">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(1)</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天平放在水平台上，将游码移到零刻度线处，指针位置如图甲，应向</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________(</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选填</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左</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或</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右</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调节平衡螺母，直至横梁平衡；</a:t>
            </a:r>
            <a:endParaRPr lang="en-US" sz="2400">
              <a:latin typeface="Times New Roman" panose="02020603050405020304" pitchFamily="18" charset="0"/>
              <a:ea typeface="宋体" panose="02010600030101010101" pitchFamily="2" charset="-122"/>
              <a:cs typeface="Times New Roman" panose="02020603050405020304" pitchFamily="18" charset="0"/>
              <a:sym typeface="+mn-ea"/>
            </a:endParaRPr>
          </a:p>
          <a:p>
            <a:pPr indent="0">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(2)</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往烧杯中倒入适量牛奶，测得烧杯和牛奶的总质量为</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106 g</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sp>
        <p:nvSpPr>
          <p:cNvPr id="12" name="文本框 11"/>
          <p:cNvSpPr txBox="1"/>
          <p:nvPr/>
        </p:nvSpPr>
        <p:spPr>
          <a:xfrm>
            <a:off x="1811338" y="3813810"/>
            <a:ext cx="638810" cy="460375"/>
          </a:xfrm>
          <a:prstGeom prst="rect">
            <a:avLst/>
          </a:prstGeom>
          <a:noFill/>
        </p:spPr>
        <p:txBody>
          <a:bodyPr wrap="square" rtlCol="0" anchor="t">
            <a:spAutoFit/>
          </a:bodyPr>
          <a:lstStyle/>
          <a:p>
            <a:r>
              <a:rPr sz="2400" dirty="0">
                <a:solidFill>
                  <a:srgbClr val="FF0000"/>
                </a:solidFill>
                <a:latin typeface="Times New Roman" panose="02020603050405020304" pitchFamily="18" charset="0"/>
                <a:cs typeface="Times New Roman" panose="02020603050405020304" pitchFamily="18" charset="0"/>
              </a:rPr>
              <a:t>左</a:t>
            </a:r>
          </a:p>
        </p:txBody>
      </p:sp>
      <p:pic>
        <p:nvPicPr>
          <p:cNvPr id="2" name="图片 -2147482329" descr="C:\Documents and Settings\Administrator\桌面\湖南物理\PY164.TIF"/>
          <p:cNvPicPr>
            <a:picLocks noChangeAspect="1"/>
          </p:cNvPicPr>
          <p:nvPr/>
        </p:nvPicPr>
        <p:blipFill>
          <a:blip r:embed="rId4" r:link="rId5"/>
          <a:srcRect t="39471" r="77011" b="15822"/>
          <a:stretch>
            <a:fillRect/>
          </a:stretch>
        </p:blipFill>
        <p:spPr>
          <a:xfrm>
            <a:off x="9895523" y="2975610"/>
            <a:ext cx="1700530" cy="1369695"/>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 calcmode="lin" valueType="num">
                                      <p:cBhvr additive="base">
                                        <p:cTn id="7"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8349004" y="4767421"/>
            <a:ext cx="982980" cy="368300"/>
          </a:xfrm>
          <a:prstGeom prst="rect">
            <a:avLst/>
          </a:prstGeom>
        </p:spPr>
        <p:txBody>
          <a:bodyPr wrap="none">
            <a:spAutoFit/>
          </a:bodyPr>
          <a:lstStyle/>
          <a:p>
            <a:r>
              <a:rPr lang="zh-CN" altLang="zh-CN" dirty="0"/>
              <a:t>第</a:t>
            </a:r>
            <a:r>
              <a:rPr lang="en-US" altLang="zh-CN" dirty="0">
                <a:latin typeface="Times New Roman" panose="02020603050405020304" pitchFamily="18" charset="0"/>
                <a:cs typeface="Times New Roman" panose="02020603050405020304" pitchFamily="18" charset="0"/>
              </a:rPr>
              <a:t>4</a:t>
            </a:r>
            <a:r>
              <a:rPr lang="zh-CN" altLang="zh-CN" dirty="0"/>
              <a:t>题图</a:t>
            </a:r>
            <a:endParaRPr lang="zh-CN" altLang="en-US" dirty="0"/>
          </a:p>
        </p:txBody>
      </p:sp>
      <p:sp>
        <p:nvSpPr>
          <p:cNvPr id="108" name="文本框 107"/>
          <p:cNvSpPr txBox="1"/>
          <p:nvPr/>
        </p:nvSpPr>
        <p:spPr>
          <a:xfrm>
            <a:off x="827723" y="1061085"/>
            <a:ext cx="5555615" cy="5077460"/>
          </a:xfrm>
          <a:prstGeom prst="rect">
            <a:avLst/>
          </a:prstGeom>
          <a:noFill/>
          <a:ln w="9525">
            <a:noFill/>
          </a:ln>
        </p:spPr>
        <p:txBody>
          <a:bodyPr wrap="square">
            <a:spAutoFit/>
          </a:bodyPr>
          <a:lstStyle/>
          <a:p>
            <a:pPr indent="0" fontAlgn="auto">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(3)</a:t>
            </a:r>
            <a:r>
              <a:rPr lang="zh-CN" sz="2400" b="0">
                <a:latin typeface="Times New Roman" panose="02020603050405020304" pitchFamily="18" charset="0"/>
                <a:ea typeface="宋体" panose="02010600030101010101" pitchFamily="2" charset="-122"/>
                <a:cs typeface="Times New Roman" panose="02020603050405020304" pitchFamily="18" charset="0"/>
              </a:rPr>
              <a:t>将烧杯中部分牛奶倒入量筒，如图乙，再测出烧杯和剩余牛奶的质量，如图丙；</a:t>
            </a:r>
            <a:endParaRPr lang="en-US" sz="2400" b="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(4)</a:t>
            </a:r>
            <a:r>
              <a:rPr lang="zh-CN" sz="2400" b="0">
                <a:latin typeface="Times New Roman" panose="02020603050405020304" pitchFamily="18" charset="0"/>
                <a:ea typeface="宋体" panose="02010600030101010101" pitchFamily="2" charset="-122"/>
                <a:cs typeface="Times New Roman" panose="02020603050405020304" pitchFamily="18" charset="0"/>
              </a:rPr>
              <a:t>算出牛奶的密度为</a:t>
            </a:r>
            <a:r>
              <a:rPr lang="en-US" sz="2400" b="0">
                <a:latin typeface="Times New Roman" panose="02020603050405020304" pitchFamily="18" charset="0"/>
                <a:ea typeface="宋体" panose="02010600030101010101" pitchFamily="2" charset="-122"/>
                <a:cs typeface="Times New Roman" panose="02020603050405020304" pitchFamily="18" charset="0"/>
              </a:rPr>
              <a:t>______g/cm</a:t>
            </a:r>
            <a:r>
              <a:rPr lang="en-US" sz="2400" b="0" baseline="30000">
                <a:latin typeface="Times New Roman" panose="02020603050405020304" pitchFamily="18" charset="0"/>
                <a:ea typeface="宋体" panose="02010600030101010101" pitchFamily="2" charset="-122"/>
                <a:cs typeface="Times New Roman" panose="02020603050405020304" pitchFamily="18" charset="0"/>
              </a:rPr>
              <a:t>3</a:t>
            </a:r>
            <a:r>
              <a:rPr lang="zh-CN" sz="2400" b="0">
                <a:latin typeface="Times New Roman" panose="02020603050405020304" pitchFamily="18" charset="0"/>
                <a:ea typeface="宋体" panose="02010600030101010101" pitchFamily="2" charset="-122"/>
                <a:cs typeface="Times New Roman" panose="02020603050405020304" pitchFamily="18" charset="0"/>
              </a:rPr>
              <a:t>；</a:t>
            </a:r>
            <a:endParaRPr lang="en-US" sz="2400" b="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(5)</a:t>
            </a:r>
            <a:r>
              <a:rPr lang="zh-CN" sz="2400" b="0">
                <a:latin typeface="Times New Roman" panose="02020603050405020304" pitchFamily="18" charset="0"/>
                <a:ea typeface="宋体" panose="02010600030101010101" pitchFamily="2" charset="-122"/>
                <a:cs typeface="Times New Roman" panose="02020603050405020304" pitchFamily="18" charset="0"/>
              </a:rPr>
              <a:t>若操作第</a:t>
            </a:r>
            <a:r>
              <a:rPr lang="en-US" sz="2400" b="0">
                <a:latin typeface="Times New Roman" panose="02020603050405020304" pitchFamily="18" charset="0"/>
                <a:ea typeface="宋体" panose="02010600030101010101" pitchFamily="2" charset="-122"/>
                <a:cs typeface="Times New Roman" panose="02020603050405020304" pitchFamily="18" charset="0"/>
              </a:rPr>
              <a:t>(3)</a:t>
            </a:r>
            <a:r>
              <a:rPr lang="zh-CN" sz="2400" b="0">
                <a:latin typeface="Times New Roman" panose="02020603050405020304" pitchFamily="18" charset="0"/>
                <a:ea typeface="宋体" panose="02010600030101010101" pitchFamily="2" charset="-122"/>
                <a:cs typeface="Times New Roman" panose="02020603050405020304" pitchFamily="18" charset="0"/>
              </a:rPr>
              <a:t>步时，不慎将少量牛奶附着在量筒内壁上，测得的牛奶密度将会</a:t>
            </a:r>
          </a:p>
          <a:p>
            <a:pPr indent="0" fontAlgn="auto">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________(</a:t>
            </a:r>
            <a:r>
              <a:rPr lang="zh-CN" sz="2400" b="0">
                <a:latin typeface="Times New Roman" panose="02020603050405020304" pitchFamily="18" charset="0"/>
                <a:ea typeface="宋体" panose="02010600030101010101" pitchFamily="2" charset="-122"/>
                <a:cs typeface="Times New Roman" panose="02020603050405020304" pitchFamily="18" charset="0"/>
              </a:rPr>
              <a:t>选填</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偏小</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不变</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或</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偏大</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a:t>
            </a:r>
            <a:endParaRPr lang="en-US" sz="2400" b="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(6)</a:t>
            </a:r>
            <a:r>
              <a:rPr lang="zh-CN" sz="2400" b="0">
                <a:latin typeface="Times New Roman" panose="02020603050405020304" pitchFamily="18" charset="0"/>
                <a:ea typeface="宋体" panose="02010600030101010101" pitchFamily="2" charset="-122"/>
                <a:cs typeface="Times New Roman" panose="02020603050405020304" pitchFamily="18" charset="0"/>
              </a:rPr>
              <a:t>用两个相同的杯子分别装满水和牛奶，总质量较大的是装</a:t>
            </a:r>
            <a:r>
              <a:rPr lang="en-US" sz="2400" b="0">
                <a:latin typeface="Times New Roman" panose="02020603050405020304" pitchFamily="18" charset="0"/>
                <a:ea typeface="宋体" panose="02010600030101010101" pitchFamily="2" charset="-122"/>
                <a:cs typeface="Times New Roman" panose="02020603050405020304" pitchFamily="18" charset="0"/>
              </a:rPr>
              <a:t>________</a:t>
            </a:r>
            <a:r>
              <a:rPr lang="zh-CN" sz="2400" b="0">
                <a:latin typeface="Times New Roman" panose="02020603050405020304" pitchFamily="18" charset="0"/>
                <a:ea typeface="宋体" panose="02010600030101010101" pitchFamily="2" charset="-122"/>
                <a:cs typeface="Times New Roman" panose="02020603050405020304" pitchFamily="18" charset="0"/>
              </a:rPr>
              <a:t>的杯子．</a:t>
            </a:r>
          </a:p>
          <a:p>
            <a:pPr indent="0" fontAlgn="auto">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i="1">
                <a:latin typeface="Times New Roman" panose="02020603050405020304" pitchFamily="18" charset="0"/>
                <a:ea typeface="宋体" panose="02010600030101010101" pitchFamily="2" charset="-122"/>
                <a:cs typeface="Times New Roman" panose="02020603050405020304" pitchFamily="18" charset="0"/>
              </a:rPr>
              <a:t>ρ</a:t>
            </a:r>
            <a:r>
              <a:rPr lang="zh-CN" sz="2400" b="0" baseline="-25000">
                <a:latin typeface="Times New Roman" panose="02020603050405020304" pitchFamily="18" charset="0"/>
                <a:ea typeface="宋体" panose="02010600030101010101" pitchFamily="2" charset="-122"/>
                <a:cs typeface="Times New Roman" panose="02020603050405020304" pitchFamily="18" charset="0"/>
              </a:rPr>
              <a:t>水</a:t>
            </a:r>
            <a:r>
              <a:rPr lang="zh-CN"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ea typeface="宋体" panose="02010600030101010101" pitchFamily="2" charset="-122"/>
                <a:cs typeface="Times New Roman" panose="02020603050405020304" pitchFamily="18" charset="0"/>
              </a:rPr>
              <a:t>1 g/cm</a:t>
            </a:r>
            <a:r>
              <a:rPr lang="en-US" sz="2400" b="0" baseline="30000">
                <a:latin typeface="Times New Roman" panose="02020603050405020304" pitchFamily="18" charset="0"/>
                <a:ea typeface="宋体" panose="02010600030101010101" pitchFamily="2" charset="-122"/>
                <a:cs typeface="Times New Roman" panose="02020603050405020304" pitchFamily="18" charset="0"/>
              </a:rPr>
              <a:t>3</a:t>
            </a:r>
            <a:r>
              <a:rPr lang="en-US" sz="2400" b="0">
                <a:latin typeface="Times New Roman" panose="02020603050405020304" pitchFamily="18" charset="0"/>
                <a:ea typeface="宋体" panose="02010600030101010101" pitchFamily="2" charset="-122"/>
                <a:cs typeface="Times New Roman" panose="02020603050405020304" pitchFamily="18" charset="0"/>
              </a:rPr>
              <a:t>)</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sp>
        <p:nvSpPr>
          <p:cNvPr id="7" name="文本框 6"/>
          <p:cNvSpPr txBox="1"/>
          <p:nvPr/>
        </p:nvSpPr>
        <p:spPr>
          <a:xfrm>
            <a:off x="3795078" y="2252980"/>
            <a:ext cx="661035" cy="460375"/>
          </a:xfrm>
          <a:prstGeom prst="rect">
            <a:avLst/>
          </a:prstGeom>
          <a:noFill/>
        </p:spPr>
        <p:txBody>
          <a:bodyPr wrap="square" rtlCol="0" anchor="t">
            <a:spAutoFit/>
          </a:bodyPr>
          <a:lstStyle/>
          <a:p>
            <a:r>
              <a:rPr sz="2400" dirty="0">
                <a:solidFill>
                  <a:srgbClr val="FF0000"/>
                </a:solidFill>
                <a:latin typeface="Times New Roman" panose="02020603050405020304" pitchFamily="18" charset="0"/>
                <a:cs typeface="Times New Roman" panose="02020603050405020304" pitchFamily="18" charset="0"/>
                <a:sym typeface="+mn-ea"/>
              </a:rPr>
              <a:t>1.1</a:t>
            </a:r>
            <a:endParaRPr sz="2400" dirty="0">
              <a:solidFill>
                <a:srgbClr val="FF0000"/>
              </a:solidFill>
              <a:latin typeface="Times New Roman" panose="02020603050405020304" pitchFamily="18" charset="0"/>
              <a:cs typeface="Times New Roman" panose="02020603050405020304" pitchFamily="18" charset="0"/>
            </a:endParaRPr>
          </a:p>
        </p:txBody>
      </p:sp>
      <p:sp>
        <p:nvSpPr>
          <p:cNvPr id="4" name="文本框 3"/>
          <p:cNvSpPr txBox="1"/>
          <p:nvPr/>
        </p:nvSpPr>
        <p:spPr>
          <a:xfrm>
            <a:off x="1026478" y="3896995"/>
            <a:ext cx="891540" cy="460375"/>
          </a:xfrm>
          <a:prstGeom prst="rect">
            <a:avLst/>
          </a:prstGeom>
          <a:noFill/>
        </p:spPr>
        <p:txBody>
          <a:bodyPr wrap="square" rtlCol="0" anchor="t">
            <a:spAutoFit/>
          </a:bodyPr>
          <a:lstStyle/>
          <a:p>
            <a:r>
              <a:rPr sz="2400" dirty="0">
                <a:solidFill>
                  <a:srgbClr val="FF0000"/>
                </a:solidFill>
                <a:latin typeface="Times New Roman" panose="02020603050405020304" pitchFamily="18" charset="0"/>
                <a:cs typeface="Times New Roman" panose="02020603050405020304" pitchFamily="18" charset="0"/>
              </a:rPr>
              <a:t>偏大</a:t>
            </a:r>
          </a:p>
        </p:txBody>
      </p:sp>
      <p:sp>
        <p:nvSpPr>
          <p:cNvPr id="8" name="文本框 7"/>
          <p:cNvSpPr txBox="1"/>
          <p:nvPr/>
        </p:nvSpPr>
        <p:spPr>
          <a:xfrm>
            <a:off x="3650298" y="4995545"/>
            <a:ext cx="972820" cy="460375"/>
          </a:xfrm>
          <a:prstGeom prst="rect">
            <a:avLst/>
          </a:prstGeom>
          <a:noFill/>
        </p:spPr>
        <p:txBody>
          <a:bodyPr wrap="square" rtlCol="0" anchor="t">
            <a:spAutoFit/>
          </a:bodyPr>
          <a:lstStyle/>
          <a:p>
            <a:r>
              <a:rPr sz="2400" dirty="0">
                <a:solidFill>
                  <a:srgbClr val="FF0000"/>
                </a:solidFill>
                <a:latin typeface="Times New Roman" panose="02020603050405020304" pitchFamily="18" charset="0"/>
                <a:cs typeface="Times New Roman" panose="02020603050405020304" pitchFamily="18" charset="0"/>
              </a:rPr>
              <a:t>牛奶</a:t>
            </a:r>
          </a:p>
        </p:txBody>
      </p:sp>
      <p:pic>
        <p:nvPicPr>
          <p:cNvPr id="3" name="图片 -2147482329" descr="C:\Documents and Settings\Administrator\桌面\湖南物理\PY164.TIF"/>
          <p:cNvPicPr>
            <a:picLocks noChangeAspect="1"/>
          </p:cNvPicPr>
          <p:nvPr/>
        </p:nvPicPr>
        <p:blipFill>
          <a:blip r:embed="rId3" r:link="rId4"/>
          <a:srcRect l="23082" b="225"/>
          <a:stretch>
            <a:fillRect/>
          </a:stretch>
        </p:blipFill>
        <p:spPr>
          <a:xfrm>
            <a:off x="6563043" y="1984375"/>
            <a:ext cx="4862830" cy="2613025"/>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additive="base">
                                        <p:cTn id="13"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anim calcmode="lin" valueType="num">
                                      <p:cBhvr additive="base">
                                        <p:cTn id="19"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701358" y="1624330"/>
            <a:ext cx="7134225" cy="3709035"/>
          </a:xfrm>
          <a:prstGeom prst="rect">
            <a:avLst/>
          </a:prstGeom>
          <a:noFill/>
        </p:spPr>
        <p:txBody>
          <a:bodyPr wrap="square" rtlCol="0">
            <a:spAutoFit/>
          </a:bodyPr>
          <a:lstStyle/>
          <a:p>
            <a:pPr indent="0" fontAlgn="auto">
              <a:lnSpc>
                <a:spcPct val="140000"/>
              </a:lnSpc>
            </a:pP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5. (2016</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永州</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33</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题</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8</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分</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小云同学在学习了</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阿基米德原理</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后，发现用弹簧测力计也可以测出液体的密度</a:t>
            </a:r>
            <a:r>
              <a:rPr lang="en-US" altLang="zh-CN"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下面是他设计的测量盐水密度的实验步骤：</a:t>
            </a:r>
            <a:endParaRPr lang="en-US" sz="2400">
              <a:latin typeface="Times New Roman" panose="02020603050405020304" pitchFamily="18" charset="0"/>
              <a:ea typeface="宋体" panose="02010600030101010101" pitchFamily="2" charset="-122"/>
              <a:cs typeface="Times New Roman" panose="02020603050405020304" pitchFamily="18" charset="0"/>
              <a:sym typeface="+mn-ea"/>
            </a:endParaRPr>
          </a:p>
          <a:p>
            <a:pPr indent="0" fontAlgn="auto">
              <a:lnSpc>
                <a:spcPct val="140000"/>
              </a:lnSpc>
            </a:pP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(1)</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如图甲，把一个合金块用细线悬挂在弹簧测力计的挂钩上，测出合金块的重力</a:t>
            </a:r>
            <a:r>
              <a:rPr lang="en-US" sz="2400" i="1">
                <a:latin typeface="Times New Roman" panose="02020603050405020304" pitchFamily="18" charset="0"/>
                <a:ea typeface="宋体" panose="02010600030101010101" pitchFamily="2" charset="-122"/>
                <a:cs typeface="Times New Roman" panose="02020603050405020304" pitchFamily="18" charset="0"/>
                <a:sym typeface="+mn-ea"/>
              </a:rPr>
              <a:t>G</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4.0 N.</a:t>
            </a:r>
          </a:p>
          <a:p>
            <a:pPr indent="0" fontAlgn="auto">
              <a:lnSpc>
                <a:spcPct val="140000"/>
              </a:lnSpc>
            </a:pP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(2)</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如图乙，将挂在弹簧测力计挂钩上的合金块浸没</a:t>
            </a:r>
          </a:p>
          <a:p>
            <a:pPr indent="0" fontAlgn="auto">
              <a:lnSpc>
                <a:spcPct val="140000"/>
              </a:lnSpc>
            </a:pP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在盐水中，记下弹簧测力计的示数</a:t>
            </a:r>
            <a:r>
              <a:rPr lang="en-US" sz="2400" i="1">
                <a:latin typeface="Times New Roman" panose="02020603050405020304" pitchFamily="18" charset="0"/>
                <a:ea typeface="宋体" panose="02010600030101010101" pitchFamily="2" charset="-122"/>
                <a:cs typeface="Times New Roman" panose="02020603050405020304" pitchFamily="18" charset="0"/>
                <a:sym typeface="+mn-ea"/>
              </a:rPr>
              <a:t>F</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______N.</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sp>
        <p:nvSpPr>
          <p:cNvPr id="6" name="矩形 5"/>
          <p:cNvSpPr/>
          <p:nvPr/>
        </p:nvSpPr>
        <p:spPr>
          <a:xfrm>
            <a:off x="9258301" y="5000466"/>
            <a:ext cx="982980" cy="368300"/>
          </a:xfrm>
          <a:prstGeom prst="rect">
            <a:avLst/>
          </a:prstGeom>
        </p:spPr>
        <p:txBody>
          <a:bodyPr wrap="none">
            <a:spAutoFit/>
          </a:bodyPr>
          <a:lstStyle/>
          <a:p>
            <a:r>
              <a:rPr lang="zh-CN" altLang="zh-CN" dirty="0"/>
              <a:t>第</a:t>
            </a:r>
            <a:r>
              <a:rPr lang="en-US" altLang="zh-CN" dirty="0">
                <a:latin typeface="Times New Roman" panose="02020603050405020304" pitchFamily="18" charset="0"/>
                <a:cs typeface="Times New Roman" panose="02020603050405020304" pitchFamily="18" charset="0"/>
              </a:rPr>
              <a:t>5</a:t>
            </a:r>
            <a:r>
              <a:rPr lang="zh-CN" altLang="zh-CN" dirty="0"/>
              <a:t>题图</a:t>
            </a:r>
            <a:endParaRPr lang="zh-CN" altLang="en-US" dirty="0"/>
          </a:p>
        </p:txBody>
      </p:sp>
      <p:sp>
        <p:nvSpPr>
          <p:cNvPr id="10" name="文本框 9"/>
          <p:cNvSpPr txBox="1"/>
          <p:nvPr/>
        </p:nvSpPr>
        <p:spPr>
          <a:xfrm>
            <a:off x="6038533" y="4770120"/>
            <a:ext cx="661035" cy="460375"/>
          </a:xfrm>
          <a:prstGeom prst="rect">
            <a:avLst/>
          </a:prstGeom>
          <a:noFill/>
        </p:spPr>
        <p:txBody>
          <a:bodyPr wrap="square" rtlCol="0" anchor="t">
            <a:spAutoFit/>
          </a:bodyPr>
          <a:lstStyle/>
          <a:p>
            <a:r>
              <a:rPr sz="2400" dirty="0">
                <a:solidFill>
                  <a:srgbClr val="FF0000"/>
                </a:solidFill>
                <a:latin typeface="Times New Roman" panose="02020603050405020304" pitchFamily="18" charset="0"/>
                <a:cs typeface="Times New Roman" panose="02020603050405020304" pitchFamily="18" charset="0"/>
                <a:sym typeface="+mn-ea"/>
              </a:rPr>
              <a:t>3.4</a:t>
            </a:r>
          </a:p>
        </p:txBody>
      </p:sp>
      <p:pic>
        <p:nvPicPr>
          <p:cNvPr id="2" name="图片 -2147482328" descr="C:\Documents and Settings\Administrator\桌面\湖南物理\PY168.TIF"/>
          <p:cNvPicPr>
            <a:picLocks noChangeAspect="1"/>
          </p:cNvPicPr>
          <p:nvPr/>
        </p:nvPicPr>
        <p:blipFill>
          <a:blip r:embed="rId3" r:link="rId4"/>
          <a:srcRect r="27132" b="-1213"/>
          <a:stretch>
            <a:fillRect/>
          </a:stretch>
        </p:blipFill>
        <p:spPr>
          <a:xfrm>
            <a:off x="8197533" y="1550670"/>
            <a:ext cx="3104515" cy="333629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 calcmode="lin" valueType="num">
                                      <p:cBhvr additive="base">
                                        <p:cTn id="7"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844868" y="1839595"/>
            <a:ext cx="8621395" cy="3192145"/>
          </a:xfrm>
          <a:prstGeom prst="rect">
            <a:avLst/>
          </a:prstGeom>
          <a:noFill/>
        </p:spPr>
        <p:txBody>
          <a:bodyPr wrap="square" rtlCol="0">
            <a:spAutoFit/>
          </a:bodyPr>
          <a:lstStyle/>
          <a:p>
            <a:pPr indent="0" fontAlgn="auto">
              <a:lnSpc>
                <a:spcPct val="140000"/>
              </a:lnSpc>
            </a:pP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(3)</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计算合金块浸没在盐水中所受到的浮力</a:t>
            </a:r>
            <a:r>
              <a:rPr lang="en-US" sz="2400" i="1">
                <a:latin typeface="Times New Roman" panose="02020603050405020304" pitchFamily="18" charset="0"/>
                <a:ea typeface="宋体" panose="02010600030101010101" pitchFamily="2" charset="-122"/>
                <a:cs typeface="Times New Roman" panose="02020603050405020304" pitchFamily="18" charset="0"/>
                <a:sym typeface="+mn-ea"/>
              </a:rPr>
              <a:t>F</a:t>
            </a:r>
            <a:r>
              <a:rPr lang="zh-CN" sz="2400" baseline="-25000">
                <a:latin typeface="Times New Roman" panose="02020603050405020304" pitchFamily="18" charset="0"/>
                <a:ea typeface="宋体" panose="02010600030101010101" pitchFamily="2" charset="-122"/>
                <a:cs typeface="Times New Roman" panose="02020603050405020304" pitchFamily="18" charset="0"/>
                <a:sym typeface="+mn-ea"/>
              </a:rPr>
              <a:t>浮</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______N</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40000"/>
              </a:lnSpc>
            </a:pP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(4)</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根据阿基米德原理计算出该盐水的密度</a:t>
            </a:r>
            <a:r>
              <a:rPr lang="en-US" sz="2400" i="1">
                <a:latin typeface="Times New Roman" panose="02020603050405020304" pitchFamily="18" charset="0"/>
                <a:ea typeface="宋体" panose="02010600030101010101" pitchFamily="2" charset="-122"/>
                <a:cs typeface="Times New Roman" panose="02020603050405020304" pitchFamily="18" charset="0"/>
                <a:sym typeface="+mn-ea"/>
              </a:rPr>
              <a:t>ρ</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_________kg/m</a:t>
            </a:r>
            <a:r>
              <a:rPr lang="en-US" sz="2400" baseline="30000">
                <a:latin typeface="Times New Roman" panose="02020603050405020304" pitchFamily="18" charset="0"/>
                <a:ea typeface="宋体" panose="02010600030101010101" pitchFamily="2" charset="-122"/>
                <a:cs typeface="Times New Roman" panose="02020603050405020304" pitchFamily="18" charset="0"/>
                <a:sym typeface="+mn-ea"/>
              </a:rPr>
              <a:t>3</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a:t>
            </a:r>
          </a:p>
          <a:p>
            <a:pPr indent="0" fontAlgn="auto">
              <a:lnSpc>
                <a:spcPct val="140000"/>
              </a:lnSpc>
            </a:pP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 </a:t>
            </a:r>
            <a:r>
              <a:rPr lang="en-US" sz="2400" i="1">
                <a:latin typeface="Times New Roman" panose="02020603050405020304" pitchFamily="18" charset="0"/>
                <a:ea typeface="宋体" panose="02010600030101010101" pitchFamily="2" charset="-122"/>
                <a:cs typeface="Times New Roman" panose="02020603050405020304" pitchFamily="18" charset="0"/>
                <a:sym typeface="+mn-ea"/>
              </a:rPr>
              <a:t>ρ</a:t>
            </a:r>
            <a:r>
              <a:rPr lang="zh-CN" sz="2400" baseline="-25000">
                <a:latin typeface="Times New Roman" panose="02020603050405020304" pitchFamily="18" charset="0"/>
                <a:ea typeface="宋体" panose="02010600030101010101" pitchFamily="2" charset="-122"/>
                <a:cs typeface="Times New Roman" panose="02020603050405020304" pitchFamily="18" charset="0"/>
                <a:sym typeface="+mn-ea"/>
              </a:rPr>
              <a:t>合金</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8.0×10</a:t>
            </a:r>
            <a:r>
              <a:rPr lang="en-US" sz="2400" baseline="30000">
                <a:latin typeface="Times New Roman" panose="02020603050405020304" pitchFamily="18" charset="0"/>
                <a:ea typeface="宋体" panose="02010600030101010101" pitchFamily="2" charset="-122"/>
                <a:cs typeface="Times New Roman" panose="02020603050405020304" pitchFamily="18" charset="0"/>
                <a:sym typeface="+mn-ea"/>
              </a:rPr>
              <a:t>3</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 kg/m</a:t>
            </a:r>
            <a:r>
              <a:rPr lang="en-US" sz="2400" baseline="30000">
                <a:latin typeface="Times New Roman" panose="02020603050405020304" pitchFamily="18" charset="0"/>
                <a:ea typeface="宋体" panose="02010600030101010101" pitchFamily="2" charset="-122"/>
                <a:cs typeface="Times New Roman" panose="02020603050405020304" pitchFamily="18" charset="0"/>
                <a:sym typeface="+mn-ea"/>
              </a:rPr>
              <a:t>3</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 </a:t>
            </a:r>
            <a:r>
              <a:rPr lang="en-US" sz="2400" i="1">
                <a:latin typeface="Times New Roman" panose="02020603050405020304" pitchFamily="18" charset="0"/>
                <a:ea typeface="宋体" panose="02010600030101010101" pitchFamily="2" charset="-122"/>
                <a:cs typeface="Times New Roman" panose="02020603050405020304" pitchFamily="18" charset="0"/>
                <a:sym typeface="+mn-ea"/>
              </a:rPr>
              <a:t>g</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取</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10 N/kg)</a:t>
            </a:r>
          </a:p>
          <a:p>
            <a:pPr indent="0" fontAlgn="auto">
              <a:lnSpc>
                <a:spcPct val="140000"/>
              </a:lnSpc>
            </a:pP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(5)</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实验完成后，小云同学继续思考：如果在步骤</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(2)</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中合金块只有部分浸入盐水中</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如图丙</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，则按上述步骤测出的盐水密度比真实值要</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________(</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选填</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偏大</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或</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偏小</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sp>
        <p:nvSpPr>
          <p:cNvPr id="6" name="矩形 5"/>
          <p:cNvSpPr/>
          <p:nvPr/>
        </p:nvSpPr>
        <p:spPr>
          <a:xfrm>
            <a:off x="9638666" y="4785360"/>
            <a:ext cx="1567815" cy="368300"/>
          </a:xfrm>
          <a:prstGeom prst="rect">
            <a:avLst/>
          </a:prstGeom>
        </p:spPr>
        <p:txBody>
          <a:bodyPr wrap="square">
            <a:spAutoFit/>
          </a:bodyPr>
          <a:lstStyle/>
          <a:p>
            <a:pPr algn="ctr"/>
            <a:r>
              <a:rPr lang="zh-CN" altLang="zh-CN" dirty="0"/>
              <a:t>第</a:t>
            </a:r>
            <a:r>
              <a:rPr lang="en-US" altLang="zh-CN" dirty="0">
                <a:latin typeface="Times New Roman" panose="02020603050405020304" pitchFamily="18" charset="0"/>
                <a:cs typeface="Times New Roman" panose="02020603050405020304" pitchFamily="18" charset="0"/>
              </a:rPr>
              <a:t>5</a:t>
            </a:r>
            <a:r>
              <a:rPr lang="zh-CN" altLang="zh-CN" dirty="0"/>
              <a:t>题图丙</a:t>
            </a:r>
            <a:endParaRPr lang="zh-CN" altLang="en-US" dirty="0"/>
          </a:p>
        </p:txBody>
      </p:sp>
      <p:sp>
        <p:nvSpPr>
          <p:cNvPr id="11" name="文本框 10"/>
          <p:cNvSpPr txBox="1"/>
          <p:nvPr/>
        </p:nvSpPr>
        <p:spPr>
          <a:xfrm>
            <a:off x="7305358" y="1868805"/>
            <a:ext cx="661035" cy="460375"/>
          </a:xfrm>
          <a:prstGeom prst="rect">
            <a:avLst/>
          </a:prstGeom>
          <a:noFill/>
        </p:spPr>
        <p:txBody>
          <a:bodyPr wrap="square" rtlCol="0" anchor="t">
            <a:spAutoFit/>
          </a:bodyPr>
          <a:lstStyle/>
          <a:p>
            <a:r>
              <a:rPr sz="2400" dirty="0">
                <a:solidFill>
                  <a:srgbClr val="FF0000"/>
                </a:solidFill>
                <a:latin typeface="Times New Roman" panose="02020603050405020304" pitchFamily="18" charset="0"/>
                <a:cs typeface="Times New Roman" panose="02020603050405020304" pitchFamily="18" charset="0"/>
                <a:sym typeface="+mn-ea"/>
              </a:rPr>
              <a:t>0.6</a:t>
            </a:r>
          </a:p>
        </p:txBody>
      </p:sp>
      <p:pic>
        <p:nvPicPr>
          <p:cNvPr id="2" name="图片 -2147482328" descr="C:\Documents and Settings\Administrator\桌面\湖南物理\PY168.TIF"/>
          <p:cNvPicPr>
            <a:picLocks noChangeAspect="1"/>
          </p:cNvPicPr>
          <p:nvPr/>
        </p:nvPicPr>
        <p:blipFill>
          <a:blip r:embed="rId3" r:link="rId4"/>
          <a:srcRect l="76425" b="11400"/>
          <a:stretch>
            <a:fillRect/>
          </a:stretch>
        </p:blipFill>
        <p:spPr>
          <a:xfrm>
            <a:off x="9912668" y="1624330"/>
            <a:ext cx="1019810" cy="2965450"/>
          </a:xfrm>
          <a:prstGeom prst="rect">
            <a:avLst/>
          </a:prstGeom>
          <a:noFill/>
          <a:ln w="9525">
            <a:noFill/>
          </a:ln>
        </p:spPr>
      </p:pic>
      <p:sp>
        <p:nvSpPr>
          <p:cNvPr id="3" name="文本框 2"/>
          <p:cNvSpPr txBox="1"/>
          <p:nvPr/>
        </p:nvSpPr>
        <p:spPr>
          <a:xfrm>
            <a:off x="6998018" y="2413635"/>
            <a:ext cx="1214120" cy="460375"/>
          </a:xfrm>
          <a:prstGeom prst="rect">
            <a:avLst/>
          </a:prstGeom>
          <a:noFill/>
        </p:spPr>
        <p:txBody>
          <a:bodyPr wrap="square" rtlCol="0" anchor="t">
            <a:spAutoFit/>
          </a:bodyPr>
          <a:lstStyle/>
          <a:p>
            <a:r>
              <a:rPr sz="2400" dirty="0">
                <a:solidFill>
                  <a:srgbClr val="FF0000"/>
                </a:solidFill>
                <a:latin typeface="Times New Roman" panose="02020603050405020304" pitchFamily="18" charset="0"/>
                <a:cs typeface="Times New Roman" panose="02020603050405020304" pitchFamily="18" charset="0"/>
                <a:sym typeface="+mn-ea"/>
              </a:rPr>
              <a:t>1.2×10</a:t>
            </a:r>
            <a:r>
              <a:rPr sz="2400" baseline="30000" dirty="0">
                <a:solidFill>
                  <a:srgbClr val="FF0000"/>
                </a:solidFill>
                <a:latin typeface="Times New Roman" panose="02020603050405020304" pitchFamily="18" charset="0"/>
                <a:cs typeface="Times New Roman" panose="02020603050405020304" pitchFamily="18" charset="0"/>
                <a:sym typeface="+mn-ea"/>
              </a:rPr>
              <a:t>3</a:t>
            </a:r>
          </a:p>
        </p:txBody>
      </p:sp>
      <p:sp>
        <p:nvSpPr>
          <p:cNvPr id="4" name="文本框 3"/>
          <p:cNvSpPr txBox="1"/>
          <p:nvPr/>
        </p:nvSpPr>
        <p:spPr>
          <a:xfrm>
            <a:off x="2010728" y="4468495"/>
            <a:ext cx="833755" cy="460375"/>
          </a:xfrm>
          <a:prstGeom prst="rect">
            <a:avLst/>
          </a:prstGeom>
          <a:noFill/>
        </p:spPr>
        <p:txBody>
          <a:bodyPr wrap="square" rtlCol="0" anchor="t">
            <a:spAutoFit/>
          </a:bodyPr>
          <a:lstStyle/>
          <a:p>
            <a:r>
              <a:rPr sz="2400" dirty="0">
                <a:solidFill>
                  <a:srgbClr val="FF0000"/>
                </a:solidFill>
                <a:latin typeface="Times New Roman" panose="02020603050405020304" pitchFamily="18" charset="0"/>
                <a:cs typeface="Times New Roman" panose="02020603050405020304" pitchFamily="18" charset="0"/>
                <a:sym typeface="+mn-ea"/>
              </a:rPr>
              <a:t>偏小</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 calcmode="lin" valueType="num">
                                      <p:cBhvr additive="base">
                                        <p:cTn id="7"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anim calcmode="lin" valueType="num">
                                      <p:cBhvr additive="base">
                                        <p:cTn id="19"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2223934" y="1129055"/>
            <a:ext cx="7909560" cy="645795"/>
            <a:chOff x="3297" y="1732"/>
            <a:chExt cx="12456" cy="1017"/>
          </a:xfrm>
        </p:grpSpPr>
        <p:pic>
          <p:nvPicPr>
            <p:cNvPr id="15" name="图片 12" descr="2020试题研究版式22"/>
            <p:cNvPicPr>
              <a:picLocks noChangeAspect="1"/>
            </p:cNvPicPr>
            <p:nvPr/>
          </p:nvPicPr>
          <p:blipFill>
            <a:blip r:embed="rId3"/>
            <a:stretch>
              <a:fillRect/>
            </a:stretch>
          </p:blipFill>
          <p:spPr>
            <a:xfrm>
              <a:off x="3297" y="1732"/>
              <a:ext cx="12456" cy="980"/>
            </a:xfrm>
            <a:prstGeom prst="rect">
              <a:avLst/>
            </a:prstGeom>
            <a:noFill/>
            <a:ln w="9525">
              <a:noFill/>
            </a:ln>
          </p:spPr>
        </p:pic>
        <p:sp>
          <p:nvSpPr>
            <p:cNvPr id="16" name="文本框 15"/>
            <p:cNvSpPr txBox="1"/>
            <p:nvPr/>
          </p:nvSpPr>
          <p:spPr>
            <a:xfrm>
              <a:off x="4667" y="1733"/>
              <a:ext cx="10165" cy="1016"/>
            </a:xfrm>
            <a:prstGeom prst="rect">
              <a:avLst/>
            </a:prstGeom>
            <a:noFill/>
            <a:ln w="9525">
              <a:noFill/>
            </a:ln>
          </p:spPr>
          <p:txBody>
            <a:bodyPr anchor="t">
              <a:spAutoFit/>
            </a:bodyPr>
            <a:lstStyle/>
            <a:p>
              <a:r>
                <a:rPr lang="zh-CN" altLang="en-US" sz="3600" b="1" dirty="0">
                  <a:solidFill>
                    <a:schemeClr val="bg1"/>
                  </a:solidFill>
                  <a:latin typeface="黑体" panose="02010609060101010101" pitchFamily="49" charset="-122"/>
                  <a:ea typeface="黑体" panose="02010609060101010101" pitchFamily="49" charset="-122"/>
                  <a:sym typeface="宋体" panose="02010600030101010101" pitchFamily="2" charset="-122"/>
                </a:rPr>
                <a:t>实验突破</a:t>
              </a:r>
              <a:r>
                <a:rPr lang="en-US" altLang="zh-CN" sz="3600" b="1" dirty="0">
                  <a:solidFill>
                    <a:schemeClr val="bg1"/>
                  </a:solidFill>
                  <a:latin typeface="黑体" panose="02010609060101010101" pitchFamily="49" charset="-122"/>
                  <a:ea typeface="黑体" panose="02010609060101010101" pitchFamily="49" charset="-122"/>
                  <a:sym typeface="宋体" panose="02010600030101010101" pitchFamily="2" charset="-122"/>
                </a:rPr>
                <a:t>--</a:t>
              </a:r>
              <a:r>
                <a:rPr lang="zh-CN" altLang="en-US" sz="3600" b="1" dirty="0">
                  <a:solidFill>
                    <a:schemeClr val="bg1"/>
                  </a:solidFill>
                  <a:latin typeface="黑体" panose="02010609060101010101" pitchFamily="49" charset="-122"/>
                  <a:ea typeface="黑体" panose="02010609060101010101" pitchFamily="49" charset="-122"/>
                  <a:sym typeface="宋体" panose="02010600030101010101" pitchFamily="2" charset="-122"/>
                </a:rPr>
                <a:t>科学探究素养提升</a:t>
              </a:r>
            </a:p>
          </p:txBody>
        </p:sp>
      </p:grpSp>
      <p:sp>
        <p:nvSpPr>
          <p:cNvPr id="11" name="文本框 3"/>
          <p:cNvSpPr txBox="1"/>
          <p:nvPr/>
        </p:nvSpPr>
        <p:spPr>
          <a:xfrm>
            <a:off x="1236824" y="3887415"/>
            <a:ext cx="1847850" cy="521970"/>
          </a:xfrm>
          <a:prstGeom prst="rect">
            <a:avLst/>
          </a:prstGeom>
          <a:noFill/>
        </p:spPr>
        <p:txBody>
          <a:bodyPr wrap="square" rtlCol="0">
            <a:spAutoFit/>
          </a:bodyPr>
          <a:lstStyle/>
          <a:p>
            <a:r>
              <a:rPr lang="zh-CN" altLang="en-US" sz="2800" b="1" spc="10" dirty="0">
                <a:solidFill>
                  <a:schemeClr val="bg1"/>
                </a:solidFill>
                <a:uFillTx/>
                <a:latin typeface="黑体" panose="02010609060101010101" pitchFamily="49" charset="-122"/>
                <a:ea typeface="黑体" panose="02010609060101010101" pitchFamily="49" charset="-122"/>
              </a:rPr>
              <a:t>命 题 点</a:t>
            </a:r>
          </a:p>
        </p:txBody>
      </p:sp>
      <p:sp>
        <p:nvSpPr>
          <p:cNvPr id="3" name="文本框 3"/>
          <p:cNvSpPr txBox="1"/>
          <p:nvPr/>
        </p:nvSpPr>
        <p:spPr>
          <a:xfrm>
            <a:off x="1363824" y="4014415"/>
            <a:ext cx="1847850" cy="521970"/>
          </a:xfrm>
          <a:prstGeom prst="rect">
            <a:avLst/>
          </a:prstGeom>
          <a:noFill/>
        </p:spPr>
        <p:txBody>
          <a:bodyPr wrap="square" rtlCol="0">
            <a:spAutoFit/>
          </a:bodyPr>
          <a:lstStyle/>
          <a:p>
            <a:r>
              <a:rPr lang="zh-CN" altLang="en-US" sz="2800" b="1" spc="10" dirty="0">
                <a:solidFill>
                  <a:schemeClr val="bg1"/>
                </a:solidFill>
                <a:uFillTx/>
                <a:latin typeface="黑体" panose="02010609060101010101" pitchFamily="49" charset="-122"/>
                <a:ea typeface="黑体" panose="02010609060101010101" pitchFamily="49" charset="-122"/>
              </a:rPr>
              <a:t>命 题 点</a:t>
            </a:r>
          </a:p>
        </p:txBody>
      </p:sp>
      <p:sp>
        <p:nvSpPr>
          <p:cNvPr id="4" name="文本框 3"/>
          <p:cNvSpPr txBox="1"/>
          <p:nvPr/>
        </p:nvSpPr>
        <p:spPr>
          <a:xfrm>
            <a:off x="1490824" y="4141415"/>
            <a:ext cx="1847850" cy="521970"/>
          </a:xfrm>
          <a:prstGeom prst="rect">
            <a:avLst/>
          </a:prstGeom>
          <a:noFill/>
        </p:spPr>
        <p:txBody>
          <a:bodyPr wrap="square" rtlCol="0">
            <a:spAutoFit/>
          </a:bodyPr>
          <a:lstStyle/>
          <a:p>
            <a:r>
              <a:rPr lang="zh-CN" altLang="en-US" sz="2800" b="1" spc="10" dirty="0">
                <a:solidFill>
                  <a:schemeClr val="bg1"/>
                </a:solidFill>
                <a:uFillTx/>
                <a:latin typeface="黑体" panose="02010609060101010101" pitchFamily="49" charset="-122"/>
                <a:ea typeface="黑体" panose="02010609060101010101" pitchFamily="49" charset="-122"/>
              </a:rPr>
              <a:t>命 题 点</a:t>
            </a:r>
          </a:p>
        </p:txBody>
      </p:sp>
      <p:grpSp>
        <p:nvGrpSpPr>
          <p:cNvPr id="9" name="组合 8"/>
          <p:cNvGrpSpPr/>
          <p:nvPr/>
        </p:nvGrpSpPr>
        <p:grpSpPr>
          <a:xfrm>
            <a:off x="809943" y="2905070"/>
            <a:ext cx="1848485" cy="521970"/>
            <a:chOff x="1642" y="4118"/>
            <a:chExt cx="2911" cy="822"/>
          </a:xfrm>
        </p:grpSpPr>
        <p:pic>
          <p:nvPicPr>
            <p:cNvPr id="10" name="图片 9" descr="方块小标3字"/>
            <p:cNvPicPr>
              <a:picLocks noChangeAspect="1"/>
            </p:cNvPicPr>
            <p:nvPr/>
          </p:nvPicPr>
          <p:blipFill>
            <a:blip r:embed="rId4"/>
            <a:stretch>
              <a:fillRect/>
            </a:stretch>
          </p:blipFill>
          <p:spPr>
            <a:xfrm>
              <a:off x="1642" y="4136"/>
              <a:ext cx="2608" cy="779"/>
            </a:xfrm>
            <a:prstGeom prst="rect">
              <a:avLst/>
            </a:prstGeom>
          </p:spPr>
        </p:pic>
        <p:sp>
          <p:nvSpPr>
            <p:cNvPr id="5" name="文本框 3"/>
            <p:cNvSpPr txBox="1"/>
            <p:nvPr/>
          </p:nvSpPr>
          <p:spPr>
            <a:xfrm>
              <a:off x="1643" y="4118"/>
              <a:ext cx="2910" cy="822"/>
            </a:xfrm>
            <a:prstGeom prst="rect">
              <a:avLst/>
            </a:prstGeom>
            <a:noFill/>
          </p:spPr>
          <p:txBody>
            <a:bodyPr wrap="square" rtlCol="0">
              <a:spAutoFit/>
            </a:bodyPr>
            <a:lstStyle/>
            <a:p>
              <a:r>
                <a:rPr lang="zh-CN" altLang="en-US" sz="2800" b="1" spc="10" dirty="0">
                  <a:solidFill>
                    <a:schemeClr val="bg1"/>
                  </a:solidFill>
                  <a:uFillTx/>
                  <a:latin typeface="黑体" panose="02010609060101010101" pitchFamily="49" charset="-122"/>
                  <a:ea typeface="黑体" panose="02010609060101010101" pitchFamily="49" charset="-122"/>
                </a:rPr>
                <a:t>命 题 点</a:t>
              </a:r>
            </a:p>
          </p:txBody>
        </p:sp>
      </p:grpSp>
      <p:grpSp>
        <p:nvGrpSpPr>
          <p:cNvPr id="7" name="组合 6"/>
          <p:cNvGrpSpPr/>
          <p:nvPr/>
        </p:nvGrpSpPr>
        <p:grpSpPr>
          <a:xfrm>
            <a:off x="787718" y="1940560"/>
            <a:ext cx="10523220" cy="737235"/>
            <a:chOff x="1342" y="2812"/>
            <a:chExt cx="16572" cy="1161"/>
          </a:xfrm>
        </p:grpSpPr>
        <p:pic>
          <p:nvPicPr>
            <p:cNvPr id="23" name="图片 22" descr="带序号考点标2字"/>
            <p:cNvPicPr>
              <a:picLocks noChangeAspect="1"/>
            </p:cNvPicPr>
            <p:nvPr/>
          </p:nvPicPr>
          <p:blipFill>
            <a:blip r:embed="rId5"/>
            <a:stretch>
              <a:fillRect/>
            </a:stretch>
          </p:blipFill>
          <p:spPr>
            <a:xfrm>
              <a:off x="1342" y="3051"/>
              <a:ext cx="2803" cy="922"/>
            </a:xfrm>
            <a:prstGeom prst="rect">
              <a:avLst/>
            </a:prstGeom>
          </p:spPr>
        </p:pic>
        <p:sp>
          <p:nvSpPr>
            <p:cNvPr id="2" name="文本框 1"/>
            <p:cNvSpPr txBox="1"/>
            <p:nvPr/>
          </p:nvSpPr>
          <p:spPr>
            <a:xfrm>
              <a:off x="1622" y="3092"/>
              <a:ext cx="1775" cy="822"/>
            </a:xfrm>
            <a:prstGeom prst="rect">
              <a:avLst/>
            </a:prstGeom>
            <a:noFill/>
          </p:spPr>
          <p:txBody>
            <a:bodyPr wrap="square" rtlCol="0">
              <a:spAutoFit/>
            </a:bodyPr>
            <a:lstStyle/>
            <a:p>
              <a:r>
                <a:rPr lang="zh-CN" altLang="en-US" sz="2800" b="1" dirty="0">
                  <a:solidFill>
                    <a:schemeClr val="bg1"/>
                  </a:solidFill>
                  <a:latin typeface="Times New Roman" panose="02020603050405020304" pitchFamily="18" charset="0"/>
                  <a:ea typeface="黑体" panose="02010609060101010101" pitchFamily="49" charset="-122"/>
                </a:rPr>
                <a:t>实 验</a:t>
              </a:r>
            </a:p>
          </p:txBody>
        </p:sp>
        <p:sp>
          <p:nvSpPr>
            <p:cNvPr id="30" name="文本框 29"/>
            <p:cNvSpPr txBox="1"/>
            <p:nvPr/>
          </p:nvSpPr>
          <p:spPr>
            <a:xfrm>
              <a:off x="3373" y="3123"/>
              <a:ext cx="526" cy="822"/>
            </a:xfrm>
            <a:prstGeom prst="rect">
              <a:avLst/>
            </a:prstGeom>
            <a:noFill/>
          </p:spPr>
          <p:txBody>
            <a:bodyPr wrap="square" rtlCol="0">
              <a:spAutoFit/>
            </a:bodyPr>
            <a:lstStyle/>
            <a:p>
              <a:r>
                <a:rPr lang="en-US" altLang="zh-CN" sz="2800" b="1" dirty="0">
                  <a:latin typeface="Times New Roman" panose="02020603050405020304" pitchFamily="18" charset="0"/>
                  <a:ea typeface="黑体" panose="02010609060101010101" pitchFamily="49" charset="-122"/>
                  <a:cs typeface="Times New Roman" panose="02020603050405020304" pitchFamily="18" charset="0"/>
                </a:rPr>
                <a:t>1</a:t>
              </a:r>
            </a:p>
          </p:txBody>
        </p:sp>
        <p:sp>
          <p:nvSpPr>
            <p:cNvPr id="31" name="文本框 30"/>
            <p:cNvSpPr txBox="1"/>
            <p:nvPr/>
          </p:nvSpPr>
          <p:spPr>
            <a:xfrm>
              <a:off x="4537" y="2812"/>
              <a:ext cx="13377" cy="1161"/>
            </a:xfrm>
            <a:prstGeom prst="rect">
              <a:avLst/>
            </a:prstGeom>
            <a:noFill/>
          </p:spPr>
          <p:txBody>
            <a:bodyPr wrap="square" rtlCol="0">
              <a:spAutoFit/>
            </a:bodyPr>
            <a:lstStyle/>
            <a:p>
              <a:pPr>
                <a:lnSpc>
                  <a:spcPct val="150000"/>
                </a:lnSpc>
              </a:pPr>
              <a:r>
                <a:rPr lang="zh-CN" altLang="en-US" sz="2800" dirty="0">
                  <a:latin typeface="黑体" panose="02010609060101010101" pitchFamily="49" charset="-122"/>
                  <a:ea typeface="黑体" panose="02010609060101010101" pitchFamily="49" charset="-122"/>
                  <a:cs typeface="Times New Roman" panose="02020603050405020304" pitchFamily="18" charset="0"/>
                </a:rPr>
                <a:t>测量物质的密度</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(郴州2016.26，岳阳2考，益阳2016.18)</a:t>
              </a:r>
            </a:p>
          </p:txBody>
        </p:sp>
      </p:grpSp>
      <p:grpSp>
        <p:nvGrpSpPr>
          <p:cNvPr id="38" name="组合 37"/>
          <p:cNvGrpSpPr/>
          <p:nvPr/>
        </p:nvGrpSpPr>
        <p:grpSpPr>
          <a:xfrm>
            <a:off x="610553" y="3609975"/>
            <a:ext cx="9687560" cy="2306955"/>
            <a:chOff x="960" y="5685"/>
            <a:chExt cx="15256" cy="3633"/>
          </a:xfrm>
        </p:grpSpPr>
        <p:sp>
          <p:nvSpPr>
            <p:cNvPr id="6" name="文本框 5"/>
            <p:cNvSpPr txBox="1"/>
            <p:nvPr/>
          </p:nvSpPr>
          <p:spPr>
            <a:xfrm>
              <a:off x="960" y="5685"/>
              <a:ext cx="15256" cy="3633"/>
            </a:xfrm>
            <a:prstGeom prst="rect">
              <a:avLst/>
            </a:prstGeom>
            <a:noFill/>
          </p:spPr>
          <p:txBody>
            <a:bodyPr wrap="square" rtlCol="0" anchor="t">
              <a:spAutoFit/>
            </a:bodyPr>
            <a:lstStyle/>
            <a:p>
              <a:pPr fontAlgn="auto">
                <a:lnSpc>
                  <a:spcPct val="150000"/>
                </a:lnSpc>
              </a:pPr>
              <a:r>
                <a:rPr lang="en-US" altLang="zh-CN" sz="2400" dirty="0">
                  <a:solidFill>
                    <a:srgbClr val="000000"/>
                  </a:solidFill>
                  <a:latin typeface="黑体" panose="02010609060101010101" pitchFamily="49" charset="-122"/>
                  <a:ea typeface="黑体" panose="02010609060101010101" pitchFamily="49" charset="-122"/>
                  <a:cs typeface="Times New Roman" panose="02020603050405020304" pitchFamily="18" charset="0"/>
                  <a:sym typeface="+mn-ea"/>
                </a:rPr>
                <a:t>【</a:t>
              </a:r>
              <a:r>
                <a:rPr lang="zh-CN" altLang="en-US" sz="2400" dirty="0">
                  <a:solidFill>
                    <a:srgbClr val="000000"/>
                  </a:solidFill>
                  <a:latin typeface="黑体" panose="02010609060101010101" pitchFamily="49" charset="-122"/>
                  <a:ea typeface="黑体" panose="02010609060101010101" pitchFamily="49" charset="-122"/>
                  <a:cs typeface="Times New Roman" panose="02020603050405020304" pitchFamily="18" charset="0"/>
                  <a:sym typeface="+mn-ea"/>
                </a:rPr>
                <a:t>设计和进行实验</a:t>
              </a:r>
              <a:r>
                <a:rPr lang="en-US" altLang="zh-CN" sz="2400" dirty="0">
                  <a:solidFill>
                    <a:srgbClr val="000000"/>
                  </a:solidFill>
                  <a:latin typeface="黑体" panose="02010609060101010101" pitchFamily="49" charset="-122"/>
                  <a:ea typeface="黑体" panose="02010609060101010101" pitchFamily="49" charset="-122"/>
                  <a:cs typeface="Times New Roman" panose="02020603050405020304" pitchFamily="18" charset="0"/>
                  <a:sym typeface="+mn-ea"/>
                </a:rPr>
                <a:t>】</a:t>
              </a:r>
              <a:endParaRPr lang="zh-CN" altLang="en-US" sz="2400" dirty="0">
                <a:latin typeface="黑体" panose="02010609060101010101" pitchFamily="49" charset="-122"/>
                <a:ea typeface="黑体" panose="02010609060101010101" pitchFamily="49" charset="-122"/>
              </a:endParaRPr>
            </a:p>
            <a:p>
              <a:pPr fontAlgn="auto">
                <a:lnSpc>
                  <a:spcPct val="150000"/>
                </a:lnSpc>
              </a:pPr>
              <a:r>
                <a:rPr lang="zh-CN" altLang="en-US" sz="2400" dirty="0">
                  <a:latin typeface="Times New Roman" panose="02020603050405020304" pitchFamily="18" charset="0"/>
                  <a:cs typeface="Times New Roman" panose="02020603050405020304" pitchFamily="18" charset="0"/>
                </a:rPr>
                <a:t>1. 实验原理：</a:t>
              </a:r>
              <a:r>
                <a:rPr lang="zh-CN" altLang="en-US" sz="2400" i="1" dirty="0">
                  <a:latin typeface="Times New Roman" panose="02020603050405020304" pitchFamily="18" charset="0"/>
                  <a:cs typeface="Times New Roman" panose="02020603050405020304" pitchFamily="18" charset="0"/>
                </a:rPr>
                <a:t>ρ</a:t>
              </a:r>
              <a:r>
                <a:rPr lang="zh-CN" altLang="en-US" sz="2400" dirty="0">
                  <a:latin typeface="Times New Roman" panose="02020603050405020304" pitchFamily="18" charset="0"/>
                  <a:cs typeface="Times New Roman" panose="02020603050405020304" pitchFamily="18" charset="0"/>
                </a:rPr>
                <a:t>＝     .</a:t>
              </a:r>
            </a:p>
            <a:p>
              <a:pPr fontAlgn="auto">
                <a:lnSpc>
                  <a:spcPct val="150000"/>
                </a:lnSpc>
              </a:pPr>
              <a:r>
                <a:rPr lang="zh-CN" altLang="en-US" sz="2400" dirty="0">
                  <a:latin typeface="Times New Roman" panose="02020603050405020304" pitchFamily="18" charset="0"/>
                  <a:cs typeface="Times New Roman" panose="02020603050405020304" pitchFamily="18" charset="0"/>
                </a:rPr>
                <a:t>2. 天平的使用和读数．</a:t>
              </a:r>
            </a:p>
            <a:p>
              <a:pPr fontAlgn="auto">
                <a:lnSpc>
                  <a:spcPct val="150000"/>
                </a:lnSpc>
              </a:pPr>
              <a:r>
                <a:rPr lang="zh-CN" altLang="en-US" sz="2400" dirty="0">
                  <a:latin typeface="Times New Roman" panose="02020603050405020304" pitchFamily="18" charset="0"/>
                  <a:cs typeface="Times New Roman" panose="02020603050405020304" pitchFamily="18" charset="0"/>
                </a:rPr>
                <a:t>3. 量筒的使用和读数．</a:t>
              </a:r>
            </a:p>
          </p:txBody>
        </p:sp>
        <p:graphicFrame>
          <p:nvGraphicFramePr>
            <p:cNvPr id="8" name="对象 7">
              <a:hlinkClick r:id="" action="ppaction://ole?verb=0"/>
            </p:cNvPr>
            <p:cNvGraphicFramePr>
              <a:graphicFrameLocks noChangeAspect="1"/>
            </p:cNvGraphicFramePr>
            <p:nvPr/>
          </p:nvGraphicFramePr>
          <p:xfrm>
            <a:off x="4717" y="6676"/>
            <a:ext cx="497" cy="1028"/>
          </p:xfrm>
          <a:graphic>
            <a:graphicData uri="http://schemas.openxmlformats.org/presentationml/2006/ole">
              <mc:AlternateContent xmlns:mc="http://schemas.openxmlformats.org/markup-compatibility/2006">
                <mc:Choice xmlns:v="urn:schemas-microsoft-com:vml" Requires="v">
                  <p:oleObj spid="_x0000_s2053" r:id="rId6" imgW="190500" imgH="393700" progId="Equation.KSEE3">
                    <p:embed/>
                  </p:oleObj>
                </mc:Choice>
                <mc:Fallback>
                  <p:oleObj r:id="rId6" imgW="190500" imgH="393700" progId="Equation.KSEE3">
                    <p:embed/>
                    <p:pic>
                      <p:nvPicPr>
                        <p:cNvPr id="0" name="图片 2048"/>
                        <p:cNvPicPr/>
                        <p:nvPr/>
                      </p:nvPicPr>
                      <p:blipFill>
                        <a:blip r:embed="rId7"/>
                        <a:stretch>
                          <a:fillRect/>
                        </a:stretch>
                      </p:blipFill>
                      <p:spPr>
                        <a:xfrm>
                          <a:off x="4717" y="6676"/>
                          <a:ext cx="497" cy="1028"/>
                        </a:xfrm>
                        <a:prstGeom prst="rect">
                          <a:avLst/>
                        </a:prstGeom>
                      </p:spPr>
                    </p:pic>
                  </p:oleObj>
                </mc:Fallback>
              </mc:AlternateContent>
            </a:graphicData>
          </a:graphic>
        </p:graphicFrame>
      </p:grpSp>
      <p:grpSp>
        <p:nvGrpSpPr>
          <p:cNvPr id="12" name="组合 11"/>
          <p:cNvGrpSpPr/>
          <p:nvPr/>
        </p:nvGrpSpPr>
        <p:grpSpPr>
          <a:xfrm>
            <a:off x="7139965" y="4014181"/>
            <a:ext cx="1863725" cy="1621790"/>
            <a:chOff x="11092" y="5329"/>
            <a:chExt cx="2935" cy="2554"/>
          </a:xfrm>
        </p:grpSpPr>
        <p:grpSp>
          <p:nvGrpSpPr>
            <p:cNvPr id="13" name="组合 12"/>
            <p:cNvGrpSpPr/>
            <p:nvPr/>
          </p:nvGrpSpPr>
          <p:grpSpPr>
            <a:xfrm>
              <a:off x="11205" y="5329"/>
              <a:ext cx="2691" cy="2554"/>
              <a:chOff x="3914" y="4432"/>
              <a:chExt cx="3298" cy="2934"/>
            </a:xfrm>
          </p:grpSpPr>
          <p:sp>
            <p:nvSpPr>
              <p:cNvPr id="17" name="矩形 16"/>
              <p:cNvSpPr/>
              <p:nvPr/>
            </p:nvSpPr>
            <p:spPr>
              <a:xfrm>
                <a:off x="5435" y="7031"/>
                <a:ext cx="57" cy="283"/>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grpSp>
            <p:nvGrpSpPr>
              <p:cNvPr id="26" name="组合 25"/>
              <p:cNvGrpSpPr/>
              <p:nvPr/>
            </p:nvGrpSpPr>
            <p:grpSpPr>
              <a:xfrm>
                <a:off x="3914" y="4432"/>
                <a:ext cx="3298" cy="2935"/>
                <a:chOff x="3288" y="4279"/>
                <a:chExt cx="4119" cy="3575"/>
              </a:xfrm>
            </p:grpSpPr>
            <p:sp>
              <p:nvSpPr>
                <p:cNvPr id="32" name="圆角矩形 31"/>
                <p:cNvSpPr/>
                <p:nvPr/>
              </p:nvSpPr>
              <p:spPr>
                <a:xfrm>
                  <a:off x="3289" y="4279"/>
                  <a:ext cx="4118" cy="3088"/>
                </a:xfrm>
                <a:prstGeom prst="roundRect">
                  <a:avLst/>
                </a:prstGeom>
                <a:noFill/>
                <a:ln w="47625"/>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33" name="流程图: 终止 32"/>
                <p:cNvSpPr/>
                <p:nvPr/>
              </p:nvSpPr>
              <p:spPr>
                <a:xfrm>
                  <a:off x="3288" y="7735"/>
                  <a:ext cx="3703" cy="119"/>
                </a:xfrm>
                <a:prstGeom prst="flowChartTerminator">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grpSp>
              <p:nvGrpSpPr>
                <p:cNvPr id="34" name="组合 7"/>
                <p:cNvGrpSpPr/>
                <p:nvPr/>
              </p:nvGrpSpPr>
              <p:grpSpPr>
                <a:xfrm>
                  <a:off x="4951" y="6931"/>
                  <a:ext cx="578" cy="566"/>
                  <a:chOff x="13340" y="9527"/>
                  <a:chExt cx="680" cy="680"/>
                </a:xfrm>
              </p:grpSpPr>
              <p:sp>
                <p:nvSpPr>
                  <p:cNvPr id="35" name="椭圆 34"/>
                  <p:cNvSpPr/>
                  <p:nvPr/>
                </p:nvSpPr>
                <p:spPr>
                  <a:xfrm>
                    <a:off x="13340" y="9527"/>
                    <a:ext cx="680" cy="68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36" name="流程图: 摘录 35"/>
                  <p:cNvSpPr/>
                  <p:nvPr/>
                </p:nvSpPr>
                <p:spPr>
                  <a:xfrm rot="5400000">
                    <a:off x="13546" y="9753"/>
                    <a:ext cx="340" cy="227"/>
                  </a:xfrm>
                  <a:prstGeom prst="flowChartExtra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grpSp>
          </p:grpSp>
        </p:grpSp>
        <p:sp>
          <p:nvSpPr>
            <p:cNvPr id="37" name="文本框 27"/>
            <p:cNvSpPr txBox="1"/>
            <p:nvPr/>
          </p:nvSpPr>
          <p:spPr>
            <a:xfrm>
              <a:off x="11092" y="5329"/>
              <a:ext cx="2935" cy="1888"/>
            </a:xfrm>
            <a:prstGeom prst="rect">
              <a:avLst/>
            </a:prstGeom>
            <a:noFill/>
          </p:spPr>
          <p:txBody>
            <a:bodyPr wrap="square" rtlCol="0">
              <a:spAutoFit/>
            </a:bodyPr>
            <a:lstStyle/>
            <a:p>
              <a:pPr algn="ctr">
                <a:lnSpc>
                  <a:spcPct val="150000"/>
                </a:lnSpc>
              </a:pPr>
              <a:r>
                <a:rPr lang="zh-CN" altLang="en-US" sz="2400" b="1">
                  <a:latin typeface="黑体" panose="02010609060101010101" pitchFamily="49" charset="-122"/>
                  <a:ea typeface="黑体" panose="02010609060101010101" pitchFamily="49" charset="-122"/>
                </a:rPr>
                <a:t>实验视频见超值配赠</a:t>
              </a:r>
            </a:p>
          </p:txBody>
        </p:sp>
      </p:grpSp>
    </p:spTree>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782638" y="706755"/>
            <a:ext cx="11013440" cy="5668645"/>
            <a:chOff x="1231" y="1113"/>
            <a:chExt cx="17344" cy="8927"/>
          </a:xfrm>
        </p:grpSpPr>
        <p:sp>
          <p:nvSpPr>
            <p:cNvPr id="10" name="文本框 9"/>
            <p:cNvSpPr txBox="1"/>
            <p:nvPr/>
          </p:nvSpPr>
          <p:spPr>
            <a:xfrm>
              <a:off x="8566" y="5566"/>
              <a:ext cx="488" cy="798"/>
            </a:xfrm>
            <a:prstGeom prst="rect">
              <a:avLst/>
            </a:prstGeom>
            <a:noFill/>
          </p:spPr>
          <p:txBody>
            <a:bodyPr wrap="none" rtlCol="0" anchor="t">
              <a:spAutoFit/>
            </a:bodyPr>
            <a:lstStyle/>
            <a:p>
              <a:pPr>
                <a:lnSpc>
                  <a:spcPct val="150000"/>
                </a:lnSpc>
              </a:pPr>
              <a:endParaRPr lang="zh-CN" altLang="en-US"/>
            </a:p>
          </p:txBody>
        </p:sp>
        <p:sp>
          <p:nvSpPr>
            <p:cNvPr id="109" name="文本框 108"/>
            <p:cNvSpPr txBox="1"/>
            <p:nvPr/>
          </p:nvSpPr>
          <p:spPr>
            <a:xfrm>
              <a:off x="1231" y="1113"/>
              <a:ext cx="17344" cy="8868"/>
            </a:xfrm>
            <a:prstGeom prst="rect">
              <a:avLst/>
            </a:prstGeom>
            <a:noFill/>
            <a:ln w="9525">
              <a:noFill/>
            </a:ln>
          </p:spPr>
          <p:txBody>
            <a:bodyPr wrap="square">
              <a:spAutoFit/>
            </a:bodyPr>
            <a:lstStyle/>
            <a:p>
              <a:pPr indent="0" fontAlgn="auto">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4. </a:t>
              </a:r>
              <a:r>
                <a:rPr lang="zh-CN" sz="2400" b="0">
                  <a:latin typeface="Times New Roman" panose="02020603050405020304" pitchFamily="18" charset="0"/>
                  <a:ea typeface="宋体" panose="02010600030101010101" pitchFamily="2" charset="-122"/>
                  <a:cs typeface="Times New Roman" panose="02020603050405020304" pitchFamily="18" charset="0"/>
                </a:rPr>
                <a:t>测量固体密度的步骤</a:t>
              </a:r>
              <a:endParaRPr lang="en-US" sz="2400" b="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(1)</a:t>
              </a:r>
              <a:r>
                <a:rPr lang="zh-CN" sz="2400" b="0">
                  <a:latin typeface="Times New Roman" panose="02020603050405020304" pitchFamily="18" charset="0"/>
                  <a:ea typeface="宋体" panose="02010600030101010101" pitchFamily="2" charset="-122"/>
                  <a:cs typeface="Times New Roman" panose="02020603050405020304" pitchFamily="18" charset="0"/>
                </a:rPr>
                <a:t>测质量：用天平测出固体的质量</a:t>
              </a:r>
              <a:r>
                <a:rPr lang="en-US" sz="2400" b="0" i="1">
                  <a:latin typeface="Times New Roman" panose="02020603050405020304" pitchFamily="18" charset="0"/>
                  <a:ea typeface="宋体" panose="02010600030101010101" pitchFamily="2" charset="-122"/>
                  <a:cs typeface="Times New Roman" panose="02020603050405020304" pitchFamily="18" charset="0"/>
                </a:rPr>
                <a:t>m; </a:t>
              </a:r>
              <a:endParaRPr lang="en-US" sz="2400" b="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(2)</a:t>
              </a:r>
              <a:r>
                <a:rPr lang="zh-CN" sz="2400" b="0">
                  <a:latin typeface="Times New Roman" panose="02020603050405020304" pitchFamily="18" charset="0"/>
                  <a:ea typeface="宋体" panose="02010600030101010101" pitchFamily="2" charset="-122"/>
                  <a:cs typeface="Times New Roman" panose="02020603050405020304" pitchFamily="18" charset="0"/>
                </a:rPr>
                <a:t>测体积：在量筒中倒入适量的水，读出量筒的示数为</a:t>
              </a:r>
              <a:r>
                <a:rPr lang="en-US" sz="2400" b="0">
                  <a:latin typeface="Times New Roman" panose="02020603050405020304" pitchFamily="18" charset="0"/>
                  <a:ea typeface="宋体" panose="02010600030101010101" pitchFamily="2" charset="-122"/>
                  <a:cs typeface="Times New Roman" panose="02020603050405020304" pitchFamily="18" charset="0"/>
                </a:rPr>
                <a:t> </a:t>
              </a:r>
              <a:r>
                <a:rPr lang="en-US" sz="2400" b="0" i="1">
                  <a:latin typeface="Times New Roman" panose="02020603050405020304" pitchFamily="18" charset="0"/>
                  <a:ea typeface="宋体" panose="02010600030101010101" pitchFamily="2" charset="-122"/>
                  <a:cs typeface="Times New Roman" panose="02020603050405020304" pitchFamily="18" charset="0"/>
                </a:rPr>
                <a:t>V</a:t>
              </a:r>
              <a:r>
                <a:rPr lang="en-US" sz="2400" b="0" baseline="-25000">
                  <a:latin typeface="Times New Roman" panose="02020603050405020304" pitchFamily="18" charset="0"/>
                  <a:ea typeface="宋体" panose="02010600030101010101" pitchFamily="2" charset="-122"/>
                  <a:cs typeface="Times New Roman" panose="02020603050405020304" pitchFamily="18" charset="0"/>
                </a:rPr>
                <a:t>1</a:t>
              </a:r>
              <a:r>
                <a:rPr lang="zh-CN" sz="2400" b="0">
                  <a:latin typeface="Times New Roman" panose="02020603050405020304" pitchFamily="18" charset="0"/>
                  <a:ea typeface="宋体" panose="02010600030101010101" pitchFamily="2" charset="-122"/>
                  <a:cs typeface="Times New Roman" panose="02020603050405020304" pitchFamily="18" charset="0"/>
                </a:rPr>
                <a:t>；将待测固体浸没在盛水的量筒中，再次读出量筒的示数为</a:t>
              </a:r>
              <a:r>
                <a:rPr lang="en-US" sz="2400" b="0" i="1">
                  <a:latin typeface="Times New Roman" panose="02020603050405020304" pitchFamily="18" charset="0"/>
                  <a:ea typeface="宋体" panose="02010600030101010101" pitchFamily="2" charset="-122"/>
                  <a:cs typeface="Times New Roman" panose="02020603050405020304" pitchFamily="18" charset="0"/>
                </a:rPr>
                <a:t>V</a:t>
              </a:r>
              <a:r>
                <a:rPr lang="en-US" sz="2400" b="0" baseline="-25000">
                  <a:latin typeface="Times New Roman" panose="02020603050405020304" pitchFamily="18" charset="0"/>
                  <a:ea typeface="宋体" panose="02010600030101010101" pitchFamily="2" charset="-122"/>
                  <a:cs typeface="Times New Roman" panose="02020603050405020304" pitchFamily="18" charset="0"/>
                </a:rPr>
                <a:t>2</a:t>
              </a:r>
              <a:r>
                <a:rPr lang="zh-CN" sz="2400" b="0">
                  <a:latin typeface="Times New Roman" panose="02020603050405020304" pitchFamily="18" charset="0"/>
                  <a:ea typeface="宋体" panose="02010600030101010101" pitchFamily="2" charset="-122"/>
                  <a:cs typeface="Times New Roman" panose="02020603050405020304" pitchFamily="18" charset="0"/>
                </a:rPr>
                <a:t>；</a:t>
              </a:r>
              <a:endParaRPr lang="en-US" sz="2400" b="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(3)</a:t>
              </a:r>
              <a:r>
                <a:rPr lang="zh-CN" sz="2400" b="0">
                  <a:latin typeface="Times New Roman" panose="02020603050405020304" pitchFamily="18" charset="0"/>
                  <a:ea typeface="宋体" panose="02010600030101010101" pitchFamily="2" charset="-122"/>
                  <a:cs typeface="Times New Roman" panose="02020603050405020304" pitchFamily="18" charset="0"/>
                </a:rPr>
                <a:t>计算密度：固体的密度</a:t>
              </a:r>
              <a:r>
                <a:rPr lang="en-US" sz="2400" b="0" i="1">
                  <a:latin typeface="Times New Roman" panose="02020603050405020304" pitchFamily="18" charset="0"/>
                  <a:ea typeface="宋体" panose="02010600030101010101" pitchFamily="2" charset="-122"/>
                  <a:cs typeface="Times New Roman" panose="02020603050405020304" pitchFamily="18" charset="0"/>
                </a:rPr>
                <a:t>ρ</a:t>
              </a:r>
              <a:r>
                <a:rPr lang="zh-CN" sz="2400" b="0">
                  <a:latin typeface="Times New Roman" panose="02020603050405020304" pitchFamily="18" charset="0"/>
                  <a:ea typeface="宋体" panose="02010600030101010101" pitchFamily="2" charset="-122"/>
                  <a:cs typeface="Times New Roman" panose="02020603050405020304" pitchFamily="18" charset="0"/>
                </a:rPr>
                <a:t>＝       ＝            </a:t>
              </a:r>
              <a:r>
                <a:rPr lang="en-US" sz="2400" b="0">
                  <a:latin typeface="Times New Roman" panose="02020603050405020304" pitchFamily="18" charset="0"/>
                  <a:ea typeface="宋体" panose="02010600030101010101" pitchFamily="2" charset="-122"/>
                  <a:cs typeface="Times New Roman" panose="02020603050405020304" pitchFamily="18" charset="0"/>
                </a:rPr>
                <a:t>.</a:t>
              </a:r>
            </a:p>
            <a:p>
              <a:pPr indent="0" fontAlgn="auto">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5. </a:t>
              </a:r>
              <a:r>
                <a:rPr lang="zh-CN" sz="2400" b="0">
                  <a:latin typeface="Times New Roman" panose="02020603050405020304" pitchFamily="18" charset="0"/>
                  <a:ea typeface="宋体" panose="02010600030101010101" pitchFamily="2" charset="-122"/>
                  <a:cs typeface="Times New Roman" panose="02020603050405020304" pitchFamily="18" charset="0"/>
                </a:rPr>
                <a:t>测量液体密度的步骤</a:t>
              </a:r>
              <a:endParaRPr lang="en-US" sz="2400" b="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(1)</a:t>
              </a:r>
              <a:r>
                <a:rPr lang="zh-CN" sz="2400" b="0">
                  <a:latin typeface="Times New Roman" panose="02020603050405020304" pitchFamily="18" charset="0"/>
                  <a:ea typeface="宋体" panose="02010600030101010101" pitchFamily="2" charset="-122"/>
                  <a:cs typeface="Times New Roman" panose="02020603050405020304" pitchFamily="18" charset="0"/>
                </a:rPr>
                <a:t>测质量：用天平测出液体和烧杯的总质量</a:t>
              </a:r>
              <a:r>
                <a:rPr lang="en-US" sz="2400" b="0" i="1">
                  <a:latin typeface="Times New Roman" panose="02020603050405020304" pitchFamily="18" charset="0"/>
                  <a:ea typeface="宋体" panose="02010600030101010101" pitchFamily="2" charset="-122"/>
                  <a:cs typeface="Times New Roman" panose="02020603050405020304" pitchFamily="18" charset="0"/>
                </a:rPr>
                <a:t>m</a:t>
              </a:r>
              <a:r>
                <a:rPr lang="en-US" sz="2400" b="0" baseline="-25000">
                  <a:latin typeface="Times New Roman" panose="02020603050405020304" pitchFamily="18" charset="0"/>
                  <a:ea typeface="宋体" panose="02010600030101010101" pitchFamily="2" charset="-122"/>
                  <a:cs typeface="Times New Roman" panose="02020603050405020304" pitchFamily="18" charset="0"/>
                </a:rPr>
                <a:t>1</a:t>
              </a:r>
              <a:r>
                <a:rPr lang="zh-CN" sz="2400" b="0">
                  <a:latin typeface="Times New Roman" panose="02020603050405020304" pitchFamily="18" charset="0"/>
                  <a:ea typeface="宋体" panose="02010600030101010101" pitchFamily="2" charset="-122"/>
                  <a:cs typeface="Times New Roman" panose="02020603050405020304" pitchFamily="18" charset="0"/>
                </a:rPr>
                <a:t>，把烧杯中的适量液体倒入量筒中，再用天平测出烧杯和剩余液体的总质量</a:t>
              </a:r>
              <a:r>
                <a:rPr lang="en-US" sz="2400" b="0" i="1">
                  <a:latin typeface="Times New Roman" panose="02020603050405020304" pitchFamily="18" charset="0"/>
                  <a:ea typeface="宋体" panose="02010600030101010101" pitchFamily="2" charset="-122"/>
                  <a:cs typeface="Times New Roman" panose="02020603050405020304" pitchFamily="18" charset="0"/>
                </a:rPr>
                <a:t>m</a:t>
              </a:r>
              <a:r>
                <a:rPr lang="en-US" sz="2400" b="0" baseline="-25000">
                  <a:latin typeface="Times New Roman" panose="02020603050405020304" pitchFamily="18" charset="0"/>
                  <a:ea typeface="宋体" panose="02010600030101010101" pitchFamily="2" charset="-122"/>
                  <a:cs typeface="Times New Roman" panose="02020603050405020304" pitchFamily="18" charset="0"/>
                </a:rPr>
                <a:t>2</a:t>
              </a:r>
              <a:r>
                <a:rPr lang="zh-CN" sz="2400" b="0">
                  <a:latin typeface="Times New Roman" panose="02020603050405020304" pitchFamily="18" charset="0"/>
                  <a:ea typeface="宋体" panose="02010600030101010101" pitchFamily="2" charset="-122"/>
                  <a:cs typeface="Times New Roman" panose="02020603050405020304" pitchFamily="18" charset="0"/>
                </a:rPr>
                <a:t>，则倒出液体的质量为</a:t>
              </a:r>
              <a:r>
                <a:rPr lang="en-US" sz="2400" b="0" i="1">
                  <a:latin typeface="Times New Roman" panose="02020603050405020304" pitchFamily="18" charset="0"/>
                  <a:ea typeface="宋体" panose="02010600030101010101" pitchFamily="2" charset="-122"/>
                  <a:cs typeface="Times New Roman" panose="02020603050405020304" pitchFamily="18" charset="0"/>
                </a:rPr>
                <a:t>m</a:t>
              </a:r>
              <a:r>
                <a:rPr lang="zh-CN"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i="1">
                  <a:latin typeface="Times New Roman" panose="02020603050405020304" pitchFamily="18" charset="0"/>
                  <a:ea typeface="宋体" panose="02010600030101010101" pitchFamily="2" charset="-122"/>
                  <a:cs typeface="Times New Roman" panose="02020603050405020304" pitchFamily="18" charset="0"/>
                </a:rPr>
                <a:t>m</a:t>
              </a:r>
              <a:r>
                <a:rPr lang="en-US" sz="2400" b="0" baseline="-25000">
                  <a:latin typeface="Times New Roman" panose="02020603050405020304" pitchFamily="18" charset="0"/>
                  <a:ea typeface="宋体" panose="02010600030101010101" pitchFamily="2" charset="-122"/>
                  <a:cs typeface="Times New Roman" panose="02020603050405020304" pitchFamily="18" charset="0"/>
                </a:rPr>
                <a:t>1</a:t>
              </a:r>
              <a:r>
                <a:rPr lang="zh-CN"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i="1">
                  <a:latin typeface="Times New Roman" panose="02020603050405020304" pitchFamily="18" charset="0"/>
                  <a:ea typeface="宋体" panose="02010600030101010101" pitchFamily="2" charset="-122"/>
                  <a:cs typeface="Times New Roman" panose="02020603050405020304" pitchFamily="18" charset="0"/>
                </a:rPr>
                <a:t>m</a:t>
              </a:r>
              <a:r>
                <a:rPr lang="en-US" sz="2400" b="0" baseline="-25000">
                  <a:latin typeface="Times New Roman" panose="02020603050405020304" pitchFamily="18" charset="0"/>
                  <a:ea typeface="宋体" panose="02010600030101010101" pitchFamily="2" charset="-122"/>
                  <a:cs typeface="Times New Roman" panose="02020603050405020304" pitchFamily="18" charset="0"/>
                </a:rPr>
                <a:t>2</a:t>
              </a:r>
              <a:r>
                <a:rPr lang="zh-CN" sz="2400" b="0">
                  <a:latin typeface="Times New Roman" panose="02020603050405020304" pitchFamily="18" charset="0"/>
                  <a:ea typeface="宋体" panose="02010600030101010101" pitchFamily="2" charset="-122"/>
                  <a:cs typeface="Times New Roman" panose="02020603050405020304" pitchFamily="18" charset="0"/>
                </a:rPr>
                <a:t>；</a:t>
              </a:r>
              <a:endParaRPr lang="en-US" sz="2400" b="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(2)</a:t>
              </a:r>
              <a:r>
                <a:rPr lang="zh-CN" sz="2400" b="0">
                  <a:latin typeface="Times New Roman" panose="02020603050405020304" pitchFamily="18" charset="0"/>
                  <a:ea typeface="宋体" panose="02010600030101010101" pitchFamily="2" charset="-122"/>
                  <a:cs typeface="Times New Roman" panose="02020603050405020304" pitchFamily="18" charset="0"/>
                </a:rPr>
                <a:t>测体积：测出倒入量筒中的液体体积为</a:t>
              </a:r>
              <a:r>
                <a:rPr lang="en-US" sz="2400" b="0" i="1">
                  <a:latin typeface="Times New Roman" panose="02020603050405020304" pitchFamily="18" charset="0"/>
                  <a:ea typeface="宋体" panose="02010600030101010101" pitchFamily="2" charset="-122"/>
                  <a:cs typeface="Times New Roman" panose="02020603050405020304" pitchFamily="18" charset="0"/>
                </a:rPr>
                <a:t>V</a:t>
              </a:r>
              <a:r>
                <a:rPr lang="zh-CN" sz="2400" b="0">
                  <a:latin typeface="Times New Roman" panose="02020603050405020304" pitchFamily="18" charset="0"/>
                  <a:ea typeface="宋体" panose="02010600030101010101" pitchFamily="2" charset="-122"/>
                  <a:cs typeface="Times New Roman" panose="02020603050405020304" pitchFamily="18" charset="0"/>
                </a:rPr>
                <a:t>；</a:t>
              </a:r>
            </a:p>
            <a:p>
              <a:pPr indent="0"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(3)</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计算密度：液体的密度</a:t>
              </a:r>
              <a:r>
                <a:rPr lang="en-US" sz="2400" i="1">
                  <a:latin typeface="Times New Roman" panose="02020603050405020304" pitchFamily="18" charset="0"/>
                  <a:ea typeface="宋体" panose="02010600030101010101" pitchFamily="2" charset="-122"/>
                  <a:cs typeface="Times New Roman" panose="02020603050405020304" pitchFamily="18" charset="0"/>
                  <a:sym typeface="+mn-ea"/>
                </a:rPr>
                <a:t>ρ</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    ＝              </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graphicFrame>
          <p:nvGraphicFramePr>
            <p:cNvPr id="2" name="对象 1">
              <a:hlinkClick r:id="" action="ppaction://ole?verb=0"/>
            </p:cNvPr>
            <p:cNvGraphicFramePr>
              <a:graphicFrameLocks noChangeAspect="1"/>
            </p:cNvGraphicFramePr>
            <p:nvPr/>
          </p:nvGraphicFramePr>
          <p:xfrm>
            <a:off x="8313" y="5004"/>
            <a:ext cx="1440" cy="340"/>
          </p:xfrm>
          <a:graphic>
            <a:graphicData uri="http://schemas.openxmlformats.org/presentationml/2006/ole">
              <mc:AlternateContent xmlns:mc="http://schemas.openxmlformats.org/markup-compatibility/2006">
                <mc:Choice xmlns:v="urn:schemas-microsoft-com:vml" Requires="v">
                  <p:oleObj spid="_x0000_s3085" r:id="rId4" imgW="914400" imgH="215900" progId="Equation.KSEE3">
                    <p:embed/>
                  </p:oleObj>
                </mc:Choice>
                <mc:Fallback>
                  <p:oleObj r:id="rId4" imgW="914400" imgH="215900" progId="Equation.KSEE3">
                    <p:embed/>
                    <p:pic>
                      <p:nvPicPr>
                        <p:cNvPr id="0" name="图片 3072"/>
                        <p:cNvPicPr/>
                        <p:nvPr/>
                      </p:nvPicPr>
                      <p:blipFill>
                        <a:blip r:embed="rId5"/>
                        <a:stretch>
                          <a:fillRect/>
                        </a:stretch>
                      </p:blipFill>
                      <p:spPr>
                        <a:xfrm>
                          <a:off x="8313" y="5004"/>
                          <a:ext cx="1440" cy="340"/>
                        </a:xfrm>
                        <a:prstGeom prst="rect">
                          <a:avLst/>
                        </a:prstGeom>
                      </p:spPr>
                    </p:pic>
                  </p:oleObj>
                </mc:Fallback>
              </mc:AlternateContent>
            </a:graphicData>
          </a:graphic>
        </p:graphicFrame>
        <p:graphicFrame>
          <p:nvGraphicFramePr>
            <p:cNvPr id="8" name="对象 7">
              <a:hlinkClick r:id="" action="ppaction://ole?verb=0"/>
            </p:cNvPr>
            <p:cNvGraphicFramePr>
              <a:graphicFrameLocks noChangeAspect="1"/>
            </p:cNvGraphicFramePr>
            <p:nvPr/>
          </p:nvGraphicFramePr>
          <p:xfrm>
            <a:off x="7524" y="4481"/>
            <a:ext cx="608" cy="1258"/>
          </p:xfrm>
          <a:graphic>
            <a:graphicData uri="http://schemas.openxmlformats.org/presentationml/2006/ole">
              <mc:AlternateContent xmlns:mc="http://schemas.openxmlformats.org/markup-compatibility/2006">
                <mc:Choice xmlns:v="urn:schemas-microsoft-com:vml" Requires="v">
                  <p:oleObj spid="_x0000_s3086" r:id="rId6" imgW="190500" imgH="393700" progId="Equation.KSEE3">
                    <p:embed/>
                  </p:oleObj>
                </mc:Choice>
                <mc:Fallback>
                  <p:oleObj r:id="rId6" imgW="190500" imgH="393700" progId="Equation.KSEE3">
                    <p:embed/>
                    <p:pic>
                      <p:nvPicPr>
                        <p:cNvPr id="0" name="图片 2048"/>
                        <p:cNvPicPr/>
                        <p:nvPr/>
                      </p:nvPicPr>
                      <p:blipFill>
                        <a:blip r:embed="rId7"/>
                        <a:stretch>
                          <a:fillRect/>
                        </a:stretch>
                      </p:blipFill>
                      <p:spPr>
                        <a:xfrm>
                          <a:off x="7524" y="4481"/>
                          <a:ext cx="608" cy="1258"/>
                        </a:xfrm>
                        <a:prstGeom prst="rect">
                          <a:avLst/>
                        </a:prstGeom>
                      </p:spPr>
                    </p:pic>
                  </p:oleObj>
                </mc:Fallback>
              </mc:AlternateContent>
            </a:graphicData>
          </a:graphic>
        </p:graphicFrame>
        <p:graphicFrame>
          <p:nvGraphicFramePr>
            <p:cNvPr id="4" name="对象 3">
              <a:hlinkClick r:id="" action="ppaction://ole?verb=0"/>
            </p:cNvPr>
            <p:cNvGraphicFramePr>
              <a:graphicFrameLocks noChangeAspect="1"/>
            </p:cNvGraphicFramePr>
            <p:nvPr/>
          </p:nvGraphicFramePr>
          <p:xfrm>
            <a:off x="8828" y="4497"/>
            <a:ext cx="1324" cy="1218"/>
          </p:xfrm>
          <a:graphic>
            <a:graphicData uri="http://schemas.openxmlformats.org/presentationml/2006/ole">
              <mc:AlternateContent xmlns:mc="http://schemas.openxmlformats.org/markup-compatibility/2006">
                <mc:Choice xmlns:v="urn:schemas-microsoft-com:vml" Requires="v">
                  <p:oleObj spid="_x0000_s3087" r:id="rId8" imgW="469900" imgH="431800" progId="Equation.KSEE3">
                    <p:embed/>
                  </p:oleObj>
                </mc:Choice>
                <mc:Fallback>
                  <p:oleObj r:id="rId8" imgW="469900" imgH="431800" progId="Equation.KSEE3">
                    <p:embed/>
                    <p:pic>
                      <p:nvPicPr>
                        <p:cNvPr id="0" name="图片 2048"/>
                        <p:cNvPicPr/>
                        <p:nvPr/>
                      </p:nvPicPr>
                      <p:blipFill>
                        <a:blip r:embed="rId9"/>
                        <a:stretch>
                          <a:fillRect/>
                        </a:stretch>
                      </p:blipFill>
                      <p:spPr>
                        <a:xfrm>
                          <a:off x="8828" y="4497"/>
                          <a:ext cx="1324" cy="1218"/>
                        </a:xfrm>
                        <a:prstGeom prst="rect">
                          <a:avLst/>
                        </a:prstGeom>
                      </p:spPr>
                    </p:pic>
                  </p:oleObj>
                </mc:Fallback>
              </mc:AlternateContent>
            </a:graphicData>
          </a:graphic>
        </p:graphicFrame>
        <p:graphicFrame>
          <p:nvGraphicFramePr>
            <p:cNvPr id="3" name="对象 2">
              <a:hlinkClick r:id="" action="ppaction://ole?verb=0"/>
            </p:cNvPr>
            <p:cNvGraphicFramePr>
              <a:graphicFrameLocks noChangeAspect="1"/>
            </p:cNvGraphicFramePr>
            <p:nvPr/>
          </p:nvGraphicFramePr>
          <p:xfrm>
            <a:off x="7445" y="8782"/>
            <a:ext cx="608" cy="1258"/>
          </p:xfrm>
          <a:graphic>
            <a:graphicData uri="http://schemas.openxmlformats.org/presentationml/2006/ole">
              <mc:AlternateContent xmlns:mc="http://schemas.openxmlformats.org/markup-compatibility/2006">
                <mc:Choice xmlns:v="urn:schemas-microsoft-com:vml" Requires="v">
                  <p:oleObj spid="_x0000_s3088" r:id="rId10" imgW="190500" imgH="393700" progId="Equation.KSEE3">
                    <p:embed/>
                  </p:oleObj>
                </mc:Choice>
                <mc:Fallback>
                  <p:oleObj r:id="rId10" imgW="190500" imgH="393700" progId="Equation.KSEE3">
                    <p:embed/>
                    <p:pic>
                      <p:nvPicPr>
                        <p:cNvPr id="0" name="图片 2048"/>
                        <p:cNvPicPr/>
                        <p:nvPr/>
                      </p:nvPicPr>
                      <p:blipFill>
                        <a:blip r:embed="rId7"/>
                        <a:stretch>
                          <a:fillRect/>
                        </a:stretch>
                      </p:blipFill>
                      <p:spPr>
                        <a:xfrm>
                          <a:off x="7445" y="8782"/>
                          <a:ext cx="608" cy="1258"/>
                        </a:xfrm>
                        <a:prstGeom prst="rect">
                          <a:avLst/>
                        </a:prstGeom>
                      </p:spPr>
                    </p:pic>
                  </p:oleObj>
                </mc:Fallback>
              </mc:AlternateContent>
            </a:graphicData>
          </a:graphic>
        </p:graphicFrame>
        <p:graphicFrame>
          <p:nvGraphicFramePr>
            <p:cNvPr id="7" name="对象 6">
              <a:hlinkClick r:id="" action="ppaction://ole?verb=0"/>
            </p:cNvPr>
            <p:cNvGraphicFramePr>
              <a:graphicFrameLocks noChangeAspect="1"/>
            </p:cNvGraphicFramePr>
            <p:nvPr/>
          </p:nvGraphicFramePr>
          <p:xfrm>
            <a:off x="8469" y="8783"/>
            <a:ext cx="1621" cy="1198"/>
          </p:xfrm>
          <a:graphic>
            <a:graphicData uri="http://schemas.openxmlformats.org/presentationml/2006/ole">
              <mc:AlternateContent xmlns:mc="http://schemas.openxmlformats.org/markup-compatibility/2006">
                <mc:Choice xmlns:v="urn:schemas-microsoft-com:vml" Requires="v">
                  <p:oleObj spid="_x0000_s3089" r:id="rId11" imgW="533400" imgH="393700" progId="Equation.KSEE3">
                    <p:embed/>
                  </p:oleObj>
                </mc:Choice>
                <mc:Fallback>
                  <p:oleObj r:id="rId11" imgW="533400" imgH="393700" progId="Equation.KSEE3">
                    <p:embed/>
                    <p:pic>
                      <p:nvPicPr>
                        <p:cNvPr id="0" name="图片 2048"/>
                        <p:cNvPicPr/>
                        <p:nvPr/>
                      </p:nvPicPr>
                      <p:blipFill>
                        <a:blip r:embed="rId12"/>
                        <a:stretch>
                          <a:fillRect/>
                        </a:stretch>
                      </p:blipFill>
                      <p:spPr>
                        <a:xfrm>
                          <a:off x="8469" y="8783"/>
                          <a:ext cx="1621" cy="1198"/>
                        </a:xfrm>
                        <a:prstGeom prst="rect">
                          <a:avLst/>
                        </a:prstGeom>
                      </p:spPr>
                    </p:pic>
                  </p:oleObj>
                </mc:Fallback>
              </mc:AlternateContent>
            </a:graphicData>
          </a:graphic>
        </p:graphicFrame>
      </p:grpSp>
    </p:spTree>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68363" y="982345"/>
            <a:ext cx="10455910" cy="5077460"/>
            <a:chOff x="1366" y="1547"/>
            <a:chExt cx="16466" cy="7996"/>
          </a:xfrm>
        </p:grpSpPr>
        <p:sp>
          <p:nvSpPr>
            <p:cNvPr id="10" name="文本框 9"/>
            <p:cNvSpPr txBox="1"/>
            <p:nvPr/>
          </p:nvSpPr>
          <p:spPr>
            <a:xfrm>
              <a:off x="9131" y="5792"/>
              <a:ext cx="488" cy="798"/>
            </a:xfrm>
            <a:prstGeom prst="rect">
              <a:avLst/>
            </a:prstGeom>
            <a:noFill/>
          </p:spPr>
          <p:txBody>
            <a:bodyPr wrap="none" rtlCol="0" anchor="t">
              <a:spAutoFit/>
            </a:bodyPr>
            <a:lstStyle/>
            <a:p>
              <a:pPr>
                <a:lnSpc>
                  <a:spcPct val="150000"/>
                </a:lnSpc>
              </a:pPr>
              <a:endParaRPr lang="zh-CN" altLang="en-US"/>
            </a:p>
          </p:txBody>
        </p:sp>
        <p:sp>
          <p:nvSpPr>
            <p:cNvPr id="109" name="文本框 108"/>
            <p:cNvSpPr txBox="1"/>
            <p:nvPr/>
          </p:nvSpPr>
          <p:spPr>
            <a:xfrm>
              <a:off x="1366" y="1547"/>
              <a:ext cx="16466" cy="7996"/>
            </a:xfrm>
            <a:prstGeom prst="rect">
              <a:avLst/>
            </a:prstGeom>
            <a:noFill/>
            <a:ln w="9525">
              <a:noFill/>
            </a:ln>
          </p:spPr>
          <p:txBody>
            <a:bodyPr wrap="square">
              <a:spAutoFit/>
            </a:bodyPr>
            <a:lstStyle/>
            <a:p>
              <a:pPr indent="0" fontAlgn="auto">
                <a:lnSpc>
                  <a:spcPct val="150000"/>
                </a:lnSpc>
              </a:pPr>
              <a:r>
                <a:rPr lang="zh-CN" sz="2400" b="0">
                  <a:latin typeface="黑体" panose="02010609060101010101" pitchFamily="49" charset="-122"/>
                  <a:ea typeface="黑体" panose="02010609060101010101" pitchFamily="49" charset="-122"/>
                  <a:cs typeface="Times New Roman" panose="02020603050405020304" pitchFamily="18" charset="0"/>
                </a:rPr>
                <a:t>【分析数据和现象，总结结论】</a:t>
              </a:r>
              <a:endParaRPr lang="en-US" sz="2400" b="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6. </a:t>
              </a:r>
              <a:r>
                <a:rPr lang="zh-CN" sz="2400" b="0">
                  <a:latin typeface="Times New Roman" panose="02020603050405020304" pitchFamily="18" charset="0"/>
                  <a:ea typeface="宋体" panose="02010600030101010101" pitchFamily="2" charset="-122"/>
                  <a:cs typeface="Times New Roman" panose="02020603050405020304" pitchFamily="18" charset="0"/>
                </a:rPr>
                <a:t>利用：</a:t>
              </a:r>
              <a:r>
                <a:rPr lang="en-US" sz="2400" b="0" i="1">
                  <a:latin typeface="Times New Roman" panose="02020603050405020304" pitchFamily="18" charset="0"/>
                  <a:ea typeface="宋体" panose="02010600030101010101" pitchFamily="2" charset="-122"/>
                  <a:cs typeface="Times New Roman" panose="02020603050405020304" pitchFamily="18" charset="0"/>
                </a:rPr>
                <a:t>ρ</a:t>
              </a:r>
              <a:r>
                <a:rPr lang="zh-CN" sz="2400" b="0">
                  <a:latin typeface="Times New Roman" panose="02020603050405020304" pitchFamily="18" charset="0"/>
                  <a:ea typeface="宋体" panose="02010600030101010101" pitchFamily="2" charset="-122"/>
                  <a:cs typeface="Times New Roman" panose="02020603050405020304" pitchFamily="18" charset="0"/>
                </a:rPr>
                <a:t>＝       计算密度．</a:t>
              </a:r>
            </a:p>
            <a:p>
              <a:pPr indent="0" fontAlgn="auto">
                <a:lnSpc>
                  <a:spcPct val="150000"/>
                </a:lnSpc>
              </a:pPr>
              <a:r>
                <a:rPr lang="zh-CN" sz="2400" b="0">
                  <a:latin typeface="黑体" panose="02010609060101010101" pitchFamily="49" charset="-122"/>
                  <a:ea typeface="黑体" panose="02010609060101010101" pitchFamily="49" charset="-122"/>
                  <a:cs typeface="Times New Roman" panose="02020603050405020304" pitchFamily="18" charset="0"/>
                </a:rPr>
                <a:t>【交流与反思】</a:t>
              </a:r>
              <a:endParaRPr lang="en-US" sz="2400" b="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7. </a:t>
              </a:r>
              <a:r>
                <a:rPr lang="zh-CN" sz="2400" b="0">
                  <a:latin typeface="Times New Roman" panose="02020603050405020304" pitchFamily="18" charset="0"/>
                  <a:ea typeface="宋体" panose="02010600030101010101" pitchFamily="2" charset="-122"/>
                  <a:cs typeface="Times New Roman" panose="02020603050405020304" pitchFamily="18" charset="0"/>
                </a:rPr>
                <a:t>实验误差分析</a:t>
              </a:r>
              <a:endParaRPr lang="en-US" sz="2400" b="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(1)</a:t>
              </a:r>
              <a:r>
                <a:rPr lang="zh-CN" sz="2400" b="0">
                  <a:latin typeface="Times New Roman" panose="02020603050405020304" pitchFamily="18" charset="0"/>
                  <a:ea typeface="宋体" panose="02010600030101010101" pitchFamily="2" charset="-122"/>
                  <a:cs typeface="Times New Roman" panose="02020603050405020304" pitchFamily="18" charset="0"/>
                </a:rPr>
                <a:t>仪器使用引起的误差</a:t>
              </a:r>
              <a:endParaRPr lang="en-US" sz="2400" b="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①</a:t>
              </a:r>
              <a:r>
                <a:rPr lang="zh-CN" sz="2400" b="0">
                  <a:latin typeface="Times New Roman" panose="02020603050405020304" pitchFamily="18" charset="0"/>
                  <a:ea typeface="宋体" panose="02010600030101010101" pitchFamily="2" charset="-122"/>
                  <a:cs typeface="Times New Roman" panose="02020603050405020304" pitchFamily="18" charset="0"/>
                </a:rPr>
                <a:t>天平引起的实验误差</a:t>
              </a:r>
              <a:r>
                <a:rPr lang="en-US" sz="2400" b="0">
                  <a:latin typeface="Times New Roman" panose="02020603050405020304" pitchFamily="18" charset="0"/>
                  <a:ea typeface="宋体" panose="02010600030101010101" pitchFamily="2" charset="-122"/>
                  <a:cs typeface="Times New Roman" panose="02020603050405020304" pitchFamily="18" charset="0"/>
                </a:rPr>
                <a:t> </a:t>
              </a:r>
            </a:p>
            <a:p>
              <a:pPr indent="0" fontAlgn="auto">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a. </a:t>
              </a:r>
              <a:r>
                <a:rPr lang="en-US" sz="2400" b="0" i="1">
                  <a:latin typeface="Times New Roman" panose="02020603050405020304" pitchFamily="18" charset="0"/>
                  <a:ea typeface="宋体" panose="02010600030101010101" pitchFamily="2" charset="-122"/>
                  <a:cs typeface="Times New Roman" panose="02020603050405020304" pitchFamily="18" charset="0"/>
                </a:rPr>
                <a:t>m</a:t>
              </a:r>
              <a:r>
                <a:rPr lang="zh-CN" sz="2400" b="0" baseline="-25000">
                  <a:latin typeface="Times New Roman" panose="02020603050405020304" pitchFamily="18" charset="0"/>
                  <a:ea typeface="宋体" panose="02010600030101010101" pitchFamily="2" charset="-122"/>
                  <a:cs typeface="Times New Roman" panose="02020603050405020304" pitchFamily="18" charset="0"/>
                </a:rPr>
                <a:t>读数</a:t>
              </a:r>
              <a:r>
                <a:rPr lang="en-US" sz="2400" b="0">
                  <a:latin typeface="Times New Roman" panose="02020603050405020304" pitchFamily="18" charset="0"/>
                  <a:ea typeface="宋体" panose="02010600030101010101" pitchFamily="2" charset="-122"/>
                  <a:cs typeface="Times New Roman" panose="02020603050405020304" pitchFamily="18" charset="0"/>
                </a:rPr>
                <a:t>&gt;</a:t>
              </a:r>
              <a:r>
                <a:rPr lang="en-US" sz="2400" b="0" i="1">
                  <a:latin typeface="Times New Roman" panose="02020603050405020304" pitchFamily="18" charset="0"/>
                  <a:ea typeface="宋体" panose="02010600030101010101" pitchFamily="2" charset="-122"/>
                  <a:cs typeface="Times New Roman" panose="02020603050405020304" pitchFamily="18" charset="0"/>
                </a:rPr>
                <a:t>m</a:t>
              </a:r>
              <a:r>
                <a:rPr lang="zh-CN" sz="2400" b="0" baseline="-25000">
                  <a:latin typeface="Times New Roman" panose="02020603050405020304" pitchFamily="18" charset="0"/>
                  <a:ea typeface="宋体" panose="02010600030101010101" pitchFamily="2" charset="-122"/>
                  <a:cs typeface="Times New Roman" panose="02020603050405020304" pitchFamily="18" charset="0"/>
                </a:rPr>
                <a:t>物体</a:t>
              </a:r>
              <a:r>
                <a:rPr lang="en-US" sz="2400" b="0">
                  <a:latin typeface="Times New Roman" panose="02020603050405020304" pitchFamily="18" charset="0"/>
                  <a:ea typeface="宋体" panose="02010600030101010101" pitchFamily="2" charset="-122"/>
                  <a:cs typeface="Times New Roman" panose="02020603050405020304" pitchFamily="18" charset="0"/>
                </a:rPr>
                <a:t> </a:t>
              </a:r>
              <a:r>
                <a:rPr lang="zh-CN" sz="2400" b="0">
                  <a:latin typeface="Times New Roman" panose="02020603050405020304" pitchFamily="18" charset="0"/>
                  <a:ea typeface="宋体" panose="02010600030101010101" pitchFamily="2" charset="-122"/>
                  <a:cs typeface="Times New Roman" panose="02020603050405020304" pitchFamily="18" charset="0"/>
                </a:rPr>
                <a:t>：砝码磨损或缺角、游码没有归零；</a:t>
              </a:r>
              <a:r>
                <a:rPr lang="en-US" sz="2400" b="0">
                  <a:latin typeface="Times New Roman" panose="02020603050405020304" pitchFamily="18" charset="0"/>
                  <a:ea typeface="宋体" panose="02010600030101010101" pitchFamily="2" charset="-122"/>
                  <a:cs typeface="Times New Roman" panose="02020603050405020304" pitchFamily="18" charset="0"/>
                </a:rPr>
                <a:t> </a:t>
              </a:r>
            </a:p>
            <a:p>
              <a:pPr indent="0" fontAlgn="auto">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b. </a:t>
              </a:r>
              <a:r>
                <a:rPr lang="en-US" sz="2400" b="0" i="1">
                  <a:latin typeface="Times New Roman" panose="02020603050405020304" pitchFamily="18" charset="0"/>
                  <a:ea typeface="宋体" panose="02010600030101010101" pitchFamily="2" charset="-122"/>
                  <a:cs typeface="Times New Roman" panose="02020603050405020304" pitchFamily="18" charset="0"/>
                </a:rPr>
                <a:t>m</a:t>
              </a:r>
              <a:r>
                <a:rPr lang="zh-CN" sz="2400" b="0" baseline="-25000">
                  <a:latin typeface="Times New Roman" panose="02020603050405020304" pitchFamily="18" charset="0"/>
                  <a:ea typeface="宋体" panose="02010600030101010101" pitchFamily="2" charset="-122"/>
                  <a:cs typeface="Times New Roman" panose="02020603050405020304" pitchFamily="18" charset="0"/>
                </a:rPr>
                <a:t>读数</a:t>
              </a:r>
              <a:r>
                <a:rPr lang="en-US" sz="2400" b="0">
                  <a:latin typeface="Times New Roman" panose="02020603050405020304" pitchFamily="18" charset="0"/>
                  <a:ea typeface="宋体" panose="02010600030101010101" pitchFamily="2" charset="-122"/>
                  <a:cs typeface="Times New Roman" panose="02020603050405020304" pitchFamily="18" charset="0"/>
                </a:rPr>
                <a:t>&lt;</a:t>
              </a:r>
              <a:r>
                <a:rPr lang="en-US" sz="2400" b="0" i="1">
                  <a:latin typeface="Times New Roman" panose="02020603050405020304" pitchFamily="18" charset="0"/>
                  <a:ea typeface="宋体" panose="02010600030101010101" pitchFamily="2" charset="-122"/>
                  <a:cs typeface="Times New Roman" panose="02020603050405020304" pitchFamily="18" charset="0"/>
                </a:rPr>
                <a:t>m</a:t>
              </a:r>
              <a:r>
                <a:rPr lang="zh-CN" sz="2400" b="0" baseline="-25000">
                  <a:latin typeface="Times New Roman" panose="02020603050405020304" pitchFamily="18" charset="0"/>
                  <a:ea typeface="宋体" panose="02010600030101010101" pitchFamily="2" charset="-122"/>
                  <a:cs typeface="Times New Roman" panose="02020603050405020304" pitchFamily="18" charset="0"/>
                </a:rPr>
                <a:t>物体</a:t>
              </a:r>
              <a:r>
                <a:rPr lang="en-US" sz="2400" b="0">
                  <a:latin typeface="Times New Roman" panose="02020603050405020304" pitchFamily="18" charset="0"/>
                  <a:ea typeface="宋体" panose="02010600030101010101" pitchFamily="2" charset="-122"/>
                  <a:cs typeface="Times New Roman" panose="02020603050405020304" pitchFamily="18" charset="0"/>
                </a:rPr>
                <a:t> </a:t>
              </a:r>
              <a:r>
                <a:rPr lang="zh-CN" sz="2400" b="0">
                  <a:latin typeface="Times New Roman" panose="02020603050405020304" pitchFamily="18" charset="0"/>
                  <a:ea typeface="宋体" panose="02010600030101010101" pitchFamily="2" charset="-122"/>
                  <a:cs typeface="Times New Roman" panose="02020603050405020304" pitchFamily="18" charset="0"/>
                </a:rPr>
                <a:t>：砝码生锈或沾东西；</a:t>
              </a:r>
              <a:endParaRPr lang="en-US" sz="2400" b="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②</a:t>
              </a:r>
              <a:r>
                <a:rPr lang="zh-CN" sz="2400" b="0">
                  <a:latin typeface="Times New Roman" panose="02020603050405020304" pitchFamily="18" charset="0"/>
                  <a:ea typeface="宋体" panose="02010600030101010101" pitchFamily="2" charset="-122"/>
                  <a:cs typeface="Times New Roman" panose="02020603050405020304" pitchFamily="18" charset="0"/>
                </a:rPr>
                <a:t>量筒读数引起的实验误差．</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graphicFrame>
          <p:nvGraphicFramePr>
            <p:cNvPr id="8" name="对象 7">
              <a:hlinkClick r:id="" action="ppaction://ole?verb=0"/>
            </p:cNvPr>
            <p:cNvGraphicFramePr>
              <a:graphicFrameLocks noChangeAspect="1"/>
            </p:cNvGraphicFramePr>
            <p:nvPr/>
          </p:nvGraphicFramePr>
          <p:xfrm>
            <a:off x="4221" y="2363"/>
            <a:ext cx="608" cy="1258"/>
          </p:xfrm>
          <a:graphic>
            <a:graphicData uri="http://schemas.openxmlformats.org/presentationml/2006/ole">
              <mc:AlternateContent xmlns:mc="http://schemas.openxmlformats.org/markup-compatibility/2006">
                <mc:Choice xmlns:v="urn:schemas-microsoft-com:vml" Requires="v">
                  <p:oleObj spid="_x0000_s4099" r:id="rId4" imgW="190500" imgH="393700" progId="Equation.KSEE3">
                    <p:embed/>
                  </p:oleObj>
                </mc:Choice>
                <mc:Fallback>
                  <p:oleObj r:id="rId4" imgW="190500" imgH="393700" progId="Equation.KSEE3">
                    <p:embed/>
                    <p:pic>
                      <p:nvPicPr>
                        <p:cNvPr id="0" name="图片 2048"/>
                        <p:cNvPicPr/>
                        <p:nvPr/>
                      </p:nvPicPr>
                      <p:blipFill>
                        <a:blip r:embed="rId5"/>
                        <a:stretch>
                          <a:fillRect/>
                        </a:stretch>
                      </p:blipFill>
                      <p:spPr>
                        <a:xfrm>
                          <a:off x="4221" y="2363"/>
                          <a:ext cx="608" cy="1258"/>
                        </a:xfrm>
                        <a:prstGeom prst="rect">
                          <a:avLst/>
                        </a:prstGeom>
                      </p:spPr>
                    </p:pic>
                  </p:oleObj>
                </mc:Fallback>
              </mc:AlternateContent>
            </a:graphicData>
          </a:graphic>
        </p:graphicFrame>
      </p:grpSp>
    </p:spTree>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5790248" y="4053205"/>
            <a:ext cx="309880" cy="506730"/>
          </a:xfrm>
          <a:prstGeom prst="rect">
            <a:avLst/>
          </a:prstGeom>
          <a:noFill/>
        </p:spPr>
        <p:txBody>
          <a:bodyPr wrap="none" rtlCol="0" anchor="t">
            <a:spAutoFit/>
          </a:bodyPr>
          <a:lstStyle/>
          <a:p>
            <a:pPr>
              <a:lnSpc>
                <a:spcPct val="150000"/>
              </a:lnSpc>
            </a:pPr>
            <a:endParaRPr lang="zh-CN" altLang="en-US"/>
          </a:p>
        </p:txBody>
      </p:sp>
      <p:graphicFrame>
        <p:nvGraphicFramePr>
          <p:cNvPr id="2" name="对象 1">
            <a:hlinkClick r:id="" action="ppaction://ole?verb=0"/>
          </p:cNvPr>
          <p:cNvGraphicFramePr>
            <a:graphicFrameLocks noChangeAspect="1"/>
          </p:cNvGraphicFramePr>
          <p:nvPr/>
        </p:nvGraphicFramePr>
        <p:xfrm>
          <a:off x="5629593" y="3696335"/>
          <a:ext cx="914400" cy="215900"/>
        </p:xfrm>
        <a:graphic>
          <a:graphicData uri="http://schemas.openxmlformats.org/presentationml/2006/ole">
            <mc:AlternateContent xmlns:mc="http://schemas.openxmlformats.org/markup-compatibility/2006">
              <mc:Choice xmlns:v="urn:schemas-microsoft-com:vml" Requires="v">
                <p:oleObj spid="_x0000_s5127" r:id="rId5" imgW="914400" imgH="215900" progId="Equation.KSEE3">
                  <p:embed/>
                </p:oleObj>
              </mc:Choice>
              <mc:Fallback>
                <p:oleObj r:id="rId5" imgW="914400" imgH="215900" progId="Equation.KSEE3">
                  <p:embed/>
                  <p:pic>
                    <p:nvPicPr>
                      <p:cNvPr id="0" name="图片 3072"/>
                      <p:cNvPicPr/>
                      <p:nvPr/>
                    </p:nvPicPr>
                    <p:blipFill>
                      <a:blip r:embed="rId6"/>
                      <a:stretch>
                        <a:fillRect/>
                      </a:stretch>
                    </p:blipFill>
                    <p:spPr>
                      <a:xfrm>
                        <a:off x="5629593" y="3696335"/>
                        <a:ext cx="914400" cy="215900"/>
                      </a:xfrm>
                      <a:prstGeom prst="rect">
                        <a:avLst/>
                      </a:prstGeom>
                    </p:spPr>
                  </p:pic>
                </p:oleObj>
              </mc:Fallback>
            </mc:AlternateContent>
          </a:graphicData>
        </a:graphic>
      </p:graphicFrame>
      <p:graphicFrame>
        <p:nvGraphicFramePr>
          <p:cNvPr id="3" name="表格 2"/>
          <p:cNvGraphicFramePr/>
          <p:nvPr>
            <p:custDataLst>
              <p:tags r:id="rId2"/>
            </p:custDataLst>
          </p:nvPr>
        </p:nvGraphicFramePr>
        <p:xfrm>
          <a:off x="1036003" y="1472565"/>
          <a:ext cx="10572750" cy="4932680"/>
        </p:xfrm>
        <a:graphic>
          <a:graphicData uri="http://schemas.openxmlformats.org/drawingml/2006/table">
            <a:tbl>
              <a:tblPr firstRow="1" bandRow="1">
                <a:tableStyleId>{5940675A-B579-460E-94D1-54222C63F5DA}</a:tableStyleId>
              </a:tblPr>
              <a:tblGrid>
                <a:gridCol w="4566920"/>
                <a:gridCol w="2403475"/>
                <a:gridCol w="3602355"/>
              </a:tblGrid>
              <a:tr h="612140">
                <a:tc>
                  <a:txBody>
                    <a:bodyPr/>
                    <a:lstStyle/>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原理图</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6">
                        <a:lumMod val="60000"/>
                        <a:lumOff val="40000"/>
                      </a:schemeClr>
                    </a:solidFill>
                  </a:tcPr>
                </a:tc>
                <a:tc>
                  <a:txBody>
                    <a:bodyPr/>
                    <a:lstStyle/>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密度表达式</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6">
                        <a:lumMod val="60000"/>
                        <a:lumOff val="40000"/>
                      </a:schemeClr>
                    </a:solidFill>
                  </a:tcPr>
                </a:tc>
                <a:tc>
                  <a:txBody>
                    <a:bodyPr/>
                    <a:lstStyle/>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实验误差</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6">
                        <a:lumMod val="60000"/>
                        <a:lumOff val="40000"/>
                      </a:schemeClr>
                    </a:solidFill>
                  </a:tcPr>
                </a:tc>
              </a:tr>
              <a:tr h="1835785">
                <a:tc>
                  <a:txBody>
                    <a:bodyPr/>
                    <a:lstStyle/>
                    <a:p>
                      <a:pPr indent="0" algn="ctr" fontAlgn="auto">
                        <a:lnSpc>
                          <a:spcPct val="150000"/>
                        </a:lnSpc>
                        <a:buNone/>
                      </a:pP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l" fontAlgn="auto">
                        <a:lnSpc>
                          <a:spcPct val="150000"/>
                        </a:lnSpc>
                        <a:buNone/>
                      </a:pPr>
                      <a:r>
                        <a:rPr lang="en-US" sz="2400" b="0" i="1">
                          <a:latin typeface="Times New Roman" panose="02020603050405020304" pitchFamily="18" charset="0"/>
                          <a:ea typeface="宋体" panose="02010600030101010101" pitchFamily="2" charset="-122"/>
                          <a:cs typeface="Times New Roman" panose="02020603050405020304" pitchFamily="18" charset="0"/>
                        </a:rPr>
                        <a:t>      ρ</a:t>
                      </a:r>
                      <a:r>
                        <a:rPr lang="en-US" sz="2400" b="0">
                          <a:latin typeface="Times New Roman" panose="02020603050405020304" pitchFamily="18" charset="0"/>
                          <a:ea typeface="宋体" panose="02010600030101010101" pitchFamily="2" charset="-122"/>
                          <a:cs typeface="Times New Roman" panose="02020603050405020304" pitchFamily="18" charset="0"/>
                        </a:rPr>
                        <a:t>＝</a:t>
                      </a:r>
                      <a:endParaRPr lang="en-US" altLang="en-US" sz="2400" b="0" i="1">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l"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偏大(原因是石块沾水)</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84755">
                <a:tc>
                  <a:txBody>
                    <a:bodyPr/>
                    <a:lstStyle/>
                    <a:p>
                      <a:pPr indent="0" algn="ctr" fontAlgn="auto">
                        <a:lnSpc>
                          <a:spcPct val="150000"/>
                        </a:lnSpc>
                        <a:buNone/>
                      </a:pP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l" fontAlgn="auto">
                        <a:lnSpc>
                          <a:spcPct val="150000"/>
                        </a:lnSpc>
                        <a:buNone/>
                      </a:pPr>
                      <a:r>
                        <a:rPr lang="en-US" sz="2400" b="0" i="1">
                          <a:latin typeface="Times New Roman" panose="02020603050405020304" pitchFamily="18" charset="0"/>
                          <a:ea typeface="宋体" panose="02010600030101010101" pitchFamily="2" charset="-122"/>
                          <a:cs typeface="Times New Roman" panose="02020603050405020304" pitchFamily="18" charset="0"/>
                        </a:rPr>
                        <a:t>      ρ</a:t>
                      </a:r>
                      <a:r>
                        <a:rPr lang="en-US" sz="2400" b="0">
                          <a:latin typeface="Times New Roman" panose="02020603050405020304" pitchFamily="18" charset="0"/>
                          <a:ea typeface="宋体" panose="02010600030101010101" pitchFamily="2" charset="-122"/>
                          <a:cs typeface="Times New Roman" panose="02020603050405020304" pitchFamily="18" charset="0"/>
                        </a:rPr>
                        <a:t>＝</a:t>
                      </a:r>
                      <a:endParaRPr lang="en-US" altLang="en-US" sz="2400" b="0" i="1">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l"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偏小(原因是石块沾水)</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graphicFrame>
        <p:nvGraphicFramePr>
          <p:cNvPr id="12" name="对象 11">
            <a:hlinkClick r:id="" action="ppaction://ole?verb=0"/>
          </p:cNvPr>
          <p:cNvGraphicFramePr>
            <a:graphicFrameLocks noChangeAspect="1"/>
          </p:cNvGraphicFramePr>
          <p:nvPr/>
        </p:nvGraphicFramePr>
        <p:xfrm>
          <a:off x="6627813" y="2577465"/>
          <a:ext cx="982980" cy="904875"/>
        </p:xfrm>
        <a:graphic>
          <a:graphicData uri="http://schemas.openxmlformats.org/presentationml/2006/ole">
            <mc:AlternateContent xmlns:mc="http://schemas.openxmlformats.org/markup-compatibility/2006">
              <mc:Choice xmlns:v="urn:schemas-microsoft-com:vml" Requires="v">
                <p:oleObj spid="_x0000_s5128" r:id="rId7" imgW="469900" imgH="431800" progId="Equation.KSEE3">
                  <p:embed/>
                </p:oleObj>
              </mc:Choice>
              <mc:Fallback>
                <p:oleObj r:id="rId7" imgW="469900" imgH="431800" progId="Equation.KSEE3">
                  <p:embed/>
                  <p:pic>
                    <p:nvPicPr>
                      <p:cNvPr id="0" name="图片 2048"/>
                      <p:cNvPicPr/>
                      <p:nvPr/>
                    </p:nvPicPr>
                    <p:blipFill>
                      <a:blip r:embed="rId8"/>
                      <a:stretch>
                        <a:fillRect/>
                      </a:stretch>
                    </p:blipFill>
                    <p:spPr>
                      <a:xfrm>
                        <a:off x="6627813" y="2577465"/>
                        <a:ext cx="982980" cy="904875"/>
                      </a:xfrm>
                      <a:prstGeom prst="rect">
                        <a:avLst/>
                      </a:prstGeom>
                    </p:spPr>
                  </p:pic>
                </p:oleObj>
              </mc:Fallback>
            </mc:AlternateContent>
          </a:graphicData>
        </a:graphic>
      </p:graphicFrame>
      <p:graphicFrame>
        <p:nvGraphicFramePr>
          <p:cNvPr id="14" name="对象 13">
            <a:hlinkClick r:id="" action="ppaction://ole?verb=0"/>
          </p:cNvPr>
          <p:cNvGraphicFramePr>
            <a:graphicFrameLocks noChangeAspect="1"/>
          </p:cNvGraphicFramePr>
          <p:nvPr/>
        </p:nvGraphicFramePr>
        <p:xfrm>
          <a:off x="6620828" y="4828540"/>
          <a:ext cx="935990" cy="861060"/>
        </p:xfrm>
        <a:graphic>
          <a:graphicData uri="http://schemas.openxmlformats.org/presentationml/2006/ole">
            <mc:AlternateContent xmlns:mc="http://schemas.openxmlformats.org/markup-compatibility/2006">
              <mc:Choice xmlns:v="urn:schemas-microsoft-com:vml" Requires="v">
                <p:oleObj spid="_x0000_s5129" r:id="rId9" imgW="469900" imgH="431800" progId="Equation.KSEE3">
                  <p:embed/>
                </p:oleObj>
              </mc:Choice>
              <mc:Fallback>
                <p:oleObj r:id="rId9" imgW="469900" imgH="431800" progId="Equation.KSEE3">
                  <p:embed/>
                  <p:pic>
                    <p:nvPicPr>
                      <p:cNvPr id="0" name="图片 2048"/>
                      <p:cNvPicPr/>
                      <p:nvPr/>
                    </p:nvPicPr>
                    <p:blipFill>
                      <a:blip r:embed="rId10"/>
                      <a:stretch>
                        <a:fillRect/>
                      </a:stretch>
                    </p:blipFill>
                    <p:spPr>
                      <a:xfrm>
                        <a:off x="6620828" y="4828540"/>
                        <a:ext cx="935990" cy="861060"/>
                      </a:xfrm>
                      <a:prstGeom prst="rect">
                        <a:avLst/>
                      </a:prstGeom>
                    </p:spPr>
                  </p:pic>
                </p:oleObj>
              </mc:Fallback>
            </mc:AlternateContent>
          </a:graphicData>
        </a:graphic>
      </p:graphicFrame>
      <p:sp>
        <p:nvSpPr>
          <p:cNvPr id="4" name="文本框 3"/>
          <p:cNvSpPr txBox="1"/>
          <p:nvPr/>
        </p:nvSpPr>
        <p:spPr>
          <a:xfrm>
            <a:off x="892493" y="683895"/>
            <a:ext cx="3281680" cy="645160"/>
          </a:xfrm>
          <a:prstGeom prst="rect">
            <a:avLst/>
          </a:prstGeom>
          <a:noFill/>
        </p:spPr>
        <p:txBody>
          <a:bodyPr wrap="none" rtlCol="0" anchor="t">
            <a:spAutoFit/>
          </a:bodyPr>
          <a:lstStyle/>
          <a:p>
            <a:pPr indent="0"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(2)</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实验操作引起的误差</a:t>
            </a:r>
            <a:endParaRPr lang="zh-CN" altLang="en-US" sz="2400"/>
          </a:p>
        </p:txBody>
      </p:sp>
      <p:pic>
        <p:nvPicPr>
          <p:cNvPr id="5" name="图片 -2147482322" descr="C:\Documents and Settings\Administrator\桌面\湖南物理\PY169.TIF"/>
          <p:cNvPicPr>
            <a:picLocks noChangeAspect="1"/>
          </p:cNvPicPr>
          <p:nvPr/>
        </p:nvPicPr>
        <p:blipFill>
          <a:blip r:embed="rId11" r:link="rId12"/>
          <a:stretch>
            <a:fillRect/>
          </a:stretch>
        </p:blipFill>
        <p:spPr>
          <a:xfrm>
            <a:off x="1846898" y="2268220"/>
            <a:ext cx="3126740" cy="1356995"/>
          </a:xfrm>
          <a:prstGeom prst="rect">
            <a:avLst/>
          </a:prstGeom>
          <a:noFill/>
          <a:ln w="9525">
            <a:noFill/>
          </a:ln>
        </p:spPr>
      </p:pic>
      <p:pic>
        <p:nvPicPr>
          <p:cNvPr id="6" name="图片 -2147482321" descr="C:\Documents and Settings\Administrator\桌面\湖南物理\PY170.TIF"/>
          <p:cNvPicPr>
            <a:picLocks noChangeAspect="1"/>
          </p:cNvPicPr>
          <p:nvPr/>
        </p:nvPicPr>
        <p:blipFill>
          <a:blip r:embed="rId13" r:link="rId12">
            <a:grayscl/>
          </a:blip>
          <a:stretch>
            <a:fillRect/>
          </a:stretch>
        </p:blipFill>
        <p:spPr>
          <a:xfrm>
            <a:off x="1853248" y="4017010"/>
            <a:ext cx="3407410" cy="2258695"/>
          </a:xfrm>
          <a:prstGeom prst="rect">
            <a:avLst/>
          </a:prstGeom>
          <a:noFill/>
          <a:ln w="9525">
            <a:noFill/>
          </a:ln>
        </p:spPr>
      </p:pic>
    </p:spTree>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5799138" y="3677920"/>
            <a:ext cx="309880" cy="506730"/>
          </a:xfrm>
          <a:prstGeom prst="rect">
            <a:avLst/>
          </a:prstGeom>
          <a:noFill/>
        </p:spPr>
        <p:txBody>
          <a:bodyPr wrap="none" rtlCol="0" anchor="t">
            <a:spAutoFit/>
          </a:bodyPr>
          <a:lstStyle/>
          <a:p>
            <a:pPr>
              <a:lnSpc>
                <a:spcPct val="150000"/>
              </a:lnSpc>
            </a:pPr>
            <a:endParaRPr lang="zh-CN" altLang="en-US"/>
          </a:p>
        </p:txBody>
      </p:sp>
      <p:graphicFrame>
        <p:nvGraphicFramePr>
          <p:cNvPr id="2" name="对象 1">
            <a:hlinkClick r:id="" action="ppaction://ole?verb=0"/>
          </p:cNvPr>
          <p:cNvGraphicFramePr>
            <a:graphicFrameLocks noChangeAspect="1"/>
          </p:cNvGraphicFramePr>
          <p:nvPr/>
        </p:nvGraphicFramePr>
        <p:xfrm>
          <a:off x="5638483" y="3321050"/>
          <a:ext cx="914400" cy="215900"/>
        </p:xfrm>
        <a:graphic>
          <a:graphicData uri="http://schemas.openxmlformats.org/presentationml/2006/ole">
            <mc:AlternateContent xmlns:mc="http://schemas.openxmlformats.org/markup-compatibility/2006">
              <mc:Choice xmlns:v="urn:schemas-microsoft-com:vml" Requires="v">
                <p:oleObj spid="_x0000_s6151" r:id="rId5" imgW="914400" imgH="215900" progId="Equation.KSEE3">
                  <p:embed/>
                </p:oleObj>
              </mc:Choice>
              <mc:Fallback>
                <p:oleObj r:id="rId5" imgW="914400" imgH="215900" progId="Equation.KSEE3">
                  <p:embed/>
                  <p:pic>
                    <p:nvPicPr>
                      <p:cNvPr id="0" name="图片 3072"/>
                      <p:cNvPicPr/>
                      <p:nvPr/>
                    </p:nvPicPr>
                    <p:blipFill>
                      <a:blip r:embed="rId6"/>
                      <a:stretch>
                        <a:fillRect/>
                      </a:stretch>
                    </p:blipFill>
                    <p:spPr>
                      <a:xfrm>
                        <a:off x="5638483" y="3321050"/>
                        <a:ext cx="914400" cy="215900"/>
                      </a:xfrm>
                      <a:prstGeom prst="rect">
                        <a:avLst/>
                      </a:prstGeom>
                    </p:spPr>
                  </p:pic>
                </p:oleObj>
              </mc:Fallback>
            </mc:AlternateContent>
          </a:graphicData>
        </a:graphic>
      </p:graphicFrame>
      <p:graphicFrame>
        <p:nvGraphicFramePr>
          <p:cNvPr id="3" name="表格 2"/>
          <p:cNvGraphicFramePr/>
          <p:nvPr>
            <p:custDataLst>
              <p:tags r:id="rId2"/>
            </p:custDataLst>
          </p:nvPr>
        </p:nvGraphicFramePr>
        <p:xfrm>
          <a:off x="953453" y="1046480"/>
          <a:ext cx="10369550" cy="5072380"/>
        </p:xfrm>
        <a:graphic>
          <a:graphicData uri="http://schemas.openxmlformats.org/drawingml/2006/table">
            <a:tbl>
              <a:tblPr firstRow="1" bandRow="1">
                <a:tableStyleId>{5940675A-B579-460E-94D1-54222C63F5DA}</a:tableStyleId>
              </a:tblPr>
              <a:tblGrid>
                <a:gridCol w="5628005"/>
                <a:gridCol w="2519680"/>
                <a:gridCol w="2221865"/>
              </a:tblGrid>
              <a:tr h="646430">
                <a:tc>
                  <a:txBody>
                    <a:bodyPr/>
                    <a:lstStyle/>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原理图</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6">
                        <a:lumMod val="60000"/>
                        <a:lumOff val="40000"/>
                      </a:schemeClr>
                    </a:solidFill>
                  </a:tcPr>
                </a:tc>
                <a:tc>
                  <a:txBody>
                    <a:bodyPr/>
                    <a:lstStyle/>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密度表达式</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6">
                        <a:lumMod val="60000"/>
                        <a:lumOff val="40000"/>
                      </a:schemeClr>
                    </a:solidFill>
                  </a:tcPr>
                </a:tc>
                <a:tc>
                  <a:txBody>
                    <a:bodyPr/>
                    <a:lstStyle/>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实验误差</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6">
                        <a:lumMod val="60000"/>
                        <a:lumOff val="40000"/>
                      </a:schemeClr>
                    </a:solidFill>
                  </a:tcPr>
                </a:tc>
              </a:tr>
              <a:tr h="2190750">
                <a:tc>
                  <a:txBody>
                    <a:bodyPr/>
                    <a:lstStyle/>
                    <a:p>
                      <a:pPr indent="0" algn="ctr" fontAlgn="auto">
                        <a:lnSpc>
                          <a:spcPct val="150000"/>
                        </a:lnSpc>
                        <a:buNone/>
                      </a:pP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l" fontAlgn="auto">
                        <a:lnSpc>
                          <a:spcPct val="150000"/>
                        </a:lnSpc>
                        <a:buNone/>
                      </a:pPr>
                      <a:r>
                        <a:rPr lang="en-US" sz="2400" b="0" i="1">
                          <a:latin typeface="Times New Roman" panose="02020603050405020304" pitchFamily="18" charset="0"/>
                          <a:ea typeface="宋体" panose="02010600030101010101" pitchFamily="2" charset="-122"/>
                          <a:cs typeface="Times New Roman" panose="02020603050405020304" pitchFamily="18" charset="0"/>
                        </a:rPr>
                        <a:t>     ρ</a:t>
                      </a:r>
                      <a:r>
                        <a:rPr lang="en-US" sz="2400" b="0">
                          <a:latin typeface="Times New Roman" panose="02020603050405020304" pitchFamily="18" charset="0"/>
                          <a:ea typeface="宋体" panose="02010600030101010101" pitchFamily="2" charset="-122"/>
                          <a:cs typeface="Times New Roman" panose="02020603050405020304" pitchFamily="18" charset="0"/>
                        </a:rPr>
                        <a:t>＝</a:t>
                      </a:r>
                      <a:endParaRPr lang="en-US" altLang="en-US" sz="2400" b="0" i="1">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l"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偏小(原因是量筒中水未完全倒入烧杯中)</a:t>
                      </a: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235200">
                <a:tc>
                  <a:txBody>
                    <a:bodyPr/>
                    <a:lstStyle/>
                    <a:p>
                      <a:pPr indent="0" algn="ctr" fontAlgn="auto">
                        <a:lnSpc>
                          <a:spcPct val="150000"/>
                        </a:lnSpc>
                        <a:buNone/>
                      </a:pP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l" fontAlgn="auto">
                        <a:lnSpc>
                          <a:spcPct val="150000"/>
                        </a:lnSpc>
                        <a:buNone/>
                      </a:pPr>
                      <a:r>
                        <a:rPr lang="en-US" sz="2400" b="0" i="1">
                          <a:latin typeface="Times New Roman" panose="02020603050405020304" pitchFamily="18" charset="0"/>
                          <a:ea typeface="宋体" panose="02010600030101010101" pitchFamily="2" charset="-122"/>
                          <a:cs typeface="Times New Roman" panose="02020603050405020304" pitchFamily="18" charset="0"/>
                        </a:rPr>
                        <a:t>    ρ</a:t>
                      </a:r>
                      <a:r>
                        <a:rPr lang="en-US" sz="2400" b="0">
                          <a:latin typeface="Times New Roman" panose="02020603050405020304" pitchFamily="18" charset="0"/>
                          <a:ea typeface="宋体" panose="02010600030101010101" pitchFamily="2" charset="-122"/>
                          <a:cs typeface="Times New Roman" panose="02020603050405020304" pitchFamily="18" charset="0"/>
                        </a:rPr>
                        <a:t>＝</a:t>
                      </a:r>
                      <a:endParaRPr lang="en-US" altLang="en-US" sz="2400" b="0" i="1">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l"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偏大(原因是烧杯中水未完全倒入量筒中)</a:t>
                      </a: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graphicFrame>
        <p:nvGraphicFramePr>
          <p:cNvPr id="6" name="对象 5">
            <a:hlinkClick r:id="" action="ppaction://ole?verb=0"/>
          </p:cNvPr>
          <p:cNvGraphicFramePr>
            <a:graphicFrameLocks noChangeAspect="1"/>
          </p:cNvGraphicFramePr>
          <p:nvPr/>
        </p:nvGraphicFramePr>
        <p:xfrm>
          <a:off x="7518083" y="2404745"/>
          <a:ext cx="1162050" cy="859155"/>
        </p:xfrm>
        <a:graphic>
          <a:graphicData uri="http://schemas.openxmlformats.org/presentationml/2006/ole">
            <mc:AlternateContent xmlns:mc="http://schemas.openxmlformats.org/markup-compatibility/2006">
              <mc:Choice xmlns:v="urn:schemas-microsoft-com:vml" Requires="v">
                <p:oleObj spid="_x0000_s6152" r:id="rId7" imgW="533400" imgH="393700" progId="Equation.KSEE3">
                  <p:embed/>
                </p:oleObj>
              </mc:Choice>
              <mc:Fallback>
                <p:oleObj r:id="rId7" imgW="533400" imgH="393700" progId="Equation.KSEE3">
                  <p:embed/>
                  <p:pic>
                    <p:nvPicPr>
                      <p:cNvPr id="0" name="图片 2048"/>
                      <p:cNvPicPr/>
                      <p:nvPr/>
                    </p:nvPicPr>
                    <p:blipFill>
                      <a:blip r:embed="rId8"/>
                      <a:stretch>
                        <a:fillRect/>
                      </a:stretch>
                    </p:blipFill>
                    <p:spPr>
                      <a:xfrm>
                        <a:off x="7518083" y="2404745"/>
                        <a:ext cx="1162050" cy="859155"/>
                      </a:xfrm>
                      <a:prstGeom prst="rect">
                        <a:avLst/>
                      </a:prstGeom>
                    </p:spPr>
                  </p:pic>
                </p:oleObj>
              </mc:Fallback>
            </mc:AlternateContent>
          </a:graphicData>
        </a:graphic>
      </p:graphicFrame>
      <p:graphicFrame>
        <p:nvGraphicFramePr>
          <p:cNvPr id="8" name="对象 7">
            <a:hlinkClick r:id="" action="ppaction://ole?verb=0"/>
          </p:cNvPr>
          <p:cNvGraphicFramePr>
            <a:graphicFrameLocks noChangeAspect="1"/>
          </p:cNvGraphicFramePr>
          <p:nvPr/>
        </p:nvGraphicFramePr>
        <p:xfrm>
          <a:off x="7426008" y="4599940"/>
          <a:ext cx="1168400" cy="863600"/>
        </p:xfrm>
        <a:graphic>
          <a:graphicData uri="http://schemas.openxmlformats.org/presentationml/2006/ole">
            <mc:AlternateContent xmlns:mc="http://schemas.openxmlformats.org/markup-compatibility/2006">
              <mc:Choice xmlns:v="urn:schemas-microsoft-com:vml" Requires="v">
                <p:oleObj spid="_x0000_s6153" r:id="rId9" imgW="533400" imgH="393700" progId="Equation.KSEE3">
                  <p:embed/>
                </p:oleObj>
              </mc:Choice>
              <mc:Fallback>
                <p:oleObj r:id="rId9" imgW="533400" imgH="393700" progId="Equation.KSEE3">
                  <p:embed/>
                  <p:pic>
                    <p:nvPicPr>
                      <p:cNvPr id="0" name="图片 2048"/>
                      <p:cNvPicPr/>
                      <p:nvPr/>
                    </p:nvPicPr>
                    <p:blipFill>
                      <a:blip r:embed="rId10"/>
                      <a:stretch>
                        <a:fillRect/>
                      </a:stretch>
                    </p:blipFill>
                    <p:spPr>
                      <a:xfrm>
                        <a:off x="7426008" y="4599940"/>
                        <a:ext cx="1168400" cy="863600"/>
                      </a:xfrm>
                      <a:prstGeom prst="rect">
                        <a:avLst/>
                      </a:prstGeom>
                    </p:spPr>
                  </p:pic>
                </p:oleObj>
              </mc:Fallback>
            </mc:AlternateContent>
          </a:graphicData>
        </a:graphic>
      </p:graphicFrame>
      <p:grpSp>
        <p:nvGrpSpPr>
          <p:cNvPr id="12" name="组合 11"/>
          <p:cNvGrpSpPr/>
          <p:nvPr/>
        </p:nvGrpSpPr>
        <p:grpSpPr>
          <a:xfrm>
            <a:off x="1511618" y="1971675"/>
            <a:ext cx="4835525" cy="1384300"/>
            <a:chOff x="2040" y="2879"/>
            <a:chExt cx="7615" cy="2180"/>
          </a:xfrm>
        </p:grpSpPr>
        <p:pic>
          <p:nvPicPr>
            <p:cNvPr id="4" name="图片 -2147482320" descr="C:\Documents and Settings\Administrator\桌面\湖南物理\PY171.TIF"/>
            <p:cNvPicPr>
              <a:picLocks noChangeAspect="1"/>
            </p:cNvPicPr>
            <p:nvPr/>
          </p:nvPicPr>
          <p:blipFill>
            <a:blip r:embed="rId11" r:link="rId12">
              <a:grayscl/>
            </a:blip>
            <a:srcRect r="-3900" b="42666"/>
            <a:stretch>
              <a:fillRect/>
            </a:stretch>
          </p:blipFill>
          <p:spPr>
            <a:xfrm>
              <a:off x="2040" y="2879"/>
              <a:ext cx="3703" cy="2181"/>
            </a:xfrm>
            <a:prstGeom prst="rect">
              <a:avLst/>
            </a:prstGeom>
            <a:noFill/>
            <a:ln w="9525">
              <a:noFill/>
            </a:ln>
          </p:spPr>
        </p:pic>
        <p:pic>
          <p:nvPicPr>
            <p:cNvPr id="11" name="图片 -2147482320" descr="C:\Documents and Settings\Administrator\桌面\湖南物理\PY171.TIF"/>
            <p:cNvPicPr>
              <a:picLocks noChangeAspect="1"/>
            </p:cNvPicPr>
            <p:nvPr/>
          </p:nvPicPr>
          <p:blipFill>
            <a:blip r:embed="rId11" r:link="rId12">
              <a:grayscl/>
            </a:blip>
            <a:srcRect l="12486" t="57334"/>
            <a:stretch>
              <a:fillRect/>
            </a:stretch>
          </p:blipFill>
          <p:spPr>
            <a:xfrm>
              <a:off x="6537" y="3437"/>
              <a:ext cx="3119" cy="1623"/>
            </a:xfrm>
            <a:prstGeom prst="rect">
              <a:avLst/>
            </a:prstGeom>
            <a:noFill/>
            <a:ln w="9525">
              <a:noFill/>
            </a:ln>
          </p:spPr>
        </p:pic>
      </p:grpSp>
      <p:grpSp>
        <p:nvGrpSpPr>
          <p:cNvPr id="14" name="组合 13"/>
          <p:cNvGrpSpPr/>
          <p:nvPr/>
        </p:nvGrpSpPr>
        <p:grpSpPr>
          <a:xfrm>
            <a:off x="1343343" y="4258945"/>
            <a:ext cx="4824095" cy="1472565"/>
            <a:chOff x="2114" y="5803"/>
            <a:chExt cx="7597" cy="2319"/>
          </a:xfrm>
        </p:grpSpPr>
        <p:pic>
          <p:nvPicPr>
            <p:cNvPr id="5" name="图片 -2147482319" descr="C:\Documents and Settings\Administrator\桌面\湖南物理\PY172.TIF"/>
            <p:cNvPicPr>
              <a:picLocks noChangeAspect="1"/>
            </p:cNvPicPr>
            <p:nvPr/>
          </p:nvPicPr>
          <p:blipFill>
            <a:blip r:embed="rId13" r:link="rId12">
              <a:grayscl/>
            </a:blip>
            <a:srcRect l="11196" r="11484" b="61479"/>
            <a:stretch>
              <a:fillRect/>
            </a:stretch>
          </p:blipFill>
          <p:spPr>
            <a:xfrm>
              <a:off x="2114" y="6590"/>
              <a:ext cx="2949" cy="1532"/>
            </a:xfrm>
            <a:prstGeom prst="rect">
              <a:avLst/>
            </a:prstGeom>
            <a:noFill/>
            <a:ln w="9525">
              <a:noFill/>
            </a:ln>
          </p:spPr>
        </p:pic>
        <p:pic>
          <p:nvPicPr>
            <p:cNvPr id="13" name="图片 -2147482319" descr="C:\Documents and Settings\Administrator\桌面\湖南物理\PY172.TIF"/>
            <p:cNvPicPr>
              <a:picLocks noChangeAspect="1"/>
            </p:cNvPicPr>
            <p:nvPr/>
          </p:nvPicPr>
          <p:blipFill>
            <a:blip r:embed="rId13" r:link="rId12">
              <a:grayscl/>
            </a:blip>
            <a:srcRect t="41690" r="-2438"/>
            <a:stretch>
              <a:fillRect/>
            </a:stretch>
          </p:blipFill>
          <p:spPr>
            <a:xfrm>
              <a:off x="5805" y="5803"/>
              <a:ext cx="3907" cy="2319"/>
            </a:xfrm>
            <a:prstGeom prst="rect">
              <a:avLst/>
            </a:prstGeom>
            <a:noFill/>
            <a:ln w="9525">
              <a:noFill/>
            </a:ln>
          </p:spPr>
        </p:pic>
      </p:grpSp>
    </p:spTree>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5799138" y="3677920"/>
            <a:ext cx="309880" cy="506730"/>
          </a:xfrm>
          <a:prstGeom prst="rect">
            <a:avLst/>
          </a:prstGeom>
          <a:noFill/>
        </p:spPr>
        <p:txBody>
          <a:bodyPr wrap="none" rtlCol="0" anchor="t">
            <a:spAutoFit/>
          </a:bodyPr>
          <a:lstStyle/>
          <a:p>
            <a:pPr>
              <a:lnSpc>
                <a:spcPct val="150000"/>
              </a:lnSpc>
            </a:pPr>
            <a:endParaRPr lang="zh-CN" altLang="en-US"/>
          </a:p>
        </p:txBody>
      </p:sp>
      <p:sp>
        <p:nvSpPr>
          <p:cNvPr id="3" name="文本框 2"/>
          <p:cNvSpPr txBox="1"/>
          <p:nvPr/>
        </p:nvSpPr>
        <p:spPr>
          <a:xfrm>
            <a:off x="854393" y="969645"/>
            <a:ext cx="10579100" cy="5367020"/>
          </a:xfrm>
          <a:prstGeom prst="rect">
            <a:avLst/>
          </a:prstGeom>
          <a:noFill/>
          <a:ln w="9525">
            <a:noFill/>
          </a:ln>
        </p:spPr>
        <p:txBody>
          <a:bodyPr wrap="square">
            <a:spAutoFit/>
          </a:bodyPr>
          <a:lstStyle/>
          <a:p>
            <a:pPr indent="0" fontAlgn="auto">
              <a:lnSpc>
                <a:spcPct val="130000"/>
              </a:lnSpc>
              <a:spcBef>
                <a:spcPts val="0"/>
              </a:spcBef>
              <a:spcAft>
                <a:spcPts val="0"/>
              </a:spcAft>
            </a:pPr>
            <a:r>
              <a:rPr lang="en-US" sz="2400" b="0">
                <a:latin typeface="Times New Roman" panose="02020603050405020304" pitchFamily="18" charset="0"/>
                <a:ea typeface="宋体" panose="02010600030101010101" pitchFamily="2" charset="-122"/>
                <a:cs typeface="Times New Roman" panose="02020603050405020304" pitchFamily="18" charset="0"/>
              </a:rPr>
              <a:t>(3)</a:t>
            </a:r>
            <a:r>
              <a:rPr lang="zh-CN" sz="2400" b="0">
                <a:latin typeface="Times New Roman" panose="02020603050405020304" pitchFamily="18" charset="0"/>
                <a:ea typeface="宋体" panose="02010600030101010101" pitchFamily="2" charset="-122"/>
                <a:cs typeface="Times New Roman" panose="02020603050405020304" pitchFamily="18" charset="0"/>
              </a:rPr>
              <a:t>实验操作过程溅出水引起的误差：实验操作过程中如果有水溅出，会导致测量的体积偏小，导致测量结果偏大．</a:t>
            </a:r>
            <a:endParaRPr lang="en-US" sz="2400" b="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30000"/>
              </a:lnSpc>
              <a:spcBef>
                <a:spcPts val="0"/>
              </a:spcBef>
              <a:spcAft>
                <a:spcPts val="0"/>
              </a:spcAft>
            </a:pPr>
            <a:r>
              <a:rPr lang="en-US" sz="2400" b="0">
                <a:latin typeface="Times New Roman" panose="02020603050405020304" pitchFamily="18" charset="0"/>
                <a:ea typeface="宋体" panose="02010600030101010101" pitchFamily="2" charset="-122"/>
                <a:cs typeface="Times New Roman" panose="02020603050405020304" pitchFamily="18" charset="0"/>
              </a:rPr>
              <a:t>(4)</a:t>
            </a:r>
            <a:r>
              <a:rPr lang="zh-CN" sz="2400" b="0">
                <a:latin typeface="Times New Roman" panose="02020603050405020304" pitchFamily="18" charset="0"/>
                <a:ea typeface="宋体" panose="02010600030101010101" pitchFamily="2" charset="-122"/>
                <a:cs typeface="Times New Roman" panose="02020603050405020304" pitchFamily="18" charset="0"/>
              </a:rPr>
              <a:t>测量吸水性物质引起的误差：如果物体吸水，会导致测量体积存在误差．可以采用以下方法避免：</a:t>
            </a:r>
            <a:endParaRPr lang="en-US" sz="2400" b="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30000"/>
              </a:lnSpc>
              <a:spcBef>
                <a:spcPts val="0"/>
              </a:spcBef>
              <a:spcAft>
                <a:spcPts val="0"/>
              </a:spcAft>
            </a:pPr>
            <a:r>
              <a:rPr lang="en-US" sz="2400" b="0">
                <a:latin typeface="Times New Roman" panose="02020603050405020304" pitchFamily="18" charset="0"/>
                <a:ea typeface="宋体" panose="02010600030101010101" pitchFamily="2" charset="-122"/>
                <a:cs typeface="Times New Roman" panose="02020603050405020304" pitchFamily="18" charset="0"/>
              </a:rPr>
              <a:t>a</a:t>
            </a:r>
            <a:r>
              <a:rPr lang="zh-CN" sz="2400" b="0">
                <a:latin typeface="Times New Roman" panose="02020603050405020304" pitchFamily="18" charset="0"/>
                <a:ea typeface="宋体" panose="02010600030101010101" pitchFamily="2" charset="-122"/>
                <a:cs typeface="Times New Roman" panose="02020603050405020304" pitchFamily="18" charset="0"/>
              </a:rPr>
              <a:t>．先让物体吸足水；</a:t>
            </a:r>
            <a:endParaRPr lang="en-US" sz="2400" b="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30000"/>
              </a:lnSpc>
              <a:spcBef>
                <a:spcPts val="0"/>
              </a:spcBef>
              <a:spcAft>
                <a:spcPts val="0"/>
              </a:spcAft>
            </a:pPr>
            <a:r>
              <a:rPr lang="en-US" sz="2400" b="0">
                <a:latin typeface="Times New Roman" panose="02020603050405020304" pitchFamily="18" charset="0"/>
                <a:ea typeface="宋体" panose="02010600030101010101" pitchFamily="2" charset="-122"/>
                <a:cs typeface="Times New Roman" panose="02020603050405020304" pitchFamily="18" charset="0"/>
              </a:rPr>
              <a:t>b</a:t>
            </a:r>
            <a:r>
              <a:rPr lang="zh-CN" sz="2400" b="0">
                <a:latin typeface="Times New Roman" panose="02020603050405020304" pitchFamily="18" charset="0"/>
                <a:ea typeface="宋体" panose="02010600030101010101" pitchFamily="2" charset="-122"/>
                <a:cs typeface="Times New Roman" panose="02020603050405020304" pitchFamily="18" charset="0"/>
              </a:rPr>
              <a:t>．可用一层塑料薄膜将物体密封；</a:t>
            </a:r>
            <a:endParaRPr lang="en-US" sz="2400" b="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30000"/>
              </a:lnSpc>
              <a:spcBef>
                <a:spcPts val="0"/>
              </a:spcBef>
              <a:spcAft>
                <a:spcPts val="0"/>
              </a:spcAft>
            </a:pPr>
            <a:r>
              <a:rPr lang="en-US" sz="2400" b="0">
                <a:latin typeface="Times New Roman" panose="02020603050405020304" pitchFamily="18" charset="0"/>
                <a:ea typeface="宋体" panose="02010600030101010101" pitchFamily="2" charset="-122"/>
                <a:cs typeface="Times New Roman" panose="02020603050405020304" pitchFamily="18" charset="0"/>
              </a:rPr>
              <a:t>c</a:t>
            </a:r>
            <a:r>
              <a:rPr lang="zh-CN" sz="2400" b="0">
                <a:latin typeface="Times New Roman" panose="02020603050405020304" pitchFamily="18" charset="0"/>
                <a:ea typeface="宋体" panose="02010600030101010101" pitchFamily="2" charset="-122"/>
                <a:cs typeface="Times New Roman" panose="02020603050405020304" pitchFamily="18" charset="0"/>
              </a:rPr>
              <a:t>．采用填埋法．</a:t>
            </a:r>
          </a:p>
          <a:p>
            <a:pPr indent="0" fontAlgn="auto">
              <a:lnSpc>
                <a:spcPct val="130000"/>
              </a:lnSpc>
              <a:spcBef>
                <a:spcPts val="0"/>
              </a:spcBef>
              <a:spcAft>
                <a:spcPts val="0"/>
              </a:spcAft>
            </a:pP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8. </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实验结论的应用：</a:t>
            </a:r>
            <a:endParaRPr lang="en-US" sz="2400">
              <a:latin typeface="Times New Roman" panose="02020603050405020304" pitchFamily="18" charset="0"/>
              <a:ea typeface="宋体" panose="02010600030101010101" pitchFamily="2" charset="-122"/>
              <a:cs typeface="Times New Roman" panose="02020603050405020304" pitchFamily="18" charset="0"/>
              <a:sym typeface="+mn-ea"/>
            </a:endParaRPr>
          </a:p>
          <a:p>
            <a:pPr indent="0" fontAlgn="auto">
              <a:lnSpc>
                <a:spcPct val="130000"/>
              </a:lnSpc>
              <a:spcBef>
                <a:spcPts val="0"/>
              </a:spcBef>
              <a:spcAft>
                <a:spcPts val="0"/>
              </a:spcAft>
            </a:pP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(1)</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根据密度判断物质的种类，判断物体的品质是否合格；</a:t>
            </a:r>
            <a:endParaRPr lang="en-US" sz="2400">
              <a:latin typeface="Times New Roman" panose="02020603050405020304" pitchFamily="18" charset="0"/>
              <a:ea typeface="宋体" panose="02010600030101010101" pitchFamily="2" charset="-122"/>
              <a:cs typeface="Times New Roman" panose="02020603050405020304" pitchFamily="18" charset="0"/>
              <a:sym typeface="+mn-ea"/>
            </a:endParaRPr>
          </a:p>
          <a:p>
            <a:pPr indent="0" fontAlgn="auto">
              <a:lnSpc>
                <a:spcPct val="130000"/>
              </a:lnSpc>
              <a:spcBef>
                <a:spcPts val="0"/>
              </a:spcBef>
              <a:spcAft>
                <a:spcPts val="0"/>
              </a:spcAft>
            </a:pP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(2)</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根据实验结论调节盐水的浓度．</a:t>
            </a:r>
            <a:endParaRPr lang="en-US" sz="2400" b="0">
              <a:latin typeface="Arial Black" panose="020B0A04020102020204" charset="0"/>
              <a:ea typeface="宋体" panose="02010600030101010101" pitchFamily="2" charset="-122"/>
              <a:cs typeface="Times New Roman" panose="02020603050405020304" pitchFamily="18" charset="0"/>
            </a:endParaRPr>
          </a:p>
          <a:p>
            <a:pPr indent="0" fontAlgn="auto">
              <a:lnSpc>
                <a:spcPct val="130000"/>
              </a:lnSpc>
              <a:spcBef>
                <a:spcPts val="0"/>
              </a:spcBef>
              <a:spcAft>
                <a:spcPts val="0"/>
              </a:spcAft>
            </a:pP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9. </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实验方案的评估与改进．</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流程图: 离页连接符 16"/>
          <p:cNvSpPr/>
          <p:nvPr/>
        </p:nvSpPr>
        <p:spPr>
          <a:xfrm rot="5400000">
            <a:off x="10196154" y="3291205"/>
            <a:ext cx="2831465" cy="1164590"/>
          </a:xfrm>
          <a:prstGeom prst="flowChartOffpageConnector">
            <a:avLst/>
          </a:prstGeom>
          <a:solidFill>
            <a:srgbClr val="008E40"/>
          </a:solidFill>
          <a:ln>
            <a:noFill/>
          </a:ln>
          <a:effectLst>
            <a:outerShdw blurRad="50800" dist="38100" dir="10800000" algn="r"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vert="vert270" rtlCol="0" anchor="ctr"/>
          <a:lstStyle/>
          <a:p>
            <a:pPr algn="ctr"/>
            <a:r>
              <a:rPr lang="zh-CN" altLang="en-US" sz="4400" b="1">
                <a:solidFill>
                  <a:prstClr val="white"/>
                </a:solidFill>
                <a:latin typeface="微软雅黑" panose="020B0503020204020204" pitchFamily="34" charset="-122"/>
                <a:ea typeface="微软雅黑" panose="020B0503020204020204" pitchFamily="34" charset="-122"/>
              </a:rPr>
              <a:t>栏目导航</a:t>
            </a:r>
          </a:p>
        </p:txBody>
      </p:sp>
      <p:grpSp>
        <p:nvGrpSpPr>
          <p:cNvPr id="6" name="组合 5"/>
          <p:cNvGrpSpPr/>
          <p:nvPr/>
        </p:nvGrpSpPr>
        <p:grpSpPr>
          <a:xfrm>
            <a:off x="2495233" y="1849120"/>
            <a:ext cx="6904355" cy="828040"/>
            <a:chOff x="4509" y="3668"/>
            <a:chExt cx="10873" cy="1304"/>
          </a:xfrm>
        </p:grpSpPr>
        <p:sp>
          <p:nvSpPr>
            <p:cNvPr id="10" name="圆角矩形 6"/>
            <p:cNvSpPr/>
            <p:nvPr>
              <p:custDataLst>
                <p:tags r:id="rId4"/>
              </p:custDataLst>
            </p:nvPr>
          </p:nvSpPr>
          <p:spPr>
            <a:xfrm flipV="1">
              <a:off x="6040" y="3668"/>
              <a:ext cx="9342" cy="1247"/>
            </a:xfrm>
            <a:prstGeom prst="snip1Rect">
              <a:avLst/>
            </a:prstGeom>
            <a:ln>
              <a:solidFill>
                <a:srgbClr val="008E40"/>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3" name="椭圆 7"/>
            <p:cNvSpPr>
              <a:spLocks noChangeAspect="1"/>
            </p:cNvSpPr>
            <p:nvPr>
              <p:custDataLst>
                <p:tags r:id="rId5"/>
              </p:custDataLst>
            </p:nvPr>
          </p:nvSpPr>
          <p:spPr>
            <a:xfrm rot="16200000">
              <a:off x="4510" y="3669"/>
              <a:ext cx="1302" cy="1304"/>
            </a:xfrm>
            <a:prstGeom prst="snipRoundRect">
              <a:avLst/>
            </a:prstGeom>
            <a:solidFill>
              <a:srgbClr val="008E40"/>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fontAlgn="auto"/>
              <a:endParaRPr lang="zh-CN" altLang="en-US" strike="noStrike" noProof="1"/>
            </a:p>
          </p:txBody>
        </p:sp>
        <p:pic>
          <p:nvPicPr>
            <p:cNvPr id="16" name="图片 8" descr="113"/>
            <p:cNvPicPr>
              <a:picLocks noChangeAspect="1"/>
            </p:cNvPicPr>
            <p:nvPr/>
          </p:nvPicPr>
          <p:blipFill>
            <a:blip r:embed="rId7"/>
            <a:stretch>
              <a:fillRect/>
            </a:stretch>
          </p:blipFill>
          <p:spPr>
            <a:xfrm>
              <a:off x="4826" y="3942"/>
              <a:ext cx="785" cy="698"/>
            </a:xfrm>
            <a:prstGeom prst="rect">
              <a:avLst/>
            </a:prstGeom>
            <a:noFill/>
            <a:ln w="9525">
              <a:noFill/>
            </a:ln>
          </p:spPr>
        </p:pic>
        <p:sp>
          <p:nvSpPr>
            <p:cNvPr id="19" name="文本框 18">
              <a:hlinkClick r:id="rId8" action="ppaction://hlinksldjump"/>
            </p:cNvPr>
            <p:cNvSpPr txBox="1"/>
            <p:nvPr/>
          </p:nvSpPr>
          <p:spPr>
            <a:xfrm>
              <a:off x="6783" y="3812"/>
              <a:ext cx="8325" cy="919"/>
            </a:xfrm>
            <a:prstGeom prst="rect">
              <a:avLst/>
            </a:prstGeom>
            <a:noFill/>
          </p:spPr>
          <p:txBody>
            <a:bodyPr wrap="square" rtlCol="0">
              <a:spAutoFit/>
            </a:bodyPr>
            <a:lstStyle/>
            <a:p>
              <a:pPr algn="ctr"/>
              <a:r>
                <a:rPr lang="zh-CN" altLang="en-US" sz="3200" b="1">
                  <a:latin typeface="Times New Roman" panose="02020603050405020304" pitchFamily="18" charset="0"/>
                  <a:ea typeface="黑体" panose="02010609060101010101" pitchFamily="49" charset="-122"/>
                  <a:cs typeface="Times New Roman" panose="02020603050405020304" pitchFamily="18" charset="0"/>
                </a:rPr>
                <a:t>湖南</a:t>
              </a:r>
              <a:r>
                <a:rPr lang="en-US" altLang="zh-CN" sz="3200" b="1">
                  <a:latin typeface="Times New Roman" panose="02020603050405020304" pitchFamily="18" charset="0"/>
                  <a:ea typeface="黑体" panose="02010609060101010101" pitchFamily="49" charset="-122"/>
                  <a:cs typeface="Times New Roman" panose="02020603050405020304" pitchFamily="18" charset="0"/>
                </a:rPr>
                <a:t>6</a:t>
              </a:r>
              <a:r>
                <a:rPr lang="zh-CN" altLang="en-US" sz="3200" b="1">
                  <a:latin typeface="Times New Roman" panose="02020603050405020304" pitchFamily="18" charset="0"/>
                  <a:ea typeface="黑体" panose="02010609060101010101" pitchFamily="49" charset="-122"/>
                  <a:cs typeface="Times New Roman" panose="02020603050405020304" pitchFamily="18" charset="0"/>
                </a:rPr>
                <a:t>年中考真题精选</a:t>
              </a:r>
            </a:p>
          </p:txBody>
        </p:sp>
      </p:grpSp>
      <p:grpSp>
        <p:nvGrpSpPr>
          <p:cNvPr id="25" name="组合 24"/>
          <p:cNvGrpSpPr/>
          <p:nvPr/>
        </p:nvGrpSpPr>
        <p:grpSpPr>
          <a:xfrm>
            <a:off x="2495233" y="3124836"/>
            <a:ext cx="6903085" cy="828040"/>
            <a:chOff x="4509" y="7824"/>
            <a:chExt cx="10871" cy="1304"/>
          </a:xfrm>
        </p:grpSpPr>
        <p:grpSp>
          <p:nvGrpSpPr>
            <p:cNvPr id="3085" name="组合 4"/>
            <p:cNvGrpSpPr/>
            <p:nvPr userDrawn="1"/>
          </p:nvGrpSpPr>
          <p:grpSpPr>
            <a:xfrm>
              <a:off x="4509" y="7824"/>
              <a:ext cx="10871" cy="1304"/>
              <a:chOff x="5246" y="3834"/>
              <a:chExt cx="10176" cy="1304"/>
            </a:xfrm>
          </p:grpSpPr>
          <p:sp>
            <p:nvSpPr>
              <p:cNvPr id="26" name="圆角矩形 6"/>
              <p:cNvSpPr/>
              <p:nvPr>
                <p:custDataLst>
                  <p:tags r:id="rId2"/>
                </p:custDataLst>
              </p:nvPr>
            </p:nvSpPr>
            <p:spPr>
              <a:xfrm flipV="1">
                <a:off x="6777" y="3834"/>
                <a:ext cx="8645" cy="1247"/>
              </a:xfrm>
              <a:prstGeom prst="snip1Rect">
                <a:avLst/>
              </a:prstGeom>
              <a:ln>
                <a:solidFill>
                  <a:srgbClr val="008E40"/>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a:endParaRPr lang="zh-CN" altLang="en-US" sz="3200" noProof="1">
                  <a:solidFill>
                    <a:prstClr val="black"/>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27" name="椭圆 7"/>
              <p:cNvSpPr>
                <a:spLocks noChangeAspect="1"/>
              </p:cNvSpPr>
              <p:nvPr>
                <p:custDataLst>
                  <p:tags r:id="rId3"/>
                </p:custDataLst>
              </p:nvPr>
            </p:nvSpPr>
            <p:spPr>
              <a:xfrm rot="16200000">
                <a:off x="5247" y="3835"/>
                <a:ext cx="1302" cy="1304"/>
              </a:xfrm>
              <a:prstGeom prst="snipRoundRect">
                <a:avLst/>
              </a:prstGeom>
              <a:solidFill>
                <a:srgbClr val="008E40"/>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endParaRPr lang="zh-CN" altLang="en-US" noProof="1">
                  <a:solidFill>
                    <a:prstClr val="black"/>
                  </a:solidFill>
                </a:endParaRPr>
              </a:p>
            </p:txBody>
          </p:sp>
          <p:pic>
            <p:nvPicPr>
              <p:cNvPr id="3088" name="图片 8" descr="113"/>
              <p:cNvPicPr>
                <a:picLocks noChangeAspect="1"/>
              </p:cNvPicPr>
              <p:nvPr/>
            </p:nvPicPr>
            <p:blipFill>
              <a:blip r:embed="rId7"/>
              <a:stretch>
                <a:fillRect/>
              </a:stretch>
            </p:blipFill>
            <p:spPr>
              <a:xfrm>
                <a:off x="5563" y="4108"/>
                <a:ext cx="785" cy="698"/>
              </a:xfrm>
              <a:prstGeom prst="rect">
                <a:avLst/>
              </a:prstGeom>
              <a:noFill/>
              <a:ln w="9525">
                <a:noFill/>
              </a:ln>
            </p:spPr>
          </p:pic>
        </p:grpSp>
        <p:sp>
          <p:nvSpPr>
            <p:cNvPr id="28" name="文本框 27">
              <a:hlinkClick r:id="rId9" action="ppaction://hlinksldjump"/>
            </p:cNvPr>
            <p:cNvSpPr txBox="1"/>
            <p:nvPr/>
          </p:nvSpPr>
          <p:spPr>
            <a:xfrm>
              <a:off x="6415" y="8043"/>
              <a:ext cx="8692" cy="919"/>
            </a:xfrm>
            <a:prstGeom prst="rect">
              <a:avLst/>
            </a:prstGeom>
            <a:noFill/>
          </p:spPr>
          <p:txBody>
            <a:bodyPr wrap="square" rtlCol="0">
              <a:spAutoFit/>
            </a:bodyPr>
            <a:lstStyle/>
            <a:p>
              <a:r>
                <a:rPr lang="zh-CN" altLang="en-US" sz="3200" b="1">
                  <a:solidFill>
                    <a:prstClr val="black"/>
                  </a:solidFill>
                  <a:latin typeface="黑体" panose="02010609060101010101" pitchFamily="49" charset="-122"/>
                  <a:ea typeface="黑体" panose="02010609060101010101" pitchFamily="49" charset="-122"/>
                  <a:cs typeface="黑体" panose="02010609060101010101" pitchFamily="49" charset="-122"/>
                </a:rPr>
                <a:t>实验突破</a:t>
              </a:r>
              <a:r>
                <a:rPr lang="en-US" altLang="zh-CN" sz="3200" b="1">
                  <a:solidFill>
                    <a:prstClr val="black"/>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a:solidFill>
                    <a:prstClr val="black"/>
                  </a:solidFill>
                  <a:latin typeface="黑体" panose="02010609060101010101" pitchFamily="49" charset="-122"/>
                  <a:ea typeface="黑体" panose="02010609060101010101" pitchFamily="49" charset="-122"/>
                  <a:cs typeface="黑体" panose="02010609060101010101" pitchFamily="49" charset="-122"/>
                </a:rPr>
                <a:t>科学探究素养提升</a:t>
              </a:r>
            </a:p>
          </p:txBody>
        </p:sp>
      </p:grpSp>
      <p:sp>
        <p:nvSpPr>
          <p:cNvPr id="32" name="矩形 10">
            <a:hlinkClick r:id="rId9" action="ppaction://hlinksldjump"/>
          </p:cNvPr>
          <p:cNvSpPr/>
          <p:nvPr/>
        </p:nvSpPr>
        <p:spPr>
          <a:xfrm>
            <a:off x="3997643" y="4279265"/>
            <a:ext cx="5473700" cy="553085"/>
          </a:xfrm>
          <a:prstGeom prst="rect">
            <a:avLst/>
          </a:prstGeom>
          <a:noFill/>
          <a:ln w="9525">
            <a:noFill/>
          </a:ln>
        </p:spPr>
        <p:txBody>
          <a:bodyPr wrap="square">
            <a:spAutoFit/>
          </a:bodyPr>
          <a:lstStyle/>
          <a:p>
            <a:pPr algn="just">
              <a:lnSpc>
                <a:spcPct val="100000"/>
              </a:lnSpc>
            </a:pPr>
            <a:r>
              <a:rPr lang="zh-CN" altLang="en-US" sz="3000"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实验</a:t>
            </a:r>
            <a:r>
              <a:rPr lang="en-US" altLang="zh-CN" sz="3000"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3000"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  </a:t>
            </a:r>
            <a:r>
              <a:rPr sz="3000" dirty="0">
                <a:ea typeface="黑体" panose="02010609060101010101" pitchFamily="49" charset="-122"/>
                <a:cs typeface="Times New Roman" panose="02020603050405020304" pitchFamily="18" charset="0"/>
              </a:rPr>
              <a:t>测量物质的密度</a:t>
            </a:r>
          </a:p>
        </p:txBody>
      </p:sp>
      <p:sp>
        <p:nvSpPr>
          <p:cNvPr id="2" name="矩形 10">
            <a:hlinkClick r:id="rId10" action="ppaction://hlinksldjump"/>
          </p:cNvPr>
          <p:cNvSpPr/>
          <p:nvPr/>
        </p:nvSpPr>
        <p:spPr>
          <a:xfrm>
            <a:off x="4010978" y="4975860"/>
            <a:ext cx="5473700" cy="553085"/>
          </a:xfrm>
          <a:prstGeom prst="rect">
            <a:avLst/>
          </a:prstGeom>
          <a:noFill/>
          <a:ln w="9525">
            <a:noFill/>
          </a:ln>
        </p:spPr>
        <p:txBody>
          <a:bodyPr wrap="square">
            <a:spAutoFit/>
          </a:bodyPr>
          <a:lstStyle/>
          <a:p>
            <a:pPr algn="just">
              <a:lnSpc>
                <a:spcPct val="100000"/>
              </a:lnSpc>
            </a:pPr>
            <a:r>
              <a:rPr lang="zh-CN" altLang="en-US" sz="3000"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实验</a:t>
            </a:r>
            <a:r>
              <a:rPr lang="en-US" altLang="zh-CN" sz="3000"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3000"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  </a:t>
            </a:r>
            <a:r>
              <a:rPr sz="3000" dirty="0">
                <a:ea typeface="黑体" panose="02010609060101010101" pitchFamily="49" charset="-122"/>
                <a:cs typeface="Times New Roman" panose="02020603050405020304" pitchFamily="18" charset="0"/>
              </a:rPr>
              <a:t>特殊方法测密度</a:t>
            </a:r>
          </a:p>
        </p:txBody>
      </p:sp>
    </p:spTree>
    <p:custDataLst>
      <p:tags r:id="rId1"/>
    </p:custDataLst>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right)">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7" grpId="1"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980498" y="1056675"/>
            <a:ext cx="4774565" cy="522605"/>
            <a:chOff x="6509" y="1650"/>
            <a:chExt cx="7519" cy="823"/>
          </a:xfrm>
        </p:grpSpPr>
        <p:pic>
          <p:nvPicPr>
            <p:cNvPr id="3" name="图片 2" descr="方框小标7字"/>
            <p:cNvPicPr>
              <a:picLocks noChangeAspect="1"/>
            </p:cNvPicPr>
            <p:nvPr/>
          </p:nvPicPr>
          <p:blipFill>
            <a:blip r:embed="rId2"/>
            <a:stretch>
              <a:fillRect/>
            </a:stretch>
          </p:blipFill>
          <p:spPr>
            <a:xfrm>
              <a:off x="6509" y="1651"/>
              <a:ext cx="6519" cy="822"/>
            </a:xfrm>
            <a:prstGeom prst="rect">
              <a:avLst/>
            </a:prstGeom>
          </p:spPr>
        </p:pic>
        <p:sp>
          <p:nvSpPr>
            <p:cNvPr id="4" name="文本框 3"/>
            <p:cNvSpPr txBox="1"/>
            <p:nvPr/>
          </p:nvSpPr>
          <p:spPr>
            <a:xfrm>
              <a:off x="6520" y="1650"/>
              <a:ext cx="7508" cy="822"/>
            </a:xfrm>
            <a:prstGeom prst="rect">
              <a:avLst/>
            </a:prstGeom>
            <a:noFill/>
          </p:spPr>
          <p:txBody>
            <a:bodyPr wrap="square" rtlCol="0">
              <a:spAutoFit/>
            </a:bodyPr>
            <a:lstStyle/>
            <a:p>
              <a:r>
                <a:rPr lang="zh-CN" altLang="en-US" sz="2800" b="1" spc="1900" dirty="0">
                  <a:solidFill>
                    <a:srgbClr val="068A3D"/>
                  </a:solidFill>
                  <a:uFillTx/>
                  <a:latin typeface="黑体" panose="02010609060101010101" pitchFamily="49" charset="-122"/>
                  <a:ea typeface="黑体" panose="02010609060101010101" pitchFamily="49" charset="-122"/>
                </a:rPr>
                <a:t>全国视野分层练</a:t>
              </a:r>
            </a:p>
          </p:txBody>
        </p:sp>
      </p:grpSp>
      <p:sp>
        <p:nvSpPr>
          <p:cNvPr id="5" name="文本框 4"/>
          <p:cNvSpPr txBox="1"/>
          <p:nvPr/>
        </p:nvSpPr>
        <p:spPr>
          <a:xfrm>
            <a:off x="756622" y="1723038"/>
            <a:ext cx="10874375" cy="4154170"/>
          </a:xfrm>
          <a:prstGeom prst="rect">
            <a:avLst/>
          </a:prstGeom>
          <a:noFill/>
        </p:spPr>
        <p:txBody>
          <a:bodyPr wrap="square" rtlCol="0" anchor="t">
            <a:spAutoFit/>
          </a:bodyPr>
          <a:lstStyle/>
          <a:p>
            <a:pPr fontAlgn="auto">
              <a:lnSpc>
                <a:spcPct val="150000"/>
              </a:lnSpc>
            </a:pPr>
            <a:r>
              <a:rPr lang="zh-CN" altLang="en-US" sz="2400" dirty="0">
                <a:latin typeface="Times New Roman" panose="02020603050405020304" pitchFamily="18" charset="0"/>
                <a:cs typeface="Times New Roman" panose="02020603050405020304" pitchFamily="18" charset="0"/>
              </a:rPr>
              <a:t>例1　小明在实验室测量某合金的密度，选用天平、量筒、细线、烧杯和水等，进行如下的实验操作：</a:t>
            </a:r>
          </a:p>
          <a:p>
            <a:pPr fontAlgn="auto">
              <a:lnSpc>
                <a:spcPct val="200000"/>
              </a:lnSpc>
            </a:pPr>
            <a:endParaRPr lang="zh-CN" altLang="en-US" sz="2400" dirty="0">
              <a:latin typeface="Times New Roman" panose="02020603050405020304" pitchFamily="18" charset="0"/>
              <a:cs typeface="Times New Roman" panose="02020603050405020304" pitchFamily="18" charset="0"/>
            </a:endParaRPr>
          </a:p>
          <a:p>
            <a:pPr fontAlgn="auto">
              <a:lnSpc>
                <a:spcPct val="150000"/>
              </a:lnSpc>
            </a:pPr>
            <a:r>
              <a:rPr lang="zh-CN" altLang="en-US" sz="2400" dirty="0">
                <a:latin typeface="Times New Roman" panose="02020603050405020304" pitchFamily="18" charset="0"/>
                <a:cs typeface="Times New Roman" panose="02020603050405020304" pitchFamily="18" charset="0"/>
              </a:rPr>
              <a:t>(1)小明选取天平和量筒来进行实验，首先把天平放在</a:t>
            </a:r>
          </a:p>
          <a:p>
            <a:pPr fontAlgn="auto">
              <a:lnSpc>
                <a:spcPct val="150000"/>
              </a:lnSpc>
            </a:pPr>
            <a:r>
              <a:rPr lang="zh-CN" altLang="en-US" sz="2400" dirty="0">
                <a:latin typeface="Times New Roman" panose="02020603050405020304" pitchFamily="18" charset="0"/>
                <a:cs typeface="Times New Roman" panose="02020603050405020304" pitchFamily="18" charset="0"/>
              </a:rPr>
              <a:t>__________上，将游码移到标尺左端的_________处，</a:t>
            </a:r>
          </a:p>
          <a:p>
            <a:pPr fontAlgn="auto">
              <a:lnSpc>
                <a:spcPct val="150000"/>
              </a:lnSpc>
            </a:pPr>
            <a:r>
              <a:rPr lang="zh-CN" altLang="en-US" sz="2400" dirty="0">
                <a:latin typeface="Times New Roman" panose="02020603050405020304" pitchFamily="18" charset="0"/>
                <a:cs typeface="Times New Roman" panose="02020603050405020304" pitchFamily="18" charset="0"/>
              </a:rPr>
              <a:t>发现指针位置如图甲所示，此时应进行的操作是_________________________________. </a:t>
            </a:r>
          </a:p>
        </p:txBody>
      </p:sp>
      <p:sp>
        <p:nvSpPr>
          <p:cNvPr id="7" name="文本框 6"/>
          <p:cNvSpPr txBox="1"/>
          <p:nvPr/>
        </p:nvSpPr>
        <p:spPr>
          <a:xfrm>
            <a:off x="919163" y="4202430"/>
            <a:ext cx="1425575" cy="460375"/>
          </a:xfrm>
          <a:prstGeom prst="rect">
            <a:avLst/>
          </a:prstGeom>
          <a:noFill/>
        </p:spPr>
        <p:txBody>
          <a:bodyPr wrap="square" rtlCol="0" anchor="t">
            <a:spAutoFit/>
          </a:bodyPr>
          <a:lstStyle/>
          <a:p>
            <a:r>
              <a:rPr lang="zh-CN" altLang="en-US" sz="2400" dirty="0">
                <a:solidFill>
                  <a:srgbClr val="FF0000"/>
                </a:solidFill>
              </a:rPr>
              <a:t>水平桌面</a:t>
            </a:r>
          </a:p>
        </p:txBody>
      </p:sp>
      <p:sp>
        <p:nvSpPr>
          <p:cNvPr id="9" name="文本框 8"/>
          <p:cNvSpPr txBox="1"/>
          <p:nvPr/>
        </p:nvSpPr>
        <p:spPr>
          <a:xfrm>
            <a:off x="6030913" y="4200525"/>
            <a:ext cx="1479550" cy="460375"/>
          </a:xfrm>
          <a:prstGeom prst="rect">
            <a:avLst/>
          </a:prstGeom>
          <a:noFill/>
        </p:spPr>
        <p:txBody>
          <a:bodyPr wrap="square" rtlCol="0" anchor="t">
            <a:spAutoFit/>
          </a:bodyPr>
          <a:lstStyle/>
          <a:p>
            <a:r>
              <a:rPr lang="zh-CN" altLang="en-US" sz="2400" dirty="0">
                <a:solidFill>
                  <a:srgbClr val="FF0000"/>
                </a:solidFill>
              </a:rPr>
              <a:t>零刻度线</a:t>
            </a:r>
          </a:p>
        </p:txBody>
      </p:sp>
      <p:sp>
        <p:nvSpPr>
          <p:cNvPr id="11" name="矩形 10"/>
          <p:cNvSpPr/>
          <p:nvPr/>
        </p:nvSpPr>
        <p:spPr>
          <a:xfrm>
            <a:off x="9254491" y="5142349"/>
            <a:ext cx="1211580" cy="368300"/>
          </a:xfrm>
          <a:prstGeom prst="rect">
            <a:avLst/>
          </a:prstGeom>
        </p:spPr>
        <p:txBody>
          <a:bodyPr wrap="none">
            <a:spAutoFit/>
          </a:bodyPr>
          <a:lstStyle/>
          <a:p>
            <a:r>
              <a:rPr lang="zh-CN" altLang="zh-CN" dirty="0"/>
              <a:t>例</a:t>
            </a:r>
            <a:r>
              <a:rPr lang="en-US" altLang="zh-CN" dirty="0">
                <a:latin typeface="Times New Roman" panose="02020603050405020304" pitchFamily="18" charset="0"/>
                <a:cs typeface="Times New Roman" panose="02020603050405020304" pitchFamily="18" charset="0"/>
              </a:rPr>
              <a:t>1</a:t>
            </a:r>
            <a:r>
              <a:rPr lang="zh-CN" altLang="zh-CN" dirty="0"/>
              <a:t>题图甲</a:t>
            </a:r>
            <a:endParaRPr lang="zh-CN" altLang="en-US" dirty="0"/>
          </a:p>
        </p:txBody>
      </p:sp>
      <p:grpSp>
        <p:nvGrpSpPr>
          <p:cNvPr id="14" name="组合 5"/>
          <p:cNvGrpSpPr/>
          <p:nvPr/>
        </p:nvGrpSpPr>
        <p:grpSpPr>
          <a:xfrm>
            <a:off x="857594" y="3047071"/>
            <a:ext cx="2411412" cy="460375"/>
            <a:chOff x="1007" y="5038"/>
            <a:chExt cx="3796" cy="725"/>
          </a:xfrm>
        </p:grpSpPr>
        <p:pic>
          <p:nvPicPr>
            <p:cNvPr id="23" name="图片 2" descr="48"/>
            <p:cNvPicPr>
              <a:picLocks noChangeAspect="1"/>
            </p:cNvPicPr>
            <p:nvPr/>
          </p:nvPicPr>
          <p:blipFill>
            <a:blip r:embed="rId3"/>
            <a:stretch>
              <a:fillRect/>
            </a:stretch>
          </p:blipFill>
          <p:spPr>
            <a:xfrm>
              <a:off x="3982" y="5145"/>
              <a:ext cx="821" cy="510"/>
            </a:xfrm>
            <a:prstGeom prst="rect">
              <a:avLst/>
            </a:prstGeom>
            <a:noFill/>
            <a:ln w="9525">
              <a:noFill/>
            </a:ln>
          </p:spPr>
        </p:pic>
        <p:pic>
          <p:nvPicPr>
            <p:cNvPr id="25" name="图片 3" descr="47"/>
            <p:cNvPicPr>
              <a:picLocks noChangeAspect="1"/>
            </p:cNvPicPr>
            <p:nvPr/>
          </p:nvPicPr>
          <p:blipFill>
            <a:blip r:embed="rId4"/>
            <a:stretch>
              <a:fillRect/>
            </a:stretch>
          </p:blipFill>
          <p:spPr>
            <a:xfrm>
              <a:off x="1007" y="5145"/>
              <a:ext cx="821" cy="510"/>
            </a:xfrm>
            <a:prstGeom prst="rect">
              <a:avLst/>
            </a:prstGeom>
            <a:noFill/>
            <a:ln w="9525">
              <a:noFill/>
            </a:ln>
          </p:spPr>
        </p:pic>
        <p:sp>
          <p:nvSpPr>
            <p:cNvPr id="26" name="文本框 69"/>
            <p:cNvSpPr txBox="1"/>
            <p:nvPr/>
          </p:nvSpPr>
          <p:spPr>
            <a:xfrm>
              <a:off x="1715" y="5038"/>
              <a:ext cx="2376" cy="725"/>
            </a:xfrm>
            <a:prstGeom prst="rect">
              <a:avLst/>
            </a:prstGeom>
            <a:noFill/>
            <a:ln w="9525">
              <a:noFill/>
            </a:ln>
          </p:spPr>
          <p:txBody>
            <a:bodyPr wrap="square" anchor="t">
              <a:spAutoFit/>
            </a:bodyPr>
            <a:lstStyle/>
            <a:p>
              <a:pPr algn="ctr"/>
              <a:r>
                <a:rPr lang="zh-CN" altLang="en-US" sz="2400" b="1">
                  <a:solidFill>
                    <a:srgbClr val="18924B"/>
                  </a:solidFill>
                  <a:latin typeface="黑体" panose="02010609060101010101" pitchFamily="49" charset="-122"/>
                  <a:ea typeface="黑体" panose="02010609060101010101" pitchFamily="49" charset="-122"/>
                </a:rPr>
                <a:t>基础训练</a:t>
              </a:r>
            </a:p>
          </p:txBody>
        </p:sp>
      </p:grpSp>
      <p:pic>
        <p:nvPicPr>
          <p:cNvPr id="6" name="图片 -2147482317" descr="C:\Documents and Settings\Administrator\桌面\湖南物理\PY173.TIF"/>
          <p:cNvPicPr>
            <a:picLocks noChangeAspect="1"/>
          </p:cNvPicPr>
          <p:nvPr/>
        </p:nvPicPr>
        <p:blipFill>
          <a:blip r:embed="rId5" r:link="rId6"/>
          <a:srcRect l="1472" r="61081" b="70383"/>
          <a:stretch>
            <a:fillRect/>
          </a:stretch>
        </p:blipFill>
        <p:spPr>
          <a:xfrm>
            <a:off x="8478838" y="3422015"/>
            <a:ext cx="2762885" cy="1471295"/>
          </a:xfrm>
          <a:prstGeom prst="rect">
            <a:avLst/>
          </a:prstGeom>
          <a:noFill/>
          <a:ln w="9525">
            <a:noFill/>
          </a:ln>
        </p:spPr>
      </p:pic>
      <p:sp>
        <p:nvSpPr>
          <p:cNvPr id="10" name="文本框 9"/>
          <p:cNvSpPr txBox="1"/>
          <p:nvPr/>
        </p:nvSpPr>
        <p:spPr>
          <a:xfrm>
            <a:off x="819468" y="5265420"/>
            <a:ext cx="5270500" cy="460375"/>
          </a:xfrm>
          <a:prstGeom prst="rect">
            <a:avLst/>
          </a:prstGeom>
          <a:noFill/>
        </p:spPr>
        <p:txBody>
          <a:bodyPr wrap="square" rtlCol="0" anchor="t">
            <a:spAutoFit/>
          </a:bodyPr>
          <a:lstStyle/>
          <a:p>
            <a:r>
              <a:rPr lang="zh-CN" altLang="en-US" sz="2400" dirty="0">
                <a:solidFill>
                  <a:srgbClr val="FF0000"/>
                </a:solidFill>
              </a:rPr>
              <a:t>将平衡螺母向右调节，直至天平平衡</a:t>
            </a:r>
            <a:r>
              <a:rPr lang="zh-CN" altLang="en-US" dirty="0"/>
              <a:t>　</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
                                            <p:txEl>
                                              <p:pRg st="0" end="0"/>
                                            </p:txEl>
                                          </p:spTgt>
                                        </p:tgtEl>
                                        <p:attrNameLst>
                                          <p:attrName>style.visibility</p:attrName>
                                        </p:attrNameLst>
                                      </p:cBhvr>
                                      <p:to>
                                        <p:strVal val="visible"/>
                                      </p:to>
                                    </p:set>
                                    <p:anim calcmode="lin" valueType="num">
                                      <p:cBhvr additive="base">
                                        <p:cTn id="13"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0">
                                            <p:txEl>
                                              <p:pRg st="0" end="0"/>
                                            </p:txEl>
                                          </p:spTgt>
                                        </p:tgtEl>
                                        <p:attrNameLst>
                                          <p:attrName>style.visibility</p:attrName>
                                        </p:attrNameLst>
                                      </p:cBhvr>
                                      <p:to>
                                        <p:strVal val="visible"/>
                                      </p:to>
                                    </p:set>
                                    <p:anim calcmode="lin" valueType="num">
                                      <p:cBhvr additive="base">
                                        <p:cTn id="19"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684867" y="1005488"/>
            <a:ext cx="10874375" cy="2861310"/>
          </a:xfrm>
          <a:prstGeom prst="rect">
            <a:avLst/>
          </a:prstGeom>
          <a:noFill/>
        </p:spPr>
        <p:txBody>
          <a:bodyPr wrap="square" rtlCol="0" anchor="t">
            <a:spAutoFit/>
          </a:bodyPr>
          <a:lstStyle/>
          <a:p>
            <a:pPr fontAlgn="auto">
              <a:lnSpc>
                <a:spcPct val="150000"/>
              </a:lnSpc>
            </a:pPr>
            <a:r>
              <a:rPr lang="zh-CN" altLang="en-US" sz="2400" dirty="0">
                <a:latin typeface="Times New Roman" panose="02020603050405020304" pitchFamily="18" charset="0"/>
                <a:cs typeface="Times New Roman" panose="02020603050405020304" pitchFamily="18" charset="0"/>
              </a:rPr>
              <a:t>(2)天平调节平衡后，小明按图乙所示的方法来测量合金块的质量，他的实验操作有两点错误，请你帮他找出：①____________</a:t>
            </a:r>
            <a:r>
              <a:rPr lang="en-US" altLang="zh-CN" sz="2400" dirty="0">
                <a:latin typeface="Times New Roman" panose="02020603050405020304" pitchFamily="18" charset="0"/>
                <a:cs typeface="Times New Roman" panose="02020603050405020304" pitchFamily="18" charset="0"/>
              </a:rPr>
              <a:t>______</a:t>
            </a:r>
            <a:r>
              <a:rPr lang="zh-CN" altLang="en-US" sz="2400" dirty="0">
                <a:latin typeface="Times New Roman" panose="02020603050405020304" pitchFamily="18" charset="0"/>
                <a:cs typeface="Times New Roman" panose="02020603050405020304" pitchFamily="18" charset="0"/>
              </a:rPr>
              <a:t>___________；②_____________________</a:t>
            </a:r>
            <a:r>
              <a:rPr lang="en-US" altLang="zh-CN" sz="2400" dirty="0">
                <a:latin typeface="Times New Roman" panose="02020603050405020304" pitchFamily="18" charset="0"/>
                <a:cs typeface="Times New Roman" panose="02020603050405020304" pitchFamily="18" charset="0"/>
              </a:rPr>
              <a:t>_______</a:t>
            </a:r>
            <a:r>
              <a:rPr lang="zh-CN" altLang="en-US" sz="2400" dirty="0">
                <a:latin typeface="Times New Roman" panose="02020603050405020304" pitchFamily="18" charset="0"/>
                <a:cs typeface="Times New Roman" panose="02020603050405020304" pitchFamily="18" charset="0"/>
              </a:rPr>
              <a:t>；</a:t>
            </a:r>
          </a:p>
          <a:p>
            <a:pPr fontAlgn="auto">
              <a:lnSpc>
                <a:spcPct val="150000"/>
              </a:lnSpc>
            </a:pPr>
            <a:r>
              <a:rPr sz="2400" dirty="0">
                <a:latin typeface="Times New Roman" panose="02020603050405020304" pitchFamily="18" charset="0"/>
                <a:cs typeface="Times New Roman" panose="02020603050405020304" pitchFamily="18" charset="0"/>
                <a:sym typeface="+mn-ea"/>
              </a:rPr>
              <a:t>(3)小明正确操作使天平平衡，此时砝码质量及游码在标尺上的位置如图丙所示，合金块的质量</a:t>
            </a:r>
            <a:r>
              <a:rPr sz="2400" i="1" dirty="0">
                <a:latin typeface="Times New Roman" panose="02020603050405020304" pitchFamily="18" charset="0"/>
                <a:cs typeface="Times New Roman" panose="02020603050405020304" pitchFamily="18" charset="0"/>
                <a:sym typeface="+mn-ea"/>
              </a:rPr>
              <a:t>m</a:t>
            </a:r>
            <a:r>
              <a:rPr sz="2400" dirty="0">
                <a:latin typeface="Times New Roman" panose="02020603050405020304" pitchFamily="18" charset="0"/>
                <a:cs typeface="Times New Roman" panose="02020603050405020304" pitchFamily="18" charset="0"/>
                <a:sym typeface="+mn-ea"/>
              </a:rPr>
              <a:t>＝______g.</a:t>
            </a:r>
            <a:endParaRPr lang="zh-CN" altLang="en-US" sz="2400" dirty="0">
              <a:latin typeface="Times New Roman" panose="02020603050405020304" pitchFamily="18" charset="0"/>
              <a:cs typeface="Times New Roman" panose="02020603050405020304" pitchFamily="18" charset="0"/>
            </a:endParaRPr>
          </a:p>
        </p:txBody>
      </p:sp>
      <p:sp>
        <p:nvSpPr>
          <p:cNvPr id="11" name="矩形 10"/>
          <p:cNvSpPr/>
          <p:nvPr/>
        </p:nvSpPr>
        <p:spPr>
          <a:xfrm>
            <a:off x="6066785" y="5892919"/>
            <a:ext cx="982980" cy="368300"/>
          </a:xfrm>
          <a:prstGeom prst="rect">
            <a:avLst/>
          </a:prstGeom>
        </p:spPr>
        <p:txBody>
          <a:bodyPr wrap="none">
            <a:spAutoFit/>
          </a:bodyPr>
          <a:lstStyle/>
          <a:p>
            <a:r>
              <a:rPr lang="zh-CN" altLang="zh-CN" dirty="0"/>
              <a:t>例</a:t>
            </a:r>
            <a:r>
              <a:rPr lang="en-US" altLang="zh-CN" dirty="0">
                <a:latin typeface="Times New Roman" panose="02020603050405020304" pitchFamily="18" charset="0"/>
                <a:cs typeface="Times New Roman" panose="02020603050405020304" pitchFamily="18" charset="0"/>
              </a:rPr>
              <a:t>1</a:t>
            </a:r>
            <a:r>
              <a:rPr lang="zh-CN" altLang="zh-CN" dirty="0"/>
              <a:t>题图</a:t>
            </a:r>
            <a:endParaRPr lang="zh-CN" altLang="en-US" dirty="0"/>
          </a:p>
        </p:txBody>
      </p:sp>
      <p:sp>
        <p:nvSpPr>
          <p:cNvPr id="12" name="文本框 11"/>
          <p:cNvSpPr txBox="1"/>
          <p:nvPr/>
        </p:nvSpPr>
        <p:spPr>
          <a:xfrm>
            <a:off x="5614353" y="1651635"/>
            <a:ext cx="3683000" cy="460375"/>
          </a:xfrm>
          <a:prstGeom prst="rect">
            <a:avLst/>
          </a:prstGeom>
          <a:noFill/>
        </p:spPr>
        <p:txBody>
          <a:bodyPr wrap="square" rtlCol="0" anchor="t">
            <a:spAutoFit/>
          </a:bodyPr>
          <a:lstStyle/>
          <a:p>
            <a:r>
              <a:rPr lang="zh-CN" altLang="en-US" sz="2400" dirty="0">
                <a:solidFill>
                  <a:srgbClr val="FF0000"/>
                </a:solidFill>
              </a:rPr>
              <a:t>物体和砝码的位置放反了</a:t>
            </a:r>
            <a:r>
              <a:rPr lang="zh-CN" altLang="en-US" dirty="0"/>
              <a:t>　</a:t>
            </a:r>
          </a:p>
        </p:txBody>
      </p:sp>
      <p:sp>
        <p:nvSpPr>
          <p:cNvPr id="13" name="文本框 12"/>
          <p:cNvSpPr txBox="1"/>
          <p:nvPr/>
        </p:nvSpPr>
        <p:spPr>
          <a:xfrm>
            <a:off x="1182053" y="2211070"/>
            <a:ext cx="3963035" cy="460375"/>
          </a:xfrm>
          <a:prstGeom prst="rect">
            <a:avLst/>
          </a:prstGeom>
          <a:noFill/>
        </p:spPr>
        <p:txBody>
          <a:bodyPr wrap="square" rtlCol="0" anchor="t">
            <a:spAutoFit/>
          </a:bodyPr>
          <a:lstStyle/>
          <a:p>
            <a:r>
              <a:rPr lang="zh-CN" altLang="en-US" sz="2400" dirty="0">
                <a:solidFill>
                  <a:srgbClr val="FF0000"/>
                </a:solidFill>
              </a:rPr>
              <a:t>实验过程中调节了平衡螺母</a:t>
            </a:r>
            <a:r>
              <a:rPr lang="zh-CN" altLang="en-US" dirty="0"/>
              <a:t>　</a:t>
            </a:r>
          </a:p>
        </p:txBody>
      </p:sp>
      <p:grpSp>
        <p:nvGrpSpPr>
          <p:cNvPr id="16" name="组合 15"/>
          <p:cNvGrpSpPr/>
          <p:nvPr/>
        </p:nvGrpSpPr>
        <p:grpSpPr>
          <a:xfrm>
            <a:off x="3061018" y="4076065"/>
            <a:ext cx="6301105" cy="1789430"/>
            <a:chOff x="4819" y="6871"/>
            <a:chExt cx="9923" cy="2818"/>
          </a:xfrm>
        </p:grpSpPr>
        <p:pic>
          <p:nvPicPr>
            <p:cNvPr id="6" name="图片 -2147482317" descr="C:\Documents and Settings\Administrator\桌面\湖南物理\PY173.TIF"/>
            <p:cNvPicPr>
              <a:picLocks noChangeAspect="1"/>
            </p:cNvPicPr>
            <p:nvPr/>
          </p:nvPicPr>
          <p:blipFill>
            <a:blip r:embed="rId2" r:link="rId3"/>
            <a:srcRect l="49178" b="59019"/>
            <a:stretch>
              <a:fillRect/>
            </a:stretch>
          </p:blipFill>
          <p:spPr>
            <a:xfrm>
              <a:off x="4819" y="6986"/>
              <a:ext cx="4978" cy="2703"/>
            </a:xfrm>
            <a:prstGeom prst="rect">
              <a:avLst/>
            </a:prstGeom>
            <a:noFill/>
            <a:ln w="9525">
              <a:noFill/>
            </a:ln>
          </p:spPr>
        </p:pic>
        <p:pic>
          <p:nvPicPr>
            <p:cNvPr id="8" name="图片 -2147482317" descr="C:\Documents and Settings\Administrator\桌面\湖南物理\PY173.TIF"/>
            <p:cNvPicPr>
              <a:picLocks noChangeAspect="1"/>
            </p:cNvPicPr>
            <p:nvPr/>
          </p:nvPicPr>
          <p:blipFill>
            <a:blip r:embed="rId2" r:link="rId3"/>
            <a:srcRect l="-2164" t="56650" r="58497" b="-385"/>
            <a:stretch>
              <a:fillRect/>
            </a:stretch>
          </p:blipFill>
          <p:spPr>
            <a:xfrm>
              <a:off x="10564" y="6871"/>
              <a:ext cx="4179" cy="2818"/>
            </a:xfrm>
            <a:prstGeom prst="rect">
              <a:avLst/>
            </a:prstGeom>
            <a:noFill/>
            <a:ln w="9525">
              <a:noFill/>
            </a:ln>
          </p:spPr>
        </p:pic>
      </p:grpSp>
      <p:sp>
        <p:nvSpPr>
          <p:cNvPr id="15" name="文本框 14"/>
          <p:cNvSpPr txBox="1"/>
          <p:nvPr/>
        </p:nvSpPr>
        <p:spPr>
          <a:xfrm>
            <a:off x="3297238" y="3299460"/>
            <a:ext cx="607695" cy="460375"/>
          </a:xfrm>
          <a:prstGeom prst="rect">
            <a:avLst/>
          </a:prstGeom>
          <a:noFill/>
        </p:spPr>
        <p:txBody>
          <a:bodyPr wrap="square" rtlCol="0" anchor="t">
            <a:spAutoFit/>
          </a:bodyPr>
          <a:lstStyle/>
          <a:p>
            <a:r>
              <a:rPr lang="zh-CN" altLang="en-US" sz="2400" dirty="0">
                <a:solidFill>
                  <a:srgbClr val="FF0000"/>
                </a:solidFill>
                <a:latin typeface="Times New Roman" panose="02020603050405020304" pitchFamily="18" charset="0"/>
                <a:cs typeface="Times New Roman" panose="02020603050405020304" pitchFamily="18" charset="0"/>
              </a:rPr>
              <a:t>92</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 calcmode="lin" valueType="num">
                                      <p:cBhvr additive="base">
                                        <p:cTn id="7"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5">
                                            <p:txEl>
                                              <p:pRg st="0" end="0"/>
                                            </p:txEl>
                                          </p:spTgt>
                                        </p:tgtEl>
                                        <p:attrNameLst>
                                          <p:attrName>style.visibility</p:attrName>
                                        </p:attrNameLst>
                                      </p:cBhvr>
                                      <p:to>
                                        <p:strVal val="visible"/>
                                      </p:to>
                                    </p:set>
                                    <p:anim calcmode="lin" valueType="num">
                                      <p:cBhvr additive="base">
                                        <p:cTn id="19" dur="500" fill="hold"/>
                                        <p:tgtEl>
                                          <p:spTgt spid="15">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56908" y="915670"/>
            <a:ext cx="10695940" cy="5077460"/>
          </a:xfrm>
          <a:prstGeom prst="rect">
            <a:avLst/>
          </a:prstGeom>
        </p:spPr>
        <p:txBody>
          <a:bodyPr wrap="square">
            <a:spAutoFit/>
          </a:bodyPr>
          <a:lstStyle/>
          <a:p>
            <a:pPr fontAlgn="auto">
              <a:lnSpc>
                <a:spcPct val="150000"/>
              </a:lnSpc>
            </a:pPr>
            <a:r>
              <a:rPr sz="2400" dirty="0">
                <a:latin typeface="Times New Roman" panose="02020603050405020304" pitchFamily="18" charset="0"/>
                <a:cs typeface="Times New Roman" panose="02020603050405020304" pitchFamily="18" charset="0"/>
              </a:rPr>
              <a:t>(4)如图丁所示的量筒分度值为________mL，读数的视线应与液面________(选填“相平”或“不相平”)．</a:t>
            </a:r>
          </a:p>
          <a:p>
            <a:pPr fontAlgn="auto">
              <a:lnSpc>
                <a:spcPct val="150000"/>
              </a:lnSpc>
            </a:pPr>
            <a:r>
              <a:rPr sz="2400" dirty="0">
                <a:latin typeface="Times New Roman" panose="02020603050405020304" pitchFamily="18" charset="0"/>
                <a:cs typeface="Times New Roman" panose="02020603050405020304" pitchFamily="18" charset="0"/>
              </a:rPr>
              <a:t>(5)由于合金块形状不规则，小明利用量筒和水测出了合金块的体积．他先在量筒中装入适量的水，然后将合金块放入装有水的量筒中，然后读出合金块和水的总体积．操作如图丁所示．可知合金块的体积为_____cm</a:t>
            </a:r>
            <a:r>
              <a:rPr sz="2400" baseline="30000" dirty="0">
                <a:latin typeface="Times New Roman" panose="02020603050405020304" pitchFamily="18" charset="0"/>
                <a:cs typeface="Times New Roman" panose="02020603050405020304" pitchFamily="18" charset="0"/>
              </a:rPr>
              <a:t>3</a:t>
            </a:r>
            <a:r>
              <a:rPr sz="2400" dirty="0">
                <a:latin typeface="Times New Roman" panose="02020603050405020304" pitchFamily="18" charset="0"/>
                <a:cs typeface="Times New Roman" panose="02020603050405020304" pitchFamily="18" charset="0"/>
              </a:rPr>
              <a:t>，</a:t>
            </a:r>
          </a:p>
          <a:p>
            <a:pPr fontAlgn="auto">
              <a:lnSpc>
                <a:spcPct val="150000"/>
              </a:lnSpc>
            </a:pPr>
            <a:r>
              <a:rPr sz="2400" dirty="0">
                <a:latin typeface="Times New Roman" panose="02020603050405020304" pitchFamily="18" charset="0"/>
                <a:cs typeface="Times New Roman" panose="02020603050405020304" pitchFamily="18" charset="0"/>
              </a:rPr>
              <a:t>合金块的密度为_____g/cm</a:t>
            </a:r>
            <a:r>
              <a:rPr sz="2400" baseline="30000" dirty="0">
                <a:latin typeface="Times New Roman" panose="02020603050405020304" pitchFamily="18" charset="0"/>
                <a:cs typeface="Times New Roman" panose="02020603050405020304" pitchFamily="18" charset="0"/>
              </a:rPr>
              <a:t>3</a:t>
            </a:r>
            <a:r>
              <a:rPr sz="2400" dirty="0">
                <a:latin typeface="Times New Roman" panose="02020603050405020304" pitchFamily="18" charset="0"/>
                <a:cs typeface="Times New Roman" panose="02020603050405020304" pitchFamily="18" charset="0"/>
              </a:rPr>
              <a:t>.</a:t>
            </a:r>
          </a:p>
          <a:p>
            <a:pPr fontAlgn="auto">
              <a:lnSpc>
                <a:spcPct val="150000"/>
              </a:lnSpc>
            </a:pPr>
            <a:r>
              <a:rPr sz="2400" dirty="0">
                <a:latin typeface="Times New Roman" panose="02020603050405020304" pitchFamily="18" charset="0"/>
                <a:cs typeface="Times New Roman" panose="02020603050405020304" pitchFamily="18" charset="0"/>
              </a:rPr>
              <a:t>(6)查询教材中常见物质密度表得知钢的密度为7.9 g/cm</a:t>
            </a:r>
            <a:r>
              <a:rPr sz="2400" baseline="30000" dirty="0">
                <a:latin typeface="Times New Roman" panose="02020603050405020304" pitchFamily="18" charset="0"/>
                <a:cs typeface="Times New Roman" panose="02020603050405020304" pitchFamily="18" charset="0"/>
              </a:rPr>
              <a:t>3</a:t>
            </a:r>
            <a:r>
              <a:rPr sz="2400" dirty="0">
                <a:latin typeface="Times New Roman" panose="02020603050405020304" pitchFamily="18" charset="0"/>
                <a:cs typeface="Times New Roman" panose="02020603050405020304" pitchFamily="18" charset="0"/>
              </a:rPr>
              <a:t>，</a:t>
            </a:r>
          </a:p>
          <a:p>
            <a:pPr fontAlgn="auto">
              <a:lnSpc>
                <a:spcPct val="150000"/>
              </a:lnSpc>
            </a:pPr>
            <a:r>
              <a:rPr sz="2400" dirty="0">
                <a:latin typeface="Times New Roman" panose="02020603050405020304" pitchFamily="18" charset="0"/>
                <a:cs typeface="Times New Roman" panose="02020603050405020304" pitchFamily="18" charset="0"/>
              </a:rPr>
              <a:t>比较可知此合金__</a:t>
            </a:r>
            <a:r>
              <a:rPr lang="en-US" sz="2400" dirty="0">
                <a:latin typeface="Times New Roman" panose="02020603050405020304" pitchFamily="18" charset="0"/>
                <a:cs typeface="Times New Roman" panose="02020603050405020304" pitchFamily="18" charset="0"/>
              </a:rPr>
              <a:t>_____</a:t>
            </a:r>
            <a:r>
              <a:rPr sz="2400" dirty="0">
                <a:latin typeface="Times New Roman" panose="02020603050405020304" pitchFamily="18" charset="0"/>
                <a:cs typeface="Times New Roman" panose="02020603050405020304" pitchFamily="18" charset="0"/>
              </a:rPr>
              <a:t>(选填“是”或“不是”)钢质的．此合</a:t>
            </a:r>
          </a:p>
          <a:p>
            <a:pPr fontAlgn="auto">
              <a:lnSpc>
                <a:spcPct val="150000"/>
              </a:lnSpc>
            </a:pPr>
            <a:r>
              <a:rPr sz="2400" dirty="0">
                <a:latin typeface="Times New Roman" panose="02020603050405020304" pitchFamily="18" charset="0"/>
                <a:cs typeface="Times New Roman" panose="02020603050405020304" pitchFamily="18" charset="0"/>
              </a:rPr>
              <a:t>金磨损后，它的密度_______(选填“变大”“变小”或“不变”)．</a:t>
            </a:r>
          </a:p>
        </p:txBody>
      </p:sp>
      <p:sp>
        <p:nvSpPr>
          <p:cNvPr id="11" name="矩形 10"/>
          <p:cNvSpPr/>
          <p:nvPr/>
        </p:nvSpPr>
        <p:spPr>
          <a:xfrm>
            <a:off x="9524683" y="5819894"/>
            <a:ext cx="1211580" cy="368300"/>
          </a:xfrm>
          <a:prstGeom prst="rect">
            <a:avLst/>
          </a:prstGeom>
        </p:spPr>
        <p:txBody>
          <a:bodyPr wrap="none">
            <a:spAutoFit/>
          </a:bodyPr>
          <a:lstStyle/>
          <a:p>
            <a:r>
              <a:rPr lang="zh-CN" altLang="zh-CN" dirty="0">
                <a:latin typeface="Times New Roman" panose="02020603050405020304" pitchFamily="18" charset="0"/>
                <a:cs typeface="Times New Roman" panose="02020603050405020304" pitchFamily="18" charset="0"/>
              </a:rPr>
              <a:t>例</a:t>
            </a:r>
            <a:r>
              <a:rPr lang="en-US" altLang="zh-CN" dirty="0">
                <a:latin typeface="Times New Roman" panose="02020603050405020304" pitchFamily="18" charset="0"/>
                <a:cs typeface="Times New Roman" panose="02020603050405020304" pitchFamily="18" charset="0"/>
              </a:rPr>
              <a:t>1</a:t>
            </a:r>
            <a:r>
              <a:rPr lang="zh-CN" altLang="zh-CN" dirty="0">
                <a:latin typeface="Times New Roman" panose="02020603050405020304" pitchFamily="18" charset="0"/>
                <a:cs typeface="Times New Roman" panose="02020603050405020304" pitchFamily="18" charset="0"/>
              </a:rPr>
              <a:t>题图丁</a:t>
            </a:r>
            <a:endParaRPr lang="zh-CN" altLang="en-US" dirty="0">
              <a:latin typeface="Times New Roman" panose="02020603050405020304" pitchFamily="18" charset="0"/>
              <a:cs typeface="Times New Roman" panose="02020603050405020304" pitchFamily="18" charset="0"/>
            </a:endParaRPr>
          </a:p>
        </p:txBody>
      </p:sp>
      <p:sp>
        <p:nvSpPr>
          <p:cNvPr id="5" name="文本框 4"/>
          <p:cNvSpPr txBox="1"/>
          <p:nvPr/>
        </p:nvSpPr>
        <p:spPr>
          <a:xfrm>
            <a:off x="5183823" y="1006475"/>
            <a:ext cx="494665" cy="460375"/>
          </a:xfrm>
          <a:prstGeom prst="rect">
            <a:avLst/>
          </a:prstGeom>
          <a:noFill/>
        </p:spPr>
        <p:txBody>
          <a:bodyPr wrap="square" rtlCol="0" anchor="t">
            <a:spAutoFit/>
          </a:bodyPr>
          <a:lstStyle/>
          <a:p>
            <a:r>
              <a:rPr lang="zh-CN" altLang="en-US" sz="2400" dirty="0">
                <a:solidFill>
                  <a:srgbClr val="FF0000"/>
                </a:solidFill>
                <a:latin typeface="Times New Roman" panose="02020603050405020304" pitchFamily="18" charset="0"/>
                <a:cs typeface="Times New Roman" panose="02020603050405020304" pitchFamily="18" charset="0"/>
              </a:rPr>
              <a:t>2</a:t>
            </a:r>
          </a:p>
        </p:txBody>
      </p:sp>
      <p:pic>
        <p:nvPicPr>
          <p:cNvPr id="2" name="图片 -2147482317" descr="C:\Documents and Settings\Administrator\桌面\湖南物理\PY173.TIF"/>
          <p:cNvPicPr>
            <a:picLocks noChangeAspect="1"/>
          </p:cNvPicPr>
          <p:nvPr/>
        </p:nvPicPr>
        <p:blipFill>
          <a:blip r:embed="rId3" r:link="rId4">
            <a:clrChange>
              <a:clrFrom>
                <a:srgbClr val="FFFFFF">
                  <a:alpha val="100000"/>
                </a:srgbClr>
              </a:clrFrom>
              <a:clrTo>
                <a:srgbClr val="FFFFFF">
                  <a:alpha val="100000"/>
                  <a:alpha val="0"/>
                </a:srgbClr>
              </a:clrTo>
            </a:clrChange>
          </a:blip>
          <a:srcRect l="58277" t="41416" r="12078" b="7472"/>
          <a:stretch>
            <a:fillRect/>
          </a:stretch>
        </p:blipFill>
        <p:spPr>
          <a:xfrm>
            <a:off x="9125903" y="3390900"/>
            <a:ext cx="2009140" cy="2332990"/>
          </a:xfrm>
          <a:prstGeom prst="rect">
            <a:avLst/>
          </a:prstGeom>
          <a:noFill/>
          <a:ln w="9525">
            <a:noFill/>
          </a:ln>
        </p:spPr>
      </p:pic>
      <p:sp>
        <p:nvSpPr>
          <p:cNvPr id="4" name="文本框 3"/>
          <p:cNvSpPr txBox="1"/>
          <p:nvPr/>
        </p:nvSpPr>
        <p:spPr>
          <a:xfrm>
            <a:off x="9524048" y="1006475"/>
            <a:ext cx="812165" cy="460375"/>
          </a:xfrm>
          <a:prstGeom prst="rect">
            <a:avLst/>
          </a:prstGeom>
          <a:noFill/>
        </p:spPr>
        <p:txBody>
          <a:bodyPr wrap="square" rtlCol="0" anchor="t">
            <a:spAutoFit/>
          </a:bodyPr>
          <a:lstStyle/>
          <a:p>
            <a:r>
              <a:rPr lang="zh-CN" altLang="en-US" sz="2400" dirty="0">
                <a:solidFill>
                  <a:srgbClr val="FF0000"/>
                </a:solidFill>
                <a:latin typeface="Times New Roman" panose="02020603050405020304" pitchFamily="18" charset="0"/>
                <a:cs typeface="Times New Roman" panose="02020603050405020304" pitchFamily="18" charset="0"/>
              </a:rPr>
              <a:t>相平</a:t>
            </a:r>
          </a:p>
        </p:txBody>
      </p:sp>
      <p:sp>
        <p:nvSpPr>
          <p:cNvPr id="6" name="文本框 5"/>
          <p:cNvSpPr txBox="1"/>
          <p:nvPr/>
        </p:nvSpPr>
        <p:spPr>
          <a:xfrm>
            <a:off x="7535863" y="3180080"/>
            <a:ext cx="621665" cy="460375"/>
          </a:xfrm>
          <a:prstGeom prst="rect">
            <a:avLst/>
          </a:prstGeom>
          <a:noFill/>
        </p:spPr>
        <p:txBody>
          <a:bodyPr wrap="square" rtlCol="0" anchor="t">
            <a:spAutoFit/>
          </a:bodyPr>
          <a:lstStyle/>
          <a:p>
            <a:r>
              <a:rPr lang="zh-CN" altLang="en-US" sz="2400" dirty="0">
                <a:solidFill>
                  <a:srgbClr val="FF0000"/>
                </a:solidFill>
                <a:latin typeface="Times New Roman" panose="02020603050405020304" pitchFamily="18" charset="0"/>
                <a:cs typeface="Times New Roman" panose="02020603050405020304" pitchFamily="18" charset="0"/>
              </a:rPr>
              <a:t>20</a:t>
            </a:r>
          </a:p>
        </p:txBody>
      </p:sp>
      <p:sp>
        <p:nvSpPr>
          <p:cNvPr id="7" name="文本框 6"/>
          <p:cNvSpPr txBox="1"/>
          <p:nvPr/>
        </p:nvSpPr>
        <p:spPr>
          <a:xfrm>
            <a:off x="3034348" y="3749675"/>
            <a:ext cx="817880" cy="460375"/>
          </a:xfrm>
          <a:prstGeom prst="rect">
            <a:avLst/>
          </a:prstGeom>
          <a:noFill/>
        </p:spPr>
        <p:txBody>
          <a:bodyPr wrap="square" rtlCol="0" anchor="t">
            <a:spAutoFit/>
          </a:bodyPr>
          <a:lstStyle/>
          <a:p>
            <a:r>
              <a:rPr lang="zh-CN" altLang="en-US" sz="2400" dirty="0">
                <a:solidFill>
                  <a:srgbClr val="FF0000"/>
                </a:solidFill>
                <a:latin typeface="Times New Roman" panose="02020603050405020304" pitchFamily="18" charset="0"/>
                <a:cs typeface="Times New Roman" panose="02020603050405020304" pitchFamily="18" charset="0"/>
              </a:rPr>
              <a:t>4.6</a:t>
            </a:r>
          </a:p>
        </p:txBody>
      </p:sp>
      <p:sp>
        <p:nvSpPr>
          <p:cNvPr id="9" name="文本框 8"/>
          <p:cNvSpPr txBox="1"/>
          <p:nvPr/>
        </p:nvSpPr>
        <p:spPr>
          <a:xfrm>
            <a:off x="2962593" y="4804410"/>
            <a:ext cx="944245" cy="460375"/>
          </a:xfrm>
          <a:prstGeom prst="rect">
            <a:avLst/>
          </a:prstGeom>
          <a:noFill/>
        </p:spPr>
        <p:txBody>
          <a:bodyPr wrap="square" rtlCol="0" anchor="t">
            <a:spAutoFit/>
          </a:bodyPr>
          <a:lstStyle/>
          <a:p>
            <a:r>
              <a:rPr lang="zh-CN" altLang="en-US" sz="2400" dirty="0">
                <a:solidFill>
                  <a:srgbClr val="FF0000"/>
                </a:solidFill>
                <a:latin typeface="Times New Roman" panose="02020603050405020304" pitchFamily="18" charset="0"/>
                <a:cs typeface="Times New Roman" panose="02020603050405020304" pitchFamily="18" charset="0"/>
              </a:rPr>
              <a:t>不是</a:t>
            </a:r>
          </a:p>
        </p:txBody>
      </p:sp>
      <p:sp>
        <p:nvSpPr>
          <p:cNvPr id="13" name="文本框 12"/>
          <p:cNvSpPr txBox="1"/>
          <p:nvPr/>
        </p:nvSpPr>
        <p:spPr>
          <a:xfrm>
            <a:off x="3598228" y="5396865"/>
            <a:ext cx="805815" cy="460375"/>
          </a:xfrm>
          <a:prstGeom prst="rect">
            <a:avLst/>
          </a:prstGeom>
          <a:noFill/>
        </p:spPr>
        <p:txBody>
          <a:bodyPr wrap="square" rtlCol="0" anchor="t">
            <a:spAutoFit/>
          </a:bodyPr>
          <a:lstStyle/>
          <a:p>
            <a:r>
              <a:rPr lang="zh-CN" altLang="en-US" sz="2400" dirty="0">
                <a:solidFill>
                  <a:srgbClr val="FF0000"/>
                </a:solidFill>
                <a:latin typeface="Times New Roman" panose="02020603050405020304" pitchFamily="18" charset="0"/>
                <a:cs typeface="Times New Roman" panose="02020603050405020304" pitchFamily="18" charset="0"/>
              </a:rPr>
              <a:t>不变</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additive="base">
                                        <p:cTn id="13"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7">
                                            <p:txEl>
                                              <p:pRg st="0" end="0"/>
                                            </p:txEl>
                                          </p:spTgt>
                                        </p:tgtEl>
                                        <p:attrNameLst>
                                          <p:attrName>style.visibility</p:attrName>
                                        </p:attrNameLst>
                                      </p:cBhvr>
                                      <p:to>
                                        <p:strVal val="visible"/>
                                      </p:to>
                                    </p:set>
                                    <p:anim calcmode="lin" valueType="num">
                                      <p:cBhvr additive="base">
                                        <p:cTn id="25"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9">
                                            <p:txEl>
                                              <p:pRg st="0" end="0"/>
                                            </p:txEl>
                                          </p:spTgt>
                                        </p:tgtEl>
                                        <p:attrNameLst>
                                          <p:attrName>style.visibility</p:attrName>
                                        </p:attrNameLst>
                                      </p:cBhvr>
                                      <p:to>
                                        <p:strVal val="visible"/>
                                      </p:to>
                                    </p:set>
                                    <p:anim calcmode="lin" valueType="num">
                                      <p:cBhvr additive="base">
                                        <p:cTn id="31"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3">
                                            <p:txEl>
                                              <p:pRg st="0" end="0"/>
                                            </p:txEl>
                                          </p:spTgt>
                                        </p:tgtEl>
                                        <p:attrNameLst>
                                          <p:attrName>style.visibility</p:attrName>
                                        </p:attrNameLst>
                                      </p:cBhvr>
                                      <p:to>
                                        <p:strVal val="visible"/>
                                      </p:to>
                                    </p:set>
                                    <p:anim calcmode="lin" valueType="num">
                                      <p:cBhvr additive="base">
                                        <p:cTn id="37"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文本框 108"/>
          <p:cNvSpPr txBox="1"/>
          <p:nvPr/>
        </p:nvSpPr>
        <p:spPr>
          <a:xfrm>
            <a:off x="899478" y="1541145"/>
            <a:ext cx="10497820" cy="4523105"/>
          </a:xfrm>
          <a:prstGeom prst="rect">
            <a:avLst/>
          </a:prstGeom>
          <a:noFill/>
          <a:ln w="9525">
            <a:noFill/>
          </a:ln>
        </p:spPr>
        <p:txBody>
          <a:bodyPr wrap="square">
            <a:spAutoFit/>
          </a:bodyPr>
          <a:lstStyle/>
          <a:p>
            <a:pPr indent="0" fontAlgn="auto">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(7)</a:t>
            </a:r>
            <a:r>
              <a:rPr lang="zh-CN" sz="2400" b="0">
                <a:latin typeface="Times New Roman" panose="02020603050405020304" pitchFamily="18" charset="0"/>
                <a:ea typeface="宋体" panose="02010600030101010101" pitchFamily="2" charset="-122"/>
                <a:cs typeface="Times New Roman" panose="02020603050405020304" pitchFamily="18" charset="0"/>
              </a:rPr>
              <a:t>若他先测合金块的体积，再测质量，那么用这种方法测得的密度与真实值相比</a:t>
            </a:r>
            <a:r>
              <a:rPr lang="en-US" sz="2400" b="0">
                <a:latin typeface="Times New Roman" panose="02020603050405020304" pitchFamily="18" charset="0"/>
                <a:ea typeface="宋体" panose="02010600030101010101" pitchFamily="2" charset="-122"/>
                <a:cs typeface="Times New Roman" panose="02020603050405020304" pitchFamily="18" charset="0"/>
              </a:rPr>
              <a:t>________(</a:t>
            </a:r>
            <a:r>
              <a:rPr lang="zh-CN" sz="2400" b="0">
                <a:latin typeface="Times New Roman" panose="02020603050405020304" pitchFamily="18" charset="0"/>
                <a:ea typeface="宋体" panose="02010600030101010101" pitchFamily="2" charset="-122"/>
                <a:cs typeface="Times New Roman" panose="02020603050405020304" pitchFamily="18" charset="0"/>
              </a:rPr>
              <a:t>选填</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偏大</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相同</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或</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偏小</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，原因是</a:t>
            </a:r>
            <a:r>
              <a:rPr lang="en-US" sz="2400" b="0">
                <a:latin typeface="Times New Roman" panose="02020603050405020304" pitchFamily="18" charset="0"/>
                <a:ea typeface="宋体" panose="02010600030101010101" pitchFamily="2" charset="-122"/>
                <a:cs typeface="Times New Roman" panose="02020603050405020304" pitchFamily="18" charset="0"/>
              </a:rPr>
              <a:t>_______________________</a:t>
            </a:r>
          </a:p>
          <a:p>
            <a:pPr indent="0" fontAlgn="auto">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a:t>
            </a:r>
          </a:p>
          <a:p>
            <a:pPr indent="0" fontAlgn="auto">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(8)</a:t>
            </a:r>
            <a:r>
              <a:rPr lang="zh-CN" sz="2400" b="0">
                <a:latin typeface="Times New Roman" panose="02020603050405020304" pitchFamily="18" charset="0"/>
                <a:ea typeface="宋体" panose="02010600030101010101" pitchFamily="2" charset="-122"/>
                <a:cs typeface="Times New Roman" panose="02020603050405020304" pitchFamily="18" charset="0"/>
              </a:rPr>
              <a:t>实验结束，小明发现所用的</a:t>
            </a:r>
            <a:r>
              <a:rPr lang="en-US" sz="2400" b="0">
                <a:latin typeface="Times New Roman" panose="02020603050405020304" pitchFamily="18" charset="0"/>
                <a:ea typeface="宋体" panose="02010600030101010101" pitchFamily="2" charset="-122"/>
                <a:cs typeface="Times New Roman" panose="02020603050405020304" pitchFamily="18" charset="0"/>
              </a:rPr>
              <a:t>50 g</a:t>
            </a:r>
            <a:r>
              <a:rPr lang="zh-CN" sz="2400" b="0">
                <a:latin typeface="Times New Roman" panose="02020603050405020304" pitchFamily="18" charset="0"/>
                <a:ea typeface="宋体" panose="02010600030101010101" pitchFamily="2" charset="-122"/>
                <a:cs typeface="Times New Roman" panose="02020603050405020304" pitchFamily="18" charset="0"/>
              </a:rPr>
              <a:t>砝码沾有粉笔灰，其他操作准确，那么，他所测量的合金块密度将比真实的密度</a:t>
            </a:r>
            <a:r>
              <a:rPr lang="en-US" sz="2400" b="0">
                <a:latin typeface="Times New Roman" panose="02020603050405020304" pitchFamily="18" charset="0"/>
                <a:ea typeface="宋体" panose="02010600030101010101" pitchFamily="2" charset="-122"/>
                <a:cs typeface="Times New Roman" panose="02020603050405020304" pitchFamily="18" charset="0"/>
              </a:rPr>
              <a:t>________(</a:t>
            </a:r>
            <a:r>
              <a:rPr lang="zh-CN" sz="2400" b="0">
                <a:latin typeface="Times New Roman" panose="02020603050405020304" pitchFamily="18" charset="0"/>
                <a:ea typeface="宋体" panose="02010600030101010101" pitchFamily="2" charset="-122"/>
                <a:cs typeface="Times New Roman" panose="02020603050405020304" pitchFamily="18" charset="0"/>
              </a:rPr>
              <a:t>选填</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偏大</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或</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偏小</a:t>
            </a:r>
            <a:r>
              <a:rPr lang="en-US" sz="2400" b="0">
                <a:latin typeface="Times New Roman" panose="02020603050405020304" pitchFamily="18" charset="0"/>
                <a:ea typeface="宋体" panose="02010600030101010101" pitchFamily="2" charset="-122"/>
                <a:cs typeface="Times New Roman" panose="02020603050405020304" pitchFamily="18" charset="0"/>
              </a:rPr>
              <a:t>”).</a:t>
            </a:r>
          </a:p>
          <a:p>
            <a:pPr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(9)</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整理实验器材时发现，天平的左盘有一个缺角，则测量结果</a:t>
            </a:r>
            <a:r>
              <a:rPr lang="en-US" altLang="zh-CN" sz="2400">
                <a:latin typeface="Times New Roman" panose="02020603050405020304" pitchFamily="18" charset="0"/>
                <a:ea typeface="宋体" panose="02010600030101010101" pitchFamily="2" charset="-122"/>
                <a:cs typeface="Times New Roman" panose="02020603050405020304" pitchFamily="18" charset="0"/>
                <a:sym typeface="+mn-ea"/>
              </a:rPr>
              <a:t>________</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_(</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选填</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偏大</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偏小</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或</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仍然准确</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 </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32" name="组合 31"/>
          <p:cNvGrpSpPr/>
          <p:nvPr/>
        </p:nvGrpSpPr>
        <p:grpSpPr>
          <a:xfrm>
            <a:off x="1006158" y="1080770"/>
            <a:ext cx="2414905" cy="460375"/>
            <a:chOff x="5377" y="4501"/>
            <a:chExt cx="3803" cy="725"/>
          </a:xfrm>
        </p:grpSpPr>
        <p:pic>
          <p:nvPicPr>
            <p:cNvPr id="33" name="图片 2" descr="48"/>
            <p:cNvPicPr>
              <a:picLocks noChangeAspect="1"/>
            </p:cNvPicPr>
            <p:nvPr/>
          </p:nvPicPr>
          <p:blipFill>
            <a:blip r:embed="rId3"/>
            <a:stretch>
              <a:fillRect/>
            </a:stretch>
          </p:blipFill>
          <p:spPr>
            <a:xfrm>
              <a:off x="8382" y="4608"/>
              <a:ext cx="798" cy="510"/>
            </a:xfrm>
            <a:prstGeom prst="rect">
              <a:avLst/>
            </a:prstGeom>
            <a:noFill/>
            <a:ln w="9525">
              <a:noFill/>
            </a:ln>
          </p:spPr>
        </p:pic>
        <p:pic>
          <p:nvPicPr>
            <p:cNvPr id="34" name="图片 3" descr="47"/>
            <p:cNvPicPr>
              <a:picLocks noChangeAspect="1"/>
            </p:cNvPicPr>
            <p:nvPr/>
          </p:nvPicPr>
          <p:blipFill>
            <a:blip r:embed="rId4"/>
            <a:stretch>
              <a:fillRect/>
            </a:stretch>
          </p:blipFill>
          <p:spPr>
            <a:xfrm>
              <a:off x="5377" y="4608"/>
              <a:ext cx="798" cy="510"/>
            </a:xfrm>
            <a:prstGeom prst="rect">
              <a:avLst/>
            </a:prstGeom>
            <a:noFill/>
            <a:ln w="9525">
              <a:noFill/>
            </a:ln>
          </p:spPr>
        </p:pic>
        <p:sp>
          <p:nvSpPr>
            <p:cNvPr id="55" name="文本框 69"/>
            <p:cNvSpPr txBox="1"/>
            <p:nvPr/>
          </p:nvSpPr>
          <p:spPr>
            <a:xfrm>
              <a:off x="6072" y="4501"/>
              <a:ext cx="2357" cy="725"/>
            </a:xfrm>
            <a:prstGeom prst="rect">
              <a:avLst/>
            </a:prstGeom>
            <a:noFill/>
            <a:ln w="9525">
              <a:noFill/>
            </a:ln>
          </p:spPr>
          <p:txBody>
            <a:bodyPr wrap="square" anchor="t">
              <a:spAutoFit/>
            </a:bodyPr>
            <a:lstStyle/>
            <a:p>
              <a:pPr algn="ctr"/>
              <a:r>
                <a:rPr lang="zh-CN" altLang="en-US" sz="2400" b="1">
                  <a:solidFill>
                    <a:srgbClr val="18924B"/>
                  </a:solidFill>
                  <a:latin typeface="黑体" panose="02010609060101010101" pitchFamily="49" charset="-122"/>
                  <a:ea typeface="黑体" panose="02010609060101010101" pitchFamily="49" charset="-122"/>
                </a:rPr>
                <a:t>能力提升</a:t>
              </a:r>
            </a:p>
          </p:txBody>
        </p:sp>
      </p:grpSp>
      <p:sp>
        <p:nvSpPr>
          <p:cNvPr id="25" name="文本框 24"/>
          <p:cNvSpPr txBox="1"/>
          <p:nvPr/>
        </p:nvSpPr>
        <p:spPr>
          <a:xfrm>
            <a:off x="1781493" y="2164715"/>
            <a:ext cx="880745" cy="460375"/>
          </a:xfrm>
          <a:prstGeom prst="rect">
            <a:avLst/>
          </a:prstGeom>
          <a:noFill/>
        </p:spPr>
        <p:txBody>
          <a:bodyPr wrap="square" rtlCol="0" anchor="t">
            <a:spAutoFit/>
          </a:bodyPr>
          <a:lstStyle/>
          <a:p>
            <a:r>
              <a:rPr lang="zh-CN" altLang="en-US" sz="2400" dirty="0">
                <a:solidFill>
                  <a:srgbClr val="FF0000"/>
                </a:solidFill>
                <a:latin typeface="Times New Roman" panose="02020603050405020304" pitchFamily="18" charset="0"/>
                <a:cs typeface="Times New Roman" panose="02020603050405020304" pitchFamily="18" charset="0"/>
              </a:rPr>
              <a:t>偏大</a:t>
            </a:r>
          </a:p>
        </p:txBody>
      </p:sp>
      <p:sp>
        <p:nvSpPr>
          <p:cNvPr id="8" name="文本框 7"/>
          <p:cNvSpPr txBox="1"/>
          <p:nvPr/>
        </p:nvSpPr>
        <p:spPr>
          <a:xfrm>
            <a:off x="6324283" y="4361180"/>
            <a:ext cx="960755" cy="460375"/>
          </a:xfrm>
          <a:prstGeom prst="rect">
            <a:avLst/>
          </a:prstGeom>
          <a:noFill/>
        </p:spPr>
        <p:txBody>
          <a:bodyPr wrap="square" rtlCol="0" anchor="t">
            <a:spAutoFit/>
          </a:bodyPr>
          <a:lstStyle/>
          <a:p>
            <a:r>
              <a:rPr lang="zh-CN" altLang="en-US" sz="2400">
                <a:solidFill>
                  <a:srgbClr val="FF0000"/>
                </a:solidFill>
              </a:rPr>
              <a:t>偏小</a:t>
            </a:r>
          </a:p>
        </p:txBody>
      </p:sp>
      <p:sp>
        <p:nvSpPr>
          <p:cNvPr id="9" name="文本框 8"/>
          <p:cNvSpPr txBox="1"/>
          <p:nvPr/>
        </p:nvSpPr>
        <p:spPr>
          <a:xfrm>
            <a:off x="9289098" y="4914900"/>
            <a:ext cx="1515110" cy="460375"/>
          </a:xfrm>
          <a:prstGeom prst="rect">
            <a:avLst/>
          </a:prstGeom>
          <a:noFill/>
        </p:spPr>
        <p:txBody>
          <a:bodyPr wrap="square" rtlCol="0" anchor="t">
            <a:spAutoFit/>
          </a:bodyPr>
          <a:lstStyle/>
          <a:p>
            <a:r>
              <a:rPr lang="zh-CN" altLang="en-US" sz="2400">
                <a:solidFill>
                  <a:srgbClr val="FF0000"/>
                </a:solidFill>
              </a:rPr>
              <a:t>仍然准确</a:t>
            </a:r>
          </a:p>
        </p:txBody>
      </p:sp>
      <p:grpSp>
        <p:nvGrpSpPr>
          <p:cNvPr id="2" name="组合 1"/>
          <p:cNvGrpSpPr/>
          <p:nvPr/>
        </p:nvGrpSpPr>
        <p:grpSpPr>
          <a:xfrm>
            <a:off x="960438" y="2004060"/>
            <a:ext cx="10497820" cy="1753235"/>
            <a:chOff x="1624" y="3156"/>
            <a:chExt cx="16532" cy="2761"/>
          </a:xfrm>
        </p:grpSpPr>
        <p:sp>
          <p:nvSpPr>
            <p:cNvPr id="5" name="文本框 4"/>
            <p:cNvSpPr txBox="1"/>
            <p:nvPr/>
          </p:nvSpPr>
          <p:spPr>
            <a:xfrm>
              <a:off x="1624" y="3156"/>
              <a:ext cx="16532" cy="2761"/>
            </a:xfrm>
            <a:prstGeom prst="rect">
              <a:avLst/>
            </a:prstGeom>
            <a:noFill/>
          </p:spPr>
          <p:txBody>
            <a:bodyPr wrap="square" rtlCol="0" anchor="t">
              <a:spAutoFit/>
            </a:bodyPr>
            <a:lstStyle/>
            <a:p>
              <a:pPr>
                <a:lnSpc>
                  <a:spcPct val="150000"/>
                </a:lnSpc>
              </a:pPr>
              <a:r>
                <a:rPr lang="en-US" altLang="zh-CN" sz="2400">
                  <a:solidFill>
                    <a:srgbClr val="FF0000"/>
                  </a:solidFill>
                </a:rPr>
                <a:t>                                                                                                   </a:t>
              </a:r>
              <a:r>
                <a:rPr lang="zh-CN" altLang="en-US" sz="2400">
                  <a:solidFill>
                    <a:srgbClr val="FF0000"/>
                  </a:solidFill>
                </a:rPr>
                <a:t>将合金块从量筒中取出时会因为合金块上附着水，而导致质量的</a:t>
              </a:r>
              <a:r>
                <a:rPr lang="zh-CN" altLang="en-US" sz="2400">
                  <a:solidFill>
                    <a:srgbClr val="FF0000"/>
                  </a:solidFill>
                  <a:sym typeface="+mn-ea"/>
                </a:rPr>
                <a:t>测量值偏大，根据</a:t>
              </a:r>
              <a:r>
                <a:rPr lang="zh-CN" altLang="en-US" sz="2400" i="1">
                  <a:solidFill>
                    <a:srgbClr val="FF0000"/>
                  </a:solidFill>
                  <a:latin typeface="Times New Roman" panose="02020603050405020304" pitchFamily="18" charset="0"/>
                  <a:cs typeface="Times New Roman" panose="02020603050405020304" pitchFamily="18" charset="0"/>
                  <a:sym typeface="+mn-ea"/>
                </a:rPr>
                <a:t>ρ</a:t>
              </a:r>
              <a:r>
                <a:rPr lang="zh-CN" altLang="en-US" sz="2400">
                  <a:solidFill>
                    <a:srgbClr val="FF0000"/>
                  </a:solidFill>
                  <a:sym typeface="+mn-ea"/>
                </a:rPr>
                <a:t>＝       可知，密度测量值偏大</a:t>
              </a:r>
              <a:endParaRPr lang="zh-CN" altLang="en-US" sz="2400">
                <a:solidFill>
                  <a:srgbClr val="FF0000"/>
                </a:solidFill>
              </a:endParaRPr>
            </a:p>
          </p:txBody>
        </p:sp>
        <p:graphicFrame>
          <p:nvGraphicFramePr>
            <p:cNvPr id="11" name="对象 10"/>
            <p:cNvGraphicFramePr/>
            <p:nvPr/>
          </p:nvGraphicFramePr>
          <p:xfrm>
            <a:off x="14502" y="4021"/>
            <a:ext cx="750" cy="1017"/>
          </p:xfrm>
          <a:graphic>
            <a:graphicData uri="http://schemas.openxmlformats.org/presentationml/2006/ole">
              <mc:AlternateContent xmlns:mc="http://schemas.openxmlformats.org/markup-compatibility/2006">
                <mc:Choice xmlns:v="urn:schemas-microsoft-com:vml" Requires="v">
                  <p:oleObj spid="_x0000_s7171" r:id="rId5" imgW="359410" imgH="504190" progId="Equation.DSMT4">
                    <p:embed/>
                  </p:oleObj>
                </mc:Choice>
                <mc:Fallback>
                  <p:oleObj r:id="rId5" imgW="359410" imgH="504190" progId="Equation.DSMT4">
                    <p:embed/>
                    <p:pic>
                      <p:nvPicPr>
                        <p:cNvPr id="0" name="图片 11"/>
                        <p:cNvPicPr/>
                        <p:nvPr/>
                      </p:nvPicPr>
                      <p:blipFill>
                        <a:blip r:embed="rId6"/>
                        <a:stretch>
                          <a:fillRect/>
                        </a:stretch>
                      </p:blipFill>
                      <p:spPr>
                        <a:xfrm>
                          <a:off x="14502" y="4021"/>
                          <a:ext cx="750" cy="1017"/>
                        </a:xfrm>
                        <a:prstGeom prst="rect">
                          <a:avLst/>
                        </a:prstGeom>
                      </p:spPr>
                    </p:pic>
                  </p:oleObj>
                </mc:Fallback>
              </mc:AlternateContent>
            </a:graphicData>
          </a:graphic>
        </p:graphicFrame>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ppt_x"/>
                                          </p:val>
                                        </p:tav>
                                        <p:tav tm="100000">
                                          <p:val>
                                            <p:strVal val="#ppt_x"/>
                                          </p:val>
                                        </p:tav>
                                      </p:tavLst>
                                    </p:anim>
                                    <p:anim calcmode="lin" valueType="num">
                                      <p:cBhvr additive="base">
                                        <p:cTn id="8"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5" grpId="1"/>
      <p:bldP spid="8" grpId="0"/>
      <p:bldP spid="8" grpId="1"/>
      <p:bldP spid="9" grpId="0"/>
      <p:bldP spid="9"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27673" y="890270"/>
            <a:ext cx="11385550" cy="5262245"/>
          </a:xfrm>
          <a:prstGeom prst="rect">
            <a:avLst/>
          </a:prstGeom>
          <a:noFill/>
          <a:ln w="9525">
            <a:noFill/>
          </a:ln>
        </p:spPr>
        <p:txBody>
          <a:bodyPr wrap="square">
            <a:spAutoFit/>
          </a:bodyPr>
          <a:lstStyle/>
          <a:p>
            <a:pPr indent="0" fontAlgn="auto">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(10)</a:t>
            </a:r>
            <a:r>
              <a:rPr lang="zh-CN" sz="2400" b="0">
                <a:latin typeface="Times New Roman" panose="02020603050405020304" pitchFamily="18" charset="0"/>
                <a:ea typeface="宋体" panose="02010600030101010101" pitchFamily="2" charset="-122"/>
                <a:cs typeface="Times New Roman" panose="02020603050405020304" pitchFamily="18" charset="0"/>
              </a:rPr>
              <a:t>实验中使用细线，是因为细线的体积可以忽略．假如细线的体积不能忽略，所</a:t>
            </a:r>
          </a:p>
          <a:p>
            <a:pPr indent="0" fontAlgn="auto">
              <a:lnSpc>
                <a:spcPct val="150000"/>
              </a:lnSpc>
            </a:pPr>
            <a:r>
              <a:rPr lang="zh-CN" sz="2400" b="0">
                <a:latin typeface="Times New Roman" panose="02020603050405020304" pitchFamily="18" charset="0"/>
                <a:ea typeface="宋体" panose="02010600030101010101" pitchFamily="2" charset="-122"/>
                <a:cs typeface="Times New Roman" panose="02020603050405020304" pitchFamily="18" charset="0"/>
              </a:rPr>
              <a:t>测合金块的密度将偏</a:t>
            </a:r>
            <a:r>
              <a:rPr lang="en-US" sz="2400" b="0">
                <a:latin typeface="Times New Roman" panose="02020603050405020304" pitchFamily="18" charset="0"/>
                <a:ea typeface="宋体" panose="02010600030101010101" pitchFamily="2" charset="-122"/>
                <a:cs typeface="Times New Roman" panose="02020603050405020304" pitchFamily="18" charset="0"/>
              </a:rPr>
              <a:t>_____</a:t>
            </a:r>
            <a:r>
              <a:rPr lang="zh-CN" sz="2400" b="0">
                <a:latin typeface="Times New Roman" panose="02020603050405020304" pitchFamily="18" charset="0"/>
                <a:ea typeface="宋体" panose="02010600030101010101" pitchFamily="2" charset="-122"/>
                <a:cs typeface="Times New Roman" panose="02020603050405020304" pitchFamily="18" charset="0"/>
              </a:rPr>
              <a:t>，原因是</a:t>
            </a:r>
            <a:r>
              <a:rPr lang="en-US" sz="2400" b="0">
                <a:latin typeface="Times New Roman" panose="02020603050405020304" pitchFamily="18" charset="0"/>
                <a:ea typeface="宋体" panose="02010600030101010101" pitchFamily="2" charset="-122"/>
                <a:cs typeface="Times New Roman" panose="02020603050405020304" pitchFamily="18" charset="0"/>
              </a:rPr>
              <a:t> ______________________________________.</a:t>
            </a:r>
          </a:p>
          <a:p>
            <a:pPr indent="0"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(11)</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同组的小红说对于体积太大不能放入量筒中的合金块还有好几种测量方法，请将下列的实验步骤补充完整：</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已知合金块的质量为</a:t>
            </a:r>
            <a:r>
              <a:rPr lang="en-US" sz="2400" i="1">
                <a:latin typeface="Times New Roman" panose="02020603050405020304" pitchFamily="18" charset="0"/>
                <a:ea typeface="宋体" panose="02010600030101010101" pitchFamily="2" charset="-122"/>
                <a:cs typeface="Times New Roman" panose="02020603050405020304" pitchFamily="18" charset="0"/>
                <a:sym typeface="+mn-ea"/>
              </a:rPr>
              <a:t>m</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a:t>
            </a:r>
            <a:endParaRPr lang="zh-CN" sz="2400">
              <a:latin typeface="Times New Roman" panose="02020603050405020304" pitchFamily="18" charset="0"/>
              <a:ea typeface="宋体" panose="02010600030101010101" pitchFamily="2" charset="-122"/>
              <a:cs typeface="Times New Roman" panose="02020603050405020304" pitchFamily="18" charset="0"/>
              <a:sym typeface="+mn-ea"/>
            </a:endParaRPr>
          </a:p>
          <a:p>
            <a:pPr indent="0" fontAlgn="auto">
              <a:lnSpc>
                <a:spcPct val="150000"/>
              </a:lnSpc>
            </a:pP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【方法一】</a:t>
            </a:r>
          </a:p>
          <a:p>
            <a:pPr indent="0" fontAlgn="auto">
              <a:lnSpc>
                <a:spcPct val="150000"/>
              </a:lnSpc>
            </a:pP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第一步：用天平测出烧杯和适量水的总质量为</a:t>
            </a:r>
            <a:r>
              <a:rPr lang="en-US" sz="2400" i="1">
                <a:latin typeface="Times New Roman" panose="02020603050405020304" pitchFamily="18" charset="0"/>
                <a:ea typeface="宋体" panose="02010600030101010101" pitchFamily="2" charset="-122"/>
                <a:cs typeface="Times New Roman" panose="02020603050405020304" pitchFamily="18" charset="0"/>
                <a:sym typeface="+mn-ea"/>
              </a:rPr>
              <a:t>m</a:t>
            </a:r>
            <a:r>
              <a:rPr lang="en-US" sz="2400" baseline="-25000">
                <a:latin typeface="Times New Roman" panose="02020603050405020304" pitchFamily="18" charset="0"/>
                <a:ea typeface="宋体" panose="02010600030101010101" pitchFamily="2" charset="-122"/>
                <a:cs typeface="Times New Roman" panose="02020603050405020304" pitchFamily="18" charset="0"/>
                <a:sym typeface="+mn-ea"/>
              </a:rPr>
              <a:t>1</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a:t>
            </a:r>
          </a:p>
          <a:p>
            <a:pPr indent="0" fontAlgn="auto">
              <a:lnSpc>
                <a:spcPct val="150000"/>
              </a:lnSpc>
            </a:pP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第二步：将合金块浸没在装有水的烧杯中，在水面处作一个记号，再取出合金块；</a:t>
            </a:r>
          </a:p>
          <a:p>
            <a:pPr indent="0" fontAlgn="auto">
              <a:lnSpc>
                <a:spcPct val="150000"/>
              </a:lnSpc>
            </a:pP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第三步：向烧杯中缓慢加水至标记处，测出烧杯和水的总质量</a:t>
            </a:r>
            <a:r>
              <a:rPr lang="en-US" sz="2400" i="1">
                <a:latin typeface="Times New Roman" panose="02020603050405020304" pitchFamily="18" charset="0"/>
                <a:ea typeface="宋体" panose="02010600030101010101" pitchFamily="2" charset="-122"/>
                <a:cs typeface="Times New Roman" panose="02020603050405020304" pitchFamily="18" charset="0"/>
                <a:sym typeface="+mn-ea"/>
              </a:rPr>
              <a:t>m</a:t>
            </a:r>
            <a:r>
              <a:rPr lang="en-US" sz="2400" baseline="-25000">
                <a:latin typeface="Times New Roman" panose="02020603050405020304" pitchFamily="18" charset="0"/>
                <a:ea typeface="宋体" panose="02010600030101010101" pitchFamily="2" charset="-122"/>
                <a:cs typeface="Times New Roman" panose="02020603050405020304" pitchFamily="18" charset="0"/>
                <a:sym typeface="+mn-ea"/>
              </a:rPr>
              <a:t>2</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a:t>
            </a:r>
          </a:p>
          <a:p>
            <a:pPr indent="0" fontAlgn="auto">
              <a:lnSpc>
                <a:spcPct val="200000"/>
              </a:lnSpc>
            </a:pP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第四步：合金块的密度表达式</a:t>
            </a:r>
            <a:r>
              <a:rPr lang="en-US" sz="2400" i="1">
                <a:latin typeface="Times New Roman" panose="02020603050405020304" pitchFamily="18" charset="0"/>
                <a:ea typeface="宋体" panose="02010600030101010101" pitchFamily="2" charset="-122"/>
                <a:cs typeface="Times New Roman" panose="02020603050405020304" pitchFamily="18" charset="0"/>
                <a:sym typeface="+mn-ea"/>
              </a:rPr>
              <a:t>ρ</a:t>
            </a:r>
            <a:r>
              <a:rPr lang="zh-CN" sz="2400" baseline="-25000">
                <a:latin typeface="Times New Roman" panose="02020603050405020304" pitchFamily="18" charset="0"/>
                <a:ea typeface="宋体" panose="02010600030101010101" pitchFamily="2" charset="-122"/>
                <a:cs typeface="Times New Roman" panose="02020603050405020304" pitchFamily="18" charset="0"/>
                <a:sym typeface="+mn-ea"/>
              </a:rPr>
              <a:t>金</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________(</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用物理量的符号表示，水的密度为</a:t>
            </a:r>
            <a:r>
              <a:rPr lang="en-US" sz="2400" i="1">
                <a:latin typeface="Times New Roman" panose="02020603050405020304" pitchFamily="18" charset="0"/>
                <a:ea typeface="宋体" panose="02010600030101010101" pitchFamily="2" charset="-122"/>
                <a:cs typeface="Times New Roman" panose="02020603050405020304" pitchFamily="18" charset="0"/>
                <a:sym typeface="+mn-ea"/>
              </a:rPr>
              <a:t>ρ</a:t>
            </a:r>
            <a:r>
              <a:rPr lang="zh-CN" sz="2400" baseline="-25000">
                <a:latin typeface="Times New Roman" panose="02020603050405020304" pitchFamily="18" charset="0"/>
                <a:ea typeface="宋体" panose="02010600030101010101" pitchFamily="2" charset="-122"/>
                <a:cs typeface="Times New Roman" panose="02020603050405020304" pitchFamily="18" charset="0"/>
                <a:sym typeface="+mn-ea"/>
              </a:rPr>
              <a:t>水</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sp>
        <p:nvSpPr>
          <p:cNvPr id="5" name="文本框 4"/>
          <p:cNvSpPr txBox="1"/>
          <p:nvPr/>
        </p:nvSpPr>
        <p:spPr>
          <a:xfrm>
            <a:off x="5314633" y="1533525"/>
            <a:ext cx="5794375" cy="460375"/>
          </a:xfrm>
          <a:prstGeom prst="rect">
            <a:avLst/>
          </a:prstGeom>
          <a:noFill/>
        </p:spPr>
        <p:txBody>
          <a:bodyPr wrap="square" rtlCol="0" anchor="t">
            <a:spAutoFit/>
          </a:bodyPr>
          <a:lstStyle/>
          <a:p>
            <a:r>
              <a:rPr lang="zh-CN" altLang="en-US" sz="2400">
                <a:solidFill>
                  <a:srgbClr val="FF0000"/>
                </a:solidFill>
              </a:rPr>
              <a:t>所测合金块体积偏大，计算出的密度偏小</a:t>
            </a:r>
          </a:p>
        </p:txBody>
      </p:sp>
      <p:sp>
        <p:nvSpPr>
          <p:cNvPr id="25" name="文本框 24"/>
          <p:cNvSpPr txBox="1"/>
          <p:nvPr/>
        </p:nvSpPr>
        <p:spPr>
          <a:xfrm>
            <a:off x="3398203" y="1533525"/>
            <a:ext cx="452755" cy="460375"/>
          </a:xfrm>
          <a:prstGeom prst="rect">
            <a:avLst/>
          </a:prstGeom>
          <a:noFill/>
        </p:spPr>
        <p:txBody>
          <a:bodyPr wrap="square" rtlCol="0" anchor="t">
            <a:spAutoFit/>
          </a:bodyPr>
          <a:lstStyle/>
          <a:p>
            <a:r>
              <a:rPr lang="zh-CN" altLang="en-US" sz="2400" dirty="0">
                <a:solidFill>
                  <a:srgbClr val="FF0000"/>
                </a:solidFill>
                <a:latin typeface="Times New Roman" panose="02020603050405020304" pitchFamily="18" charset="0"/>
                <a:cs typeface="Times New Roman" panose="02020603050405020304" pitchFamily="18" charset="0"/>
              </a:rPr>
              <a:t>小</a:t>
            </a:r>
          </a:p>
        </p:txBody>
      </p:sp>
      <p:graphicFrame>
        <p:nvGraphicFramePr>
          <p:cNvPr id="6" name="对象 5"/>
          <p:cNvGraphicFramePr/>
          <p:nvPr/>
        </p:nvGraphicFramePr>
        <p:xfrm>
          <a:off x="5068253" y="5169535"/>
          <a:ext cx="1364615" cy="838835"/>
        </p:xfrm>
        <a:graphic>
          <a:graphicData uri="http://schemas.openxmlformats.org/presentationml/2006/ole">
            <mc:AlternateContent xmlns:mc="http://schemas.openxmlformats.org/markup-compatibility/2006">
              <mc:Choice xmlns:v="urn:schemas-microsoft-com:vml" Requires="v">
                <p:oleObj spid="_x0000_s8195" r:id="rId3" imgW="723900" imgH="431800" progId="Equation.DSMT4">
                  <p:embed/>
                </p:oleObj>
              </mc:Choice>
              <mc:Fallback>
                <p:oleObj r:id="rId3" imgW="723900" imgH="431800" progId="Equation.DSMT4">
                  <p:embed/>
                  <p:pic>
                    <p:nvPicPr>
                      <p:cNvPr id="0" name="图片 6"/>
                      <p:cNvPicPr/>
                      <p:nvPr/>
                    </p:nvPicPr>
                    <p:blipFill>
                      <a:blip r:embed="rId4"/>
                      <a:stretch>
                        <a:fillRect/>
                      </a:stretch>
                    </p:blipFill>
                    <p:spPr>
                      <a:xfrm>
                        <a:off x="5068253" y="5169535"/>
                        <a:ext cx="1364615" cy="838835"/>
                      </a:xfrm>
                      <a:prstGeom prst="rect">
                        <a:avLst/>
                      </a:prstGeom>
                    </p:spPr>
                  </p:pic>
                </p:oleObj>
              </mc:Fallback>
            </mc:AlternateContent>
          </a:graphicData>
        </a:graphic>
      </p:graphicFrame>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ppt_x"/>
                                          </p:val>
                                        </p:tav>
                                        <p:tav tm="100000">
                                          <p:val>
                                            <p:strVal val="#ppt_x"/>
                                          </p:val>
                                        </p:tav>
                                      </p:tavLst>
                                    </p:anim>
                                    <p:anim calcmode="lin" valueType="num">
                                      <p:cBhvr additive="base">
                                        <p:cTn id="8"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25" grpId="0"/>
      <p:bldP spid="25"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文本框 108"/>
          <p:cNvSpPr txBox="1"/>
          <p:nvPr/>
        </p:nvSpPr>
        <p:spPr>
          <a:xfrm>
            <a:off x="879158" y="870585"/>
            <a:ext cx="10433050" cy="5446395"/>
          </a:xfrm>
          <a:prstGeom prst="rect">
            <a:avLst/>
          </a:prstGeom>
          <a:noFill/>
          <a:ln w="9525">
            <a:noFill/>
          </a:ln>
        </p:spPr>
        <p:txBody>
          <a:bodyPr wrap="square">
            <a:spAutoFit/>
          </a:bodyPr>
          <a:lstStyle/>
          <a:p>
            <a:pPr indent="0" fontAlgn="auto">
              <a:lnSpc>
                <a:spcPct val="150000"/>
              </a:lnSpc>
            </a:pPr>
            <a:r>
              <a:rPr lang="zh-CN" sz="2400" b="0">
                <a:latin typeface="Times New Roman" panose="02020603050405020304" pitchFamily="18" charset="0"/>
                <a:cs typeface="Times New Roman" panose="02020603050405020304" pitchFamily="18" charset="0"/>
              </a:rPr>
              <a:t>【方法二】：前两个步骤同方法一</a:t>
            </a:r>
          </a:p>
          <a:p>
            <a:pPr indent="0" fontAlgn="auto">
              <a:lnSpc>
                <a:spcPct val="150000"/>
              </a:lnSpc>
            </a:pPr>
            <a:r>
              <a:rPr lang="zh-CN" sz="2400" b="0">
                <a:latin typeface="Times New Roman" panose="02020603050405020304" pitchFamily="18" charset="0"/>
                <a:cs typeface="Times New Roman" panose="02020603050405020304" pitchFamily="18" charset="0"/>
              </a:rPr>
              <a:t>第三步：在量筒中装入体积为</a:t>
            </a:r>
            <a:r>
              <a:rPr lang="en-US" sz="2400" b="0" i="1">
                <a:latin typeface="Times New Roman" panose="02020603050405020304" pitchFamily="18" charset="0"/>
                <a:cs typeface="Times New Roman" panose="02020603050405020304" pitchFamily="18" charset="0"/>
              </a:rPr>
              <a:t>V</a:t>
            </a:r>
            <a:r>
              <a:rPr lang="en-US" sz="2400" b="0" baseline="-25000">
                <a:latin typeface="Times New Roman" panose="02020603050405020304" pitchFamily="18" charset="0"/>
                <a:cs typeface="Times New Roman" panose="02020603050405020304" pitchFamily="18" charset="0"/>
              </a:rPr>
              <a:t>1</a:t>
            </a:r>
            <a:r>
              <a:rPr lang="zh-CN" sz="2400" b="0">
                <a:latin typeface="Times New Roman" panose="02020603050405020304" pitchFamily="18" charset="0"/>
                <a:cs typeface="Times New Roman" panose="02020603050405020304" pitchFamily="18" charset="0"/>
              </a:rPr>
              <a:t>的水，将量筒中的水逐渐倒入烧杯中，直至水面到达标记处，</a:t>
            </a:r>
            <a:r>
              <a:rPr lang="en-US" sz="2400" b="0">
                <a:latin typeface="Times New Roman" panose="02020603050405020304" pitchFamily="18" charset="0"/>
                <a:cs typeface="Times New Roman" panose="02020603050405020304" pitchFamily="18" charset="0"/>
              </a:rPr>
              <a:t>__________________________ </a:t>
            </a:r>
            <a:r>
              <a:rPr lang="zh-CN" sz="2400" b="0">
                <a:latin typeface="Times New Roman" panose="02020603050405020304" pitchFamily="18" charset="0"/>
                <a:cs typeface="Times New Roman" panose="02020603050405020304" pitchFamily="18" charset="0"/>
              </a:rPr>
              <a:t>；</a:t>
            </a:r>
          </a:p>
          <a:p>
            <a:pPr indent="0" fontAlgn="auto">
              <a:lnSpc>
                <a:spcPct val="200000"/>
              </a:lnSpc>
            </a:pPr>
            <a:r>
              <a:rPr lang="zh-CN" sz="2400" b="0">
                <a:latin typeface="Times New Roman" panose="02020603050405020304" pitchFamily="18" charset="0"/>
                <a:cs typeface="Times New Roman" panose="02020603050405020304" pitchFamily="18" charset="0"/>
              </a:rPr>
              <a:t>第四步：合金块的密度表达式</a:t>
            </a:r>
            <a:r>
              <a:rPr lang="en-US" sz="2400" b="0" i="1">
                <a:latin typeface="Times New Roman" panose="02020603050405020304" pitchFamily="18" charset="0"/>
                <a:cs typeface="Times New Roman" panose="02020603050405020304" pitchFamily="18" charset="0"/>
              </a:rPr>
              <a:t>ρ</a:t>
            </a:r>
            <a:r>
              <a:rPr lang="zh-CN" sz="2400" b="0" baseline="-25000">
                <a:latin typeface="Times New Roman" panose="02020603050405020304" pitchFamily="18" charset="0"/>
                <a:cs typeface="Times New Roman" panose="02020603050405020304" pitchFamily="18" charset="0"/>
              </a:rPr>
              <a:t>金</a:t>
            </a:r>
            <a:r>
              <a:rPr lang="zh-CN" sz="2400" b="0">
                <a:latin typeface="Times New Roman" panose="02020603050405020304" pitchFamily="18" charset="0"/>
                <a:cs typeface="Times New Roman" panose="02020603050405020304" pitchFamily="18" charset="0"/>
              </a:rPr>
              <a:t>＝</a:t>
            </a:r>
            <a:r>
              <a:rPr lang="en-US" sz="2400" b="0">
                <a:latin typeface="Times New Roman" panose="02020603050405020304" pitchFamily="18" charset="0"/>
                <a:cs typeface="Times New Roman" panose="02020603050405020304" pitchFamily="18" charset="0"/>
              </a:rPr>
              <a:t>________</a:t>
            </a:r>
            <a:r>
              <a:rPr lang="zh-CN" sz="2400" b="0">
                <a:latin typeface="Times New Roman" panose="02020603050405020304" pitchFamily="18" charset="0"/>
                <a:cs typeface="Times New Roman" panose="02020603050405020304" pitchFamily="18" charset="0"/>
              </a:rPr>
              <a:t>，其与真实值相比</a:t>
            </a:r>
            <a:r>
              <a:rPr lang="en-US" sz="2400" b="0">
                <a:latin typeface="Times New Roman" panose="02020603050405020304" pitchFamily="18" charset="0"/>
                <a:cs typeface="Times New Roman" panose="02020603050405020304" pitchFamily="18" charset="0"/>
              </a:rPr>
              <a:t>________(</a:t>
            </a:r>
            <a:r>
              <a:rPr lang="zh-CN" sz="2400" b="0">
                <a:latin typeface="Times New Roman" panose="02020603050405020304" pitchFamily="18" charset="0"/>
                <a:cs typeface="Times New Roman" panose="02020603050405020304" pitchFamily="18" charset="0"/>
              </a:rPr>
              <a:t>选填</a:t>
            </a:r>
          </a:p>
          <a:p>
            <a:pPr indent="0" fontAlgn="auto">
              <a:lnSpc>
                <a:spcPct val="150000"/>
              </a:lnSpc>
            </a:pP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偏大</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或</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偏小</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a:t>
            </a:r>
          </a:p>
          <a:p>
            <a:pPr indent="0" fontAlgn="auto">
              <a:lnSpc>
                <a:spcPct val="150000"/>
              </a:lnSpc>
            </a:pPr>
            <a:r>
              <a:rPr lang="zh-CN" sz="2400" b="0">
                <a:latin typeface="Times New Roman" panose="02020603050405020304" pitchFamily="18" charset="0"/>
                <a:cs typeface="Times New Roman" panose="02020603050405020304" pitchFamily="18" charset="0"/>
              </a:rPr>
              <a:t>【方法三】：第一个步骤同方法一</a:t>
            </a:r>
          </a:p>
          <a:p>
            <a:pPr indent="0" fontAlgn="auto">
              <a:lnSpc>
                <a:spcPct val="150000"/>
              </a:lnSpc>
            </a:pPr>
            <a:r>
              <a:rPr lang="zh-CN" sz="2400" b="0">
                <a:latin typeface="Times New Roman" panose="02020603050405020304" pitchFamily="18" charset="0"/>
                <a:cs typeface="Times New Roman" panose="02020603050405020304" pitchFamily="18" charset="0"/>
              </a:rPr>
              <a:t>第二步：将合金块浸没在盛满水的溢水杯中，用烧杯收集从溢水杯中溢出的水，</a:t>
            </a:r>
            <a:r>
              <a:rPr lang="en-US" sz="2400" b="0">
                <a:latin typeface="Times New Roman" panose="02020603050405020304" pitchFamily="18" charset="0"/>
                <a:cs typeface="Times New Roman" panose="02020603050405020304" pitchFamily="18" charset="0"/>
              </a:rPr>
              <a:t>________________________________</a:t>
            </a:r>
            <a:r>
              <a:rPr lang="zh-CN" sz="2400" b="0">
                <a:latin typeface="Times New Roman" panose="02020603050405020304" pitchFamily="18" charset="0"/>
                <a:cs typeface="Times New Roman" panose="02020603050405020304" pitchFamily="18" charset="0"/>
              </a:rPr>
              <a:t>．</a:t>
            </a:r>
          </a:p>
          <a:p>
            <a:pPr indent="0" fontAlgn="auto">
              <a:lnSpc>
                <a:spcPct val="200000"/>
              </a:lnSpc>
            </a:pPr>
            <a:r>
              <a:rPr lang="zh-CN" sz="2400" b="0">
                <a:latin typeface="Times New Roman" panose="02020603050405020304" pitchFamily="18" charset="0"/>
                <a:cs typeface="Times New Roman" panose="02020603050405020304" pitchFamily="18" charset="0"/>
              </a:rPr>
              <a:t>第三步：合金块的密度表达式</a:t>
            </a:r>
            <a:r>
              <a:rPr lang="en-US" sz="2400" b="0" i="1">
                <a:latin typeface="Times New Roman" panose="02020603050405020304" pitchFamily="18" charset="0"/>
                <a:cs typeface="Times New Roman" panose="02020603050405020304" pitchFamily="18" charset="0"/>
              </a:rPr>
              <a:t>ρ</a:t>
            </a:r>
            <a:r>
              <a:rPr lang="zh-CN" sz="2400" b="0" baseline="-25000">
                <a:latin typeface="Times New Roman" panose="02020603050405020304" pitchFamily="18" charset="0"/>
                <a:cs typeface="Times New Roman" panose="02020603050405020304" pitchFamily="18" charset="0"/>
              </a:rPr>
              <a:t>金</a:t>
            </a:r>
            <a:r>
              <a:rPr lang="zh-CN" sz="2400" b="0">
                <a:latin typeface="Times New Roman" panose="02020603050405020304" pitchFamily="18" charset="0"/>
                <a:cs typeface="Times New Roman" panose="02020603050405020304" pitchFamily="18" charset="0"/>
              </a:rPr>
              <a:t>＝</a:t>
            </a:r>
            <a:r>
              <a:rPr lang="en-US" sz="2400" b="0">
                <a:latin typeface="Times New Roman" panose="02020603050405020304" pitchFamily="18" charset="0"/>
                <a:cs typeface="Times New Roman" panose="02020603050405020304" pitchFamily="18" charset="0"/>
              </a:rPr>
              <a:t>____________</a:t>
            </a:r>
            <a:r>
              <a:rPr lang="zh-CN" sz="2400" b="0">
                <a:latin typeface="Times New Roman" panose="02020603050405020304" pitchFamily="18" charset="0"/>
                <a:cs typeface="Times New Roman" panose="02020603050405020304" pitchFamily="18" charset="0"/>
              </a:rPr>
              <a:t>．</a:t>
            </a:r>
            <a:endParaRPr lang="zh-CN" altLang="en-US" sz="2400">
              <a:latin typeface="Times New Roman" panose="02020603050405020304" pitchFamily="18" charset="0"/>
              <a:cs typeface="Times New Roman" panose="02020603050405020304" pitchFamily="18" charset="0"/>
            </a:endParaRPr>
          </a:p>
        </p:txBody>
      </p:sp>
      <p:sp>
        <p:nvSpPr>
          <p:cNvPr id="5" name="文本框 4"/>
          <p:cNvSpPr txBox="1"/>
          <p:nvPr/>
        </p:nvSpPr>
        <p:spPr>
          <a:xfrm>
            <a:off x="9389428" y="2745105"/>
            <a:ext cx="826770" cy="460375"/>
          </a:xfrm>
          <a:prstGeom prst="rect">
            <a:avLst/>
          </a:prstGeom>
          <a:noFill/>
        </p:spPr>
        <p:txBody>
          <a:bodyPr wrap="square" rtlCol="0" anchor="t">
            <a:spAutoFit/>
          </a:bodyPr>
          <a:lstStyle/>
          <a:p>
            <a:r>
              <a:rPr lang="zh-CN" altLang="en-US" sz="2400">
                <a:solidFill>
                  <a:srgbClr val="FF0000"/>
                </a:solidFill>
              </a:rPr>
              <a:t>偏小</a:t>
            </a:r>
          </a:p>
        </p:txBody>
      </p:sp>
      <p:sp>
        <p:nvSpPr>
          <p:cNvPr id="25" name="文本框 24"/>
          <p:cNvSpPr txBox="1"/>
          <p:nvPr/>
        </p:nvSpPr>
        <p:spPr>
          <a:xfrm>
            <a:off x="3429318" y="2070735"/>
            <a:ext cx="4111625" cy="460375"/>
          </a:xfrm>
          <a:prstGeom prst="rect">
            <a:avLst/>
          </a:prstGeom>
          <a:noFill/>
        </p:spPr>
        <p:txBody>
          <a:bodyPr wrap="square" rtlCol="0" anchor="t">
            <a:spAutoFit/>
          </a:bodyPr>
          <a:lstStyle/>
          <a:p>
            <a:r>
              <a:rPr lang="zh-CN" altLang="en-US" sz="2400" dirty="0">
                <a:solidFill>
                  <a:srgbClr val="FF0000"/>
                </a:solidFill>
                <a:latin typeface="Times New Roman" panose="02020603050405020304" pitchFamily="18" charset="0"/>
                <a:cs typeface="Times New Roman" panose="02020603050405020304" pitchFamily="18" charset="0"/>
              </a:rPr>
              <a:t>读出量筒中剩余水的体积</a:t>
            </a:r>
            <a:r>
              <a:rPr lang="zh-CN" altLang="en-US" sz="2400" i="1" dirty="0">
                <a:solidFill>
                  <a:srgbClr val="FF0000"/>
                </a:solidFill>
                <a:latin typeface="Times New Roman" panose="02020603050405020304" pitchFamily="18" charset="0"/>
                <a:cs typeface="Times New Roman" panose="02020603050405020304" pitchFamily="18" charset="0"/>
              </a:rPr>
              <a:t>V</a:t>
            </a:r>
            <a:r>
              <a:rPr lang="zh-CN" altLang="en-US" sz="2400" baseline="-25000" dirty="0">
                <a:solidFill>
                  <a:srgbClr val="FF0000"/>
                </a:solidFill>
                <a:latin typeface="Times New Roman" panose="02020603050405020304" pitchFamily="18" charset="0"/>
                <a:cs typeface="Times New Roman" panose="02020603050405020304" pitchFamily="18" charset="0"/>
              </a:rPr>
              <a:t>2</a:t>
            </a:r>
          </a:p>
        </p:txBody>
      </p:sp>
      <p:graphicFrame>
        <p:nvGraphicFramePr>
          <p:cNvPr id="3" name="对象 2"/>
          <p:cNvGraphicFramePr/>
          <p:nvPr/>
        </p:nvGraphicFramePr>
        <p:xfrm>
          <a:off x="5706428" y="2367915"/>
          <a:ext cx="972820" cy="889635"/>
        </p:xfrm>
        <a:graphic>
          <a:graphicData uri="http://schemas.openxmlformats.org/presentationml/2006/ole">
            <mc:AlternateContent xmlns:mc="http://schemas.openxmlformats.org/markup-compatibility/2006">
              <mc:Choice xmlns:v="urn:schemas-microsoft-com:vml" Requires="v">
                <p:oleObj spid="_x0000_s9221" r:id="rId3" imgW="984885" imgH="633730" progId="Equation.DSMT4">
                  <p:embed/>
                </p:oleObj>
              </mc:Choice>
              <mc:Fallback>
                <p:oleObj r:id="rId3" imgW="984885" imgH="633730" progId="Equation.DSMT4">
                  <p:embed/>
                  <p:pic>
                    <p:nvPicPr>
                      <p:cNvPr id="0" name="图片 3"/>
                      <p:cNvPicPr/>
                      <p:nvPr/>
                    </p:nvPicPr>
                    <p:blipFill>
                      <a:blip r:embed="rId4"/>
                      <a:stretch>
                        <a:fillRect/>
                      </a:stretch>
                    </p:blipFill>
                    <p:spPr>
                      <a:xfrm>
                        <a:off x="5706428" y="2367915"/>
                        <a:ext cx="972820" cy="889635"/>
                      </a:xfrm>
                      <a:prstGeom prst="rect">
                        <a:avLst/>
                      </a:prstGeom>
                    </p:spPr>
                  </p:pic>
                </p:oleObj>
              </mc:Fallback>
            </mc:AlternateContent>
          </a:graphicData>
        </a:graphic>
      </p:graphicFrame>
      <p:sp>
        <p:nvSpPr>
          <p:cNvPr id="6" name="文本框 5"/>
          <p:cNvSpPr txBox="1"/>
          <p:nvPr/>
        </p:nvSpPr>
        <p:spPr>
          <a:xfrm>
            <a:off x="1667193" y="4998720"/>
            <a:ext cx="4940300" cy="460375"/>
          </a:xfrm>
          <a:prstGeom prst="rect">
            <a:avLst/>
          </a:prstGeom>
          <a:noFill/>
        </p:spPr>
        <p:txBody>
          <a:bodyPr wrap="square" rtlCol="0" anchor="t">
            <a:spAutoFit/>
          </a:bodyPr>
          <a:lstStyle/>
          <a:p>
            <a:r>
              <a:rPr lang="zh-CN" altLang="en-US" sz="2400">
                <a:solidFill>
                  <a:srgbClr val="FF0000"/>
                </a:solidFill>
              </a:rPr>
              <a:t>用天平测出烧杯和水的总质量</a:t>
            </a:r>
            <a:r>
              <a:rPr lang="zh-CN" altLang="en-US" sz="2400" i="1">
                <a:solidFill>
                  <a:srgbClr val="FF0000"/>
                </a:solidFill>
                <a:latin typeface="Times New Roman" panose="02020603050405020304" pitchFamily="18" charset="0"/>
                <a:cs typeface="Times New Roman" panose="02020603050405020304" pitchFamily="18" charset="0"/>
              </a:rPr>
              <a:t>m</a:t>
            </a:r>
            <a:r>
              <a:rPr lang="zh-CN" altLang="en-US" sz="2400" baseline="-25000">
                <a:solidFill>
                  <a:srgbClr val="FF0000"/>
                </a:solidFill>
                <a:latin typeface="Times New Roman" panose="02020603050405020304" pitchFamily="18" charset="0"/>
                <a:cs typeface="Times New Roman" panose="02020603050405020304" pitchFamily="18" charset="0"/>
              </a:rPr>
              <a:t>2</a:t>
            </a:r>
          </a:p>
        </p:txBody>
      </p:sp>
      <p:graphicFrame>
        <p:nvGraphicFramePr>
          <p:cNvPr id="7" name="对象 6"/>
          <p:cNvGraphicFramePr/>
          <p:nvPr/>
        </p:nvGraphicFramePr>
        <p:xfrm>
          <a:off x="5634673" y="5318125"/>
          <a:ext cx="1494155" cy="895985"/>
        </p:xfrm>
        <a:graphic>
          <a:graphicData uri="http://schemas.openxmlformats.org/presentationml/2006/ole">
            <mc:AlternateContent xmlns:mc="http://schemas.openxmlformats.org/markup-compatibility/2006">
              <mc:Choice xmlns:v="urn:schemas-microsoft-com:vml" Requires="v">
                <p:oleObj spid="_x0000_s9222" r:id="rId5" imgW="723900" imgH="431800" progId="Equation.DSMT4">
                  <p:embed/>
                </p:oleObj>
              </mc:Choice>
              <mc:Fallback>
                <p:oleObj r:id="rId5" imgW="723900" imgH="431800" progId="Equation.DSMT4">
                  <p:embed/>
                  <p:pic>
                    <p:nvPicPr>
                      <p:cNvPr id="0" name="图片 6"/>
                      <p:cNvPicPr/>
                      <p:nvPr/>
                    </p:nvPicPr>
                    <p:blipFill>
                      <a:blip r:embed="rId6"/>
                      <a:stretch>
                        <a:fillRect/>
                      </a:stretch>
                    </p:blipFill>
                    <p:spPr>
                      <a:xfrm>
                        <a:off x="5634673" y="5318125"/>
                        <a:ext cx="1494155" cy="895985"/>
                      </a:xfrm>
                      <a:prstGeom prst="rect">
                        <a:avLst/>
                      </a:prstGeom>
                    </p:spPr>
                  </p:pic>
                </p:oleObj>
              </mc:Fallback>
            </mc:AlternateContent>
          </a:graphicData>
        </a:graphic>
      </p:graphicFrame>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ppt_x"/>
                                          </p:val>
                                        </p:tav>
                                        <p:tav tm="100000">
                                          <p:val>
                                            <p:strVal val="#ppt_x"/>
                                          </p:val>
                                        </p:tav>
                                      </p:tavLst>
                                    </p:anim>
                                    <p:anim calcmode="lin" valueType="num">
                                      <p:cBhvr additive="base">
                                        <p:cTn id="8"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25" grpId="0"/>
      <p:bldP spid="25" grpId="1"/>
      <p:bldP spid="6" grpId="0"/>
      <p:bldP spid="6"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591522" y="817528"/>
            <a:ext cx="10874375" cy="5631180"/>
          </a:xfrm>
          <a:prstGeom prst="rect">
            <a:avLst/>
          </a:prstGeom>
          <a:noFill/>
        </p:spPr>
        <p:txBody>
          <a:bodyPr wrap="square" rtlCol="0" anchor="t">
            <a:spAutoFit/>
          </a:bodyPr>
          <a:lstStyle/>
          <a:p>
            <a:pPr fontAlgn="auto">
              <a:lnSpc>
                <a:spcPct val="150000"/>
              </a:lnSpc>
            </a:pPr>
            <a:r>
              <a:rPr lang="zh-CN" altLang="en-US" sz="2400" dirty="0">
                <a:latin typeface="Times New Roman" panose="02020603050405020304" pitchFamily="18" charset="0"/>
                <a:cs typeface="Times New Roman" panose="02020603050405020304" pitchFamily="18" charset="0"/>
              </a:rPr>
              <a:t>例2　(2019甘肃省卷改编)学完质量和密度后，小明和小军利用托盘天平和量筒测某种油的密度．</a:t>
            </a:r>
          </a:p>
          <a:p>
            <a:pPr fontAlgn="auto">
              <a:lnSpc>
                <a:spcPct val="150000"/>
              </a:lnSpc>
            </a:pPr>
            <a:r>
              <a:rPr lang="zh-CN" altLang="en-US" sz="2400" dirty="0">
                <a:latin typeface="Times New Roman" panose="02020603050405020304" pitchFamily="18" charset="0"/>
                <a:cs typeface="Times New Roman" panose="02020603050405020304" pitchFamily="18" charset="0"/>
              </a:rPr>
              <a:t>.</a:t>
            </a:r>
          </a:p>
          <a:p>
            <a:pPr fontAlgn="auto">
              <a:lnSpc>
                <a:spcPct val="150000"/>
              </a:lnSpc>
            </a:pPr>
            <a:r>
              <a:rPr lang="zh-CN" altLang="en-US" sz="2400" dirty="0">
                <a:latin typeface="Times New Roman" panose="02020603050405020304" pitchFamily="18" charset="0"/>
                <a:cs typeface="Times New Roman" panose="02020603050405020304" pitchFamily="18" charset="0"/>
              </a:rPr>
              <a:t>(1)他们把天平放在水平桌面上，当游码移至零刻度处时，指针偏向分度盘的右侧．这时他们应将平衡螺母向________(选填“左”或“右”)调，使横梁平衡；</a:t>
            </a:r>
          </a:p>
          <a:p>
            <a:pPr fontAlgn="auto">
              <a:lnSpc>
                <a:spcPct val="150000"/>
              </a:lnSpc>
            </a:pPr>
            <a:r>
              <a:rPr lang="zh-CN" altLang="en-US" sz="2400" dirty="0">
                <a:latin typeface="Times New Roman" panose="02020603050405020304" pitchFamily="18" charset="0"/>
                <a:cs typeface="Times New Roman" panose="02020603050405020304" pitchFamily="18" charset="0"/>
              </a:rPr>
              <a:t>(2)天平平衡后，他们开始测量，测量步骤如下：</a:t>
            </a:r>
          </a:p>
          <a:p>
            <a:pPr fontAlgn="auto">
              <a:lnSpc>
                <a:spcPct val="150000"/>
              </a:lnSpc>
            </a:pPr>
            <a:r>
              <a:rPr lang="zh-CN" altLang="en-US" sz="2400" dirty="0">
                <a:latin typeface="Times New Roman" panose="02020603050405020304" pitchFamily="18" charset="0"/>
                <a:cs typeface="Times New Roman" panose="02020603050405020304" pitchFamily="18" charset="0"/>
              </a:rPr>
              <a:t>A. 用天平测出烧杯和剩余油的总质量；</a:t>
            </a:r>
          </a:p>
          <a:p>
            <a:pPr fontAlgn="auto">
              <a:lnSpc>
                <a:spcPct val="150000"/>
              </a:lnSpc>
            </a:pPr>
            <a:r>
              <a:rPr lang="zh-CN" altLang="en-US" sz="2400" dirty="0">
                <a:latin typeface="Times New Roman" panose="02020603050405020304" pitchFamily="18" charset="0"/>
                <a:cs typeface="Times New Roman" panose="02020603050405020304" pitchFamily="18" charset="0"/>
              </a:rPr>
              <a:t>B. 将待测油倒入烧杯中，用天平测出烧杯和油的总质量；</a:t>
            </a:r>
          </a:p>
          <a:p>
            <a:pPr fontAlgn="auto">
              <a:lnSpc>
                <a:spcPct val="150000"/>
              </a:lnSpc>
            </a:pPr>
            <a:r>
              <a:rPr lang="zh-CN" altLang="en-US" sz="2400" dirty="0">
                <a:latin typeface="Times New Roman" panose="02020603050405020304" pitchFamily="18" charset="0"/>
                <a:cs typeface="Times New Roman" panose="02020603050405020304" pitchFamily="18" charset="0"/>
              </a:rPr>
              <a:t>C. 将烧杯中油的一部分倒入量筒，测出倒出到量筒的这部分油的体积．</a:t>
            </a:r>
          </a:p>
          <a:p>
            <a:pPr fontAlgn="auto">
              <a:lnSpc>
                <a:spcPct val="150000"/>
              </a:lnSpc>
            </a:pPr>
            <a:r>
              <a:rPr lang="zh-CN" altLang="en-US" sz="2400" dirty="0">
                <a:latin typeface="Times New Roman" panose="02020603050405020304" pitchFamily="18" charset="0"/>
                <a:cs typeface="Times New Roman" panose="02020603050405020304" pitchFamily="18" charset="0"/>
              </a:rPr>
              <a:t>请根据以上步骤，写出正确的操作顺序：______________(填字母代号)；</a:t>
            </a:r>
          </a:p>
        </p:txBody>
      </p:sp>
      <p:sp>
        <p:nvSpPr>
          <p:cNvPr id="7" name="文本框 6"/>
          <p:cNvSpPr txBox="1"/>
          <p:nvPr/>
        </p:nvSpPr>
        <p:spPr>
          <a:xfrm>
            <a:off x="4982528" y="3094990"/>
            <a:ext cx="688340" cy="460375"/>
          </a:xfrm>
          <a:prstGeom prst="rect">
            <a:avLst/>
          </a:prstGeom>
          <a:noFill/>
        </p:spPr>
        <p:txBody>
          <a:bodyPr wrap="square" rtlCol="0" anchor="t">
            <a:spAutoFit/>
          </a:bodyPr>
          <a:lstStyle/>
          <a:p>
            <a:r>
              <a:rPr lang="zh-CN" altLang="en-US" sz="2400" dirty="0">
                <a:solidFill>
                  <a:srgbClr val="FF0000"/>
                </a:solidFill>
              </a:rPr>
              <a:t>左</a:t>
            </a:r>
          </a:p>
        </p:txBody>
      </p:sp>
      <p:sp>
        <p:nvSpPr>
          <p:cNvPr id="9" name="文本框 8"/>
          <p:cNvSpPr txBox="1"/>
          <p:nvPr/>
        </p:nvSpPr>
        <p:spPr>
          <a:xfrm>
            <a:off x="6536373" y="5807710"/>
            <a:ext cx="1065530" cy="460375"/>
          </a:xfrm>
          <a:prstGeom prst="rect">
            <a:avLst/>
          </a:prstGeom>
          <a:noFill/>
        </p:spPr>
        <p:txBody>
          <a:bodyPr wrap="square" rtlCol="0" anchor="t">
            <a:spAutoFit/>
          </a:bodyPr>
          <a:lstStyle/>
          <a:p>
            <a:r>
              <a:rPr lang="zh-CN" altLang="en-US" sz="2400" dirty="0">
                <a:solidFill>
                  <a:srgbClr val="FF0000"/>
                </a:solidFill>
                <a:latin typeface="Times New Roman" panose="02020603050405020304" pitchFamily="18" charset="0"/>
                <a:cs typeface="Times New Roman" panose="02020603050405020304" pitchFamily="18" charset="0"/>
              </a:rPr>
              <a:t>BCA</a:t>
            </a:r>
            <a:r>
              <a:rPr lang="zh-CN" altLang="en-US" dirty="0"/>
              <a:t>　</a:t>
            </a:r>
          </a:p>
        </p:txBody>
      </p:sp>
      <p:grpSp>
        <p:nvGrpSpPr>
          <p:cNvPr id="14" name="组合 5"/>
          <p:cNvGrpSpPr/>
          <p:nvPr/>
        </p:nvGrpSpPr>
        <p:grpSpPr>
          <a:xfrm>
            <a:off x="735039" y="2053931"/>
            <a:ext cx="2411412" cy="460375"/>
            <a:chOff x="1007" y="5038"/>
            <a:chExt cx="3796" cy="725"/>
          </a:xfrm>
        </p:grpSpPr>
        <p:pic>
          <p:nvPicPr>
            <p:cNvPr id="23" name="图片 2" descr="48"/>
            <p:cNvPicPr>
              <a:picLocks noChangeAspect="1"/>
            </p:cNvPicPr>
            <p:nvPr/>
          </p:nvPicPr>
          <p:blipFill>
            <a:blip r:embed="rId2"/>
            <a:stretch>
              <a:fillRect/>
            </a:stretch>
          </p:blipFill>
          <p:spPr>
            <a:xfrm>
              <a:off x="3982" y="5145"/>
              <a:ext cx="821" cy="510"/>
            </a:xfrm>
            <a:prstGeom prst="rect">
              <a:avLst/>
            </a:prstGeom>
            <a:noFill/>
            <a:ln w="9525">
              <a:noFill/>
            </a:ln>
          </p:spPr>
        </p:pic>
        <p:pic>
          <p:nvPicPr>
            <p:cNvPr id="25" name="图片 3" descr="47"/>
            <p:cNvPicPr>
              <a:picLocks noChangeAspect="1"/>
            </p:cNvPicPr>
            <p:nvPr/>
          </p:nvPicPr>
          <p:blipFill>
            <a:blip r:embed="rId3"/>
            <a:stretch>
              <a:fillRect/>
            </a:stretch>
          </p:blipFill>
          <p:spPr>
            <a:xfrm>
              <a:off x="1007" y="5145"/>
              <a:ext cx="821" cy="510"/>
            </a:xfrm>
            <a:prstGeom prst="rect">
              <a:avLst/>
            </a:prstGeom>
            <a:noFill/>
            <a:ln w="9525">
              <a:noFill/>
            </a:ln>
          </p:spPr>
        </p:pic>
        <p:sp>
          <p:nvSpPr>
            <p:cNvPr id="26" name="文本框 69"/>
            <p:cNvSpPr txBox="1"/>
            <p:nvPr/>
          </p:nvSpPr>
          <p:spPr>
            <a:xfrm>
              <a:off x="1715" y="5038"/>
              <a:ext cx="2376" cy="725"/>
            </a:xfrm>
            <a:prstGeom prst="rect">
              <a:avLst/>
            </a:prstGeom>
            <a:noFill/>
            <a:ln w="9525">
              <a:noFill/>
            </a:ln>
          </p:spPr>
          <p:txBody>
            <a:bodyPr wrap="square" anchor="t">
              <a:spAutoFit/>
            </a:bodyPr>
            <a:lstStyle/>
            <a:p>
              <a:pPr algn="ctr"/>
              <a:r>
                <a:rPr lang="zh-CN" altLang="en-US" sz="2400" b="1">
                  <a:solidFill>
                    <a:srgbClr val="18924B"/>
                  </a:solidFill>
                  <a:latin typeface="黑体" panose="02010609060101010101" pitchFamily="49" charset="-122"/>
                  <a:ea typeface="黑体" panose="02010609060101010101" pitchFamily="49" charset="-122"/>
                </a:rPr>
                <a:t>基础训练</a:t>
              </a: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
                                            <p:txEl>
                                              <p:pRg st="0" end="0"/>
                                            </p:txEl>
                                          </p:spTgt>
                                        </p:tgtEl>
                                        <p:attrNameLst>
                                          <p:attrName>style.visibility</p:attrName>
                                        </p:attrNameLst>
                                      </p:cBhvr>
                                      <p:to>
                                        <p:strVal val="visible"/>
                                      </p:to>
                                    </p:set>
                                    <p:anim calcmode="lin" valueType="num">
                                      <p:cBhvr additive="base">
                                        <p:cTn id="13"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5799138" y="3677920"/>
            <a:ext cx="309880" cy="506730"/>
          </a:xfrm>
          <a:prstGeom prst="rect">
            <a:avLst/>
          </a:prstGeom>
          <a:noFill/>
        </p:spPr>
        <p:txBody>
          <a:bodyPr wrap="none" rtlCol="0" anchor="t">
            <a:spAutoFit/>
          </a:bodyPr>
          <a:lstStyle/>
          <a:p>
            <a:pPr>
              <a:lnSpc>
                <a:spcPct val="150000"/>
              </a:lnSpc>
            </a:pPr>
            <a:endParaRPr lang="zh-CN" altLang="en-US"/>
          </a:p>
        </p:txBody>
      </p:sp>
      <p:sp>
        <p:nvSpPr>
          <p:cNvPr id="3" name="矩形 2"/>
          <p:cNvSpPr/>
          <p:nvPr/>
        </p:nvSpPr>
        <p:spPr>
          <a:xfrm>
            <a:off x="760413" y="908685"/>
            <a:ext cx="10360660" cy="1753235"/>
          </a:xfrm>
          <a:prstGeom prst="rect">
            <a:avLst/>
          </a:prstGeom>
        </p:spPr>
        <p:txBody>
          <a:bodyPr wrap="square">
            <a:spAutoFit/>
          </a:bodyPr>
          <a:lstStyle/>
          <a:p>
            <a:pPr fontAlgn="auto">
              <a:lnSpc>
                <a:spcPct val="150000"/>
              </a:lnSpc>
            </a:pPr>
            <a:r>
              <a:rPr sz="2400" dirty="0">
                <a:latin typeface="Times New Roman" panose="02020603050405020304" pitchFamily="18" charset="0"/>
                <a:cs typeface="Times New Roman" panose="02020603050405020304" pitchFamily="18" charset="0"/>
              </a:rPr>
              <a:t>(3)若在步骤B中测得烧杯和油的总质量为55.8 g，其余步骤数据如图所示，则倒出到量筒的这部分油的质量是________g，体积是________cm</a:t>
            </a:r>
            <a:r>
              <a:rPr sz="2400" baseline="30000" dirty="0">
                <a:latin typeface="Times New Roman" panose="02020603050405020304" pitchFamily="18" charset="0"/>
                <a:cs typeface="Times New Roman" panose="02020603050405020304" pitchFamily="18" charset="0"/>
              </a:rPr>
              <a:t>3</a:t>
            </a:r>
            <a:r>
              <a:rPr sz="2400" dirty="0">
                <a:latin typeface="Times New Roman" panose="02020603050405020304" pitchFamily="18" charset="0"/>
                <a:cs typeface="Times New Roman" panose="02020603050405020304" pitchFamily="18" charset="0"/>
              </a:rPr>
              <a:t>；</a:t>
            </a:r>
          </a:p>
          <a:p>
            <a:pPr fontAlgn="auto">
              <a:lnSpc>
                <a:spcPct val="150000"/>
              </a:lnSpc>
            </a:pPr>
            <a:r>
              <a:rPr sz="2400" dirty="0">
                <a:latin typeface="Times New Roman" panose="02020603050405020304" pitchFamily="18" charset="0"/>
                <a:cs typeface="Times New Roman" panose="02020603050405020304" pitchFamily="18" charset="0"/>
              </a:rPr>
              <a:t>(4)根据密度的计算公式可以算出，该油的密度是_______</a:t>
            </a:r>
            <a:r>
              <a:rPr lang="en-US" sz="2400" dirty="0">
                <a:latin typeface="Times New Roman" panose="02020603050405020304" pitchFamily="18" charset="0"/>
                <a:cs typeface="Times New Roman" panose="02020603050405020304" pitchFamily="18" charset="0"/>
              </a:rPr>
              <a:t>__</a:t>
            </a:r>
            <a:r>
              <a:rPr sz="2400" dirty="0">
                <a:latin typeface="Times New Roman" panose="02020603050405020304" pitchFamily="18" charset="0"/>
                <a:cs typeface="Times New Roman" panose="02020603050405020304" pitchFamily="18" charset="0"/>
              </a:rPr>
              <a:t>_kg/m</a:t>
            </a:r>
            <a:r>
              <a:rPr sz="2400" baseline="30000" dirty="0">
                <a:latin typeface="Times New Roman" panose="02020603050405020304" pitchFamily="18" charset="0"/>
                <a:cs typeface="Times New Roman" panose="02020603050405020304" pitchFamily="18" charset="0"/>
              </a:rPr>
              <a:t>3</a:t>
            </a:r>
            <a:r>
              <a:rPr sz="2400" dirty="0">
                <a:latin typeface="Times New Roman" panose="02020603050405020304" pitchFamily="18" charset="0"/>
                <a:cs typeface="Times New Roman" panose="02020603050405020304" pitchFamily="18" charset="0"/>
              </a:rPr>
              <a:t>.</a:t>
            </a:r>
          </a:p>
        </p:txBody>
      </p:sp>
      <p:pic>
        <p:nvPicPr>
          <p:cNvPr id="2" name="图片 -2147482312" descr="C:\Documents and Settings\Administrator\桌面\湖南物理\PY174.TIF"/>
          <p:cNvPicPr>
            <a:picLocks noChangeAspect="1"/>
          </p:cNvPicPr>
          <p:nvPr/>
        </p:nvPicPr>
        <p:blipFill>
          <a:blip r:embed="rId3" r:link="rId4"/>
          <a:stretch>
            <a:fillRect/>
          </a:stretch>
        </p:blipFill>
        <p:spPr>
          <a:xfrm>
            <a:off x="3589338" y="2956560"/>
            <a:ext cx="5567045" cy="3047365"/>
          </a:xfrm>
          <a:prstGeom prst="rect">
            <a:avLst/>
          </a:prstGeom>
          <a:noFill/>
          <a:ln w="9525">
            <a:noFill/>
          </a:ln>
        </p:spPr>
      </p:pic>
      <p:sp>
        <p:nvSpPr>
          <p:cNvPr id="4" name="文本框 3"/>
          <p:cNvSpPr txBox="1"/>
          <p:nvPr/>
        </p:nvSpPr>
        <p:spPr>
          <a:xfrm>
            <a:off x="5325428" y="1534795"/>
            <a:ext cx="840105" cy="460375"/>
          </a:xfrm>
          <a:prstGeom prst="rect">
            <a:avLst/>
          </a:prstGeom>
          <a:noFill/>
        </p:spPr>
        <p:txBody>
          <a:bodyPr wrap="square" rtlCol="0" anchor="t">
            <a:spAutoFit/>
          </a:bodyPr>
          <a:lstStyle/>
          <a:p>
            <a:r>
              <a:rPr lang="zh-CN" altLang="en-US" sz="2400" dirty="0">
                <a:solidFill>
                  <a:srgbClr val="FF0000"/>
                </a:solidFill>
                <a:latin typeface="Times New Roman" panose="02020603050405020304" pitchFamily="18" charset="0"/>
                <a:cs typeface="Times New Roman" panose="02020603050405020304" pitchFamily="18" charset="0"/>
              </a:rPr>
              <a:t>18.4</a:t>
            </a:r>
          </a:p>
        </p:txBody>
      </p:sp>
      <p:sp>
        <p:nvSpPr>
          <p:cNvPr id="5" name="文本框 4"/>
          <p:cNvSpPr txBox="1"/>
          <p:nvPr/>
        </p:nvSpPr>
        <p:spPr>
          <a:xfrm>
            <a:off x="8126413" y="1534795"/>
            <a:ext cx="545465" cy="460375"/>
          </a:xfrm>
          <a:prstGeom prst="rect">
            <a:avLst/>
          </a:prstGeom>
          <a:noFill/>
        </p:spPr>
        <p:txBody>
          <a:bodyPr wrap="square" rtlCol="0" anchor="t">
            <a:spAutoFit/>
          </a:bodyPr>
          <a:lstStyle/>
          <a:p>
            <a:r>
              <a:rPr lang="zh-CN" altLang="en-US" sz="2400" dirty="0">
                <a:solidFill>
                  <a:srgbClr val="FF0000"/>
                </a:solidFill>
                <a:latin typeface="Times New Roman" panose="02020603050405020304" pitchFamily="18" charset="0"/>
                <a:cs typeface="Times New Roman" panose="02020603050405020304" pitchFamily="18" charset="0"/>
              </a:rPr>
              <a:t>20</a:t>
            </a:r>
          </a:p>
        </p:txBody>
      </p:sp>
      <p:sp>
        <p:nvSpPr>
          <p:cNvPr id="7" name="文本框 6"/>
          <p:cNvSpPr txBox="1"/>
          <p:nvPr/>
        </p:nvSpPr>
        <p:spPr>
          <a:xfrm>
            <a:off x="7367588" y="2112645"/>
            <a:ext cx="1641475" cy="460375"/>
          </a:xfrm>
          <a:prstGeom prst="rect">
            <a:avLst/>
          </a:prstGeom>
          <a:noFill/>
        </p:spPr>
        <p:txBody>
          <a:bodyPr wrap="square" rtlCol="0" anchor="t">
            <a:spAutoFit/>
          </a:bodyPr>
          <a:lstStyle/>
          <a:p>
            <a:r>
              <a:rPr lang="zh-CN" altLang="en-US" sz="2400" dirty="0">
                <a:solidFill>
                  <a:srgbClr val="FF0000"/>
                </a:solidFill>
                <a:latin typeface="Times New Roman" panose="02020603050405020304" pitchFamily="18" charset="0"/>
                <a:cs typeface="Times New Roman" panose="02020603050405020304" pitchFamily="18" charset="0"/>
              </a:rPr>
              <a:t>0.92×10</a:t>
            </a:r>
            <a:r>
              <a:rPr lang="zh-CN" altLang="en-US" sz="2400" baseline="30000" dirty="0">
                <a:solidFill>
                  <a:srgbClr val="FF0000"/>
                </a:solidFill>
                <a:latin typeface="Times New Roman" panose="02020603050405020304" pitchFamily="18" charset="0"/>
                <a:cs typeface="Times New Roman" panose="02020603050405020304" pitchFamily="18" charset="0"/>
              </a:rPr>
              <a:t>3</a:t>
            </a:r>
          </a:p>
        </p:txBody>
      </p:sp>
      <p:sp>
        <p:nvSpPr>
          <p:cNvPr id="11" name="矩形 10"/>
          <p:cNvSpPr/>
          <p:nvPr/>
        </p:nvSpPr>
        <p:spPr>
          <a:xfrm>
            <a:off x="5556880" y="5850374"/>
            <a:ext cx="982980" cy="368300"/>
          </a:xfrm>
          <a:prstGeom prst="rect">
            <a:avLst/>
          </a:prstGeom>
        </p:spPr>
        <p:txBody>
          <a:bodyPr wrap="none">
            <a:spAutoFit/>
          </a:bodyPr>
          <a:lstStyle/>
          <a:p>
            <a:r>
              <a:rPr lang="zh-CN" altLang="zh-CN" dirty="0"/>
              <a:t>例</a:t>
            </a:r>
            <a:r>
              <a:rPr lang="en-US" altLang="zh-CN" dirty="0">
                <a:latin typeface="Times New Roman" panose="02020603050405020304" pitchFamily="18" charset="0"/>
                <a:cs typeface="Times New Roman" panose="02020603050405020304" pitchFamily="18" charset="0"/>
              </a:rPr>
              <a:t>2</a:t>
            </a:r>
            <a:r>
              <a:rPr lang="zh-CN" altLang="zh-CN" dirty="0"/>
              <a:t>题图</a:t>
            </a:r>
            <a:endParaRPr lang="zh-CN" altLang="en-US"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13753" y="1352550"/>
            <a:ext cx="10398760" cy="4892675"/>
          </a:xfrm>
          <a:prstGeom prst="rect">
            <a:avLst/>
          </a:prstGeom>
          <a:noFill/>
        </p:spPr>
        <p:txBody>
          <a:bodyPr wrap="square" rtlCol="0" anchor="t">
            <a:spAutoFit/>
          </a:bodyPr>
          <a:lstStyle/>
          <a:p>
            <a:pPr fontAlgn="auto">
              <a:lnSpc>
                <a:spcPct val="150000"/>
              </a:lnSpc>
            </a:pPr>
            <a:r>
              <a:rPr sz="2400" dirty="0">
                <a:latin typeface="Times New Roman" panose="02020603050405020304" pitchFamily="18" charset="0"/>
                <a:ea typeface="宋体" panose="02010600030101010101" pitchFamily="2" charset="-122"/>
                <a:cs typeface="Times New Roman" panose="02020603050405020304" pitchFamily="18" charset="0"/>
              </a:rPr>
              <a:t>(5)小明在测油的质量时，在天平右盘中放入最小砝码后发现指针偏向分度盘的右侧，则他应进行的操作是__________________________ .</a:t>
            </a:r>
          </a:p>
          <a:p>
            <a:pPr fontAlgn="auto">
              <a:lnSpc>
                <a:spcPct val="150000"/>
              </a:lnSpc>
            </a:pPr>
            <a:r>
              <a:rPr sz="2400" dirty="0">
                <a:latin typeface="Times New Roman" panose="02020603050405020304" pitchFamily="18" charset="0"/>
                <a:ea typeface="宋体" panose="02010600030101010101" pitchFamily="2" charset="-122"/>
                <a:cs typeface="Times New Roman" panose="02020603050405020304" pitchFamily="18" charset="0"/>
              </a:rPr>
              <a:t>(6)小军用两个完全相同的空饮料瓶、适量的水以及天平，设计了如下实验步骤，请你补充完整．</a:t>
            </a:r>
          </a:p>
          <a:p>
            <a:pPr fontAlgn="auto">
              <a:lnSpc>
                <a:spcPct val="150000"/>
              </a:lnSpc>
            </a:pPr>
            <a:r>
              <a:rPr sz="2400" dirty="0">
                <a:latin typeface="Times New Roman" panose="02020603050405020304" pitchFamily="18" charset="0"/>
                <a:ea typeface="宋体" panose="02010600030101010101" pitchFamily="2" charset="-122"/>
                <a:cs typeface="Times New Roman" panose="02020603050405020304" pitchFamily="18" charset="0"/>
              </a:rPr>
              <a:t>①调好天平，用天平测出空饮料瓶的质量为</a:t>
            </a:r>
            <a:r>
              <a:rPr sz="2400" i="1" dirty="0">
                <a:latin typeface="Times New Roman" panose="02020603050405020304" pitchFamily="18" charset="0"/>
                <a:ea typeface="宋体" panose="02010600030101010101" pitchFamily="2" charset="-122"/>
                <a:cs typeface="Times New Roman" panose="02020603050405020304" pitchFamily="18" charset="0"/>
              </a:rPr>
              <a:t>m</a:t>
            </a:r>
            <a:r>
              <a:rPr sz="2400" baseline="-25000" dirty="0">
                <a:latin typeface="Times New Roman" panose="02020603050405020304" pitchFamily="18" charset="0"/>
                <a:ea typeface="宋体" panose="02010600030101010101" pitchFamily="2" charset="-122"/>
                <a:cs typeface="Times New Roman" panose="02020603050405020304" pitchFamily="18" charset="0"/>
              </a:rPr>
              <a:t>0</a:t>
            </a:r>
            <a:r>
              <a:rPr sz="2400" dirty="0">
                <a:latin typeface="Times New Roman" panose="02020603050405020304" pitchFamily="18" charset="0"/>
                <a:ea typeface="宋体" panose="02010600030101010101" pitchFamily="2" charset="-122"/>
                <a:cs typeface="Times New Roman" panose="02020603050405020304" pitchFamily="18" charset="0"/>
              </a:rPr>
              <a:t> ；</a:t>
            </a:r>
          </a:p>
          <a:p>
            <a:pPr fontAlgn="auto">
              <a:lnSpc>
                <a:spcPct val="150000"/>
              </a:lnSpc>
            </a:pPr>
            <a:r>
              <a:rPr sz="2400" dirty="0">
                <a:latin typeface="Times New Roman" panose="02020603050405020304" pitchFamily="18" charset="0"/>
                <a:ea typeface="宋体" panose="02010600030101010101" pitchFamily="2" charset="-122"/>
                <a:cs typeface="Times New Roman" panose="02020603050405020304" pitchFamily="18" charset="0"/>
              </a:rPr>
              <a:t>②将一个空饮料瓶________，用天平测出它们的总质量为</a:t>
            </a:r>
            <a:r>
              <a:rPr sz="2400" i="1" dirty="0">
                <a:latin typeface="Times New Roman" panose="02020603050405020304" pitchFamily="18" charset="0"/>
                <a:ea typeface="宋体" panose="02010600030101010101" pitchFamily="2" charset="-122"/>
                <a:cs typeface="Times New Roman" panose="02020603050405020304" pitchFamily="18" charset="0"/>
              </a:rPr>
              <a:t>m</a:t>
            </a:r>
            <a:r>
              <a:rPr sz="2400" baseline="-25000" dirty="0">
                <a:latin typeface="Times New Roman" panose="02020603050405020304" pitchFamily="18" charset="0"/>
                <a:ea typeface="宋体" panose="02010600030101010101" pitchFamily="2" charset="-122"/>
                <a:cs typeface="Times New Roman" panose="02020603050405020304" pitchFamily="18" charset="0"/>
              </a:rPr>
              <a:t>1</a:t>
            </a:r>
            <a:r>
              <a:rPr sz="2400" dirty="0">
                <a:latin typeface="Times New Roman" panose="02020603050405020304" pitchFamily="18" charset="0"/>
                <a:ea typeface="宋体" panose="02010600030101010101" pitchFamily="2" charset="-122"/>
                <a:cs typeface="Times New Roman" panose="02020603050405020304" pitchFamily="18" charset="0"/>
              </a:rPr>
              <a:t> ；</a:t>
            </a:r>
          </a:p>
          <a:p>
            <a:pPr fontAlgn="auto">
              <a:lnSpc>
                <a:spcPct val="150000"/>
              </a:lnSpc>
            </a:pPr>
            <a:r>
              <a:rPr sz="2400" dirty="0">
                <a:latin typeface="Times New Roman" panose="02020603050405020304" pitchFamily="18" charset="0"/>
                <a:ea typeface="宋体" panose="02010600030101010101" pitchFamily="2" charset="-122"/>
                <a:cs typeface="Times New Roman" panose="02020603050405020304" pitchFamily="18" charset="0"/>
              </a:rPr>
              <a:t>③用另一个空饮料瓶装满油，用天平测出它们的总质量为</a:t>
            </a:r>
            <a:r>
              <a:rPr sz="2400" i="1" dirty="0">
                <a:latin typeface="Times New Roman" panose="02020603050405020304" pitchFamily="18" charset="0"/>
                <a:ea typeface="宋体" panose="02010600030101010101" pitchFamily="2" charset="-122"/>
                <a:cs typeface="Times New Roman" panose="02020603050405020304" pitchFamily="18" charset="0"/>
              </a:rPr>
              <a:t>m</a:t>
            </a:r>
            <a:r>
              <a:rPr sz="2400" baseline="-25000" dirty="0">
                <a:latin typeface="Times New Roman" panose="02020603050405020304" pitchFamily="18" charset="0"/>
                <a:ea typeface="宋体" panose="02010600030101010101" pitchFamily="2" charset="-122"/>
                <a:cs typeface="Times New Roman" panose="02020603050405020304" pitchFamily="18" charset="0"/>
              </a:rPr>
              <a:t>2</a:t>
            </a:r>
            <a:r>
              <a:rPr sz="2400" dirty="0">
                <a:latin typeface="Times New Roman" panose="02020603050405020304" pitchFamily="18" charset="0"/>
                <a:ea typeface="宋体" panose="02010600030101010101" pitchFamily="2" charset="-122"/>
                <a:cs typeface="Times New Roman" panose="02020603050405020304" pitchFamily="18" charset="0"/>
              </a:rPr>
              <a:t>；</a:t>
            </a:r>
          </a:p>
          <a:p>
            <a:pPr fontAlgn="auto">
              <a:lnSpc>
                <a:spcPct val="250000"/>
              </a:lnSpc>
            </a:pPr>
            <a:r>
              <a:rPr sz="2400" dirty="0">
                <a:latin typeface="Times New Roman" panose="02020603050405020304" pitchFamily="18" charset="0"/>
                <a:ea typeface="宋体" panose="02010600030101010101" pitchFamily="2" charset="-122"/>
                <a:cs typeface="Times New Roman" panose="02020603050405020304" pitchFamily="18" charset="0"/>
              </a:rPr>
              <a:t>④则油的密度表达式</a:t>
            </a:r>
            <a:r>
              <a:rPr sz="2400" i="1" dirty="0">
                <a:latin typeface="Times New Roman" panose="02020603050405020304" pitchFamily="18" charset="0"/>
                <a:ea typeface="宋体" panose="02010600030101010101" pitchFamily="2" charset="-122"/>
                <a:cs typeface="Times New Roman" panose="02020603050405020304" pitchFamily="18" charset="0"/>
              </a:rPr>
              <a:t>ρ</a:t>
            </a:r>
            <a:r>
              <a:rPr sz="2400" dirty="0">
                <a:latin typeface="Times New Roman" panose="02020603050405020304" pitchFamily="18" charset="0"/>
                <a:ea typeface="宋体" panose="02010600030101010101" pitchFamily="2" charset="-122"/>
                <a:cs typeface="Times New Roman" panose="02020603050405020304" pitchFamily="18" charset="0"/>
              </a:rPr>
              <a:t>＝_</a:t>
            </a:r>
            <a:r>
              <a:rPr lang="en-US" sz="2400" dirty="0">
                <a:latin typeface="Times New Roman" panose="02020603050405020304" pitchFamily="18" charset="0"/>
                <a:ea typeface="宋体" panose="02010600030101010101" pitchFamily="2" charset="-122"/>
                <a:cs typeface="Times New Roman" panose="02020603050405020304" pitchFamily="18" charset="0"/>
              </a:rPr>
              <a:t>___</a:t>
            </a:r>
            <a:r>
              <a:rPr sz="2400" dirty="0">
                <a:latin typeface="Times New Roman" panose="02020603050405020304" pitchFamily="18" charset="0"/>
                <a:ea typeface="宋体" panose="02010600030101010101" pitchFamily="2" charset="-122"/>
                <a:cs typeface="Times New Roman" panose="02020603050405020304" pitchFamily="18" charset="0"/>
              </a:rPr>
              <a:t>_____</a:t>
            </a:r>
            <a:r>
              <a:rPr lang="en-US" sz="2400" dirty="0">
                <a:latin typeface="Times New Roman" panose="02020603050405020304" pitchFamily="18" charset="0"/>
                <a:ea typeface="宋体" panose="02010600030101010101" pitchFamily="2" charset="-122"/>
                <a:cs typeface="Times New Roman" panose="02020603050405020304" pitchFamily="18" charset="0"/>
              </a:rPr>
              <a:t>__</a:t>
            </a:r>
            <a:r>
              <a:rPr sz="2400" dirty="0">
                <a:latin typeface="Times New Roman" panose="02020603050405020304" pitchFamily="18" charset="0"/>
                <a:ea typeface="宋体" panose="02010600030101010101" pitchFamily="2" charset="-122"/>
                <a:cs typeface="Times New Roman" panose="02020603050405020304" pitchFamily="18" charset="0"/>
              </a:rPr>
              <a:t>__．(已知水的密度为</a:t>
            </a:r>
            <a:r>
              <a:rPr sz="2400" i="1" dirty="0">
                <a:latin typeface="Times New Roman" panose="02020603050405020304" pitchFamily="18" charset="0"/>
                <a:ea typeface="宋体" panose="02010600030101010101" pitchFamily="2" charset="-122"/>
                <a:cs typeface="Times New Roman" panose="02020603050405020304" pitchFamily="18" charset="0"/>
              </a:rPr>
              <a:t>ρ</a:t>
            </a:r>
            <a:r>
              <a:rPr sz="2400" baseline="-25000" dirty="0">
                <a:latin typeface="Times New Roman" panose="02020603050405020304" pitchFamily="18" charset="0"/>
                <a:ea typeface="宋体" panose="02010600030101010101" pitchFamily="2" charset="-122"/>
                <a:cs typeface="Times New Roman" panose="02020603050405020304" pitchFamily="18" charset="0"/>
              </a:rPr>
              <a:t>水</a:t>
            </a:r>
            <a:r>
              <a:rPr sz="2400" dirty="0">
                <a:latin typeface="Times New Roman" panose="02020603050405020304" pitchFamily="18" charset="0"/>
                <a:ea typeface="宋体" panose="02010600030101010101" pitchFamily="2" charset="-122"/>
                <a:cs typeface="Times New Roman" panose="02020603050405020304" pitchFamily="18" charset="0"/>
              </a:rPr>
              <a:t>)</a:t>
            </a:r>
          </a:p>
        </p:txBody>
      </p:sp>
      <p:grpSp>
        <p:nvGrpSpPr>
          <p:cNvPr id="32" name="组合 31"/>
          <p:cNvGrpSpPr/>
          <p:nvPr/>
        </p:nvGrpSpPr>
        <p:grpSpPr>
          <a:xfrm>
            <a:off x="929958" y="922655"/>
            <a:ext cx="2414905" cy="460375"/>
            <a:chOff x="5377" y="4501"/>
            <a:chExt cx="3803" cy="725"/>
          </a:xfrm>
        </p:grpSpPr>
        <p:pic>
          <p:nvPicPr>
            <p:cNvPr id="33" name="图片 2" descr="48"/>
            <p:cNvPicPr>
              <a:picLocks noChangeAspect="1"/>
            </p:cNvPicPr>
            <p:nvPr/>
          </p:nvPicPr>
          <p:blipFill>
            <a:blip r:embed="rId3"/>
            <a:stretch>
              <a:fillRect/>
            </a:stretch>
          </p:blipFill>
          <p:spPr>
            <a:xfrm>
              <a:off x="8382" y="4608"/>
              <a:ext cx="798" cy="510"/>
            </a:xfrm>
            <a:prstGeom prst="rect">
              <a:avLst/>
            </a:prstGeom>
            <a:noFill/>
            <a:ln w="9525">
              <a:noFill/>
            </a:ln>
          </p:spPr>
        </p:pic>
        <p:pic>
          <p:nvPicPr>
            <p:cNvPr id="34" name="图片 3" descr="47"/>
            <p:cNvPicPr>
              <a:picLocks noChangeAspect="1"/>
            </p:cNvPicPr>
            <p:nvPr/>
          </p:nvPicPr>
          <p:blipFill>
            <a:blip r:embed="rId4"/>
            <a:stretch>
              <a:fillRect/>
            </a:stretch>
          </p:blipFill>
          <p:spPr>
            <a:xfrm>
              <a:off x="5377" y="4608"/>
              <a:ext cx="798" cy="510"/>
            </a:xfrm>
            <a:prstGeom prst="rect">
              <a:avLst/>
            </a:prstGeom>
            <a:noFill/>
            <a:ln w="9525">
              <a:noFill/>
            </a:ln>
          </p:spPr>
        </p:pic>
        <p:sp>
          <p:nvSpPr>
            <p:cNvPr id="55" name="文本框 69"/>
            <p:cNvSpPr txBox="1"/>
            <p:nvPr/>
          </p:nvSpPr>
          <p:spPr>
            <a:xfrm>
              <a:off x="6072" y="4501"/>
              <a:ext cx="2357" cy="725"/>
            </a:xfrm>
            <a:prstGeom prst="rect">
              <a:avLst/>
            </a:prstGeom>
            <a:noFill/>
            <a:ln w="9525">
              <a:noFill/>
            </a:ln>
          </p:spPr>
          <p:txBody>
            <a:bodyPr wrap="square" anchor="t">
              <a:spAutoFit/>
            </a:bodyPr>
            <a:lstStyle/>
            <a:p>
              <a:pPr algn="ctr"/>
              <a:r>
                <a:rPr lang="zh-CN" altLang="en-US" sz="2400" b="1">
                  <a:solidFill>
                    <a:srgbClr val="18924B"/>
                  </a:solidFill>
                  <a:latin typeface="黑体" panose="02010609060101010101" pitchFamily="49" charset="-122"/>
                  <a:ea typeface="黑体" panose="02010609060101010101" pitchFamily="49" charset="-122"/>
                </a:rPr>
                <a:t>能力提升</a:t>
              </a:r>
            </a:p>
          </p:txBody>
        </p:sp>
      </p:grpSp>
      <p:sp>
        <p:nvSpPr>
          <p:cNvPr id="5" name="文本框 4"/>
          <p:cNvSpPr txBox="1"/>
          <p:nvPr/>
        </p:nvSpPr>
        <p:spPr>
          <a:xfrm>
            <a:off x="3475038" y="4183380"/>
            <a:ext cx="1249680" cy="460375"/>
          </a:xfrm>
          <a:prstGeom prst="rect">
            <a:avLst/>
          </a:prstGeom>
          <a:noFill/>
        </p:spPr>
        <p:txBody>
          <a:bodyPr wrap="square" rtlCol="0" anchor="t">
            <a:spAutoFit/>
          </a:bodyPr>
          <a:lstStyle/>
          <a:p>
            <a:r>
              <a:rPr lang="zh-CN" altLang="en-US" sz="2400">
                <a:solidFill>
                  <a:srgbClr val="FF0000"/>
                </a:solidFill>
              </a:rPr>
              <a:t>装满水</a:t>
            </a:r>
          </a:p>
        </p:txBody>
      </p:sp>
      <p:sp>
        <p:nvSpPr>
          <p:cNvPr id="25" name="文本框 24"/>
          <p:cNvSpPr txBox="1"/>
          <p:nvPr/>
        </p:nvSpPr>
        <p:spPr>
          <a:xfrm>
            <a:off x="4994593" y="2001520"/>
            <a:ext cx="3754120" cy="460375"/>
          </a:xfrm>
          <a:prstGeom prst="rect">
            <a:avLst/>
          </a:prstGeom>
          <a:noFill/>
        </p:spPr>
        <p:txBody>
          <a:bodyPr wrap="square" rtlCol="0" anchor="t">
            <a:spAutoFit/>
          </a:bodyPr>
          <a:lstStyle/>
          <a:p>
            <a:r>
              <a:rPr lang="zh-CN" altLang="en-US" sz="2400" dirty="0">
                <a:solidFill>
                  <a:srgbClr val="FF0000"/>
                </a:solidFill>
                <a:latin typeface="Times New Roman" panose="02020603050405020304" pitchFamily="18" charset="0"/>
                <a:cs typeface="Times New Roman" panose="02020603050405020304" pitchFamily="18" charset="0"/>
              </a:rPr>
              <a:t>取下最小砝码，移动游码</a:t>
            </a:r>
          </a:p>
        </p:txBody>
      </p:sp>
      <p:graphicFrame>
        <p:nvGraphicFramePr>
          <p:cNvPr id="3" name="对象 2"/>
          <p:cNvGraphicFramePr/>
          <p:nvPr/>
        </p:nvGraphicFramePr>
        <p:xfrm>
          <a:off x="4261168" y="5151755"/>
          <a:ext cx="1733550" cy="930275"/>
        </p:xfrm>
        <a:graphic>
          <a:graphicData uri="http://schemas.openxmlformats.org/presentationml/2006/ole">
            <mc:AlternateContent xmlns:mc="http://schemas.openxmlformats.org/markup-compatibility/2006">
              <mc:Choice xmlns:v="urn:schemas-microsoft-com:vml" Requires="v">
                <p:oleObj spid="_x0000_s10243" r:id="rId5" imgW="1091565" imgH="589280" progId="Equation.DSMT4">
                  <p:embed/>
                </p:oleObj>
              </mc:Choice>
              <mc:Fallback>
                <p:oleObj r:id="rId5" imgW="1091565" imgH="589280" progId="Equation.DSMT4">
                  <p:embed/>
                  <p:pic>
                    <p:nvPicPr>
                      <p:cNvPr id="0" name="图片 3"/>
                      <p:cNvPicPr/>
                      <p:nvPr/>
                    </p:nvPicPr>
                    <p:blipFill>
                      <a:blip r:embed="rId6"/>
                      <a:stretch>
                        <a:fillRect/>
                      </a:stretch>
                    </p:blipFill>
                    <p:spPr>
                      <a:xfrm>
                        <a:off x="4261168" y="5151755"/>
                        <a:ext cx="1733550" cy="930275"/>
                      </a:xfrm>
                      <a:prstGeom prst="rect">
                        <a:avLst/>
                      </a:prstGeom>
                    </p:spPr>
                  </p:pic>
                </p:oleObj>
              </mc:Fallback>
            </mc:AlternateContent>
          </a:graphicData>
        </a:graphic>
      </p:graphicFrame>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ppt_x"/>
                                          </p:val>
                                        </p:tav>
                                        <p:tav tm="100000">
                                          <p:val>
                                            <p:strVal val="#ppt_x"/>
                                          </p:val>
                                        </p:tav>
                                      </p:tavLst>
                                    </p:anim>
                                    <p:anim calcmode="lin" valueType="num">
                                      <p:cBhvr additive="base">
                                        <p:cTn id="8"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25" grpId="0"/>
      <p:bldP spid="25"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910908" y="2147515"/>
            <a:ext cx="1848485" cy="521970"/>
            <a:chOff x="1642" y="4118"/>
            <a:chExt cx="2911" cy="822"/>
          </a:xfrm>
        </p:grpSpPr>
        <p:pic>
          <p:nvPicPr>
            <p:cNvPr id="10" name="图片 9" descr="方块小标3字"/>
            <p:cNvPicPr>
              <a:picLocks noChangeAspect="1"/>
            </p:cNvPicPr>
            <p:nvPr/>
          </p:nvPicPr>
          <p:blipFill>
            <a:blip r:embed="rId3"/>
            <a:stretch>
              <a:fillRect/>
            </a:stretch>
          </p:blipFill>
          <p:spPr>
            <a:xfrm>
              <a:off x="1642" y="4136"/>
              <a:ext cx="2608" cy="779"/>
            </a:xfrm>
            <a:prstGeom prst="rect">
              <a:avLst/>
            </a:prstGeom>
          </p:spPr>
        </p:pic>
        <p:sp>
          <p:nvSpPr>
            <p:cNvPr id="5" name="文本框 3"/>
            <p:cNvSpPr txBox="1"/>
            <p:nvPr/>
          </p:nvSpPr>
          <p:spPr>
            <a:xfrm>
              <a:off x="1643" y="4118"/>
              <a:ext cx="2910" cy="822"/>
            </a:xfrm>
            <a:prstGeom prst="rect">
              <a:avLst/>
            </a:prstGeom>
            <a:noFill/>
          </p:spPr>
          <p:txBody>
            <a:bodyPr wrap="square" rtlCol="0">
              <a:spAutoFit/>
            </a:bodyPr>
            <a:lstStyle/>
            <a:p>
              <a:r>
                <a:rPr lang="zh-CN" altLang="en-US" sz="2800" b="1" spc="10" dirty="0">
                  <a:solidFill>
                    <a:schemeClr val="bg1"/>
                  </a:solidFill>
                  <a:uFillTx/>
                  <a:latin typeface="黑体" panose="02010609060101010101" pitchFamily="49" charset="-122"/>
                  <a:ea typeface="黑体" panose="02010609060101010101" pitchFamily="49" charset="-122"/>
                </a:rPr>
                <a:t>命 题 点</a:t>
              </a:r>
            </a:p>
          </p:txBody>
        </p:sp>
      </p:grpSp>
      <p:grpSp>
        <p:nvGrpSpPr>
          <p:cNvPr id="7" name="组合 6"/>
          <p:cNvGrpSpPr/>
          <p:nvPr/>
        </p:nvGrpSpPr>
        <p:grpSpPr>
          <a:xfrm>
            <a:off x="835978" y="1024255"/>
            <a:ext cx="7579360" cy="737235"/>
            <a:chOff x="1342" y="2812"/>
            <a:chExt cx="11936" cy="1161"/>
          </a:xfrm>
        </p:grpSpPr>
        <p:pic>
          <p:nvPicPr>
            <p:cNvPr id="23" name="图片 22" descr="带序号考点标2字"/>
            <p:cNvPicPr>
              <a:picLocks noChangeAspect="1"/>
            </p:cNvPicPr>
            <p:nvPr/>
          </p:nvPicPr>
          <p:blipFill>
            <a:blip r:embed="rId4">
              <a:clrChange>
                <a:clrFrom>
                  <a:srgbClr val="FFFFFF">
                    <a:alpha val="100000"/>
                  </a:srgbClr>
                </a:clrFrom>
                <a:clrTo>
                  <a:srgbClr val="FFFFFF">
                    <a:alpha val="100000"/>
                    <a:alpha val="0"/>
                  </a:srgbClr>
                </a:clrTo>
              </a:clrChange>
            </a:blip>
            <a:stretch>
              <a:fillRect/>
            </a:stretch>
          </p:blipFill>
          <p:spPr>
            <a:xfrm>
              <a:off x="1342" y="3051"/>
              <a:ext cx="2803" cy="922"/>
            </a:xfrm>
            <a:prstGeom prst="rect">
              <a:avLst/>
            </a:prstGeom>
          </p:spPr>
        </p:pic>
        <p:sp>
          <p:nvSpPr>
            <p:cNvPr id="2" name="文本框 1"/>
            <p:cNvSpPr txBox="1"/>
            <p:nvPr/>
          </p:nvSpPr>
          <p:spPr>
            <a:xfrm>
              <a:off x="1622" y="3092"/>
              <a:ext cx="1775" cy="822"/>
            </a:xfrm>
            <a:prstGeom prst="rect">
              <a:avLst/>
            </a:prstGeom>
            <a:noFill/>
          </p:spPr>
          <p:txBody>
            <a:bodyPr wrap="square" rtlCol="0">
              <a:spAutoFit/>
            </a:bodyPr>
            <a:lstStyle/>
            <a:p>
              <a:r>
                <a:rPr lang="zh-CN" altLang="en-US" sz="2800" b="1" dirty="0">
                  <a:solidFill>
                    <a:schemeClr val="bg1"/>
                  </a:solidFill>
                  <a:latin typeface="Times New Roman" panose="02020603050405020304" pitchFamily="18" charset="0"/>
                  <a:ea typeface="黑体" panose="02010609060101010101" pitchFamily="49" charset="-122"/>
                </a:rPr>
                <a:t>实 验</a:t>
              </a:r>
            </a:p>
          </p:txBody>
        </p:sp>
        <p:sp>
          <p:nvSpPr>
            <p:cNvPr id="30" name="文本框 29"/>
            <p:cNvSpPr txBox="1"/>
            <p:nvPr/>
          </p:nvSpPr>
          <p:spPr>
            <a:xfrm>
              <a:off x="3373" y="3123"/>
              <a:ext cx="526" cy="822"/>
            </a:xfrm>
            <a:prstGeom prst="rect">
              <a:avLst/>
            </a:prstGeom>
            <a:noFill/>
          </p:spPr>
          <p:txBody>
            <a:bodyPr wrap="square" rtlCol="0">
              <a:spAutoFit/>
            </a:bodyPr>
            <a:lstStyle/>
            <a:p>
              <a:r>
                <a:rPr lang="en-US" altLang="zh-CN" sz="2800" b="1" dirty="0">
                  <a:latin typeface="Times New Roman" panose="02020603050405020304" pitchFamily="18" charset="0"/>
                  <a:ea typeface="黑体" panose="02010609060101010101" pitchFamily="49" charset="-122"/>
                  <a:cs typeface="Times New Roman" panose="02020603050405020304" pitchFamily="18" charset="0"/>
                </a:rPr>
                <a:t>2</a:t>
              </a:r>
            </a:p>
          </p:txBody>
        </p:sp>
        <p:sp>
          <p:nvSpPr>
            <p:cNvPr id="31" name="文本框 30"/>
            <p:cNvSpPr txBox="1"/>
            <p:nvPr/>
          </p:nvSpPr>
          <p:spPr>
            <a:xfrm>
              <a:off x="4537" y="2812"/>
              <a:ext cx="8741" cy="1161"/>
            </a:xfrm>
            <a:prstGeom prst="rect">
              <a:avLst/>
            </a:prstGeom>
            <a:noFill/>
          </p:spPr>
          <p:txBody>
            <a:bodyPr wrap="square" rtlCol="0">
              <a:spAutoFit/>
            </a:bodyPr>
            <a:lstStyle/>
            <a:p>
              <a:pPr>
                <a:lnSpc>
                  <a:spcPct val="150000"/>
                </a:lnSpc>
              </a:pPr>
              <a:r>
                <a:rPr lang="zh-CN" altLang="en-US" sz="2800" dirty="0">
                  <a:latin typeface="黑体" panose="02010609060101010101" pitchFamily="49" charset="-122"/>
                  <a:ea typeface="黑体" panose="02010609060101010101" pitchFamily="49" charset="-122"/>
                  <a:cs typeface="Times New Roman" panose="02020603050405020304" pitchFamily="18" charset="0"/>
                </a:rPr>
                <a:t>特殊方法测密度</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(郴州2016.26)</a:t>
              </a:r>
            </a:p>
          </p:txBody>
        </p:sp>
      </p:grpSp>
      <p:sp>
        <p:nvSpPr>
          <p:cNvPr id="109" name="文本框 108"/>
          <p:cNvSpPr txBox="1"/>
          <p:nvPr/>
        </p:nvSpPr>
        <p:spPr>
          <a:xfrm>
            <a:off x="767398" y="2717165"/>
            <a:ext cx="5526405" cy="2399665"/>
          </a:xfrm>
          <a:prstGeom prst="rect">
            <a:avLst/>
          </a:prstGeom>
          <a:noFill/>
          <a:ln w="9525">
            <a:noFill/>
          </a:ln>
        </p:spPr>
        <p:txBody>
          <a:bodyPr wrap="square">
            <a:spAutoFit/>
          </a:bodyPr>
          <a:lstStyle/>
          <a:p>
            <a:pPr indent="0" fontAlgn="auto">
              <a:lnSpc>
                <a:spcPct val="150000"/>
              </a:lnSpc>
            </a:pPr>
            <a:r>
              <a:rPr lang="zh-CN" sz="2800" b="0">
                <a:latin typeface="Times New Roman" panose="02020603050405020304" pitchFamily="18" charset="0"/>
                <a:ea typeface="黑体" panose="02010609060101010101" pitchFamily="49" charset="-122"/>
                <a:cs typeface="Times New Roman" panose="02020603050405020304" pitchFamily="18" charset="0"/>
              </a:rPr>
              <a:t>一、特殊方法测量固体的密度</a:t>
            </a:r>
            <a:endParaRPr lang="zh-CN" sz="2400" b="0">
              <a:latin typeface="Times New Roman" panose="02020603050405020304" pitchFamily="18" charset="0"/>
              <a:ea typeface="黑体" panose="02010609060101010101" pitchFamily="49" charset="-122"/>
              <a:cs typeface="Times New Roman" panose="02020603050405020304" pitchFamily="18" charset="0"/>
            </a:endParaRPr>
          </a:p>
          <a:p>
            <a:pPr indent="0" fontAlgn="auto">
              <a:lnSpc>
                <a:spcPct val="150000"/>
              </a:lnSpc>
            </a:pPr>
            <a:r>
              <a:rPr lang="zh-CN" sz="2400" b="0">
                <a:latin typeface="Times New Roman" panose="02020603050405020304" pitchFamily="18" charset="0"/>
                <a:ea typeface="黑体" panose="02010609060101010101" pitchFamily="49" charset="-122"/>
                <a:cs typeface="Times New Roman" panose="02020603050405020304" pitchFamily="18" charset="0"/>
              </a:rPr>
              <a:t>方法</a:t>
            </a:r>
            <a:r>
              <a:rPr lang="en-US" sz="2400" b="0">
                <a:latin typeface="Times New Roman" panose="02020603050405020304" pitchFamily="18" charset="0"/>
                <a:ea typeface="黑体" panose="02010609060101010101" pitchFamily="49" charset="-122"/>
                <a:cs typeface="Times New Roman" panose="02020603050405020304" pitchFamily="18" charset="0"/>
              </a:rPr>
              <a:t>1</a:t>
            </a:r>
            <a:r>
              <a:rPr lang="zh-CN" sz="2400" b="0">
                <a:latin typeface="Times New Roman" panose="02020603050405020304" pitchFamily="18" charset="0"/>
                <a:ea typeface="黑体" panose="02010609060101010101" pitchFamily="49" charset="-122"/>
                <a:cs typeface="Times New Roman" panose="02020603050405020304" pitchFamily="18" charset="0"/>
              </a:rPr>
              <a:t>　替代法</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郴州</a:t>
            </a:r>
            <a:r>
              <a:rPr lang="en-US" sz="2400" b="0">
                <a:latin typeface="Times New Roman" panose="02020603050405020304" pitchFamily="18" charset="0"/>
                <a:ea typeface="宋体" panose="02010600030101010101" pitchFamily="2" charset="-122"/>
                <a:cs typeface="Times New Roman" panose="02020603050405020304" pitchFamily="18" charset="0"/>
              </a:rPr>
              <a:t>2016.26)</a:t>
            </a:r>
          </a:p>
          <a:p>
            <a:pPr indent="0" fontAlgn="auto">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(1)</a:t>
            </a:r>
            <a:r>
              <a:rPr lang="zh-CN" sz="2400" b="0">
                <a:latin typeface="Times New Roman" panose="02020603050405020304" pitchFamily="18" charset="0"/>
                <a:ea typeface="宋体" panose="02010600030101010101" pitchFamily="2" charset="-122"/>
                <a:cs typeface="Times New Roman" panose="02020603050405020304" pitchFamily="18" charset="0"/>
              </a:rPr>
              <a:t>实验图示：</a:t>
            </a:r>
          </a:p>
          <a:p>
            <a:pPr indent="0"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(2)</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实验步骤：</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3" name="图片 -2147482304" descr="C:\Documents and Settings\Administrator\桌面\湖南物理\PY175.TIF"/>
          <p:cNvPicPr>
            <a:picLocks noChangeAspect="1"/>
          </p:cNvPicPr>
          <p:nvPr/>
        </p:nvPicPr>
        <p:blipFill>
          <a:blip r:embed="rId5" r:link="rId6"/>
          <a:stretch>
            <a:fillRect/>
          </a:stretch>
        </p:blipFill>
        <p:spPr>
          <a:xfrm>
            <a:off x="4818063" y="3347720"/>
            <a:ext cx="5166360" cy="2628900"/>
          </a:xfrm>
          <a:prstGeom prst="rect">
            <a:avLst/>
          </a:prstGeom>
          <a:noFill/>
          <a:ln w="9525">
            <a:noFill/>
          </a:ln>
        </p:spPr>
      </p:pic>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1994218" y="1198586"/>
            <a:ext cx="7725410" cy="645147"/>
            <a:chOff x="2766" y="1210"/>
            <a:chExt cx="12166" cy="1234"/>
          </a:xfrm>
        </p:grpSpPr>
        <p:pic>
          <p:nvPicPr>
            <p:cNvPr id="21521" name="图片 12" descr="2020试题研究版式22"/>
            <p:cNvPicPr>
              <a:picLocks noChangeAspect="1"/>
            </p:cNvPicPr>
            <p:nvPr/>
          </p:nvPicPr>
          <p:blipFill>
            <a:blip r:embed="rId3"/>
            <a:stretch>
              <a:fillRect/>
            </a:stretch>
          </p:blipFill>
          <p:spPr>
            <a:xfrm>
              <a:off x="2766" y="1247"/>
              <a:ext cx="12166" cy="1132"/>
            </a:xfrm>
            <a:prstGeom prst="rect">
              <a:avLst/>
            </a:prstGeom>
            <a:noFill/>
            <a:ln w="9525">
              <a:noFill/>
            </a:ln>
          </p:spPr>
        </p:pic>
        <p:sp>
          <p:nvSpPr>
            <p:cNvPr id="23" name="文本框 15"/>
            <p:cNvSpPr txBox="1"/>
            <p:nvPr/>
          </p:nvSpPr>
          <p:spPr>
            <a:xfrm>
              <a:off x="4087" y="1210"/>
              <a:ext cx="9389" cy="1234"/>
            </a:xfrm>
            <a:prstGeom prst="rect">
              <a:avLst/>
            </a:prstGeom>
            <a:noFill/>
            <a:ln w="9525">
              <a:noFill/>
            </a:ln>
          </p:spPr>
          <p:txBody>
            <a:bodyPr wrap="square" anchor="t">
              <a:spAutoFit/>
            </a:bodyPr>
            <a:lstStyle/>
            <a:p>
              <a:pPr algn="ctr"/>
              <a:r>
                <a:rPr lang="zh-CN" altLang="en-US" sz="3600" b="1">
                  <a:solidFill>
                    <a:schemeClr val="bg1"/>
                  </a:solidFill>
                  <a:latin typeface="Times New Roman" panose="02020603050405020304" pitchFamily="18" charset="0"/>
                  <a:ea typeface="黑体" panose="02010609060101010101" pitchFamily="49" charset="-122"/>
                  <a:cs typeface="Times New Roman" panose="02020603050405020304" pitchFamily="18" charset="0"/>
                  <a:sym typeface="+mn-ea"/>
                </a:rPr>
                <a:t>湖南</a:t>
              </a:r>
              <a:r>
                <a:rPr lang="en-US" altLang="zh-CN" sz="3600" b="1">
                  <a:solidFill>
                    <a:schemeClr val="bg1"/>
                  </a:solidFill>
                  <a:latin typeface="Times New Roman" panose="02020603050405020304" pitchFamily="18" charset="0"/>
                  <a:ea typeface="黑体" panose="02010609060101010101" pitchFamily="49" charset="-122"/>
                  <a:cs typeface="Times New Roman" panose="02020603050405020304" pitchFamily="18" charset="0"/>
                  <a:sym typeface="+mn-ea"/>
                </a:rPr>
                <a:t>6</a:t>
              </a:r>
              <a:r>
                <a:rPr lang="zh-CN" altLang="en-US" sz="3600" b="1">
                  <a:solidFill>
                    <a:schemeClr val="bg1"/>
                  </a:solidFill>
                  <a:latin typeface="Times New Roman" panose="02020603050405020304" pitchFamily="18" charset="0"/>
                  <a:ea typeface="黑体" panose="02010609060101010101" pitchFamily="49" charset="-122"/>
                  <a:cs typeface="Times New Roman" panose="02020603050405020304" pitchFamily="18" charset="0"/>
                  <a:sym typeface="+mn-ea"/>
                </a:rPr>
                <a:t>年中考真题精选</a:t>
              </a:r>
              <a:endParaRPr lang="zh-CN" altLang="en-US" sz="3600" b="1" dirty="0">
                <a:solidFill>
                  <a:schemeClr val="bg1"/>
                </a:solidFill>
                <a:latin typeface="Times New Roman" panose="02020603050405020304" pitchFamily="18" charset="0"/>
                <a:ea typeface="黑体" panose="02010609060101010101" pitchFamily="49" charset="-122"/>
                <a:cs typeface="Times New Roman" panose="02020603050405020304" pitchFamily="18" charset="0"/>
                <a:sym typeface="+mn-ea"/>
              </a:endParaRPr>
            </a:p>
          </p:txBody>
        </p:sp>
      </p:grpSp>
      <p:grpSp>
        <p:nvGrpSpPr>
          <p:cNvPr id="6" name="组合 5"/>
          <p:cNvGrpSpPr/>
          <p:nvPr/>
        </p:nvGrpSpPr>
        <p:grpSpPr>
          <a:xfrm>
            <a:off x="677863" y="1918970"/>
            <a:ext cx="10764520" cy="781050"/>
            <a:chOff x="1156" y="2906"/>
            <a:chExt cx="16952" cy="1230"/>
          </a:xfrm>
        </p:grpSpPr>
        <p:pic>
          <p:nvPicPr>
            <p:cNvPr id="24" name="图片 23" descr="带序号考点标3字"/>
            <p:cNvPicPr>
              <a:picLocks noChangeAspect="1"/>
            </p:cNvPicPr>
            <p:nvPr/>
          </p:nvPicPr>
          <p:blipFill>
            <a:blip r:embed="rId4"/>
            <a:stretch>
              <a:fillRect/>
            </a:stretch>
          </p:blipFill>
          <p:spPr>
            <a:xfrm>
              <a:off x="1156" y="3233"/>
              <a:ext cx="3346" cy="903"/>
            </a:xfrm>
            <a:prstGeom prst="rect">
              <a:avLst/>
            </a:prstGeom>
          </p:spPr>
        </p:pic>
        <p:grpSp>
          <p:nvGrpSpPr>
            <p:cNvPr id="25" name="组合 24"/>
            <p:cNvGrpSpPr/>
            <p:nvPr/>
          </p:nvGrpSpPr>
          <p:grpSpPr>
            <a:xfrm>
              <a:off x="1550" y="2906"/>
              <a:ext cx="16558" cy="1200"/>
              <a:chOff x="1324" y="1550"/>
              <a:chExt cx="16558" cy="1200"/>
            </a:xfrm>
          </p:grpSpPr>
          <p:grpSp>
            <p:nvGrpSpPr>
              <p:cNvPr id="49" name="组合 48"/>
              <p:cNvGrpSpPr/>
              <p:nvPr/>
            </p:nvGrpSpPr>
            <p:grpSpPr>
              <a:xfrm>
                <a:off x="1324" y="1897"/>
                <a:ext cx="2771" cy="853"/>
                <a:chOff x="2487" y="360"/>
                <a:chExt cx="2091" cy="853"/>
              </a:xfrm>
            </p:grpSpPr>
            <p:sp>
              <p:nvSpPr>
                <p:cNvPr id="50" name="文本框 49"/>
                <p:cNvSpPr txBox="1"/>
                <p:nvPr/>
              </p:nvSpPr>
              <p:spPr>
                <a:xfrm>
                  <a:off x="2487" y="391"/>
                  <a:ext cx="1787" cy="822"/>
                </a:xfrm>
                <a:prstGeom prst="rect">
                  <a:avLst/>
                </a:prstGeom>
                <a:noFill/>
              </p:spPr>
              <p:txBody>
                <a:bodyPr wrap="square" rtlCol="0">
                  <a:spAutoFit/>
                </a:bodyPr>
                <a:lstStyle/>
                <a:p>
                  <a:r>
                    <a:rPr lang="zh-CN" altLang="en-US" sz="2800" b="1" dirty="0">
                      <a:solidFill>
                        <a:schemeClr val="bg1"/>
                      </a:solidFill>
                      <a:latin typeface="Times New Roman" panose="02020603050405020304" pitchFamily="18" charset="0"/>
                      <a:ea typeface="黑体" panose="02010609060101010101" pitchFamily="49" charset="-122"/>
                    </a:rPr>
                    <a:t>命题点</a:t>
                  </a:r>
                </a:p>
              </p:txBody>
            </p:sp>
            <p:sp>
              <p:nvSpPr>
                <p:cNvPr id="51" name="文本框 50"/>
                <p:cNvSpPr txBox="1"/>
                <p:nvPr/>
              </p:nvSpPr>
              <p:spPr>
                <a:xfrm>
                  <a:off x="4181" y="360"/>
                  <a:ext cx="397" cy="822"/>
                </a:xfrm>
                <a:prstGeom prst="rect">
                  <a:avLst/>
                </a:prstGeom>
                <a:noFill/>
              </p:spPr>
              <p:txBody>
                <a:bodyPr wrap="square" rtlCol="0">
                  <a:spAutoFit/>
                </a:bodyPr>
                <a:lstStyle/>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1</a:t>
                  </a:r>
                </a:p>
              </p:txBody>
            </p:sp>
          </p:grpSp>
          <p:sp>
            <p:nvSpPr>
              <p:cNvPr id="52" name="文本框 51"/>
              <p:cNvSpPr txBox="1"/>
              <p:nvPr/>
            </p:nvSpPr>
            <p:spPr>
              <a:xfrm>
                <a:off x="4505" y="1550"/>
                <a:ext cx="13377" cy="1161"/>
              </a:xfrm>
              <a:prstGeom prst="rect">
                <a:avLst/>
              </a:prstGeom>
              <a:noFill/>
            </p:spPr>
            <p:txBody>
              <a:bodyPr wrap="square" rtlCol="0">
                <a:spAutoFit/>
              </a:bodyPr>
              <a:lstStyle/>
              <a:p>
                <a:pPr>
                  <a:lnSpc>
                    <a:spcPct val="150000"/>
                  </a:lnSpc>
                </a:pPr>
                <a:r>
                  <a:rPr sz="2800" dirty="0">
                    <a:latin typeface="黑体" panose="02010609060101010101" pitchFamily="49" charset="-122"/>
                    <a:ea typeface="黑体" panose="02010609060101010101" pitchFamily="49" charset="-122"/>
                    <a:cs typeface="+mn-ea"/>
                  </a:rPr>
                  <a:t>测量固体的密度</a:t>
                </a:r>
                <a:r>
                  <a:rPr sz="2400" dirty="0">
                    <a:latin typeface="Times New Roman" panose="02020603050405020304" pitchFamily="18" charset="0"/>
                    <a:cs typeface="Times New Roman" panose="02020603050405020304" pitchFamily="18" charset="0"/>
                  </a:rPr>
                  <a:t>(郴州2016.26，岳阳2014.20，益阳2016.18)</a:t>
                </a:r>
              </a:p>
            </p:txBody>
          </p:sp>
        </p:grpSp>
      </p:grpSp>
      <p:sp>
        <p:nvSpPr>
          <p:cNvPr id="2" name="文本框 1"/>
          <p:cNvSpPr txBox="1"/>
          <p:nvPr/>
        </p:nvSpPr>
        <p:spPr>
          <a:xfrm>
            <a:off x="7408863" y="3567430"/>
            <a:ext cx="1153160" cy="460375"/>
          </a:xfrm>
          <a:prstGeom prst="rect">
            <a:avLst/>
          </a:prstGeom>
          <a:noFill/>
        </p:spPr>
        <p:txBody>
          <a:bodyPr wrap="square" rtlCol="0">
            <a:spAutoFit/>
          </a:bodyPr>
          <a:lstStyle/>
          <a:p>
            <a:r>
              <a:rPr lang="en-US" altLang="zh-CN" sz="2400" dirty="0">
                <a:solidFill>
                  <a:srgbClr val="FF0000"/>
                </a:solidFill>
                <a:latin typeface="Times New Roman" panose="02020603050405020304" pitchFamily="18" charset="0"/>
                <a:cs typeface="Times New Roman" panose="02020603050405020304" pitchFamily="18" charset="0"/>
              </a:rPr>
              <a:t>零刻度</a:t>
            </a:r>
          </a:p>
        </p:txBody>
      </p:sp>
      <p:sp>
        <p:nvSpPr>
          <p:cNvPr id="104" name="文本框 103"/>
          <p:cNvSpPr txBox="1"/>
          <p:nvPr/>
        </p:nvSpPr>
        <p:spPr>
          <a:xfrm>
            <a:off x="800418" y="2926715"/>
            <a:ext cx="9212580" cy="2676525"/>
          </a:xfrm>
          <a:prstGeom prst="rect">
            <a:avLst/>
          </a:prstGeom>
          <a:noFill/>
          <a:ln w="9525">
            <a:noFill/>
          </a:ln>
        </p:spPr>
        <p:txBody>
          <a:bodyPr wrap="square">
            <a:spAutoFit/>
          </a:bodyPr>
          <a:lstStyle/>
          <a:p>
            <a:pPr indent="0">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1. (2019</a:t>
            </a:r>
            <a:r>
              <a:rPr lang="zh-CN" sz="2400" b="0">
                <a:latin typeface="Times New Roman" panose="02020603050405020304" pitchFamily="18" charset="0"/>
                <a:ea typeface="宋体" panose="02010600030101010101" pitchFamily="2" charset="-122"/>
                <a:cs typeface="Times New Roman" panose="02020603050405020304" pitchFamily="18" charset="0"/>
              </a:rPr>
              <a:t>怀化</a:t>
            </a:r>
            <a:r>
              <a:rPr lang="en-US" sz="2400" b="0">
                <a:latin typeface="Times New Roman" panose="02020603050405020304" pitchFamily="18" charset="0"/>
                <a:ea typeface="宋体" panose="02010600030101010101" pitchFamily="2" charset="-122"/>
                <a:cs typeface="Times New Roman" panose="02020603050405020304" pitchFamily="18" charset="0"/>
              </a:rPr>
              <a:t>32</a:t>
            </a:r>
            <a:r>
              <a:rPr lang="zh-CN" sz="2400" b="0">
                <a:latin typeface="Times New Roman" panose="02020603050405020304" pitchFamily="18" charset="0"/>
                <a:ea typeface="宋体" panose="02010600030101010101" pitchFamily="2" charset="-122"/>
                <a:cs typeface="Times New Roman" panose="02020603050405020304" pitchFamily="18" charset="0"/>
              </a:rPr>
              <a:t>题</a:t>
            </a:r>
            <a:r>
              <a:rPr lang="en-US" sz="2400" b="0">
                <a:latin typeface="Times New Roman" panose="02020603050405020304" pitchFamily="18" charset="0"/>
                <a:ea typeface="宋体" panose="02010600030101010101" pitchFamily="2" charset="-122"/>
                <a:cs typeface="Times New Roman" panose="02020603050405020304" pitchFamily="18" charset="0"/>
              </a:rPr>
              <a:t>6</a:t>
            </a:r>
            <a:r>
              <a:rPr lang="zh-CN" sz="2400" b="0">
                <a:latin typeface="Times New Roman" panose="02020603050405020304" pitchFamily="18" charset="0"/>
                <a:ea typeface="宋体" panose="02010600030101010101" pitchFamily="2" charset="-122"/>
                <a:cs typeface="Times New Roman" panose="02020603050405020304" pitchFamily="18" charset="0"/>
              </a:rPr>
              <a:t>分</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小强同学在测量小石块密度时，做了如下操作：</a:t>
            </a:r>
          </a:p>
          <a:p>
            <a:pPr indent="0">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(1)</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把天平放在水平桌面上，将游码移至标尺左端</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________</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处．</a:t>
            </a:r>
            <a:endParaRPr lang="en-US" sz="2400">
              <a:latin typeface="Times New Roman" panose="02020603050405020304" pitchFamily="18" charset="0"/>
              <a:ea typeface="宋体" panose="02010600030101010101" pitchFamily="2" charset="-122"/>
              <a:cs typeface="Times New Roman" panose="02020603050405020304" pitchFamily="18" charset="0"/>
              <a:sym typeface="+mn-ea"/>
            </a:endParaRPr>
          </a:p>
          <a:p>
            <a:pPr indent="0">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(2)</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调节横梁平衡时，发现指针位置如图甲所示，则他应该将平衡螺母向</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______</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端移动．</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选填</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左</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或</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右</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a:p>
            <a:pPr indent="0"/>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sp>
        <p:nvSpPr>
          <p:cNvPr id="4" name="矩形 3"/>
          <p:cNvSpPr/>
          <p:nvPr/>
        </p:nvSpPr>
        <p:spPr>
          <a:xfrm>
            <a:off x="10277499" y="4580096"/>
            <a:ext cx="1211580" cy="368300"/>
          </a:xfrm>
          <a:prstGeom prst="rect">
            <a:avLst/>
          </a:prstGeom>
        </p:spPr>
        <p:txBody>
          <a:bodyPr wrap="none">
            <a:spAutoFit/>
          </a:bodyPr>
          <a:lstStyle/>
          <a:p>
            <a:r>
              <a:rPr lang="zh-CN" altLang="zh-CN" dirty="0"/>
              <a:t>第</a:t>
            </a:r>
            <a:r>
              <a:rPr lang="en-US" altLang="zh-CN" dirty="0">
                <a:latin typeface="Times New Roman" panose="02020603050405020304" pitchFamily="18" charset="0"/>
                <a:cs typeface="Times New Roman" panose="02020603050405020304" pitchFamily="18" charset="0"/>
              </a:rPr>
              <a:t>1</a:t>
            </a:r>
            <a:r>
              <a:rPr lang="zh-CN" altLang="zh-CN" dirty="0"/>
              <a:t>题图甲</a:t>
            </a:r>
          </a:p>
        </p:txBody>
      </p:sp>
      <p:sp>
        <p:nvSpPr>
          <p:cNvPr id="5" name="文本框 4"/>
          <p:cNvSpPr txBox="1"/>
          <p:nvPr/>
        </p:nvSpPr>
        <p:spPr>
          <a:xfrm>
            <a:off x="1658296" y="4664705"/>
            <a:ext cx="541027" cy="460375"/>
          </a:xfrm>
          <a:prstGeom prst="rect">
            <a:avLst/>
          </a:prstGeom>
          <a:noFill/>
        </p:spPr>
        <p:txBody>
          <a:bodyPr wrap="square" rtlCol="0">
            <a:spAutoFit/>
          </a:bodyPr>
          <a:lstStyle/>
          <a:p>
            <a:r>
              <a:rPr lang="en-US" altLang="zh-CN" sz="2400" dirty="0">
                <a:solidFill>
                  <a:srgbClr val="FF0000"/>
                </a:solidFill>
                <a:latin typeface="Times New Roman" panose="02020603050405020304" pitchFamily="18" charset="0"/>
                <a:cs typeface="Times New Roman" panose="02020603050405020304" pitchFamily="18" charset="0"/>
              </a:rPr>
              <a:t>左</a:t>
            </a:r>
          </a:p>
        </p:txBody>
      </p:sp>
      <p:pic>
        <p:nvPicPr>
          <p:cNvPr id="7" name="图片 -2147482333" descr="C:\Documents and Settings\Administrator\桌面\湖南物理\PY161.TIF"/>
          <p:cNvPicPr>
            <a:picLocks noChangeAspect="1"/>
          </p:cNvPicPr>
          <p:nvPr/>
        </p:nvPicPr>
        <p:blipFill>
          <a:blip r:embed="rId5" r:link="rId6"/>
          <a:srcRect t="22886" r="78924" b="33252"/>
          <a:stretch>
            <a:fillRect/>
          </a:stretch>
        </p:blipFill>
        <p:spPr>
          <a:xfrm>
            <a:off x="10141903" y="3002280"/>
            <a:ext cx="1483995" cy="166243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additive="base">
                                        <p:cTn id="13"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文本框 108"/>
          <p:cNvSpPr txBox="1"/>
          <p:nvPr/>
        </p:nvSpPr>
        <p:spPr>
          <a:xfrm>
            <a:off x="910908" y="1282065"/>
            <a:ext cx="9819005" cy="4338320"/>
          </a:xfrm>
          <a:prstGeom prst="rect">
            <a:avLst/>
          </a:prstGeom>
          <a:noFill/>
          <a:ln w="9525">
            <a:noFill/>
          </a:ln>
        </p:spPr>
        <p:txBody>
          <a:bodyPr wrap="square">
            <a:spAutoFit/>
          </a:bodyPr>
          <a:lstStyle/>
          <a:p>
            <a:pPr indent="0"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(2)</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实验步骤：</a:t>
            </a:r>
            <a:endParaRPr lang="en-US" sz="2400">
              <a:latin typeface="Times New Roman" panose="02020603050405020304" pitchFamily="18" charset="0"/>
              <a:ea typeface="宋体" panose="02010600030101010101" pitchFamily="2" charset="-122"/>
              <a:cs typeface="Times New Roman" panose="02020603050405020304" pitchFamily="18" charset="0"/>
              <a:sym typeface="+mn-ea"/>
            </a:endParaRPr>
          </a:p>
          <a:p>
            <a:pPr indent="0"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a</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．待测物体放入装水的烧杯内；</a:t>
            </a:r>
          </a:p>
          <a:p>
            <a:pPr indent="0"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b</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．往烧杯中逐渐加盐，并用玻璃棒搅拌，直至待测物体悬浮在盐水中；</a:t>
            </a:r>
          </a:p>
          <a:p>
            <a:pPr indent="0"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c</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．把烧杯放在天平上，读出烧杯和盐水的总质量</a:t>
            </a:r>
            <a:r>
              <a:rPr lang="en-US" sz="2400" i="1">
                <a:latin typeface="Times New Roman" panose="02020603050405020304" pitchFamily="18" charset="0"/>
                <a:ea typeface="宋体" panose="02010600030101010101" pitchFamily="2" charset="-122"/>
                <a:cs typeface="Times New Roman" panose="02020603050405020304" pitchFamily="18" charset="0"/>
                <a:sym typeface="+mn-ea"/>
              </a:rPr>
              <a:t>m</a:t>
            </a:r>
            <a:r>
              <a:rPr lang="en-US" sz="2400" baseline="-25000">
                <a:latin typeface="Times New Roman" panose="02020603050405020304" pitchFamily="18" charset="0"/>
                <a:ea typeface="宋体" panose="02010600030101010101" pitchFamily="2" charset="-122"/>
                <a:cs typeface="Times New Roman" panose="02020603050405020304" pitchFamily="18" charset="0"/>
                <a:sym typeface="+mn-ea"/>
              </a:rPr>
              <a:t>1</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a:t>
            </a:r>
          </a:p>
          <a:p>
            <a:pPr indent="0"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d</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．倒出一部分盐水到量筒中，读出量筒中盐水的体积</a:t>
            </a:r>
            <a:r>
              <a:rPr lang="en-US" sz="2400" i="1">
                <a:latin typeface="Times New Roman" panose="02020603050405020304" pitchFamily="18" charset="0"/>
                <a:ea typeface="宋体" panose="02010600030101010101" pitchFamily="2" charset="-122"/>
                <a:cs typeface="Times New Roman" panose="02020603050405020304" pitchFamily="18" charset="0"/>
                <a:sym typeface="+mn-ea"/>
              </a:rPr>
              <a:t>V</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a:t>
            </a:r>
          </a:p>
          <a:p>
            <a:pPr indent="0"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e</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．用天平测出</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①__________________</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的总质量</a:t>
            </a:r>
            <a:r>
              <a:rPr lang="en-US" sz="2400" i="1">
                <a:latin typeface="Times New Roman" panose="02020603050405020304" pitchFamily="18" charset="0"/>
                <a:ea typeface="宋体" panose="02010600030101010101" pitchFamily="2" charset="-122"/>
                <a:cs typeface="Times New Roman" panose="02020603050405020304" pitchFamily="18" charset="0"/>
                <a:sym typeface="+mn-ea"/>
              </a:rPr>
              <a:t>m</a:t>
            </a:r>
            <a:r>
              <a:rPr lang="en-US" sz="2400" baseline="-25000">
                <a:latin typeface="Times New Roman" panose="02020603050405020304" pitchFamily="18" charset="0"/>
                <a:ea typeface="宋体" panose="02010600030101010101" pitchFamily="2" charset="-122"/>
                <a:cs typeface="Times New Roman" panose="02020603050405020304" pitchFamily="18" charset="0"/>
                <a:sym typeface="+mn-ea"/>
              </a:rPr>
              <a:t>2</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a:t>
            </a:r>
          </a:p>
          <a:p>
            <a:pPr indent="0" fontAlgn="auto">
              <a:lnSpc>
                <a:spcPct val="250000"/>
              </a:lnSpc>
            </a:pP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f</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．则固体密度</a:t>
            </a:r>
            <a:r>
              <a:rPr lang="en-US" sz="2400" i="1">
                <a:latin typeface="Times New Roman" panose="02020603050405020304" pitchFamily="18" charset="0"/>
                <a:ea typeface="宋体" panose="02010600030101010101" pitchFamily="2" charset="-122"/>
                <a:cs typeface="Times New Roman" panose="02020603050405020304" pitchFamily="18" charset="0"/>
                <a:sym typeface="+mn-ea"/>
              </a:rPr>
              <a:t>ρ</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②____________</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sp>
        <p:nvSpPr>
          <p:cNvPr id="13" name="文本框 12"/>
          <p:cNvSpPr txBox="1"/>
          <p:nvPr/>
        </p:nvSpPr>
        <p:spPr>
          <a:xfrm>
            <a:off x="3386138" y="4093210"/>
            <a:ext cx="2612390" cy="460375"/>
          </a:xfrm>
          <a:prstGeom prst="rect">
            <a:avLst/>
          </a:prstGeom>
          <a:noFill/>
        </p:spPr>
        <p:txBody>
          <a:bodyPr wrap="square" rtlCol="0" anchor="t">
            <a:spAutoFit/>
          </a:bodyPr>
          <a:lstStyle/>
          <a:p>
            <a:r>
              <a:rPr lang="zh-CN" altLang="en-US" sz="2400">
                <a:solidFill>
                  <a:srgbClr val="FF0000"/>
                </a:solidFill>
              </a:rPr>
              <a:t>烧杯和剩余盐水</a:t>
            </a:r>
          </a:p>
        </p:txBody>
      </p:sp>
      <p:graphicFrame>
        <p:nvGraphicFramePr>
          <p:cNvPr id="4" name="对象 3"/>
          <p:cNvGraphicFramePr/>
          <p:nvPr/>
        </p:nvGraphicFramePr>
        <p:xfrm>
          <a:off x="3983038" y="4629785"/>
          <a:ext cx="1025525" cy="800735"/>
        </p:xfrm>
        <a:graphic>
          <a:graphicData uri="http://schemas.openxmlformats.org/presentationml/2006/ole">
            <mc:AlternateContent xmlns:mc="http://schemas.openxmlformats.org/markup-compatibility/2006">
              <mc:Choice xmlns:v="urn:schemas-microsoft-com:vml" Requires="v">
                <p:oleObj spid="_x0000_s11267" r:id="rId4" imgW="520700" imgH="393700" progId="Equation.DSMT4">
                  <p:embed/>
                </p:oleObj>
              </mc:Choice>
              <mc:Fallback>
                <p:oleObj r:id="rId4" imgW="520700" imgH="393700" progId="Equation.DSMT4">
                  <p:embed/>
                  <p:pic>
                    <p:nvPicPr>
                      <p:cNvPr id="0" name="图片 5"/>
                      <p:cNvPicPr/>
                      <p:nvPr/>
                    </p:nvPicPr>
                    <p:blipFill>
                      <a:blip r:embed="rId5"/>
                      <a:stretch>
                        <a:fillRect/>
                      </a:stretch>
                    </p:blipFill>
                    <p:spPr>
                      <a:xfrm>
                        <a:off x="3983038" y="4629785"/>
                        <a:ext cx="1025525" cy="800735"/>
                      </a:xfrm>
                      <a:prstGeom prst="rect">
                        <a:avLst/>
                      </a:prstGeom>
                    </p:spPr>
                  </p:pic>
                </p:oleObj>
              </mc:Fallback>
            </mc:AlternateContent>
          </a:graphicData>
        </a:graphic>
      </p:graphicFrame>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3"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 name="文本框 109"/>
          <p:cNvSpPr txBox="1"/>
          <p:nvPr/>
        </p:nvSpPr>
        <p:spPr>
          <a:xfrm>
            <a:off x="893763" y="1156970"/>
            <a:ext cx="10743565" cy="4707890"/>
          </a:xfrm>
          <a:prstGeom prst="rect">
            <a:avLst/>
          </a:prstGeom>
          <a:noFill/>
          <a:ln w="9525">
            <a:noFill/>
          </a:ln>
        </p:spPr>
        <p:txBody>
          <a:bodyPr wrap="square">
            <a:spAutoFit/>
          </a:bodyPr>
          <a:lstStyle/>
          <a:p>
            <a:pPr indent="0" fontAlgn="auto">
              <a:lnSpc>
                <a:spcPct val="150000"/>
              </a:lnSpc>
            </a:pPr>
            <a:r>
              <a:rPr lang="zh-CN" sz="2400" b="0">
                <a:latin typeface="Times New Roman" panose="02020603050405020304" pitchFamily="18" charset="0"/>
                <a:ea typeface="黑体" panose="02010609060101010101" pitchFamily="49" charset="-122"/>
                <a:cs typeface="Times New Roman" panose="02020603050405020304" pitchFamily="18" charset="0"/>
              </a:rPr>
              <a:t>方法</a:t>
            </a:r>
            <a:r>
              <a:rPr lang="en-US" sz="2400" b="0">
                <a:latin typeface="Times New Roman" panose="02020603050405020304" pitchFamily="18" charset="0"/>
                <a:ea typeface="黑体" panose="02010609060101010101" pitchFamily="49" charset="-122"/>
                <a:cs typeface="Times New Roman" panose="02020603050405020304" pitchFamily="18" charset="0"/>
              </a:rPr>
              <a:t>2</a:t>
            </a:r>
            <a:r>
              <a:rPr lang="zh-CN" sz="2400" b="0">
                <a:latin typeface="Times New Roman" panose="02020603050405020304" pitchFamily="18" charset="0"/>
                <a:ea typeface="黑体" panose="02010609060101010101" pitchFamily="49" charset="-122"/>
                <a:cs typeface="Times New Roman" panose="02020603050405020304" pitchFamily="18" charset="0"/>
              </a:rPr>
              <a:t>　溢水法</a:t>
            </a:r>
            <a:endParaRPr lang="en-US" sz="2400" b="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(1)</a:t>
            </a:r>
            <a:r>
              <a:rPr lang="zh-CN" sz="2400" b="0">
                <a:latin typeface="Times New Roman" panose="02020603050405020304" pitchFamily="18" charset="0"/>
                <a:ea typeface="宋体" panose="02010600030101010101" pitchFamily="2" charset="-122"/>
                <a:cs typeface="Times New Roman" panose="02020603050405020304" pitchFamily="18" charset="0"/>
              </a:rPr>
              <a:t>实验图示：</a:t>
            </a:r>
          </a:p>
          <a:p>
            <a:pPr indent="0"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(2)</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实验步骤：</a:t>
            </a:r>
            <a:endParaRPr lang="en-US" sz="2400">
              <a:latin typeface="Times New Roman" panose="02020603050405020304" pitchFamily="18" charset="0"/>
              <a:ea typeface="宋体" panose="02010600030101010101" pitchFamily="2" charset="-122"/>
              <a:cs typeface="Times New Roman" panose="02020603050405020304" pitchFamily="18" charset="0"/>
              <a:sym typeface="+mn-ea"/>
            </a:endParaRPr>
          </a:p>
          <a:p>
            <a:pPr indent="0"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a</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．用天平测量出待测</a:t>
            </a:r>
          </a:p>
          <a:p>
            <a:pPr indent="0" fontAlgn="auto">
              <a:lnSpc>
                <a:spcPct val="150000"/>
              </a:lnSpc>
            </a:pP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物体的质量</a:t>
            </a:r>
            <a:r>
              <a:rPr lang="en-US" sz="2400" i="1">
                <a:latin typeface="Times New Roman" panose="02020603050405020304" pitchFamily="18" charset="0"/>
                <a:ea typeface="宋体" panose="02010600030101010101" pitchFamily="2" charset="-122"/>
                <a:cs typeface="Times New Roman" panose="02020603050405020304" pitchFamily="18" charset="0"/>
                <a:sym typeface="+mn-ea"/>
              </a:rPr>
              <a:t>m</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a:t>
            </a:r>
            <a:endParaRPr lang="en-US" sz="2400">
              <a:latin typeface="Times New Roman" panose="02020603050405020304" pitchFamily="18" charset="0"/>
              <a:ea typeface="宋体" panose="02010600030101010101" pitchFamily="2" charset="-122"/>
              <a:cs typeface="Times New Roman" panose="02020603050405020304" pitchFamily="18" charset="0"/>
              <a:sym typeface="+mn-ea"/>
            </a:endParaRPr>
          </a:p>
          <a:p>
            <a:pPr indent="0"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b</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．将溢水杯中装满水，把待测物体浸入溢水杯中，同时用小烧杯盛接溢出的水；</a:t>
            </a:r>
            <a:endParaRPr lang="en-US" sz="2400">
              <a:latin typeface="Times New Roman" panose="02020603050405020304" pitchFamily="18" charset="0"/>
              <a:ea typeface="宋体" panose="02010600030101010101" pitchFamily="2" charset="-122"/>
              <a:cs typeface="Times New Roman" panose="02020603050405020304" pitchFamily="18" charset="0"/>
              <a:sym typeface="+mn-ea"/>
            </a:endParaRPr>
          </a:p>
          <a:p>
            <a:pPr indent="0"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c</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．用量筒测出溢出水的体积</a:t>
            </a:r>
            <a:r>
              <a:rPr lang="en-US" sz="2400" i="1">
                <a:latin typeface="Times New Roman" panose="02020603050405020304" pitchFamily="18" charset="0"/>
                <a:ea typeface="宋体" panose="02010600030101010101" pitchFamily="2" charset="-122"/>
                <a:cs typeface="Times New Roman" panose="02020603050405020304" pitchFamily="18" charset="0"/>
                <a:sym typeface="+mn-ea"/>
              </a:rPr>
              <a:t>V</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a:t>
            </a:r>
          </a:p>
          <a:p>
            <a:pPr indent="0" fontAlgn="auto">
              <a:lnSpc>
                <a:spcPct val="200000"/>
              </a:lnSpc>
            </a:pP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d</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．则固体的密度</a:t>
            </a:r>
            <a:r>
              <a:rPr lang="en-US" sz="2400" i="1">
                <a:latin typeface="Times New Roman" panose="02020603050405020304" pitchFamily="18" charset="0"/>
                <a:ea typeface="宋体" panose="02010600030101010101" pitchFamily="2" charset="-122"/>
                <a:cs typeface="Times New Roman" panose="02020603050405020304" pitchFamily="18" charset="0"/>
                <a:sym typeface="+mn-ea"/>
              </a:rPr>
              <a:t>ρ</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③________</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graphicFrame>
        <p:nvGraphicFramePr>
          <p:cNvPr id="6" name="对象 5"/>
          <p:cNvGraphicFramePr/>
          <p:nvPr/>
        </p:nvGraphicFramePr>
        <p:xfrm>
          <a:off x="4311968" y="4939030"/>
          <a:ext cx="373380" cy="766445"/>
        </p:xfrm>
        <a:graphic>
          <a:graphicData uri="http://schemas.openxmlformats.org/presentationml/2006/ole">
            <mc:AlternateContent xmlns:mc="http://schemas.openxmlformats.org/markup-compatibility/2006">
              <mc:Choice xmlns:v="urn:schemas-microsoft-com:vml" Requires="v">
                <p:oleObj spid="_x0000_s12291" r:id="rId4" imgW="426085" imgH="537845" progId="Equation.DSMT4">
                  <p:embed/>
                </p:oleObj>
              </mc:Choice>
              <mc:Fallback>
                <p:oleObj r:id="rId4" imgW="426085" imgH="537845" progId="Equation.DSMT4">
                  <p:embed/>
                  <p:pic>
                    <p:nvPicPr>
                      <p:cNvPr id="0" name="图片 6"/>
                      <p:cNvPicPr/>
                      <p:nvPr/>
                    </p:nvPicPr>
                    <p:blipFill>
                      <a:blip r:embed="rId5"/>
                      <a:stretch>
                        <a:fillRect/>
                      </a:stretch>
                    </p:blipFill>
                    <p:spPr>
                      <a:xfrm>
                        <a:off x="4311968" y="4939030"/>
                        <a:ext cx="373380" cy="766445"/>
                      </a:xfrm>
                      <a:prstGeom prst="rect">
                        <a:avLst/>
                      </a:prstGeom>
                    </p:spPr>
                  </p:pic>
                </p:oleObj>
              </mc:Fallback>
            </mc:AlternateContent>
          </a:graphicData>
        </a:graphic>
      </p:graphicFrame>
      <p:pic>
        <p:nvPicPr>
          <p:cNvPr id="2" name="图片 -2147482303" descr="C:\Documents and Settings\Administrator\桌面\湖南物理\PY176.TIF"/>
          <p:cNvPicPr>
            <a:picLocks noChangeAspect="1"/>
          </p:cNvPicPr>
          <p:nvPr/>
        </p:nvPicPr>
        <p:blipFill>
          <a:blip r:embed="rId6" r:link="rId7"/>
          <a:stretch>
            <a:fillRect/>
          </a:stretch>
        </p:blipFill>
        <p:spPr>
          <a:xfrm>
            <a:off x="4612958" y="1179195"/>
            <a:ext cx="5912485" cy="253492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5427663" y="3699510"/>
            <a:ext cx="309880" cy="506730"/>
          </a:xfrm>
          <a:prstGeom prst="rect">
            <a:avLst/>
          </a:prstGeom>
          <a:noFill/>
        </p:spPr>
        <p:txBody>
          <a:bodyPr wrap="none" rtlCol="0" anchor="t">
            <a:spAutoFit/>
          </a:bodyPr>
          <a:lstStyle/>
          <a:p>
            <a:pPr>
              <a:lnSpc>
                <a:spcPct val="150000"/>
              </a:lnSpc>
            </a:pPr>
            <a:endParaRPr lang="zh-CN" altLang="en-US"/>
          </a:p>
        </p:txBody>
      </p:sp>
      <p:graphicFrame>
        <p:nvGraphicFramePr>
          <p:cNvPr id="2" name="对象 1">
            <a:hlinkClick r:id="" action="ppaction://ole?verb=0"/>
          </p:cNvPr>
          <p:cNvGraphicFramePr>
            <a:graphicFrameLocks noChangeAspect="1"/>
          </p:cNvGraphicFramePr>
          <p:nvPr/>
        </p:nvGraphicFramePr>
        <p:xfrm>
          <a:off x="5267008" y="3342640"/>
          <a:ext cx="914400" cy="215900"/>
        </p:xfrm>
        <a:graphic>
          <a:graphicData uri="http://schemas.openxmlformats.org/presentationml/2006/ole">
            <mc:AlternateContent xmlns:mc="http://schemas.openxmlformats.org/markup-compatibility/2006">
              <mc:Choice xmlns:v="urn:schemas-microsoft-com:vml" Requires="v">
                <p:oleObj spid="_x0000_s13317" r:id="rId4" imgW="914400" imgH="215900" progId="Equation.KSEE3">
                  <p:embed/>
                </p:oleObj>
              </mc:Choice>
              <mc:Fallback>
                <p:oleObj r:id="rId4" imgW="914400" imgH="215900" progId="Equation.KSEE3">
                  <p:embed/>
                  <p:pic>
                    <p:nvPicPr>
                      <p:cNvPr id="0" name="图片 3072"/>
                      <p:cNvPicPr/>
                      <p:nvPr/>
                    </p:nvPicPr>
                    <p:blipFill>
                      <a:blip r:embed="rId5"/>
                      <a:stretch>
                        <a:fillRect/>
                      </a:stretch>
                    </p:blipFill>
                    <p:spPr>
                      <a:xfrm>
                        <a:off x="5267008" y="3342640"/>
                        <a:ext cx="914400" cy="215900"/>
                      </a:xfrm>
                      <a:prstGeom prst="rect">
                        <a:avLst/>
                      </a:prstGeom>
                    </p:spPr>
                  </p:pic>
                </p:oleObj>
              </mc:Fallback>
            </mc:AlternateContent>
          </a:graphicData>
        </a:graphic>
      </p:graphicFrame>
      <p:sp>
        <p:nvSpPr>
          <p:cNvPr id="4" name="文本框 3"/>
          <p:cNvSpPr txBox="1"/>
          <p:nvPr/>
        </p:nvSpPr>
        <p:spPr>
          <a:xfrm>
            <a:off x="766128" y="962660"/>
            <a:ext cx="6245225" cy="5262245"/>
          </a:xfrm>
          <a:prstGeom prst="rect">
            <a:avLst/>
          </a:prstGeom>
          <a:noFill/>
          <a:ln w="9525">
            <a:noFill/>
          </a:ln>
        </p:spPr>
        <p:txBody>
          <a:bodyPr wrap="square">
            <a:spAutoFit/>
          </a:bodyPr>
          <a:lstStyle/>
          <a:p>
            <a:pPr indent="0" fontAlgn="auto">
              <a:lnSpc>
                <a:spcPct val="150000"/>
              </a:lnSpc>
            </a:pPr>
            <a:r>
              <a:rPr lang="zh-CN" sz="2400" b="0">
                <a:latin typeface="Times New Roman" panose="02020603050405020304" pitchFamily="18" charset="0"/>
                <a:ea typeface="黑体" panose="02010609060101010101" pitchFamily="49" charset="-122"/>
                <a:cs typeface="Times New Roman" panose="02020603050405020304" pitchFamily="18" charset="0"/>
              </a:rPr>
              <a:t>方法</a:t>
            </a:r>
            <a:r>
              <a:rPr lang="en-US" sz="2400" b="0">
                <a:latin typeface="Times New Roman" panose="02020603050405020304" pitchFamily="18" charset="0"/>
                <a:ea typeface="黑体" panose="02010609060101010101" pitchFamily="49" charset="-122"/>
                <a:cs typeface="Times New Roman" panose="02020603050405020304" pitchFamily="18" charset="0"/>
              </a:rPr>
              <a:t>3</a:t>
            </a:r>
            <a:r>
              <a:rPr lang="zh-CN" sz="2400" b="0">
                <a:latin typeface="Times New Roman" panose="02020603050405020304" pitchFamily="18" charset="0"/>
                <a:ea typeface="黑体" panose="02010609060101010101" pitchFamily="49" charset="-122"/>
                <a:cs typeface="Times New Roman" panose="02020603050405020304" pitchFamily="18" charset="0"/>
              </a:rPr>
              <a:t>　标记法</a:t>
            </a:r>
            <a:endParaRPr lang="en-US" sz="2400" b="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(1)</a:t>
            </a:r>
            <a:r>
              <a:rPr lang="zh-CN" sz="2400" b="0">
                <a:latin typeface="Times New Roman" panose="02020603050405020304" pitchFamily="18" charset="0"/>
                <a:ea typeface="宋体" panose="02010600030101010101" pitchFamily="2" charset="-122"/>
                <a:cs typeface="Times New Roman" panose="02020603050405020304" pitchFamily="18" charset="0"/>
              </a:rPr>
              <a:t>实验图示：</a:t>
            </a:r>
          </a:p>
          <a:p>
            <a:pPr indent="0"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(2)</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实验步骤：</a:t>
            </a:r>
            <a:endParaRPr lang="en-US" sz="2400">
              <a:latin typeface="Times New Roman" panose="02020603050405020304" pitchFamily="18" charset="0"/>
              <a:ea typeface="宋体" panose="02010600030101010101" pitchFamily="2" charset="-122"/>
              <a:cs typeface="Times New Roman" panose="02020603050405020304" pitchFamily="18" charset="0"/>
              <a:sym typeface="+mn-ea"/>
            </a:endParaRPr>
          </a:p>
          <a:p>
            <a:pPr indent="0"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a</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．用天平测量出待测物体的质量</a:t>
            </a:r>
            <a:r>
              <a:rPr lang="en-US" sz="2400" i="1">
                <a:latin typeface="Times New Roman" panose="02020603050405020304" pitchFamily="18" charset="0"/>
                <a:ea typeface="宋体" panose="02010600030101010101" pitchFamily="2" charset="-122"/>
                <a:cs typeface="Times New Roman" panose="02020603050405020304" pitchFamily="18" charset="0"/>
                <a:sym typeface="+mn-ea"/>
              </a:rPr>
              <a:t>m</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a:t>
            </a:r>
            <a:endParaRPr lang="en-US" sz="2400">
              <a:latin typeface="Times New Roman" panose="02020603050405020304" pitchFamily="18" charset="0"/>
              <a:ea typeface="宋体" panose="02010600030101010101" pitchFamily="2" charset="-122"/>
              <a:cs typeface="Times New Roman" panose="02020603050405020304" pitchFamily="18" charset="0"/>
              <a:sym typeface="+mn-ea"/>
            </a:endParaRPr>
          </a:p>
          <a:p>
            <a:pPr indent="0"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b</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．将物体浸没在烧杯的水中，水面处作标记；</a:t>
            </a:r>
            <a:endParaRPr lang="en-US" sz="2400">
              <a:latin typeface="Times New Roman" panose="02020603050405020304" pitchFamily="18" charset="0"/>
              <a:ea typeface="宋体" panose="02010600030101010101" pitchFamily="2" charset="-122"/>
              <a:cs typeface="Times New Roman" panose="02020603050405020304" pitchFamily="18" charset="0"/>
              <a:sym typeface="+mn-ea"/>
            </a:endParaRPr>
          </a:p>
          <a:p>
            <a:pPr indent="0"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c</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．取出物体，将量筒中体积为</a:t>
            </a:r>
            <a:r>
              <a:rPr lang="en-US" sz="2400" i="1">
                <a:latin typeface="Times New Roman" panose="02020603050405020304" pitchFamily="18" charset="0"/>
                <a:ea typeface="宋体" panose="02010600030101010101" pitchFamily="2" charset="-122"/>
                <a:cs typeface="Times New Roman" panose="02020603050405020304" pitchFamily="18" charset="0"/>
                <a:sym typeface="+mn-ea"/>
              </a:rPr>
              <a:t>V</a:t>
            </a:r>
            <a:r>
              <a:rPr lang="en-US" sz="2400" baseline="-25000">
                <a:latin typeface="Times New Roman" panose="02020603050405020304" pitchFamily="18" charset="0"/>
                <a:ea typeface="宋体" panose="02010600030101010101" pitchFamily="2" charset="-122"/>
                <a:cs typeface="Times New Roman" panose="02020603050405020304" pitchFamily="18" charset="0"/>
                <a:sym typeface="+mn-ea"/>
              </a:rPr>
              <a:t>1</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的水向烧杯中添加，直至</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④____________________</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a:t>
            </a:r>
            <a:endParaRPr lang="en-US" sz="2400">
              <a:latin typeface="Times New Roman" panose="02020603050405020304" pitchFamily="18" charset="0"/>
              <a:ea typeface="宋体" panose="02010600030101010101" pitchFamily="2" charset="-122"/>
              <a:cs typeface="Times New Roman" panose="02020603050405020304" pitchFamily="18" charset="0"/>
              <a:sym typeface="+mn-ea"/>
            </a:endParaRPr>
          </a:p>
          <a:p>
            <a:pPr indent="0"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d</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．读出量筒中剩余水的体积</a:t>
            </a:r>
            <a:r>
              <a:rPr lang="en-US" sz="2400" i="1">
                <a:latin typeface="Times New Roman" panose="02020603050405020304" pitchFamily="18" charset="0"/>
                <a:ea typeface="宋体" panose="02010600030101010101" pitchFamily="2" charset="-122"/>
                <a:cs typeface="Times New Roman" panose="02020603050405020304" pitchFamily="18" charset="0"/>
                <a:sym typeface="+mn-ea"/>
              </a:rPr>
              <a:t>V</a:t>
            </a:r>
            <a:r>
              <a:rPr lang="en-US" sz="2400" baseline="-25000">
                <a:latin typeface="Times New Roman" panose="02020603050405020304" pitchFamily="18" charset="0"/>
                <a:ea typeface="宋体" panose="02010600030101010101" pitchFamily="2" charset="-122"/>
                <a:cs typeface="Times New Roman" panose="02020603050405020304" pitchFamily="18" charset="0"/>
                <a:sym typeface="+mn-ea"/>
              </a:rPr>
              <a:t>2</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a:t>
            </a:r>
          </a:p>
          <a:p>
            <a:pPr indent="0" fontAlgn="auto">
              <a:lnSpc>
                <a:spcPct val="200000"/>
              </a:lnSpc>
            </a:pP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e</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．则固体的密度</a:t>
            </a:r>
            <a:r>
              <a:rPr lang="en-US" sz="2400" i="1">
                <a:latin typeface="Times New Roman" panose="02020603050405020304" pitchFamily="18" charset="0"/>
                <a:ea typeface="宋体" panose="02010600030101010101" pitchFamily="2" charset="-122"/>
                <a:cs typeface="Times New Roman" panose="02020603050405020304" pitchFamily="18" charset="0"/>
                <a:sym typeface="+mn-ea"/>
              </a:rPr>
              <a:t>ρ</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⑤________</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sp>
        <p:nvSpPr>
          <p:cNvPr id="6" name="文本框 5"/>
          <p:cNvSpPr txBox="1"/>
          <p:nvPr/>
        </p:nvSpPr>
        <p:spPr>
          <a:xfrm>
            <a:off x="3216593" y="4364990"/>
            <a:ext cx="2459990" cy="460375"/>
          </a:xfrm>
          <a:prstGeom prst="rect">
            <a:avLst/>
          </a:prstGeom>
          <a:noFill/>
        </p:spPr>
        <p:txBody>
          <a:bodyPr wrap="square" rtlCol="0" anchor="t">
            <a:spAutoFit/>
          </a:bodyPr>
          <a:lstStyle/>
          <a:p>
            <a:r>
              <a:rPr lang="zh-CN" altLang="en-US" sz="2400" dirty="0">
                <a:solidFill>
                  <a:srgbClr val="FF0000"/>
                </a:solidFill>
              </a:rPr>
              <a:t>水面达到标记处</a:t>
            </a:r>
          </a:p>
        </p:txBody>
      </p:sp>
      <p:graphicFrame>
        <p:nvGraphicFramePr>
          <p:cNvPr id="7" name="对象 6"/>
          <p:cNvGraphicFramePr/>
          <p:nvPr/>
        </p:nvGraphicFramePr>
        <p:xfrm>
          <a:off x="3999548" y="5264785"/>
          <a:ext cx="934085" cy="810895"/>
        </p:xfrm>
        <a:graphic>
          <a:graphicData uri="http://schemas.openxmlformats.org/presentationml/2006/ole">
            <mc:AlternateContent xmlns:mc="http://schemas.openxmlformats.org/markup-compatibility/2006">
              <mc:Choice xmlns:v="urn:schemas-microsoft-com:vml" Requires="v">
                <p:oleObj spid="_x0000_s13318" r:id="rId6" imgW="984885" imgH="633730" progId="Equation.DSMT4">
                  <p:embed/>
                </p:oleObj>
              </mc:Choice>
              <mc:Fallback>
                <p:oleObj r:id="rId6" imgW="984885" imgH="633730" progId="Equation.DSMT4">
                  <p:embed/>
                  <p:pic>
                    <p:nvPicPr>
                      <p:cNvPr id="0" name="图片 3"/>
                      <p:cNvPicPr/>
                      <p:nvPr/>
                    </p:nvPicPr>
                    <p:blipFill>
                      <a:blip r:embed="rId7"/>
                      <a:stretch>
                        <a:fillRect/>
                      </a:stretch>
                    </p:blipFill>
                    <p:spPr>
                      <a:xfrm>
                        <a:off x="3999548" y="5264785"/>
                        <a:ext cx="934085" cy="810895"/>
                      </a:xfrm>
                      <a:prstGeom prst="rect">
                        <a:avLst/>
                      </a:prstGeom>
                    </p:spPr>
                  </p:pic>
                </p:oleObj>
              </mc:Fallback>
            </mc:AlternateContent>
          </a:graphicData>
        </a:graphic>
      </p:graphicFrame>
      <p:pic>
        <p:nvPicPr>
          <p:cNvPr id="3" name="图片 -2147482302" descr="C:\Documents and Settings\Administrator\桌面\湖南物理\PY177.TIF"/>
          <p:cNvPicPr>
            <a:picLocks noChangeAspect="1"/>
          </p:cNvPicPr>
          <p:nvPr/>
        </p:nvPicPr>
        <p:blipFill>
          <a:blip r:embed="rId8" r:link="rId9"/>
          <a:stretch>
            <a:fillRect/>
          </a:stretch>
        </p:blipFill>
        <p:spPr>
          <a:xfrm>
            <a:off x="7370763" y="1906905"/>
            <a:ext cx="3997960" cy="363728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5141913" y="4182110"/>
            <a:ext cx="309880" cy="506730"/>
          </a:xfrm>
          <a:prstGeom prst="rect">
            <a:avLst/>
          </a:prstGeom>
          <a:noFill/>
        </p:spPr>
        <p:txBody>
          <a:bodyPr wrap="none" rtlCol="0" anchor="t">
            <a:spAutoFit/>
          </a:bodyPr>
          <a:lstStyle/>
          <a:p>
            <a:pPr>
              <a:lnSpc>
                <a:spcPct val="150000"/>
              </a:lnSpc>
            </a:pPr>
            <a:endParaRPr lang="zh-CN" altLang="en-US"/>
          </a:p>
        </p:txBody>
      </p:sp>
      <p:sp>
        <p:nvSpPr>
          <p:cNvPr id="112" name="文本框 111"/>
          <p:cNvSpPr txBox="1"/>
          <p:nvPr/>
        </p:nvSpPr>
        <p:spPr>
          <a:xfrm>
            <a:off x="970598" y="1380490"/>
            <a:ext cx="9487535" cy="4338320"/>
          </a:xfrm>
          <a:prstGeom prst="rect">
            <a:avLst/>
          </a:prstGeom>
          <a:noFill/>
          <a:ln w="9525">
            <a:noFill/>
          </a:ln>
        </p:spPr>
        <p:txBody>
          <a:bodyPr wrap="square">
            <a:spAutoFit/>
          </a:bodyPr>
          <a:lstStyle/>
          <a:p>
            <a:pPr indent="0" fontAlgn="auto">
              <a:lnSpc>
                <a:spcPct val="150000"/>
              </a:lnSpc>
            </a:pPr>
            <a:r>
              <a:rPr lang="zh-CN" sz="2400" b="0">
                <a:latin typeface="Times New Roman" panose="02020603050405020304" pitchFamily="18" charset="0"/>
                <a:ea typeface="黑体" panose="02010609060101010101" pitchFamily="49" charset="-122"/>
                <a:cs typeface="Times New Roman" panose="02020603050405020304" pitchFamily="18" charset="0"/>
              </a:rPr>
              <a:t>方法</a:t>
            </a:r>
            <a:r>
              <a:rPr lang="en-US" sz="2400" b="0">
                <a:latin typeface="Times New Roman" panose="02020603050405020304" pitchFamily="18" charset="0"/>
                <a:ea typeface="黑体" panose="02010609060101010101" pitchFamily="49" charset="-122"/>
                <a:cs typeface="Times New Roman" panose="02020603050405020304" pitchFamily="18" charset="0"/>
              </a:rPr>
              <a:t>4</a:t>
            </a:r>
            <a:r>
              <a:rPr lang="zh-CN" sz="2400" b="0">
                <a:latin typeface="Times New Roman" panose="02020603050405020304" pitchFamily="18" charset="0"/>
                <a:ea typeface="黑体" panose="02010609060101010101" pitchFamily="49" charset="-122"/>
                <a:cs typeface="Times New Roman" panose="02020603050405020304" pitchFamily="18" charset="0"/>
              </a:rPr>
              <a:t>　阿基米德原理法</a:t>
            </a:r>
            <a:endParaRPr lang="en-US" sz="2400" b="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(1)</a:t>
            </a:r>
            <a:r>
              <a:rPr lang="zh-CN" sz="2400" b="0">
                <a:latin typeface="Times New Roman" panose="02020603050405020304" pitchFamily="18" charset="0"/>
                <a:ea typeface="宋体" panose="02010600030101010101" pitchFamily="2" charset="-122"/>
                <a:cs typeface="Times New Roman" panose="02020603050405020304" pitchFamily="18" charset="0"/>
              </a:rPr>
              <a:t>实验图示：</a:t>
            </a:r>
          </a:p>
          <a:p>
            <a:pPr indent="0"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(2)</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实验步骤：</a:t>
            </a:r>
            <a:endParaRPr lang="en-US" sz="2400">
              <a:latin typeface="Times New Roman" panose="02020603050405020304" pitchFamily="18" charset="0"/>
              <a:ea typeface="宋体" panose="02010600030101010101" pitchFamily="2" charset="-122"/>
              <a:cs typeface="Times New Roman" panose="02020603050405020304" pitchFamily="18" charset="0"/>
              <a:sym typeface="+mn-ea"/>
            </a:endParaRPr>
          </a:p>
          <a:p>
            <a:pPr indent="0"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a</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．用调节好的天平，测得待测固体的质量为</a:t>
            </a:r>
            <a:r>
              <a:rPr lang="en-US" sz="2400" i="1">
                <a:latin typeface="Times New Roman" panose="02020603050405020304" pitchFamily="18" charset="0"/>
                <a:ea typeface="宋体" panose="02010600030101010101" pitchFamily="2" charset="-122"/>
                <a:cs typeface="Times New Roman" panose="02020603050405020304" pitchFamily="18" charset="0"/>
                <a:sym typeface="+mn-ea"/>
              </a:rPr>
              <a:t>m</a:t>
            </a:r>
            <a:r>
              <a:rPr lang="en-US" sz="2400" baseline="-25000">
                <a:latin typeface="Times New Roman" panose="02020603050405020304" pitchFamily="18" charset="0"/>
                <a:ea typeface="宋体" panose="02010600030101010101" pitchFamily="2" charset="-122"/>
                <a:cs typeface="Times New Roman" panose="02020603050405020304" pitchFamily="18" charset="0"/>
                <a:sym typeface="+mn-ea"/>
              </a:rPr>
              <a:t>1</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a:t>
            </a:r>
            <a:endParaRPr lang="en-US" sz="2400">
              <a:latin typeface="Times New Roman" panose="02020603050405020304" pitchFamily="18" charset="0"/>
              <a:ea typeface="宋体" panose="02010600030101010101" pitchFamily="2" charset="-122"/>
              <a:cs typeface="Times New Roman" panose="02020603050405020304" pitchFamily="18" charset="0"/>
              <a:sym typeface="+mn-ea"/>
            </a:endParaRPr>
          </a:p>
          <a:p>
            <a:pPr indent="0"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b</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．把盛有水的烧杯放在天平上测量，此时天平示数为</a:t>
            </a:r>
            <a:r>
              <a:rPr lang="en-US" sz="2400" i="1">
                <a:latin typeface="Times New Roman" panose="02020603050405020304" pitchFamily="18" charset="0"/>
                <a:ea typeface="宋体" panose="02010600030101010101" pitchFamily="2" charset="-122"/>
                <a:cs typeface="Times New Roman" panose="02020603050405020304" pitchFamily="18" charset="0"/>
                <a:sym typeface="+mn-ea"/>
              </a:rPr>
              <a:t>m</a:t>
            </a:r>
            <a:r>
              <a:rPr lang="en-US" sz="2400" baseline="-25000">
                <a:latin typeface="Times New Roman" panose="02020603050405020304" pitchFamily="18" charset="0"/>
                <a:ea typeface="宋体" panose="02010600030101010101" pitchFamily="2" charset="-122"/>
                <a:cs typeface="Times New Roman" panose="02020603050405020304" pitchFamily="18" charset="0"/>
                <a:sym typeface="+mn-ea"/>
              </a:rPr>
              <a:t>2</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a:t>
            </a:r>
            <a:endParaRPr lang="en-US" sz="2400">
              <a:latin typeface="Times New Roman" panose="02020603050405020304" pitchFamily="18" charset="0"/>
              <a:ea typeface="宋体" panose="02010600030101010101" pitchFamily="2" charset="-122"/>
              <a:cs typeface="Times New Roman" panose="02020603050405020304" pitchFamily="18" charset="0"/>
              <a:sym typeface="+mn-ea"/>
            </a:endParaRPr>
          </a:p>
          <a:p>
            <a:pPr indent="0"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c</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．用细线使待测物体浸没在水中，此时天平的示数为</a:t>
            </a:r>
            <a:r>
              <a:rPr lang="en-US" sz="2400" i="1">
                <a:latin typeface="Times New Roman" panose="02020603050405020304" pitchFamily="18" charset="0"/>
                <a:ea typeface="宋体" panose="02010600030101010101" pitchFamily="2" charset="-122"/>
                <a:cs typeface="Times New Roman" panose="02020603050405020304" pitchFamily="18" charset="0"/>
                <a:sym typeface="+mn-ea"/>
              </a:rPr>
              <a:t>m</a:t>
            </a:r>
            <a:r>
              <a:rPr lang="en-US" sz="2400" baseline="-25000">
                <a:latin typeface="Times New Roman" panose="02020603050405020304" pitchFamily="18" charset="0"/>
                <a:ea typeface="宋体" panose="02010600030101010101" pitchFamily="2" charset="-122"/>
                <a:cs typeface="Times New Roman" panose="02020603050405020304" pitchFamily="18" charset="0"/>
                <a:sym typeface="+mn-ea"/>
              </a:rPr>
              <a:t>3</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a:t>
            </a:r>
          </a:p>
          <a:p>
            <a:pPr indent="0" fontAlgn="auto">
              <a:lnSpc>
                <a:spcPct val="250000"/>
              </a:lnSpc>
            </a:pP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d</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．则固体的密度</a:t>
            </a:r>
            <a:r>
              <a:rPr lang="en-US" sz="2400" i="1">
                <a:latin typeface="Times New Roman" panose="02020603050405020304" pitchFamily="18" charset="0"/>
                <a:ea typeface="宋体" panose="02010600030101010101" pitchFamily="2" charset="-122"/>
                <a:cs typeface="Times New Roman" panose="02020603050405020304" pitchFamily="18" charset="0"/>
                <a:sym typeface="+mn-ea"/>
              </a:rPr>
              <a:t>ρ</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⑥_____________</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水的密度为</a:t>
            </a:r>
            <a:r>
              <a:rPr lang="en-US" sz="2400" i="1">
                <a:latin typeface="Times New Roman" panose="02020603050405020304" pitchFamily="18" charset="0"/>
                <a:ea typeface="宋体" panose="02010600030101010101" pitchFamily="2" charset="-122"/>
                <a:cs typeface="Times New Roman" panose="02020603050405020304" pitchFamily="18" charset="0"/>
                <a:sym typeface="+mn-ea"/>
              </a:rPr>
              <a:t>ρ</a:t>
            </a:r>
            <a:r>
              <a:rPr lang="zh-CN" sz="2400" baseline="-25000">
                <a:latin typeface="Times New Roman" panose="02020603050405020304" pitchFamily="18" charset="0"/>
                <a:ea typeface="宋体" panose="02010600030101010101" pitchFamily="2" charset="-122"/>
                <a:cs typeface="Times New Roman" panose="02020603050405020304" pitchFamily="18" charset="0"/>
                <a:sym typeface="+mn-ea"/>
              </a:rPr>
              <a:t>水</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graphicFrame>
        <p:nvGraphicFramePr>
          <p:cNvPr id="7" name="对象 6"/>
          <p:cNvGraphicFramePr/>
          <p:nvPr/>
        </p:nvGraphicFramePr>
        <p:xfrm>
          <a:off x="4397058" y="4688840"/>
          <a:ext cx="1562735" cy="860425"/>
        </p:xfrm>
        <a:graphic>
          <a:graphicData uri="http://schemas.openxmlformats.org/presentationml/2006/ole">
            <mc:AlternateContent xmlns:mc="http://schemas.openxmlformats.org/markup-compatibility/2006">
              <mc:Choice xmlns:v="urn:schemas-microsoft-com:vml" Requires="v">
                <p:oleObj spid="_x0000_s14339" r:id="rId4" imgW="736600" imgH="431800" progId="Equation.DSMT4">
                  <p:embed/>
                </p:oleObj>
              </mc:Choice>
              <mc:Fallback>
                <p:oleObj r:id="rId4" imgW="736600" imgH="431800" progId="Equation.DSMT4">
                  <p:embed/>
                  <p:pic>
                    <p:nvPicPr>
                      <p:cNvPr id="0" name="图片 3"/>
                      <p:cNvPicPr/>
                      <p:nvPr/>
                    </p:nvPicPr>
                    <p:blipFill>
                      <a:blip r:embed="rId5"/>
                      <a:stretch>
                        <a:fillRect/>
                      </a:stretch>
                    </p:blipFill>
                    <p:spPr>
                      <a:xfrm>
                        <a:off x="4397058" y="4688840"/>
                        <a:ext cx="1562735" cy="860425"/>
                      </a:xfrm>
                      <a:prstGeom prst="rect">
                        <a:avLst/>
                      </a:prstGeom>
                    </p:spPr>
                  </p:pic>
                </p:oleObj>
              </mc:Fallback>
            </mc:AlternateContent>
          </a:graphicData>
        </a:graphic>
      </p:graphicFrame>
      <p:pic>
        <p:nvPicPr>
          <p:cNvPr id="2" name="图片 -2147482301" descr="C:\Documents and Settings\Administrator\桌面\湖南物理\PY178.TIF"/>
          <p:cNvPicPr>
            <a:picLocks noChangeAspect="1"/>
          </p:cNvPicPr>
          <p:nvPr/>
        </p:nvPicPr>
        <p:blipFill>
          <a:blip r:embed="rId6" r:link="rId7"/>
          <a:stretch>
            <a:fillRect/>
          </a:stretch>
        </p:blipFill>
        <p:spPr>
          <a:xfrm>
            <a:off x="4711383" y="1819910"/>
            <a:ext cx="5646420" cy="898525"/>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5835333" y="3836670"/>
            <a:ext cx="309880" cy="506730"/>
          </a:xfrm>
          <a:prstGeom prst="rect">
            <a:avLst/>
          </a:prstGeom>
          <a:noFill/>
        </p:spPr>
        <p:txBody>
          <a:bodyPr wrap="none" rtlCol="0" anchor="t">
            <a:spAutoFit/>
          </a:bodyPr>
          <a:lstStyle/>
          <a:p>
            <a:pPr>
              <a:lnSpc>
                <a:spcPct val="150000"/>
              </a:lnSpc>
            </a:pPr>
            <a:endParaRPr lang="zh-CN" altLang="en-US"/>
          </a:p>
        </p:txBody>
      </p:sp>
      <p:sp>
        <p:nvSpPr>
          <p:cNvPr id="113" name="文本框 112"/>
          <p:cNvSpPr txBox="1"/>
          <p:nvPr/>
        </p:nvSpPr>
        <p:spPr>
          <a:xfrm>
            <a:off x="942023" y="962025"/>
            <a:ext cx="10491470" cy="5169535"/>
          </a:xfrm>
          <a:prstGeom prst="rect">
            <a:avLst/>
          </a:prstGeom>
          <a:noFill/>
          <a:ln w="9525">
            <a:noFill/>
          </a:ln>
        </p:spPr>
        <p:txBody>
          <a:bodyPr wrap="square">
            <a:spAutoFit/>
          </a:bodyPr>
          <a:lstStyle/>
          <a:p>
            <a:pPr indent="0" fontAlgn="auto">
              <a:lnSpc>
                <a:spcPct val="150000"/>
              </a:lnSpc>
            </a:pPr>
            <a:r>
              <a:rPr lang="zh-CN" sz="2800" b="0">
                <a:latin typeface="Times New Roman" panose="02020603050405020304" pitchFamily="18" charset="0"/>
                <a:ea typeface="黑体" panose="02010609060101010101" pitchFamily="49" charset="-122"/>
                <a:cs typeface="Times New Roman" panose="02020603050405020304" pitchFamily="18" charset="0"/>
              </a:rPr>
              <a:t>二、特殊方法测量液体的密度</a:t>
            </a:r>
            <a:endParaRPr lang="zh-CN" sz="2400" b="0">
              <a:latin typeface="Times New Roman" panose="02020603050405020304" pitchFamily="18" charset="0"/>
              <a:ea typeface="黑体" panose="02010609060101010101" pitchFamily="49" charset="-122"/>
              <a:cs typeface="Times New Roman" panose="02020603050405020304" pitchFamily="18" charset="0"/>
            </a:endParaRPr>
          </a:p>
          <a:p>
            <a:pPr indent="0" fontAlgn="auto">
              <a:lnSpc>
                <a:spcPct val="150000"/>
              </a:lnSpc>
            </a:pPr>
            <a:r>
              <a:rPr lang="zh-CN" sz="2400" b="0">
                <a:latin typeface="Times New Roman" panose="02020603050405020304" pitchFamily="18" charset="0"/>
                <a:ea typeface="黑体" panose="02010609060101010101" pitchFamily="49" charset="-122"/>
                <a:cs typeface="Times New Roman" panose="02020603050405020304" pitchFamily="18" charset="0"/>
              </a:rPr>
              <a:t>方法</a:t>
            </a:r>
            <a:r>
              <a:rPr lang="en-US" sz="2400" b="0">
                <a:latin typeface="Times New Roman" panose="02020603050405020304" pitchFamily="18" charset="0"/>
                <a:ea typeface="黑体" panose="02010609060101010101" pitchFamily="49" charset="-122"/>
                <a:cs typeface="Times New Roman" panose="02020603050405020304" pitchFamily="18" charset="0"/>
              </a:rPr>
              <a:t>1</a:t>
            </a:r>
            <a:r>
              <a:rPr lang="zh-CN" sz="2400" b="0">
                <a:latin typeface="Times New Roman" panose="02020603050405020304" pitchFamily="18" charset="0"/>
                <a:ea typeface="黑体" panose="02010609060101010101" pitchFamily="49" charset="-122"/>
                <a:cs typeface="Times New Roman" panose="02020603050405020304" pitchFamily="18" charset="0"/>
              </a:rPr>
              <a:t>　等体积法</a:t>
            </a:r>
            <a:endParaRPr lang="en-US" sz="2400" b="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(1)</a:t>
            </a:r>
            <a:r>
              <a:rPr lang="zh-CN" sz="2400" b="0">
                <a:latin typeface="Times New Roman" panose="02020603050405020304" pitchFamily="18" charset="0"/>
                <a:ea typeface="宋体" panose="02010600030101010101" pitchFamily="2" charset="-122"/>
                <a:cs typeface="Times New Roman" panose="02020603050405020304" pitchFamily="18" charset="0"/>
              </a:rPr>
              <a:t>实验图示：</a:t>
            </a:r>
          </a:p>
          <a:p>
            <a:pPr indent="0"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(2)</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实验步骤：</a:t>
            </a:r>
            <a:endParaRPr lang="en-US" sz="2400">
              <a:latin typeface="Times New Roman" panose="02020603050405020304" pitchFamily="18" charset="0"/>
              <a:ea typeface="宋体" panose="02010600030101010101" pitchFamily="2" charset="-122"/>
              <a:cs typeface="Times New Roman" panose="02020603050405020304" pitchFamily="18" charset="0"/>
              <a:sym typeface="+mn-ea"/>
            </a:endParaRPr>
          </a:p>
          <a:p>
            <a:pPr indent="0"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a</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．用天平测量烧杯的质量</a:t>
            </a:r>
            <a:r>
              <a:rPr lang="en-US" sz="2400" i="1">
                <a:latin typeface="Times New Roman" panose="02020603050405020304" pitchFamily="18" charset="0"/>
                <a:ea typeface="宋体" panose="02010600030101010101" pitchFamily="2" charset="-122"/>
                <a:cs typeface="Times New Roman" panose="02020603050405020304" pitchFamily="18" charset="0"/>
                <a:sym typeface="+mn-ea"/>
              </a:rPr>
              <a:t>m</a:t>
            </a:r>
            <a:r>
              <a:rPr lang="en-US" sz="2400" baseline="-25000">
                <a:latin typeface="Times New Roman" panose="02020603050405020304" pitchFamily="18" charset="0"/>
                <a:ea typeface="宋体" panose="02010600030101010101" pitchFamily="2" charset="-122"/>
                <a:cs typeface="Times New Roman" panose="02020603050405020304" pitchFamily="18" charset="0"/>
                <a:sym typeface="+mn-ea"/>
              </a:rPr>
              <a:t>1</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a:t>
            </a:r>
            <a:endParaRPr lang="en-US" sz="2400">
              <a:latin typeface="Times New Roman" panose="02020603050405020304" pitchFamily="18" charset="0"/>
              <a:ea typeface="宋体" panose="02010600030101010101" pitchFamily="2" charset="-122"/>
              <a:cs typeface="Times New Roman" panose="02020603050405020304" pitchFamily="18" charset="0"/>
              <a:sym typeface="+mn-ea"/>
            </a:endParaRPr>
          </a:p>
          <a:p>
            <a:pPr indent="0"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b</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．将烧杯中装入适量的水并测出烧杯和水的总质量</a:t>
            </a:r>
            <a:r>
              <a:rPr lang="en-US" sz="2400" i="1">
                <a:latin typeface="Times New Roman" panose="02020603050405020304" pitchFamily="18" charset="0"/>
                <a:ea typeface="宋体" panose="02010600030101010101" pitchFamily="2" charset="-122"/>
                <a:cs typeface="Times New Roman" panose="02020603050405020304" pitchFamily="18" charset="0"/>
                <a:sym typeface="+mn-ea"/>
              </a:rPr>
              <a:t>m</a:t>
            </a:r>
            <a:r>
              <a:rPr lang="en-US" sz="2400" baseline="-25000">
                <a:latin typeface="Times New Roman" panose="02020603050405020304" pitchFamily="18" charset="0"/>
                <a:ea typeface="宋体" panose="02010600030101010101" pitchFamily="2" charset="-122"/>
                <a:cs typeface="Times New Roman" panose="02020603050405020304" pitchFamily="18" charset="0"/>
                <a:sym typeface="+mn-ea"/>
              </a:rPr>
              <a:t>2</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a:t>
            </a:r>
            <a:endParaRPr lang="en-US" sz="2400">
              <a:latin typeface="Times New Roman" panose="02020603050405020304" pitchFamily="18" charset="0"/>
              <a:ea typeface="宋体" panose="02010600030101010101" pitchFamily="2" charset="-122"/>
              <a:cs typeface="Times New Roman" panose="02020603050405020304" pitchFamily="18" charset="0"/>
              <a:sym typeface="+mn-ea"/>
            </a:endParaRPr>
          </a:p>
          <a:p>
            <a:pPr indent="0"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c</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．将烧杯内水倒尽擦干，再装入等体积的被测液体，用天平测出烧杯和被测液体的总质量</a:t>
            </a:r>
            <a:r>
              <a:rPr lang="en-US" sz="2400" i="1">
                <a:latin typeface="Times New Roman" panose="02020603050405020304" pitchFamily="18" charset="0"/>
                <a:ea typeface="宋体" panose="02010600030101010101" pitchFamily="2" charset="-122"/>
                <a:cs typeface="Times New Roman" panose="02020603050405020304" pitchFamily="18" charset="0"/>
                <a:sym typeface="+mn-ea"/>
              </a:rPr>
              <a:t>m</a:t>
            </a:r>
            <a:r>
              <a:rPr lang="en-US" sz="2400" baseline="-25000">
                <a:latin typeface="Times New Roman" panose="02020603050405020304" pitchFamily="18" charset="0"/>
                <a:ea typeface="宋体" panose="02010600030101010101" pitchFamily="2" charset="-122"/>
                <a:cs typeface="Times New Roman" panose="02020603050405020304" pitchFamily="18" charset="0"/>
                <a:sym typeface="+mn-ea"/>
              </a:rPr>
              <a:t>3</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a:t>
            </a:r>
            <a:endParaRPr lang="en-US" sz="2400">
              <a:latin typeface="Times New Roman" panose="02020603050405020304" pitchFamily="18" charset="0"/>
              <a:ea typeface="宋体" panose="02010600030101010101" pitchFamily="2" charset="-122"/>
              <a:cs typeface="Times New Roman" panose="02020603050405020304" pitchFamily="18" charset="0"/>
              <a:sym typeface="+mn-ea"/>
            </a:endParaRPr>
          </a:p>
          <a:p>
            <a:pPr indent="0"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d</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．则被测液体密度</a:t>
            </a:r>
            <a:r>
              <a:rPr lang="en-US" sz="2400" i="1">
                <a:latin typeface="Times New Roman" panose="02020603050405020304" pitchFamily="18" charset="0"/>
                <a:ea typeface="宋体" panose="02010600030101010101" pitchFamily="2" charset="-122"/>
                <a:cs typeface="Times New Roman" panose="02020603050405020304" pitchFamily="18" charset="0"/>
                <a:sym typeface="+mn-ea"/>
              </a:rPr>
              <a:t>ρ</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⑦____________</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水的密度为</a:t>
            </a:r>
            <a:r>
              <a:rPr lang="en-US" sz="2400" i="1">
                <a:latin typeface="Times New Roman" panose="02020603050405020304" pitchFamily="18" charset="0"/>
                <a:ea typeface="宋体" panose="02010600030101010101" pitchFamily="2" charset="-122"/>
                <a:cs typeface="Times New Roman" panose="02020603050405020304" pitchFamily="18" charset="0"/>
                <a:sym typeface="+mn-ea"/>
              </a:rPr>
              <a:t>ρ</a:t>
            </a:r>
            <a:r>
              <a:rPr lang="zh-CN" sz="2400" baseline="-25000">
                <a:latin typeface="Times New Roman" panose="02020603050405020304" pitchFamily="18" charset="0"/>
                <a:ea typeface="宋体" panose="02010600030101010101" pitchFamily="2" charset="-122"/>
                <a:cs typeface="Times New Roman" panose="02020603050405020304" pitchFamily="18" charset="0"/>
                <a:sym typeface="+mn-ea"/>
              </a:rPr>
              <a:t>水</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graphicFrame>
        <p:nvGraphicFramePr>
          <p:cNvPr id="4" name="对象 3"/>
          <p:cNvGraphicFramePr/>
          <p:nvPr/>
        </p:nvGraphicFramePr>
        <p:xfrm>
          <a:off x="4470718" y="5116830"/>
          <a:ext cx="1648460" cy="887730"/>
        </p:xfrm>
        <a:graphic>
          <a:graphicData uri="http://schemas.openxmlformats.org/presentationml/2006/ole">
            <mc:AlternateContent xmlns:mc="http://schemas.openxmlformats.org/markup-compatibility/2006">
              <mc:Choice xmlns:v="urn:schemas-microsoft-com:vml" Requires="v">
                <p:oleObj spid="_x0000_s15363" r:id="rId4" imgW="749300" imgH="431800" progId="Equation.DSMT4">
                  <p:embed/>
                </p:oleObj>
              </mc:Choice>
              <mc:Fallback>
                <p:oleObj r:id="rId4" imgW="749300" imgH="431800" progId="Equation.DSMT4">
                  <p:embed/>
                  <p:pic>
                    <p:nvPicPr>
                      <p:cNvPr id="0" name="图片 3"/>
                      <p:cNvPicPr/>
                      <p:nvPr/>
                    </p:nvPicPr>
                    <p:blipFill>
                      <a:blip r:embed="rId5"/>
                      <a:stretch>
                        <a:fillRect/>
                      </a:stretch>
                    </p:blipFill>
                    <p:spPr>
                      <a:xfrm>
                        <a:off x="4470718" y="5116830"/>
                        <a:ext cx="1648460" cy="887730"/>
                      </a:xfrm>
                      <a:prstGeom prst="rect">
                        <a:avLst/>
                      </a:prstGeom>
                    </p:spPr>
                  </p:pic>
                </p:oleObj>
              </mc:Fallback>
            </mc:AlternateContent>
          </a:graphicData>
        </a:graphic>
      </p:graphicFrame>
      <p:pic>
        <p:nvPicPr>
          <p:cNvPr id="2" name="图片 -2147482300" descr="C:\Documents and Settings\Administrator\桌面\湖南物理\PY179.TIF"/>
          <p:cNvPicPr>
            <a:picLocks noChangeAspect="1"/>
          </p:cNvPicPr>
          <p:nvPr/>
        </p:nvPicPr>
        <p:blipFill>
          <a:blip r:embed="rId6" r:link="rId7"/>
          <a:stretch>
            <a:fillRect/>
          </a:stretch>
        </p:blipFill>
        <p:spPr>
          <a:xfrm>
            <a:off x="4670743" y="2054860"/>
            <a:ext cx="5544185" cy="1143635"/>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920433" y="687070"/>
            <a:ext cx="10547350" cy="5815965"/>
          </a:xfrm>
          <a:prstGeom prst="rect">
            <a:avLst/>
          </a:prstGeom>
          <a:noFill/>
          <a:ln w="9525">
            <a:noFill/>
          </a:ln>
        </p:spPr>
        <p:txBody>
          <a:bodyPr wrap="square">
            <a:spAutoFit/>
          </a:bodyPr>
          <a:lstStyle/>
          <a:p>
            <a:pPr indent="0" fontAlgn="auto">
              <a:lnSpc>
                <a:spcPct val="150000"/>
              </a:lnSpc>
            </a:pPr>
            <a:r>
              <a:rPr lang="zh-CN" sz="2400" b="0">
                <a:latin typeface="Times New Roman" panose="02020603050405020304" pitchFamily="18" charset="0"/>
                <a:ea typeface="黑体" panose="02010609060101010101" pitchFamily="49" charset="-122"/>
                <a:cs typeface="Times New Roman" panose="02020603050405020304" pitchFamily="18" charset="0"/>
              </a:rPr>
              <a:t>方法</a:t>
            </a:r>
            <a:r>
              <a:rPr lang="en-US" sz="2400" b="0">
                <a:latin typeface="Times New Roman" panose="02020603050405020304" pitchFamily="18" charset="0"/>
                <a:ea typeface="黑体" panose="02010609060101010101" pitchFamily="49" charset="-122"/>
                <a:cs typeface="Times New Roman" panose="02020603050405020304" pitchFamily="18" charset="0"/>
              </a:rPr>
              <a:t>2</a:t>
            </a:r>
            <a:r>
              <a:rPr lang="zh-CN" sz="2400" b="0">
                <a:latin typeface="Times New Roman" panose="02020603050405020304" pitchFamily="18" charset="0"/>
                <a:ea typeface="黑体" panose="02010609060101010101" pitchFamily="49" charset="-122"/>
                <a:cs typeface="Times New Roman" panose="02020603050405020304" pitchFamily="18" charset="0"/>
              </a:rPr>
              <a:t>　三提法</a:t>
            </a:r>
            <a:endParaRPr lang="en-US" sz="2400" b="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(1)</a:t>
            </a:r>
            <a:r>
              <a:rPr lang="zh-CN" sz="2400" b="0">
                <a:latin typeface="Times New Roman" panose="02020603050405020304" pitchFamily="18" charset="0"/>
                <a:ea typeface="宋体" panose="02010600030101010101" pitchFamily="2" charset="-122"/>
                <a:cs typeface="Times New Roman" panose="02020603050405020304" pitchFamily="18" charset="0"/>
              </a:rPr>
              <a:t>实验图示：</a:t>
            </a:r>
          </a:p>
          <a:p>
            <a:pPr indent="0"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(2)</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实验步骤：</a:t>
            </a:r>
            <a:endParaRPr lang="en-US" sz="2400">
              <a:latin typeface="Times New Roman" panose="02020603050405020304" pitchFamily="18" charset="0"/>
              <a:ea typeface="宋体" panose="02010600030101010101" pitchFamily="2" charset="-122"/>
              <a:cs typeface="Times New Roman" panose="02020603050405020304" pitchFamily="18" charset="0"/>
              <a:sym typeface="+mn-ea"/>
            </a:endParaRPr>
          </a:p>
          <a:p>
            <a:pPr indent="0"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a</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．用细线系住金属块，用调整好的弹簧</a:t>
            </a:r>
          </a:p>
          <a:p>
            <a:pPr indent="0" fontAlgn="auto">
              <a:lnSpc>
                <a:spcPct val="150000"/>
              </a:lnSpc>
            </a:pP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测力计测得金属块的重力</a:t>
            </a:r>
            <a:r>
              <a:rPr lang="en-US" sz="2400" i="1">
                <a:latin typeface="Times New Roman" panose="02020603050405020304" pitchFamily="18" charset="0"/>
                <a:ea typeface="宋体" panose="02010600030101010101" pitchFamily="2" charset="-122"/>
                <a:cs typeface="Times New Roman" panose="02020603050405020304" pitchFamily="18" charset="0"/>
                <a:sym typeface="+mn-ea"/>
              </a:rPr>
              <a:t>G</a:t>
            </a:r>
            <a:r>
              <a:rPr lang="en-US" sz="2400" baseline="-25000">
                <a:latin typeface="Times New Roman" panose="02020603050405020304" pitchFamily="18" charset="0"/>
                <a:ea typeface="宋体" panose="02010600030101010101" pitchFamily="2" charset="-122"/>
                <a:cs typeface="Times New Roman" panose="02020603050405020304" pitchFamily="18" charset="0"/>
                <a:sym typeface="+mn-ea"/>
              </a:rPr>
              <a:t>0</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a:t>
            </a:r>
            <a:endParaRPr lang="en-US" sz="2400">
              <a:latin typeface="Times New Roman" panose="02020603050405020304" pitchFamily="18" charset="0"/>
              <a:ea typeface="宋体" panose="02010600030101010101" pitchFamily="2" charset="-122"/>
              <a:cs typeface="Times New Roman" panose="02020603050405020304" pitchFamily="18" charset="0"/>
              <a:sym typeface="+mn-ea"/>
            </a:endParaRPr>
          </a:p>
          <a:p>
            <a:pPr indent="0"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b</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．将烧杯中装入适量的水，用弹簧测力</a:t>
            </a:r>
          </a:p>
          <a:p>
            <a:pPr indent="0" fontAlgn="auto">
              <a:lnSpc>
                <a:spcPct val="150000"/>
              </a:lnSpc>
            </a:pP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计悬挂着金属块浸没在水中，不触及烧杯侧壁和底部，此时示数为</a:t>
            </a:r>
            <a:r>
              <a:rPr lang="en-US" sz="2400" i="1">
                <a:latin typeface="Times New Roman" panose="02020603050405020304" pitchFamily="18" charset="0"/>
                <a:ea typeface="宋体" panose="02010600030101010101" pitchFamily="2" charset="-122"/>
                <a:cs typeface="Times New Roman" panose="02020603050405020304" pitchFamily="18" charset="0"/>
                <a:sym typeface="+mn-ea"/>
              </a:rPr>
              <a:t>F</a:t>
            </a:r>
            <a:r>
              <a:rPr lang="en-US" sz="2400" baseline="-25000">
                <a:latin typeface="Times New Roman" panose="02020603050405020304" pitchFamily="18" charset="0"/>
                <a:ea typeface="宋体" panose="02010600030101010101" pitchFamily="2" charset="-122"/>
                <a:cs typeface="Times New Roman" panose="02020603050405020304" pitchFamily="18" charset="0"/>
                <a:sym typeface="+mn-ea"/>
              </a:rPr>
              <a:t>1</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a:t>
            </a:r>
            <a:endParaRPr lang="en-US" sz="2400">
              <a:latin typeface="Times New Roman" panose="02020603050405020304" pitchFamily="18" charset="0"/>
              <a:ea typeface="宋体" panose="02010600030101010101" pitchFamily="2" charset="-122"/>
              <a:cs typeface="Times New Roman" panose="02020603050405020304" pitchFamily="18" charset="0"/>
              <a:sym typeface="+mn-ea"/>
            </a:endParaRPr>
          </a:p>
          <a:p>
            <a:pPr indent="0"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c</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．将烧杯中装入适量的待测液体，用弹簧测力计悬挂着金属块浸没在待测液体中，不触及烧杯侧壁和底部，此时示数为</a:t>
            </a:r>
            <a:r>
              <a:rPr lang="en-US" sz="2400" i="1">
                <a:latin typeface="Times New Roman" panose="02020603050405020304" pitchFamily="18" charset="0"/>
                <a:ea typeface="宋体" panose="02010600030101010101" pitchFamily="2" charset="-122"/>
                <a:cs typeface="Times New Roman" panose="02020603050405020304" pitchFamily="18" charset="0"/>
                <a:sym typeface="+mn-ea"/>
              </a:rPr>
              <a:t>F</a:t>
            </a:r>
            <a:r>
              <a:rPr lang="en-US" sz="2400" baseline="-25000">
                <a:latin typeface="Times New Roman" panose="02020603050405020304" pitchFamily="18" charset="0"/>
                <a:ea typeface="宋体" panose="02010600030101010101" pitchFamily="2" charset="-122"/>
                <a:cs typeface="Times New Roman" panose="02020603050405020304" pitchFamily="18" charset="0"/>
                <a:sym typeface="+mn-ea"/>
              </a:rPr>
              <a:t>2</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a:t>
            </a:r>
          </a:p>
          <a:p>
            <a:pPr indent="0" fontAlgn="auto">
              <a:lnSpc>
                <a:spcPct val="200000"/>
              </a:lnSpc>
            </a:pP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d</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．则液体密度</a:t>
            </a:r>
            <a:r>
              <a:rPr lang="en-US" sz="2400" i="1">
                <a:latin typeface="Times New Roman" panose="02020603050405020304" pitchFamily="18" charset="0"/>
                <a:ea typeface="宋体" panose="02010600030101010101" pitchFamily="2" charset="-122"/>
                <a:cs typeface="Times New Roman" panose="02020603050405020304" pitchFamily="18" charset="0"/>
                <a:sym typeface="+mn-ea"/>
              </a:rPr>
              <a:t>ρ</a:t>
            </a:r>
            <a:r>
              <a:rPr lang="zh-CN" sz="2400" baseline="-25000">
                <a:latin typeface="Times New Roman" panose="02020603050405020304" pitchFamily="18" charset="0"/>
                <a:ea typeface="宋体" panose="02010600030101010101" pitchFamily="2" charset="-122"/>
                <a:cs typeface="Times New Roman" panose="02020603050405020304" pitchFamily="18" charset="0"/>
                <a:sym typeface="+mn-ea"/>
              </a:rPr>
              <a:t>液</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⑧__________</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水的密度为</a:t>
            </a:r>
            <a:r>
              <a:rPr lang="en-US" sz="2400" i="1">
                <a:latin typeface="Times New Roman" panose="02020603050405020304" pitchFamily="18" charset="0"/>
                <a:ea typeface="宋体" panose="02010600030101010101" pitchFamily="2" charset="-122"/>
                <a:cs typeface="Times New Roman" panose="02020603050405020304" pitchFamily="18" charset="0"/>
                <a:sym typeface="+mn-ea"/>
              </a:rPr>
              <a:t>ρ</a:t>
            </a:r>
            <a:r>
              <a:rPr lang="zh-CN" sz="2400" baseline="-25000">
                <a:latin typeface="Times New Roman" panose="02020603050405020304" pitchFamily="18" charset="0"/>
                <a:ea typeface="宋体" panose="02010600030101010101" pitchFamily="2" charset="-122"/>
                <a:cs typeface="Times New Roman" panose="02020603050405020304" pitchFamily="18" charset="0"/>
                <a:sym typeface="+mn-ea"/>
              </a:rPr>
              <a:t>水</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graphicFrame>
        <p:nvGraphicFramePr>
          <p:cNvPr id="8" name="对象 7"/>
          <p:cNvGraphicFramePr/>
          <p:nvPr/>
        </p:nvGraphicFramePr>
        <p:xfrm>
          <a:off x="4021773" y="5544820"/>
          <a:ext cx="1525270" cy="814705"/>
        </p:xfrm>
        <a:graphic>
          <a:graphicData uri="http://schemas.openxmlformats.org/presentationml/2006/ole">
            <mc:AlternateContent xmlns:mc="http://schemas.openxmlformats.org/markup-compatibility/2006">
              <mc:Choice xmlns:v="urn:schemas-microsoft-com:vml" Requires="v">
                <p:oleObj spid="_x0000_s16387" r:id="rId4" imgW="736600" imgH="431800" progId="Equation.DSMT4">
                  <p:embed/>
                </p:oleObj>
              </mc:Choice>
              <mc:Fallback>
                <p:oleObj r:id="rId4" imgW="736600" imgH="431800" progId="Equation.DSMT4">
                  <p:embed/>
                  <p:pic>
                    <p:nvPicPr>
                      <p:cNvPr id="0" name="图片 3"/>
                      <p:cNvPicPr/>
                      <p:nvPr/>
                    </p:nvPicPr>
                    <p:blipFill>
                      <a:blip r:embed="rId5"/>
                      <a:stretch>
                        <a:fillRect/>
                      </a:stretch>
                    </p:blipFill>
                    <p:spPr>
                      <a:xfrm>
                        <a:off x="4021773" y="5544820"/>
                        <a:ext cx="1525270" cy="814705"/>
                      </a:xfrm>
                      <a:prstGeom prst="rect">
                        <a:avLst/>
                      </a:prstGeom>
                    </p:spPr>
                  </p:pic>
                </p:oleObj>
              </mc:Fallback>
            </mc:AlternateContent>
          </a:graphicData>
        </a:graphic>
      </p:graphicFrame>
      <p:pic>
        <p:nvPicPr>
          <p:cNvPr id="2" name="图片 -2147482299" descr="C:\Documents and Settings\Administrator\桌面\湖南物理\PY180.TIF"/>
          <p:cNvPicPr>
            <a:picLocks noChangeAspect="1"/>
          </p:cNvPicPr>
          <p:nvPr/>
        </p:nvPicPr>
        <p:blipFill>
          <a:blip r:embed="rId6" r:link="rId7"/>
          <a:stretch>
            <a:fillRect/>
          </a:stretch>
        </p:blipFill>
        <p:spPr>
          <a:xfrm>
            <a:off x="7401878" y="1018540"/>
            <a:ext cx="3079115" cy="2750185"/>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5799138" y="3462655"/>
            <a:ext cx="309880" cy="506730"/>
          </a:xfrm>
          <a:prstGeom prst="rect">
            <a:avLst/>
          </a:prstGeom>
          <a:noFill/>
        </p:spPr>
        <p:txBody>
          <a:bodyPr wrap="none" rtlCol="0" anchor="t">
            <a:spAutoFit/>
          </a:bodyPr>
          <a:lstStyle/>
          <a:p>
            <a:pPr>
              <a:lnSpc>
                <a:spcPct val="150000"/>
              </a:lnSpc>
            </a:pPr>
            <a:endParaRPr lang="zh-CN" altLang="en-US"/>
          </a:p>
        </p:txBody>
      </p:sp>
      <p:sp>
        <p:nvSpPr>
          <p:cNvPr id="115" name="文本框 114"/>
          <p:cNvSpPr txBox="1"/>
          <p:nvPr/>
        </p:nvSpPr>
        <p:spPr>
          <a:xfrm>
            <a:off x="968058" y="806450"/>
            <a:ext cx="10471150" cy="5666105"/>
          </a:xfrm>
          <a:prstGeom prst="rect">
            <a:avLst/>
          </a:prstGeom>
          <a:noFill/>
          <a:ln w="9525">
            <a:noFill/>
          </a:ln>
        </p:spPr>
        <p:txBody>
          <a:bodyPr wrap="square">
            <a:spAutoFit/>
          </a:bodyPr>
          <a:lstStyle/>
          <a:p>
            <a:pPr indent="0" fontAlgn="auto">
              <a:lnSpc>
                <a:spcPct val="140000"/>
              </a:lnSpc>
              <a:spcBef>
                <a:spcPts val="0"/>
              </a:spcBef>
              <a:spcAft>
                <a:spcPts val="0"/>
              </a:spcAft>
            </a:pPr>
            <a:r>
              <a:rPr lang="zh-CN" sz="2400" b="0">
                <a:latin typeface="Times New Roman" panose="02020603050405020304" pitchFamily="18" charset="0"/>
                <a:ea typeface="黑体" panose="02010609060101010101" pitchFamily="49" charset="-122"/>
                <a:cs typeface="Times New Roman" panose="02020603050405020304" pitchFamily="18" charset="0"/>
              </a:rPr>
              <a:t>方法</a:t>
            </a:r>
            <a:r>
              <a:rPr lang="en-US" sz="2400" b="0">
                <a:latin typeface="Times New Roman" panose="02020603050405020304" pitchFamily="18" charset="0"/>
                <a:ea typeface="黑体" panose="02010609060101010101" pitchFamily="49" charset="-122"/>
                <a:cs typeface="Times New Roman" panose="02020603050405020304" pitchFamily="18" charset="0"/>
              </a:rPr>
              <a:t>3</a:t>
            </a:r>
            <a:r>
              <a:rPr lang="zh-CN" sz="2400" b="0">
                <a:latin typeface="Times New Roman" panose="02020603050405020304" pitchFamily="18" charset="0"/>
                <a:ea typeface="黑体" panose="02010609060101010101" pitchFamily="49" charset="-122"/>
                <a:cs typeface="Times New Roman" panose="02020603050405020304" pitchFamily="18" charset="0"/>
              </a:rPr>
              <a:t>　土密度计法</a:t>
            </a:r>
            <a:endParaRPr lang="en-US" sz="2400" b="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40000"/>
              </a:lnSpc>
              <a:spcBef>
                <a:spcPts val="0"/>
              </a:spcBef>
              <a:spcAft>
                <a:spcPts val="0"/>
              </a:spcAft>
            </a:pPr>
            <a:r>
              <a:rPr lang="en-US" sz="2400" b="0">
                <a:latin typeface="Times New Roman" panose="02020603050405020304" pitchFamily="18" charset="0"/>
                <a:ea typeface="宋体" panose="02010600030101010101" pitchFamily="2" charset="-122"/>
                <a:cs typeface="Times New Roman" panose="02020603050405020304" pitchFamily="18" charset="0"/>
              </a:rPr>
              <a:t>(1)</a:t>
            </a:r>
            <a:r>
              <a:rPr lang="zh-CN" sz="2400" b="0">
                <a:latin typeface="Times New Roman" panose="02020603050405020304" pitchFamily="18" charset="0"/>
                <a:ea typeface="宋体" panose="02010600030101010101" pitchFamily="2" charset="-122"/>
                <a:cs typeface="Times New Roman" panose="02020603050405020304" pitchFamily="18" charset="0"/>
              </a:rPr>
              <a:t>实验图示：</a:t>
            </a:r>
            <a:endParaRPr lang="en-US" sz="2400" b="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40000"/>
              </a:lnSpc>
              <a:spcBef>
                <a:spcPts val="0"/>
              </a:spcBef>
              <a:spcAft>
                <a:spcPts val="0"/>
              </a:spcAft>
            </a:pPr>
            <a:r>
              <a:rPr lang="en-US" sz="2400" b="0">
                <a:latin typeface="Times New Roman" panose="02020603050405020304" pitchFamily="18" charset="0"/>
                <a:ea typeface="宋体" panose="02010600030101010101" pitchFamily="2" charset="-122"/>
                <a:cs typeface="Times New Roman" panose="02020603050405020304" pitchFamily="18" charset="0"/>
              </a:rPr>
              <a:t>(2)</a:t>
            </a:r>
            <a:r>
              <a:rPr lang="zh-CN" sz="2400" b="0">
                <a:latin typeface="Times New Roman" panose="02020603050405020304" pitchFamily="18" charset="0"/>
                <a:ea typeface="宋体" panose="02010600030101010101" pitchFamily="2" charset="-122"/>
                <a:cs typeface="Times New Roman" panose="02020603050405020304" pitchFamily="18" charset="0"/>
              </a:rPr>
              <a:t>实验步骤：</a:t>
            </a:r>
            <a:endParaRPr lang="en-US" sz="2400" b="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40000"/>
              </a:lnSpc>
              <a:spcBef>
                <a:spcPts val="0"/>
              </a:spcBef>
              <a:spcAft>
                <a:spcPts val="0"/>
              </a:spcAft>
            </a:pPr>
            <a:r>
              <a:rPr lang="en-US" sz="2400" b="0">
                <a:latin typeface="Times New Roman" panose="02020603050405020304" pitchFamily="18" charset="0"/>
                <a:ea typeface="宋体" panose="02010600030101010101" pitchFamily="2" charset="-122"/>
                <a:cs typeface="Times New Roman" panose="02020603050405020304" pitchFamily="18" charset="0"/>
              </a:rPr>
              <a:t>a</a:t>
            </a:r>
            <a:r>
              <a:rPr lang="zh-CN" sz="2400" b="0">
                <a:latin typeface="Times New Roman" panose="02020603050405020304" pitchFamily="18" charset="0"/>
                <a:ea typeface="宋体" panose="02010600030101010101" pitchFamily="2" charset="-122"/>
                <a:cs typeface="Times New Roman" panose="02020603050405020304" pitchFamily="18" charset="0"/>
              </a:rPr>
              <a:t>．取粗细均匀的木棒，用刻度尺</a:t>
            </a:r>
          </a:p>
          <a:p>
            <a:pPr indent="0" fontAlgn="auto">
              <a:lnSpc>
                <a:spcPct val="140000"/>
              </a:lnSpc>
              <a:spcBef>
                <a:spcPts val="0"/>
              </a:spcBef>
              <a:spcAft>
                <a:spcPts val="0"/>
              </a:spcAft>
            </a:pPr>
            <a:r>
              <a:rPr lang="zh-CN" sz="2400" b="0">
                <a:latin typeface="Times New Roman" panose="02020603050405020304" pitchFamily="18" charset="0"/>
                <a:ea typeface="宋体" panose="02010600030101010101" pitchFamily="2" charset="-122"/>
                <a:cs typeface="Times New Roman" panose="02020603050405020304" pitchFamily="18" charset="0"/>
              </a:rPr>
              <a:t>测量其长度</a:t>
            </a:r>
            <a:r>
              <a:rPr lang="en-US" sz="2400" b="0" i="1">
                <a:latin typeface="Times New Roman" panose="02020603050405020304" pitchFamily="18" charset="0"/>
                <a:ea typeface="宋体" panose="02010600030101010101" pitchFamily="2" charset="-122"/>
                <a:cs typeface="Times New Roman" panose="02020603050405020304" pitchFamily="18" charset="0"/>
              </a:rPr>
              <a:t>h</a:t>
            </a:r>
            <a:r>
              <a:rPr lang="zh-CN" sz="2400" b="0">
                <a:latin typeface="Times New Roman" panose="02020603050405020304" pitchFamily="18" charset="0"/>
                <a:ea typeface="宋体" panose="02010600030101010101" pitchFamily="2" charset="-122"/>
                <a:cs typeface="Times New Roman" panose="02020603050405020304" pitchFamily="18" charset="0"/>
              </a:rPr>
              <a:t>，底部缠上定量的金属丝；</a:t>
            </a:r>
            <a:endParaRPr lang="en-US" sz="2400" b="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40000"/>
              </a:lnSpc>
              <a:spcBef>
                <a:spcPts val="0"/>
              </a:spcBef>
              <a:spcAft>
                <a:spcPts val="0"/>
              </a:spcAft>
            </a:pPr>
            <a:r>
              <a:rPr lang="en-US" sz="2400" b="0">
                <a:latin typeface="Times New Roman" panose="02020603050405020304" pitchFamily="18" charset="0"/>
                <a:ea typeface="宋体" panose="02010600030101010101" pitchFamily="2" charset="-122"/>
                <a:cs typeface="Times New Roman" panose="02020603050405020304" pitchFamily="18" charset="0"/>
              </a:rPr>
              <a:t>b</a:t>
            </a:r>
            <a:r>
              <a:rPr lang="zh-CN" sz="2400" b="0">
                <a:latin typeface="Times New Roman" panose="02020603050405020304" pitchFamily="18" charset="0"/>
                <a:ea typeface="宋体" panose="02010600030101010101" pitchFamily="2" charset="-122"/>
                <a:cs typeface="Times New Roman" panose="02020603050405020304" pitchFamily="18" charset="0"/>
              </a:rPr>
              <a:t>．烧杯中装入适量的水，将木棒放入烧杯内竖直漂浮，用刻度尺测量露出水面的高度</a:t>
            </a:r>
            <a:r>
              <a:rPr lang="en-US" sz="2400" b="0">
                <a:latin typeface="Times New Roman" panose="02020603050405020304" pitchFamily="18" charset="0"/>
                <a:ea typeface="宋体" panose="02010600030101010101" pitchFamily="2" charset="-122"/>
                <a:cs typeface="Times New Roman" panose="02020603050405020304" pitchFamily="18" charset="0"/>
              </a:rPr>
              <a:t>Δ</a:t>
            </a:r>
            <a:r>
              <a:rPr lang="en-US" sz="2400" b="0" i="1">
                <a:latin typeface="Times New Roman" panose="02020603050405020304" pitchFamily="18" charset="0"/>
                <a:ea typeface="宋体" panose="02010600030101010101" pitchFamily="2" charset="-122"/>
                <a:cs typeface="Times New Roman" panose="02020603050405020304" pitchFamily="18" charset="0"/>
              </a:rPr>
              <a:t>h</a:t>
            </a:r>
            <a:r>
              <a:rPr lang="en-US" sz="2400" b="0" baseline="-25000">
                <a:latin typeface="Times New Roman" panose="02020603050405020304" pitchFamily="18" charset="0"/>
                <a:ea typeface="宋体" panose="02010600030101010101" pitchFamily="2" charset="-122"/>
                <a:cs typeface="Times New Roman" panose="02020603050405020304" pitchFamily="18" charset="0"/>
              </a:rPr>
              <a:t>1</a:t>
            </a:r>
            <a:r>
              <a:rPr lang="zh-CN" sz="2400" b="0">
                <a:latin typeface="Times New Roman" panose="02020603050405020304" pitchFamily="18" charset="0"/>
                <a:ea typeface="宋体" panose="02010600030101010101" pitchFamily="2" charset="-122"/>
                <a:cs typeface="Times New Roman" panose="02020603050405020304" pitchFamily="18" charset="0"/>
              </a:rPr>
              <a:t>；</a:t>
            </a:r>
            <a:endParaRPr lang="en-US" sz="2400" b="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40000"/>
              </a:lnSpc>
              <a:spcBef>
                <a:spcPts val="0"/>
              </a:spcBef>
              <a:spcAft>
                <a:spcPts val="0"/>
              </a:spcAft>
            </a:pPr>
            <a:r>
              <a:rPr lang="en-US" sz="2400" b="0">
                <a:latin typeface="Times New Roman" panose="02020603050405020304" pitchFamily="18" charset="0"/>
                <a:ea typeface="宋体" panose="02010600030101010101" pitchFamily="2" charset="-122"/>
                <a:cs typeface="Times New Roman" panose="02020603050405020304" pitchFamily="18" charset="0"/>
              </a:rPr>
              <a:t>c</a:t>
            </a:r>
            <a:r>
              <a:rPr lang="zh-CN" sz="2400" b="0">
                <a:latin typeface="Times New Roman" panose="02020603050405020304" pitchFamily="18" charset="0"/>
                <a:ea typeface="宋体" panose="02010600030101010101" pitchFamily="2" charset="-122"/>
                <a:cs typeface="Times New Roman" panose="02020603050405020304" pitchFamily="18" charset="0"/>
              </a:rPr>
              <a:t>．倒掉烧杯中的水，装入适量的待测液体，将木棒放入烧杯内，使其竖直漂浮，用刻度尺测量露出液面的高度</a:t>
            </a:r>
            <a:r>
              <a:rPr lang="en-US" sz="2400" b="0">
                <a:latin typeface="Times New Roman" panose="02020603050405020304" pitchFamily="18" charset="0"/>
                <a:ea typeface="宋体" panose="02010600030101010101" pitchFamily="2" charset="-122"/>
                <a:cs typeface="Times New Roman" panose="02020603050405020304" pitchFamily="18" charset="0"/>
              </a:rPr>
              <a:t>Δ</a:t>
            </a:r>
            <a:r>
              <a:rPr lang="en-US" sz="2400" b="0" i="1">
                <a:latin typeface="Times New Roman" panose="02020603050405020304" pitchFamily="18" charset="0"/>
                <a:ea typeface="宋体" panose="02010600030101010101" pitchFamily="2" charset="-122"/>
                <a:cs typeface="Times New Roman" panose="02020603050405020304" pitchFamily="18" charset="0"/>
              </a:rPr>
              <a:t>h</a:t>
            </a:r>
            <a:r>
              <a:rPr lang="en-US" sz="2400" b="0" baseline="-25000">
                <a:latin typeface="Times New Roman" panose="02020603050405020304" pitchFamily="18" charset="0"/>
                <a:ea typeface="宋体" panose="02010600030101010101" pitchFamily="2" charset="-122"/>
                <a:cs typeface="Times New Roman" panose="02020603050405020304" pitchFamily="18" charset="0"/>
              </a:rPr>
              <a:t>2</a:t>
            </a:r>
            <a:r>
              <a:rPr lang="zh-CN" sz="2400" b="0">
                <a:latin typeface="Times New Roman" panose="02020603050405020304" pitchFamily="18" charset="0"/>
                <a:ea typeface="宋体" panose="02010600030101010101" pitchFamily="2" charset="-122"/>
                <a:cs typeface="Times New Roman" panose="02020603050405020304" pitchFamily="18" charset="0"/>
              </a:rPr>
              <a:t>；</a:t>
            </a:r>
          </a:p>
          <a:p>
            <a:pPr indent="0" fontAlgn="auto">
              <a:lnSpc>
                <a:spcPct val="2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d</a:t>
            </a:r>
            <a:r>
              <a:rPr lang="zh-CN" sz="2400" b="0">
                <a:latin typeface="Times New Roman" panose="02020603050405020304" pitchFamily="18" charset="0"/>
                <a:ea typeface="宋体" panose="02010600030101010101" pitchFamily="2" charset="-122"/>
                <a:cs typeface="Times New Roman" panose="02020603050405020304" pitchFamily="18" charset="0"/>
              </a:rPr>
              <a:t>．则被测液体密度</a:t>
            </a:r>
            <a:r>
              <a:rPr lang="en-US" sz="2400" b="0" i="1">
                <a:latin typeface="Times New Roman" panose="02020603050405020304" pitchFamily="18" charset="0"/>
                <a:ea typeface="宋体" panose="02010600030101010101" pitchFamily="2" charset="-122"/>
                <a:cs typeface="Times New Roman" panose="02020603050405020304" pitchFamily="18" charset="0"/>
              </a:rPr>
              <a:t>ρ</a:t>
            </a:r>
            <a:r>
              <a:rPr lang="zh-CN" sz="2400" b="0" baseline="-25000">
                <a:latin typeface="Times New Roman" panose="02020603050405020304" pitchFamily="18" charset="0"/>
                <a:ea typeface="宋体" panose="02010600030101010101" pitchFamily="2" charset="-122"/>
                <a:cs typeface="Times New Roman" panose="02020603050405020304" pitchFamily="18" charset="0"/>
              </a:rPr>
              <a:t>液</a:t>
            </a:r>
            <a:r>
              <a:rPr lang="zh-CN"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ea typeface="宋体" panose="02010600030101010101" pitchFamily="2" charset="-122"/>
                <a:cs typeface="Times New Roman" panose="02020603050405020304" pitchFamily="18" charset="0"/>
              </a:rPr>
              <a:t>⑨___________</a:t>
            </a:r>
            <a:r>
              <a:rPr lang="zh-CN"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水的密度为</a:t>
            </a:r>
            <a:r>
              <a:rPr lang="en-US" sz="2400" b="0" i="1">
                <a:latin typeface="Times New Roman" panose="02020603050405020304" pitchFamily="18" charset="0"/>
                <a:ea typeface="宋体" panose="02010600030101010101" pitchFamily="2" charset="-122"/>
                <a:cs typeface="Times New Roman" panose="02020603050405020304" pitchFamily="18" charset="0"/>
              </a:rPr>
              <a:t>ρ</a:t>
            </a:r>
            <a:r>
              <a:rPr lang="zh-CN" sz="2400" b="0" baseline="-25000">
                <a:latin typeface="Times New Roman" panose="02020603050405020304" pitchFamily="18" charset="0"/>
                <a:ea typeface="宋体" panose="02010600030101010101" pitchFamily="2" charset="-122"/>
                <a:cs typeface="Times New Roman" panose="02020603050405020304" pitchFamily="18" charset="0"/>
              </a:rPr>
              <a:t>水</a:t>
            </a:r>
            <a:r>
              <a:rPr lang="en-US" sz="2400" b="0">
                <a:latin typeface="Times New Roman" panose="02020603050405020304" pitchFamily="18" charset="0"/>
                <a:ea typeface="宋体" panose="02010600030101010101" pitchFamily="2" charset="-122"/>
                <a:cs typeface="Times New Roman" panose="02020603050405020304" pitchFamily="18" charset="0"/>
              </a:rPr>
              <a:t>)</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graphicFrame>
        <p:nvGraphicFramePr>
          <p:cNvPr id="4" name="对象 3"/>
          <p:cNvGraphicFramePr/>
          <p:nvPr/>
        </p:nvGraphicFramePr>
        <p:xfrm>
          <a:off x="4753928" y="5444490"/>
          <a:ext cx="1355725" cy="847090"/>
        </p:xfrm>
        <a:graphic>
          <a:graphicData uri="http://schemas.openxmlformats.org/presentationml/2006/ole">
            <mc:AlternateContent xmlns:mc="http://schemas.openxmlformats.org/markup-compatibility/2006">
              <mc:Choice xmlns:v="urn:schemas-microsoft-com:vml" Requires="v">
                <p:oleObj spid="_x0000_s17411" r:id="rId4" imgW="736600" imgH="431800" progId="Equation.DSMT4">
                  <p:embed/>
                </p:oleObj>
              </mc:Choice>
              <mc:Fallback>
                <p:oleObj r:id="rId4" imgW="736600" imgH="431800" progId="Equation.DSMT4">
                  <p:embed/>
                  <p:pic>
                    <p:nvPicPr>
                      <p:cNvPr id="0" name="图片 3"/>
                      <p:cNvPicPr/>
                      <p:nvPr/>
                    </p:nvPicPr>
                    <p:blipFill>
                      <a:blip r:embed="rId5"/>
                      <a:stretch>
                        <a:fillRect/>
                      </a:stretch>
                    </p:blipFill>
                    <p:spPr>
                      <a:xfrm>
                        <a:off x="4753928" y="5444490"/>
                        <a:ext cx="1355725" cy="847090"/>
                      </a:xfrm>
                      <a:prstGeom prst="rect">
                        <a:avLst/>
                      </a:prstGeom>
                    </p:spPr>
                  </p:pic>
                </p:oleObj>
              </mc:Fallback>
            </mc:AlternateContent>
          </a:graphicData>
        </a:graphic>
      </p:graphicFrame>
      <p:pic>
        <p:nvPicPr>
          <p:cNvPr id="2" name="图片 -2147482298" descr="C:\Documents and Settings\Administrator\桌面\湖南物理\PY181.TIF"/>
          <p:cNvPicPr>
            <a:picLocks noChangeAspect="1"/>
          </p:cNvPicPr>
          <p:nvPr/>
        </p:nvPicPr>
        <p:blipFill>
          <a:blip r:embed="rId6" r:link="rId7">
            <a:grayscl/>
          </a:blip>
          <a:stretch>
            <a:fillRect/>
          </a:stretch>
        </p:blipFill>
        <p:spPr>
          <a:xfrm>
            <a:off x="7338378" y="1323975"/>
            <a:ext cx="2860040" cy="1701165"/>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908743" y="826170"/>
            <a:ext cx="4774565" cy="522605"/>
            <a:chOff x="6509" y="1650"/>
            <a:chExt cx="7519" cy="823"/>
          </a:xfrm>
        </p:grpSpPr>
        <p:pic>
          <p:nvPicPr>
            <p:cNvPr id="3" name="图片 2" descr="方框小标7字"/>
            <p:cNvPicPr>
              <a:picLocks noChangeAspect="1"/>
            </p:cNvPicPr>
            <p:nvPr/>
          </p:nvPicPr>
          <p:blipFill>
            <a:blip r:embed="rId2"/>
            <a:stretch>
              <a:fillRect/>
            </a:stretch>
          </p:blipFill>
          <p:spPr>
            <a:xfrm>
              <a:off x="6509" y="1651"/>
              <a:ext cx="6519" cy="822"/>
            </a:xfrm>
            <a:prstGeom prst="rect">
              <a:avLst/>
            </a:prstGeom>
          </p:spPr>
        </p:pic>
        <p:sp>
          <p:nvSpPr>
            <p:cNvPr id="4" name="文本框 3"/>
            <p:cNvSpPr txBox="1"/>
            <p:nvPr/>
          </p:nvSpPr>
          <p:spPr>
            <a:xfrm>
              <a:off x="6520" y="1650"/>
              <a:ext cx="7508" cy="822"/>
            </a:xfrm>
            <a:prstGeom prst="rect">
              <a:avLst/>
            </a:prstGeom>
            <a:noFill/>
          </p:spPr>
          <p:txBody>
            <a:bodyPr wrap="square" rtlCol="0">
              <a:spAutoFit/>
            </a:bodyPr>
            <a:lstStyle/>
            <a:p>
              <a:r>
                <a:rPr lang="zh-CN" altLang="en-US" sz="2800" b="1" spc="1900" dirty="0">
                  <a:solidFill>
                    <a:srgbClr val="068A3D"/>
                  </a:solidFill>
                  <a:uFillTx/>
                  <a:latin typeface="黑体" panose="02010609060101010101" pitchFamily="49" charset="-122"/>
                  <a:ea typeface="黑体" panose="02010609060101010101" pitchFamily="49" charset="-122"/>
                </a:rPr>
                <a:t>全国视野分层练</a:t>
              </a:r>
            </a:p>
          </p:txBody>
        </p:sp>
      </p:grpSp>
      <p:sp>
        <p:nvSpPr>
          <p:cNvPr id="5" name="文本框 4"/>
          <p:cNvSpPr txBox="1"/>
          <p:nvPr/>
        </p:nvSpPr>
        <p:spPr>
          <a:xfrm>
            <a:off x="684867" y="1292508"/>
            <a:ext cx="10874375" cy="5077460"/>
          </a:xfrm>
          <a:prstGeom prst="rect">
            <a:avLst/>
          </a:prstGeom>
          <a:noFill/>
        </p:spPr>
        <p:txBody>
          <a:bodyPr wrap="square" rtlCol="0" anchor="t">
            <a:spAutoFit/>
          </a:bodyPr>
          <a:lstStyle/>
          <a:p>
            <a:pPr fontAlgn="auto">
              <a:lnSpc>
                <a:spcPct val="150000"/>
              </a:lnSpc>
            </a:pPr>
            <a:r>
              <a:rPr lang="zh-CN" altLang="en-US" sz="2400" dirty="0">
                <a:latin typeface="Times New Roman" panose="02020603050405020304" pitchFamily="18" charset="0"/>
                <a:cs typeface="Times New Roman" panose="02020603050405020304" pitchFamily="18" charset="0"/>
              </a:rPr>
              <a:t>例3　(2019葫芦岛)小爽同学有一块琥珀吊坠，她想利</a:t>
            </a:r>
          </a:p>
          <a:p>
            <a:pPr fontAlgn="auto">
              <a:lnSpc>
                <a:spcPct val="150000"/>
              </a:lnSpc>
            </a:pPr>
            <a:r>
              <a:rPr lang="zh-CN" altLang="en-US" sz="2400" dirty="0">
                <a:latin typeface="Times New Roman" panose="02020603050405020304" pitchFamily="18" charset="0"/>
                <a:cs typeface="Times New Roman" panose="02020603050405020304" pitchFamily="18" charset="0"/>
              </a:rPr>
              <a:t>用学过的物理知识测量其密度．</a:t>
            </a:r>
          </a:p>
          <a:p>
            <a:pPr fontAlgn="auto">
              <a:lnSpc>
                <a:spcPct val="150000"/>
              </a:lnSpc>
            </a:pPr>
            <a:r>
              <a:rPr lang="zh-CN" altLang="en-US" sz="2400" dirty="0">
                <a:latin typeface="Times New Roman" panose="02020603050405020304" pitchFamily="18" charset="0"/>
                <a:cs typeface="Times New Roman" panose="02020603050405020304" pitchFamily="18" charset="0"/>
              </a:rPr>
              <a:t>(1)把天平放在水平桌面上，当游码调到标尺左端零刻度</a:t>
            </a:r>
          </a:p>
          <a:p>
            <a:pPr fontAlgn="auto">
              <a:lnSpc>
                <a:spcPct val="150000"/>
              </a:lnSpc>
            </a:pPr>
            <a:r>
              <a:rPr lang="zh-CN" altLang="en-US" sz="2400" dirty="0">
                <a:latin typeface="Times New Roman" panose="02020603050405020304" pitchFamily="18" charset="0"/>
                <a:cs typeface="Times New Roman" panose="02020603050405020304" pitchFamily="18" charset="0"/>
              </a:rPr>
              <a:t>线处时，发现左盘比右盘高，她应向______调节平衡</a:t>
            </a:r>
          </a:p>
          <a:p>
            <a:pPr fontAlgn="auto">
              <a:lnSpc>
                <a:spcPct val="150000"/>
              </a:lnSpc>
            </a:pPr>
            <a:r>
              <a:rPr lang="zh-CN" altLang="en-US" sz="2400" dirty="0">
                <a:latin typeface="Times New Roman" panose="02020603050405020304" pitchFamily="18" charset="0"/>
                <a:cs typeface="Times New Roman" panose="02020603050405020304" pitchFamily="18" charset="0"/>
              </a:rPr>
              <a:t>螺母，使天平平衡．</a:t>
            </a:r>
          </a:p>
          <a:p>
            <a:pPr fontAlgn="auto">
              <a:lnSpc>
                <a:spcPct val="150000"/>
              </a:lnSpc>
            </a:pPr>
            <a:r>
              <a:rPr lang="zh-CN" altLang="en-US" sz="2400" dirty="0">
                <a:latin typeface="Times New Roman" panose="02020603050405020304" pitchFamily="18" charset="0"/>
                <a:cs typeface="Times New Roman" panose="02020603050405020304" pitchFamily="18" charset="0"/>
              </a:rPr>
              <a:t>(2)将吊坠放在天平左盘中，向右盘中加砝码，当加最小是5 g的砝码时，指针偏向分度盘的右侧，这时小爽应该先________</a:t>
            </a:r>
            <a:r>
              <a:rPr lang="en-US" altLang="zh-CN" sz="2400" dirty="0">
                <a:latin typeface="Times New Roman" panose="02020603050405020304" pitchFamily="18" charset="0"/>
                <a:cs typeface="Times New Roman" panose="02020603050405020304" pitchFamily="18" charset="0"/>
              </a:rPr>
              <a:t>__</a:t>
            </a:r>
            <a:r>
              <a:rPr lang="zh-CN" altLang="en-US" sz="2400" dirty="0">
                <a:latin typeface="Times New Roman" panose="02020603050405020304" pitchFamily="18" charset="0"/>
                <a:cs typeface="Times New Roman" panose="02020603050405020304" pitchFamily="18" charset="0"/>
              </a:rPr>
              <a:t>__</a:t>
            </a:r>
            <a:r>
              <a:rPr lang="en-US" altLang="zh-CN" sz="2400" dirty="0">
                <a:latin typeface="Times New Roman" panose="02020603050405020304" pitchFamily="18" charset="0"/>
                <a:cs typeface="Times New Roman" panose="02020603050405020304" pitchFamily="18" charset="0"/>
              </a:rPr>
              <a:t>_</a:t>
            </a:r>
            <a:r>
              <a:rPr lang="zh-CN" altLang="en-US" sz="2400" dirty="0">
                <a:latin typeface="Times New Roman" panose="02020603050405020304" pitchFamily="18" charset="0"/>
                <a:cs typeface="Times New Roman" panose="02020603050405020304" pitchFamily="18" charset="0"/>
              </a:rPr>
              <a:t>__，然后__</a:t>
            </a:r>
            <a:r>
              <a:rPr lang="en-US" altLang="zh-CN" sz="2400" dirty="0">
                <a:latin typeface="Times New Roman" panose="02020603050405020304" pitchFamily="18" charset="0"/>
                <a:cs typeface="Times New Roman" panose="02020603050405020304" pitchFamily="18" charset="0"/>
              </a:rPr>
              <a:t>__</a:t>
            </a:r>
            <a:r>
              <a:rPr lang="zh-CN" altLang="en-US" sz="2400" dirty="0">
                <a:latin typeface="Times New Roman" panose="02020603050405020304" pitchFamily="18" charset="0"/>
                <a:cs typeface="Times New Roman" panose="02020603050405020304" pitchFamily="18" charset="0"/>
              </a:rPr>
              <a:t>______</a:t>
            </a:r>
            <a:r>
              <a:rPr lang="en-US" altLang="zh-CN" sz="2400" dirty="0">
                <a:latin typeface="Times New Roman" panose="02020603050405020304" pitchFamily="18" charset="0"/>
                <a:cs typeface="Times New Roman" panose="02020603050405020304" pitchFamily="18" charset="0"/>
              </a:rPr>
              <a:t>_</a:t>
            </a:r>
            <a:r>
              <a:rPr lang="zh-CN" altLang="en-US" sz="2400" dirty="0">
                <a:latin typeface="Times New Roman" panose="02020603050405020304" pitchFamily="18" charset="0"/>
                <a:cs typeface="Times New Roman" panose="02020603050405020304" pitchFamily="18" charset="0"/>
              </a:rPr>
              <a:t>____，直到天平平衡．此时，右盘中的砝码和游码的位置如图甲所示，则吊坠的质量为_______g.</a:t>
            </a:r>
          </a:p>
        </p:txBody>
      </p:sp>
      <p:sp>
        <p:nvSpPr>
          <p:cNvPr id="7" name="文本框 6"/>
          <p:cNvSpPr txBox="1"/>
          <p:nvPr/>
        </p:nvSpPr>
        <p:spPr>
          <a:xfrm>
            <a:off x="5798503" y="3020060"/>
            <a:ext cx="571500" cy="460375"/>
          </a:xfrm>
          <a:prstGeom prst="rect">
            <a:avLst/>
          </a:prstGeom>
          <a:noFill/>
        </p:spPr>
        <p:txBody>
          <a:bodyPr wrap="square" rtlCol="0" anchor="t">
            <a:spAutoFit/>
          </a:bodyPr>
          <a:lstStyle/>
          <a:p>
            <a:r>
              <a:rPr lang="zh-CN" altLang="en-US" sz="2400" dirty="0">
                <a:solidFill>
                  <a:srgbClr val="FF0000"/>
                </a:solidFill>
              </a:rPr>
              <a:t>左</a:t>
            </a:r>
          </a:p>
        </p:txBody>
      </p:sp>
      <p:sp>
        <p:nvSpPr>
          <p:cNvPr id="9" name="文本框 8"/>
          <p:cNvSpPr txBox="1"/>
          <p:nvPr/>
        </p:nvSpPr>
        <p:spPr>
          <a:xfrm>
            <a:off x="5543868" y="4662805"/>
            <a:ext cx="2223135" cy="460375"/>
          </a:xfrm>
          <a:prstGeom prst="rect">
            <a:avLst/>
          </a:prstGeom>
          <a:noFill/>
        </p:spPr>
        <p:txBody>
          <a:bodyPr wrap="square" rtlCol="0" anchor="t">
            <a:spAutoFit/>
          </a:bodyPr>
          <a:lstStyle/>
          <a:p>
            <a:r>
              <a:rPr lang="zh-CN" altLang="en-US" sz="2400" dirty="0">
                <a:solidFill>
                  <a:srgbClr val="FF0000"/>
                </a:solidFill>
              </a:rPr>
              <a:t>取下</a:t>
            </a:r>
            <a:r>
              <a:rPr lang="zh-CN" altLang="en-US" sz="2400" dirty="0">
                <a:solidFill>
                  <a:srgbClr val="FF0000"/>
                </a:solidFill>
                <a:latin typeface="Times New Roman" panose="02020603050405020304" pitchFamily="18" charset="0"/>
                <a:cs typeface="Times New Roman" panose="02020603050405020304" pitchFamily="18" charset="0"/>
              </a:rPr>
              <a:t>5 g</a:t>
            </a:r>
            <a:r>
              <a:rPr lang="zh-CN" altLang="en-US" sz="2400" dirty="0">
                <a:solidFill>
                  <a:srgbClr val="FF0000"/>
                </a:solidFill>
              </a:rPr>
              <a:t>的砝码</a:t>
            </a:r>
            <a:r>
              <a:rPr lang="zh-CN" altLang="en-US" dirty="0"/>
              <a:t>　</a:t>
            </a:r>
          </a:p>
        </p:txBody>
      </p:sp>
      <p:sp>
        <p:nvSpPr>
          <p:cNvPr id="11" name="矩形 10"/>
          <p:cNvSpPr/>
          <p:nvPr/>
        </p:nvSpPr>
        <p:spPr>
          <a:xfrm>
            <a:off x="9334501" y="3431659"/>
            <a:ext cx="1211580" cy="368300"/>
          </a:xfrm>
          <a:prstGeom prst="rect">
            <a:avLst/>
          </a:prstGeom>
        </p:spPr>
        <p:txBody>
          <a:bodyPr wrap="none">
            <a:spAutoFit/>
          </a:bodyPr>
          <a:lstStyle/>
          <a:p>
            <a:r>
              <a:rPr lang="zh-CN" altLang="zh-CN" dirty="0"/>
              <a:t>例</a:t>
            </a:r>
            <a:r>
              <a:rPr lang="en-US" altLang="zh-CN" dirty="0">
                <a:latin typeface="Times New Roman" panose="02020603050405020304" pitchFamily="18" charset="0"/>
                <a:cs typeface="Times New Roman" panose="02020603050405020304" pitchFamily="18" charset="0"/>
              </a:rPr>
              <a:t>3</a:t>
            </a:r>
            <a:r>
              <a:rPr lang="zh-CN" altLang="zh-CN" dirty="0"/>
              <a:t>题图甲</a:t>
            </a:r>
            <a:endParaRPr lang="zh-CN" altLang="en-US" dirty="0"/>
          </a:p>
        </p:txBody>
      </p:sp>
      <p:sp>
        <p:nvSpPr>
          <p:cNvPr id="10" name="文本框 9"/>
          <p:cNvSpPr txBox="1"/>
          <p:nvPr/>
        </p:nvSpPr>
        <p:spPr>
          <a:xfrm>
            <a:off x="8598853" y="4662805"/>
            <a:ext cx="2378075" cy="460375"/>
          </a:xfrm>
          <a:prstGeom prst="rect">
            <a:avLst/>
          </a:prstGeom>
          <a:noFill/>
        </p:spPr>
        <p:txBody>
          <a:bodyPr wrap="square" rtlCol="0" anchor="t">
            <a:spAutoFit/>
          </a:bodyPr>
          <a:lstStyle/>
          <a:p>
            <a:r>
              <a:rPr lang="zh-CN" altLang="en-US" sz="2400" dirty="0">
                <a:solidFill>
                  <a:srgbClr val="FF0000"/>
                </a:solidFill>
                <a:latin typeface="Times New Roman" panose="02020603050405020304" pitchFamily="18" charset="0"/>
                <a:cs typeface="Times New Roman" panose="02020603050405020304" pitchFamily="18" charset="0"/>
              </a:rPr>
              <a:t>(向右)调节游码</a:t>
            </a:r>
            <a:r>
              <a:rPr lang="zh-CN" altLang="en-US" dirty="0">
                <a:latin typeface="Times New Roman" panose="02020603050405020304" pitchFamily="18" charset="0"/>
                <a:cs typeface="Times New Roman" panose="02020603050405020304" pitchFamily="18" charset="0"/>
              </a:rPr>
              <a:t>　</a:t>
            </a:r>
          </a:p>
        </p:txBody>
      </p:sp>
      <p:sp>
        <p:nvSpPr>
          <p:cNvPr id="12" name="文本框 11"/>
          <p:cNvSpPr txBox="1"/>
          <p:nvPr/>
        </p:nvSpPr>
        <p:spPr>
          <a:xfrm>
            <a:off x="922973" y="5756910"/>
            <a:ext cx="1122045" cy="460375"/>
          </a:xfrm>
          <a:prstGeom prst="rect">
            <a:avLst/>
          </a:prstGeom>
          <a:noFill/>
        </p:spPr>
        <p:txBody>
          <a:bodyPr wrap="square" rtlCol="0" anchor="t">
            <a:spAutoFit/>
          </a:bodyPr>
          <a:lstStyle/>
          <a:p>
            <a:r>
              <a:rPr lang="zh-CN" altLang="en-US" sz="2400" dirty="0">
                <a:solidFill>
                  <a:srgbClr val="FF0000"/>
                </a:solidFill>
                <a:latin typeface="Times New Roman" panose="02020603050405020304" pitchFamily="18" charset="0"/>
                <a:cs typeface="Times New Roman" panose="02020603050405020304" pitchFamily="18" charset="0"/>
              </a:rPr>
              <a:t>32.2</a:t>
            </a:r>
            <a:r>
              <a:rPr lang="zh-CN" altLang="en-US" dirty="0"/>
              <a:t>　</a:t>
            </a:r>
          </a:p>
        </p:txBody>
      </p:sp>
      <p:pic>
        <p:nvPicPr>
          <p:cNvPr id="6" name="图片 -2147482296" descr="C:\Documents and Settings\Administrator\桌面\湖南物理\PY182.TIF"/>
          <p:cNvPicPr>
            <a:picLocks noChangeAspect="1"/>
          </p:cNvPicPr>
          <p:nvPr/>
        </p:nvPicPr>
        <p:blipFill>
          <a:blip r:embed="rId3" r:link="rId4"/>
          <a:srcRect l="-574" t="27070" r="72195" b="11603"/>
          <a:stretch>
            <a:fillRect/>
          </a:stretch>
        </p:blipFill>
        <p:spPr>
          <a:xfrm>
            <a:off x="8689023" y="1363345"/>
            <a:ext cx="2502535" cy="1974215"/>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
                                            <p:txEl>
                                              <p:pRg st="0" end="0"/>
                                            </p:txEl>
                                          </p:spTgt>
                                        </p:tgtEl>
                                        <p:attrNameLst>
                                          <p:attrName>style.visibility</p:attrName>
                                        </p:attrNameLst>
                                      </p:cBhvr>
                                      <p:to>
                                        <p:strVal val="visible"/>
                                      </p:to>
                                    </p:set>
                                    <p:anim calcmode="lin" valueType="num">
                                      <p:cBhvr additive="base">
                                        <p:cTn id="13"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0">
                                            <p:txEl>
                                              <p:pRg st="0" end="0"/>
                                            </p:txEl>
                                          </p:spTgt>
                                        </p:tgtEl>
                                        <p:attrNameLst>
                                          <p:attrName>style.visibility</p:attrName>
                                        </p:attrNameLst>
                                      </p:cBhvr>
                                      <p:to>
                                        <p:strVal val="visible"/>
                                      </p:to>
                                    </p:set>
                                    <p:anim calcmode="lin" valueType="num">
                                      <p:cBhvr additive="base">
                                        <p:cTn id="19"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2">
                                            <p:txEl>
                                              <p:pRg st="0" end="0"/>
                                            </p:txEl>
                                          </p:spTgt>
                                        </p:tgtEl>
                                        <p:attrNameLst>
                                          <p:attrName>style.visibility</p:attrName>
                                        </p:attrNameLst>
                                      </p:cBhvr>
                                      <p:to>
                                        <p:strVal val="visible"/>
                                      </p:to>
                                    </p:set>
                                    <p:anim calcmode="lin" valueType="num">
                                      <p:cBhvr additive="base">
                                        <p:cTn id="25"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5370513" y="4309110"/>
            <a:ext cx="309880" cy="506730"/>
          </a:xfrm>
          <a:prstGeom prst="rect">
            <a:avLst/>
          </a:prstGeom>
          <a:noFill/>
        </p:spPr>
        <p:txBody>
          <a:bodyPr wrap="none" rtlCol="0" anchor="t">
            <a:spAutoFit/>
          </a:bodyPr>
          <a:lstStyle/>
          <a:p>
            <a:pPr>
              <a:lnSpc>
                <a:spcPct val="150000"/>
              </a:lnSpc>
            </a:pPr>
            <a:endParaRPr lang="zh-CN" altLang="en-US"/>
          </a:p>
        </p:txBody>
      </p:sp>
      <p:sp>
        <p:nvSpPr>
          <p:cNvPr id="11" name="矩形 10"/>
          <p:cNvSpPr/>
          <p:nvPr/>
        </p:nvSpPr>
        <p:spPr>
          <a:xfrm>
            <a:off x="9366251" y="4626094"/>
            <a:ext cx="1211580" cy="368300"/>
          </a:xfrm>
          <a:prstGeom prst="rect">
            <a:avLst/>
          </a:prstGeom>
        </p:spPr>
        <p:txBody>
          <a:bodyPr wrap="none">
            <a:spAutoFit/>
          </a:bodyPr>
          <a:lstStyle/>
          <a:p>
            <a:r>
              <a:rPr lang="zh-CN" altLang="zh-CN" dirty="0">
                <a:latin typeface="Times New Roman" panose="02020603050405020304" pitchFamily="18" charset="0"/>
                <a:cs typeface="Times New Roman" panose="02020603050405020304" pitchFamily="18" charset="0"/>
              </a:rPr>
              <a:t>例</a:t>
            </a:r>
            <a:r>
              <a:rPr lang="en-US" altLang="zh-CN" dirty="0">
                <a:latin typeface="Times New Roman" panose="02020603050405020304" pitchFamily="18" charset="0"/>
                <a:cs typeface="Times New Roman" panose="02020603050405020304" pitchFamily="18" charset="0"/>
              </a:rPr>
              <a:t>3</a:t>
            </a:r>
            <a:r>
              <a:rPr lang="zh-CN" altLang="zh-CN" dirty="0">
                <a:latin typeface="Times New Roman" panose="02020603050405020304" pitchFamily="18" charset="0"/>
                <a:cs typeface="Times New Roman" panose="02020603050405020304" pitchFamily="18" charset="0"/>
              </a:rPr>
              <a:t>题图乙</a:t>
            </a:r>
            <a:endParaRPr lang="zh-CN" altLang="en-US" dirty="0">
              <a:latin typeface="Times New Roman" panose="02020603050405020304" pitchFamily="18" charset="0"/>
              <a:cs typeface="Times New Roman" panose="02020603050405020304" pitchFamily="18" charset="0"/>
            </a:endParaRPr>
          </a:p>
        </p:txBody>
      </p:sp>
      <p:sp>
        <p:nvSpPr>
          <p:cNvPr id="115" name="文本框 114"/>
          <p:cNvSpPr txBox="1"/>
          <p:nvPr/>
        </p:nvSpPr>
        <p:spPr>
          <a:xfrm>
            <a:off x="1140778" y="1954530"/>
            <a:ext cx="7469505" cy="2861310"/>
          </a:xfrm>
          <a:prstGeom prst="rect">
            <a:avLst/>
          </a:prstGeom>
          <a:noFill/>
          <a:ln w="9525">
            <a:noFill/>
          </a:ln>
        </p:spPr>
        <p:txBody>
          <a:bodyPr wrap="square">
            <a:spAutoFit/>
          </a:bodyPr>
          <a:lstStyle/>
          <a:p>
            <a:pPr indent="0" fontAlgn="auto">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(3)</a:t>
            </a:r>
            <a:r>
              <a:rPr lang="zh-CN" sz="2400" b="0">
                <a:latin typeface="Times New Roman" panose="02020603050405020304" pitchFamily="18" charset="0"/>
                <a:ea typeface="宋体" panose="02010600030101010101" pitchFamily="2" charset="-122"/>
                <a:cs typeface="Times New Roman" panose="02020603050405020304" pitchFamily="18" charset="0"/>
              </a:rPr>
              <a:t>往量筒中倒入</a:t>
            </a:r>
            <a:r>
              <a:rPr lang="en-US" sz="2400" b="0">
                <a:latin typeface="Times New Roman" panose="02020603050405020304" pitchFamily="18" charset="0"/>
                <a:ea typeface="宋体" panose="02010600030101010101" pitchFamily="2" charset="-122"/>
                <a:cs typeface="Times New Roman" panose="02020603050405020304" pitchFamily="18" charset="0"/>
              </a:rPr>
              <a:t>50 mL</a:t>
            </a:r>
            <a:r>
              <a:rPr lang="zh-CN" sz="2400" b="0">
                <a:latin typeface="Times New Roman" panose="02020603050405020304" pitchFamily="18" charset="0"/>
                <a:ea typeface="宋体" panose="02010600030101010101" pitchFamily="2" charset="-122"/>
                <a:cs typeface="Times New Roman" panose="02020603050405020304" pitchFamily="18" charset="0"/>
              </a:rPr>
              <a:t>水，将吊坠浸没在水中，液面位置如图乙所示，则吊坠的体积是</a:t>
            </a:r>
            <a:r>
              <a:rPr lang="en-US" sz="2400" b="0">
                <a:latin typeface="Times New Roman" panose="02020603050405020304" pitchFamily="18" charset="0"/>
                <a:ea typeface="宋体" panose="02010600030101010101" pitchFamily="2" charset="-122"/>
                <a:cs typeface="Times New Roman" panose="02020603050405020304" pitchFamily="18" charset="0"/>
              </a:rPr>
              <a:t>________cm</a:t>
            </a:r>
            <a:r>
              <a:rPr lang="en-US" sz="2400" b="0" baseline="30000">
                <a:latin typeface="Times New Roman" panose="02020603050405020304" pitchFamily="18" charset="0"/>
                <a:ea typeface="宋体" panose="02010600030101010101" pitchFamily="2" charset="-122"/>
                <a:cs typeface="Times New Roman" panose="02020603050405020304" pitchFamily="18" charset="0"/>
              </a:rPr>
              <a:t>3</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密度是</a:t>
            </a:r>
            <a:r>
              <a:rPr lang="en-US" sz="2400" b="0">
                <a:latin typeface="Times New Roman" panose="02020603050405020304" pitchFamily="18" charset="0"/>
                <a:ea typeface="宋体" panose="02010600030101010101" pitchFamily="2" charset="-122"/>
                <a:cs typeface="Times New Roman" panose="02020603050405020304" pitchFamily="18" charset="0"/>
              </a:rPr>
              <a:t>___________kg/m</a:t>
            </a:r>
            <a:r>
              <a:rPr lang="en-US" sz="2400" b="0" baseline="30000">
                <a:latin typeface="Times New Roman" panose="02020603050405020304" pitchFamily="18" charset="0"/>
                <a:ea typeface="宋体" panose="02010600030101010101" pitchFamily="2" charset="-122"/>
                <a:cs typeface="Times New Roman" panose="02020603050405020304" pitchFamily="18" charset="0"/>
              </a:rPr>
              <a:t>3</a:t>
            </a:r>
            <a:r>
              <a:rPr lang="en-US" sz="2400" b="0">
                <a:latin typeface="Times New Roman" panose="02020603050405020304" pitchFamily="18" charset="0"/>
                <a:ea typeface="宋体" panose="02010600030101010101" pitchFamily="2" charset="-122"/>
                <a:cs typeface="Times New Roman" panose="02020603050405020304" pitchFamily="18" charset="0"/>
              </a:rPr>
              <a:t>.</a:t>
            </a:r>
          </a:p>
          <a:p>
            <a:pPr indent="0" fontAlgn="auto">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(4)</a:t>
            </a:r>
            <a:r>
              <a:rPr lang="zh-CN" sz="2400" b="0">
                <a:latin typeface="Times New Roman" panose="02020603050405020304" pitchFamily="18" charset="0"/>
                <a:ea typeface="宋体" panose="02010600030101010101" pitchFamily="2" charset="-122"/>
                <a:cs typeface="Times New Roman" panose="02020603050405020304" pitchFamily="18" charset="0"/>
              </a:rPr>
              <a:t>整理实验器材时发现，使用的砝码有磨损，则测得的密度值</a:t>
            </a:r>
            <a:r>
              <a:rPr lang="en-US" sz="2400" b="0">
                <a:latin typeface="Times New Roman" panose="02020603050405020304" pitchFamily="18" charset="0"/>
                <a:ea typeface="宋体" panose="02010600030101010101" pitchFamily="2" charset="-122"/>
                <a:cs typeface="Times New Roman" panose="02020603050405020304" pitchFamily="18" charset="0"/>
              </a:rPr>
              <a:t>________(</a:t>
            </a:r>
            <a:r>
              <a:rPr lang="zh-CN" sz="2400" b="0">
                <a:latin typeface="Times New Roman" panose="02020603050405020304" pitchFamily="18" charset="0"/>
                <a:ea typeface="宋体" panose="02010600030101010101" pitchFamily="2" charset="-122"/>
                <a:cs typeface="Times New Roman" panose="02020603050405020304" pitchFamily="18" charset="0"/>
              </a:rPr>
              <a:t>选填</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偏大</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或</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偏小</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2" name="图片 -2147482296" descr="C:\Documents and Settings\Administrator\桌面\湖南物理\PY182.TIF"/>
          <p:cNvPicPr>
            <a:picLocks noChangeAspect="1"/>
          </p:cNvPicPr>
          <p:nvPr/>
        </p:nvPicPr>
        <p:blipFill>
          <a:blip r:embed="rId3" r:link="rId4"/>
          <a:srcRect l="29200" t="-10507" r="51249" b="14631"/>
          <a:stretch>
            <a:fillRect/>
          </a:stretch>
        </p:blipFill>
        <p:spPr>
          <a:xfrm>
            <a:off x="9106218" y="1334770"/>
            <a:ext cx="1731645" cy="3100705"/>
          </a:xfrm>
          <a:prstGeom prst="rect">
            <a:avLst/>
          </a:prstGeom>
          <a:noFill/>
          <a:ln w="9525">
            <a:noFill/>
          </a:ln>
        </p:spPr>
      </p:pic>
      <p:sp>
        <p:nvSpPr>
          <p:cNvPr id="8" name="文本框 7"/>
          <p:cNvSpPr txBox="1"/>
          <p:nvPr/>
        </p:nvSpPr>
        <p:spPr>
          <a:xfrm>
            <a:off x="5680393" y="2589530"/>
            <a:ext cx="729615" cy="460375"/>
          </a:xfrm>
          <a:prstGeom prst="rect">
            <a:avLst/>
          </a:prstGeom>
          <a:noFill/>
        </p:spPr>
        <p:txBody>
          <a:bodyPr wrap="square" rtlCol="0" anchor="t">
            <a:spAutoFit/>
          </a:bodyPr>
          <a:lstStyle/>
          <a:p>
            <a:r>
              <a:rPr lang="zh-CN" altLang="en-US" sz="2400" dirty="0">
                <a:solidFill>
                  <a:srgbClr val="FF0000"/>
                </a:solidFill>
                <a:latin typeface="Times New Roman" panose="02020603050405020304" pitchFamily="18" charset="0"/>
                <a:cs typeface="Times New Roman" panose="02020603050405020304" pitchFamily="18" charset="0"/>
              </a:rPr>
              <a:t>14</a:t>
            </a:r>
            <a:r>
              <a:rPr lang="zh-CN" altLang="en-US" dirty="0"/>
              <a:t>　</a:t>
            </a:r>
          </a:p>
        </p:txBody>
      </p:sp>
      <p:sp>
        <p:nvSpPr>
          <p:cNvPr id="14" name="文本框 13"/>
          <p:cNvSpPr txBox="1"/>
          <p:nvPr/>
        </p:nvSpPr>
        <p:spPr>
          <a:xfrm>
            <a:off x="1333183" y="3154680"/>
            <a:ext cx="1548130" cy="460375"/>
          </a:xfrm>
          <a:prstGeom prst="rect">
            <a:avLst/>
          </a:prstGeom>
          <a:noFill/>
        </p:spPr>
        <p:txBody>
          <a:bodyPr wrap="square" rtlCol="0" anchor="t">
            <a:spAutoFit/>
          </a:bodyPr>
          <a:lstStyle/>
          <a:p>
            <a:r>
              <a:rPr lang="zh-CN" altLang="en-US" sz="2400" dirty="0">
                <a:solidFill>
                  <a:srgbClr val="FF0000"/>
                </a:solidFill>
                <a:latin typeface="Times New Roman" panose="02020603050405020304" pitchFamily="18" charset="0"/>
                <a:cs typeface="Times New Roman" panose="02020603050405020304" pitchFamily="18" charset="0"/>
              </a:rPr>
              <a:t>2.3×10</a:t>
            </a:r>
            <a:r>
              <a:rPr lang="zh-CN" altLang="en-US" sz="2400" baseline="30000" dirty="0">
                <a:solidFill>
                  <a:srgbClr val="FF0000"/>
                </a:solidFill>
                <a:latin typeface="Times New Roman" panose="02020603050405020304" pitchFamily="18" charset="0"/>
                <a:cs typeface="Times New Roman" panose="02020603050405020304" pitchFamily="18" charset="0"/>
              </a:rPr>
              <a:t>3</a:t>
            </a:r>
            <a:r>
              <a:rPr lang="zh-CN" altLang="en-US" dirty="0"/>
              <a:t>　</a:t>
            </a:r>
          </a:p>
        </p:txBody>
      </p:sp>
      <p:sp>
        <p:nvSpPr>
          <p:cNvPr id="15" name="文本框 14"/>
          <p:cNvSpPr txBox="1"/>
          <p:nvPr/>
        </p:nvSpPr>
        <p:spPr>
          <a:xfrm>
            <a:off x="2612708" y="4250690"/>
            <a:ext cx="880745" cy="460375"/>
          </a:xfrm>
          <a:prstGeom prst="rect">
            <a:avLst/>
          </a:prstGeom>
          <a:noFill/>
        </p:spPr>
        <p:txBody>
          <a:bodyPr wrap="square" rtlCol="0" anchor="t">
            <a:spAutoFit/>
          </a:bodyPr>
          <a:lstStyle/>
          <a:p>
            <a:r>
              <a:rPr lang="zh-CN" altLang="en-US" sz="2400" dirty="0">
                <a:solidFill>
                  <a:srgbClr val="FF0000"/>
                </a:solidFill>
                <a:latin typeface="Times New Roman" panose="02020603050405020304" pitchFamily="18" charset="0"/>
                <a:cs typeface="Times New Roman" panose="02020603050405020304" pitchFamily="18" charset="0"/>
              </a:rPr>
              <a:t>偏大</a:t>
            </a:r>
            <a:r>
              <a:rPr lang="zh-CN" altLang="en-US" dirty="0"/>
              <a:t>　</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additive="base">
                                        <p:cTn id="7"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4">
                                            <p:txEl>
                                              <p:pRg st="0" end="0"/>
                                            </p:txEl>
                                          </p:spTgt>
                                        </p:tgtEl>
                                        <p:attrNameLst>
                                          <p:attrName>style.visibility</p:attrName>
                                        </p:attrNameLst>
                                      </p:cBhvr>
                                      <p:to>
                                        <p:strVal val="visible"/>
                                      </p:to>
                                    </p:set>
                                    <p:anim calcmode="lin" valueType="num">
                                      <p:cBhvr additive="base">
                                        <p:cTn id="13" dur="500" fill="hold"/>
                                        <p:tgtEl>
                                          <p:spTgt spid="1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5">
                                            <p:txEl>
                                              <p:pRg st="0" end="0"/>
                                            </p:txEl>
                                          </p:spTgt>
                                        </p:tgtEl>
                                        <p:attrNameLst>
                                          <p:attrName>style.visibility</p:attrName>
                                        </p:attrNameLst>
                                      </p:cBhvr>
                                      <p:to>
                                        <p:strVal val="visible"/>
                                      </p:to>
                                    </p:set>
                                    <p:anim calcmode="lin" valueType="num">
                                      <p:cBhvr additive="base">
                                        <p:cTn id="19" dur="500" fill="hold"/>
                                        <p:tgtEl>
                                          <p:spTgt spid="15">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74383" y="723265"/>
            <a:ext cx="10786745" cy="5446395"/>
          </a:xfrm>
          <a:prstGeom prst="rect">
            <a:avLst/>
          </a:prstGeom>
          <a:noFill/>
          <a:ln w="9525">
            <a:noFill/>
          </a:ln>
        </p:spPr>
        <p:txBody>
          <a:bodyPr wrap="square">
            <a:spAutoFit/>
          </a:bodyPr>
          <a:lstStyle/>
          <a:p>
            <a:pPr indent="0" fontAlgn="auto">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(5)</a:t>
            </a:r>
            <a:r>
              <a:rPr lang="zh-CN" sz="2400" b="0">
                <a:latin typeface="Times New Roman" panose="02020603050405020304" pitchFamily="18" charset="0"/>
                <a:ea typeface="宋体" panose="02010600030101010101" pitchFamily="2" charset="-122"/>
                <a:cs typeface="Times New Roman" panose="02020603050405020304" pitchFamily="18" charset="0"/>
              </a:rPr>
              <a:t>小爽同学利用缺少砝码的天平，两个相同的烧杯，量筒和水也测出了吊坠的密度．请将她的实验步骤补充完整．</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已知水的密度为</a:t>
            </a:r>
            <a:r>
              <a:rPr lang="en-US" sz="2400" b="0" i="1">
                <a:latin typeface="Times New Roman" panose="02020603050405020304" pitchFamily="18" charset="0"/>
                <a:ea typeface="宋体" panose="02010600030101010101" pitchFamily="2" charset="-122"/>
                <a:cs typeface="Times New Roman" panose="02020603050405020304" pitchFamily="18" charset="0"/>
              </a:rPr>
              <a:t>ρ</a:t>
            </a:r>
            <a:r>
              <a:rPr lang="zh-CN" sz="2400" b="0" baseline="-25000">
                <a:latin typeface="Times New Roman" panose="02020603050405020304" pitchFamily="18" charset="0"/>
                <a:ea typeface="宋体" panose="02010600030101010101" pitchFamily="2" charset="-122"/>
                <a:cs typeface="Times New Roman" panose="02020603050405020304" pitchFamily="18" charset="0"/>
              </a:rPr>
              <a:t>水</a:t>
            </a:r>
            <a:r>
              <a:rPr lang="en-US" sz="2400" b="0">
                <a:latin typeface="Times New Roman" panose="02020603050405020304" pitchFamily="18" charset="0"/>
                <a:ea typeface="宋体" panose="02010600030101010101" pitchFamily="2" charset="-122"/>
                <a:cs typeface="Times New Roman" panose="02020603050405020304" pitchFamily="18" charset="0"/>
              </a:rPr>
              <a:t>)</a:t>
            </a:r>
          </a:p>
          <a:p>
            <a:pPr indent="0" fontAlgn="auto">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①</a:t>
            </a:r>
            <a:r>
              <a:rPr lang="zh-CN" sz="2400" b="0">
                <a:latin typeface="Times New Roman" panose="02020603050405020304" pitchFamily="18" charset="0"/>
                <a:ea typeface="宋体" panose="02010600030101010101" pitchFamily="2" charset="-122"/>
                <a:cs typeface="Times New Roman" panose="02020603050405020304" pitchFamily="18" charset="0"/>
              </a:rPr>
              <a:t>在两个烧杯中倒入等量的水，分别放在已调平衡的天平的左右盘中</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图丙</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a:t>
            </a:r>
            <a:endParaRPr lang="en-US" sz="2400" b="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②</a:t>
            </a:r>
            <a:r>
              <a:rPr lang="zh-CN" sz="2400" b="0">
                <a:latin typeface="Times New Roman" panose="02020603050405020304" pitchFamily="18" charset="0"/>
                <a:ea typeface="宋体" panose="02010600030101010101" pitchFamily="2" charset="-122"/>
                <a:cs typeface="Times New Roman" panose="02020603050405020304" pitchFamily="18" charset="0"/>
              </a:rPr>
              <a:t>将拴着细线的吊坠浸没在左盘烧杯的水中，不碰烧杯底</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图丁</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，用量筒向右盘的烧杯中加水到</a:t>
            </a:r>
            <a:r>
              <a:rPr lang="en-US" sz="2400" b="0" i="1">
                <a:latin typeface="Times New Roman" panose="02020603050405020304" pitchFamily="18" charset="0"/>
                <a:ea typeface="宋体" panose="02010600030101010101" pitchFamily="2" charset="-122"/>
                <a:cs typeface="Times New Roman" panose="02020603050405020304" pitchFamily="18" charset="0"/>
              </a:rPr>
              <a:t>A</a:t>
            </a:r>
            <a:r>
              <a:rPr lang="zh-CN" sz="2400" b="0">
                <a:latin typeface="Times New Roman" panose="02020603050405020304" pitchFamily="18" charset="0"/>
                <a:ea typeface="宋体" panose="02010600030101010101" pitchFamily="2" charset="-122"/>
                <a:cs typeface="Times New Roman" panose="02020603050405020304" pitchFamily="18" charset="0"/>
              </a:rPr>
              <a:t>处时天平平衡，记下加水的体积为</a:t>
            </a:r>
            <a:r>
              <a:rPr lang="en-US" sz="2400" b="0" i="1">
                <a:latin typeface="Times New Roman" panose="02020603050405020304" pitchFamily="18" charset="0"/>
                <a:ea typeface="宋体" panose="02010600030101010101" pitchFamily="2" charset="-122"/>
                <a:cs typeface="Times New Roman" panose="02020603050405020304" pitchFamily="18" charset="0"/>
              </a:rPr>
              <a:t>V</a:t>
            </a:r>
            <a:r>
              <a:rPr lang="en-US" sz="2400" b="0" baseline="-25000">
                <a:latin typeface="Times New Roman" panose="02020603050405020304" pitchFamily="18" charset="0"/>
                <a:ea typeface="宋体" panose="02010600030101010101" pitchFamily="2" charset="-122"/>
                <a:cs typeface="Times New Roman" panose="02020603050405020304" pitchFamily="18" charset="0"/>
              </a:rPr>
              <a:t>1</a:t>
            </a:r>
            <a:r>
              <a:rPr lang="zh-CN" sz="2400" b="0">
                <a:latin typeface="Times New Roman" panose="02020603050405020304" pitchFamily="18" charset="0"/>
                <a:ea typeface="宋体" panose="02010600030101010101" pitchFamily="2" charset="-122"/>
                <a:cs typeface="Times New Roman" panose="02020603050405020304" pitchFamily="18" charset="0"/>
              </a:rPr>
              <a:t>；</a:t>
            </a:r>
            <a:endParaRPr lang="en-US" sz="2400" b="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③</a:t>
            </a:r>
            <a:r>
              <a:rPr lang="zh-CN" sz="2400" b="0">
                <a:latin typeface="Times New Roman" panose="02020603050405020304" pitchFamily="18" charset="0"/>
                <a:ea typeface="宋体" panose="02010600030101010101" pitchFamily="2" charset="-122"/>
                <a:cs typeface="Times New Roman" panose="02020603050405020304" pitchFamily="18" charset="0"/>
              </a:rPr>
              <a:t>将吊坠</a:t>
            </a:r>
            <a:r>
              <a:rPr lang="en-US" sz="2400" b="0">
                <a:latin typeface="Times New Roman" panose="02020603050405020304" pitchFamily="18" charset="0"/>
                <a:ea typeface="宋体" panose="02010600030101010101" pitchFamily="2" charset="-122"/>
                <a:cs typeface="Times New Roman" panose="02020603050405020304" pitchFamily="18" charset="0"/>
              </a:rPr>
              <a:t>________________________________</a:t>
            </a:r>
          </a:p>
          <a:p>
            <a:pPr indent="0" fontAlgn="auto">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_________</a:t>
            </a:r>
            <a:r>
              <a:rPr lang="zh-CN" sz="2400" b="0">
                <a:latin typeface="Times New Roman" panose="02020603050405020304" pitchFamily="18" charset="0"/>
                <a:ea typeface="宋体" panose="02010600030101010101" pitchFamily="2" charset="-122"/>
                <a:cs typeface="Times New Roman" panose="02020603050405020304" pitchFamily="18" charset="0"/>
              </a:rPr>
              <a:t>，用量筒继续向右盘的烧杯中加水，</a:t>
            </a:r>
          </a:p>
          <a:p>
            <a:pPr indent="0" fontAlgn="auto">
              <a:lnSpc>
                <a:spcPct val="150000"/>
              </a:lnSpc>
            </a:pPr>
            <a:r>
              <a:rPr lang="zh-CN" sz="2400" b="0">
                <a:latin typeface="Times New Roman" panose="02020603050405020304" pitchFamily="18" charset="0"/>
                <a:ea typeface="宋体" panose="02010600030101010101" pitchFamily="2" charset="-122"/>
                <a:cs typeface="Times New Roman" panose="02020603050405020304" pitchFamily="18" charset="0"/>
              </a:rPr>
              <a:t>直到天平平衡，并记下再次加入水的体积</a:t>
            </a:r>
            <a:r>
              <a:rPr lang="en-US" sz="2400" b="0" i="1">
                <a:latin typeface="Times New Roman" panose="02020603050405020304" pitchFamily="18" charset="0"/>
                <a:ea typeface="宋体" panose="02010600030101010101" pitchFamily="2" charset="-122"/>
                <a:cs typeface="Times New Roman" panose="02020603050405020304" pitchFamily="18" charset="0"/>
              </a:rPr>
              <a:t>V</a:t>
            </a:r>
            <a:r>
              <a:rPr lang="en-US" sz="2400" b="0" baseline="-25000">
                <a:latin typeface="Times New Roman" panose="02020603050405020304" pitchFamily="18" charset="0"/>
                <a:ea typeface="宋体" panose="02010600030101010101" pitchFamily="2" charset="-122"/>
                <a:cs typeface="Times New Roman" panose="02020603050405020304" pitchFamily="18" charset="0"/>
              </a:rPr>
              <a:t>2</a:t>
            </a:r>
            <a:r>
              <a:rPr lang="zh-CN" sz="2400" b="0">
                <a:latin typeface="Times New Roman" panose="02020603050405020304" pitchFamily="18" charset="0"/>
                <a:ea typeface="宋体" panose="02010600030101010101" pitchFamily="2" charset="-122"/>
                <a:cs typeface="Times New Roman" panose="02020603050405020304" pitchFamily="18" charset="0"/>
              </a:rPr>
              <a:t>；</a:t>
            </a:r>
          </a:p>
          <a:p>
            <a:pPr indent="0" fontAlgn="auto">
              <a:lnSpc>
                <a:spcPct val="2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④</a:t>
            </a:r>
            <a:r>
              <a:rPr lang="zh-CN" sz="2400" b="0">
                <a:latin typeface="Times New Roman" panose="02020603050405020304" pitchFamily="18" charset="0"/>
                <a:ea typeface="宋体" panose="02010600030101010101" pitchFamily="2" charset="-122"/>
                <a:cs typeface="Times New Roman" panose="02020603050405020304" pitchFamily="18" charset="0"/>
              </a:rPr>
              <a:t>吊坠密度的表达式为</a:t>
            </a:r>
            <a:r>
              <a:rPr lang="en-US" sz="2400" b="0" i="1">
                <a:latin typeface="Times New Roman" panose="02020603050405020304" pitchFamily="18" charset="0"/>
                <a:ea typeface="宋体" panose="02010600030101010101" pitchFamily="2" charset="-122"/>
                <a:cs typeface="Times New Roman" panose="02020603050405020304" pitchFamily="18" charset="0"/>
              </a:rPr>
              <a:t>ρ</a:t>
            </a:r>
            <a:r>
              <a:rPr lang="zh-CN"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ea typeface="宋体" panose="02010600030101010101" pitchFamily="2" charset="-122"/>
                <a:cs typeface="Times New Roman" panose="02020603050405020304" pitchFamily="18" charset="0"/>
              </a:rPr>
              <a:t>___________. </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sp>
        <p:nvSpPr>
          <p:cNvPr id="10" name="文本框 9"/>
          <p:cNvSpPr txBox="1"/>
          <p:nvPr/>
        </p:nvSpPr>
        <p:spPr>
          <a:xfrm>
            <a:off x="5924868" y="4136390"/>
            <a:ext cx="309880" cy="506730"/>
          </a:xfrm>
          <a:prstGeom prst="rect">
            <a:avLst/>
          </a:prstGeom>
          <a:noFill/>
        </p:spPr>
        <p:txBody>
          <a:bodyPr wrap="none" rtlCol="0" anchor="t">
            <a:spAutoFit/>
          </a:bodyPr>
          <a:lstStyle/>
          <a:p>
            <a:pPr>
              <a:lnSpc>
                <a:spcPct val="150000"/>
              </a:lnSpc>
            </a:pPr>
            <a:endParaRPr lang="zh-CN" altLang="en-US"/>
          </a:p>
        </p:txBody>
      </p:sp>
      <p:sp>
        <p:nvSpPr>
          <p:cNvPr id="11" name="矩形 10"/>
          <p:cNvSpPr/>
          <p:nvPr/>
        </p:nvSpPr>
        <p:spPr>
          <a:xfrm>
            <a:off x="8945875" y="5880854"/>
            <a:ext cx="982980" cy="368300"/>
          </a:xfrm>
          <a:prstGeom prst="rect">
            <a:avLst/>
          </a:prstGeom>
        </p:spPr>
        <p:txBody>
          <a:bodyPr wrap="none">
            <a:spAutoFit/>
          </a:bodyPr>
          <a:lstStyle/>
          <a:p>
            <a:r>
              <a:rPr lang="zh-CN" altLang="zh-CN" dirty="0">
                <a:latin typeface="Times New Roman" panose="02020603050405020304" pitchFamily="18" charset="0"/>
                <a:cs typeface="Times New Roman" panose="02020603050405020304" pitchFamily="18" charset="0"/>
              </a:rPr>
              <a:t>例</a:t>
            </a:r>
            <a:r>
              <a:rPr lang="en-US" altLang="zh-CN" dirty="0">
                <a:latin typeface="Times New Roman" panose="02020603050405020304" pitchFamily="18" charset="0"/>
                <a:cs typeface="Times New Roman" panose="02020603050405020304" pitchFamily="18" charset="0"/>
              </a:rPr>
              <a:t>3</a:t>
            </a:r>
            <a:r>
              <a:rPr lang="zh-CN" altLang="zh-CN" dirty="0">
                <a:latin typeface="Times New Roman" panose="02020603050405020304" pitchFamily="18" charset="0"/>
                <a:cs typeface="Times New Roman" panose="02020603050405020304" pitchFamily="18" charset="0"/>
              </a:rPr>
              <a:t>题图</a:t>
            </a:r>
            <a:endParaRPr lang="zh-CN" altLang="en-US" dirty="0">
              <a:latin typeface="Times New Roman" panose="02020603050405020304" pitchFamily="18" charset="0"/>
              <a:cs typeface="Times New Roman" panose="02020603050405020304" pitchFamily="18" charset="0"/>
            </a:endParaRPr>
          </a:p>
        </p:txBody>
      </p:sp>
      <p:sp>
        <p:nvSpPr>
          <p:cNvPr id="9" name="文本框 8"/>
          <p:cNvSpPr txBox="1"/>
          <p:nvPr/>
        </p:nvSpPr>
        <p:spPr>
          <a:xfrm>
            <a:off x="790893" y="3387725"/>
            <a:ext cx="6194425" cy="1198880"/>
          </a:xfrm>
          <a:prstGeom prst="rect">
            <a:avLst/>
          </a:prstGeom>
          <a:noFill/>
        </p:spPr>
        <p:txBody>
          <a:bodyPr wrap="square" rtlCol="0" anchor="t">
            <a:spAutoFit/>
          </a:bodyPr>
          <a:lstStyle/>
          <a:p>
            <a:pPr>
              <a:lnSpc>
                <a:spcPct val="150000"/>
              </a:lnSpc>
            </a:pPr>
            <a:r>
              <a:rPr lang="en-US" altLang="zh-CN" sz="2400" dirty="0">
                <a:solidFill>
                  <a:srgbClr val="FF0000"/>
                </a:solidFill>
                <a:latin typeface="Times New Roman" panose="02020603050405020304" pitchFamily="18" charset="0"/>
                <a:cs typeface="Times New Roman" panose="02020603050405020304" pitchFamily="18" charset="0"/>
              </a:rPr>
              <a:t>                    </a:t>
            </a:r>
            <a:r>
              <a:rPr lang="zh-CN" altLang="en-US" sz="2400" dirty="0">
                <a:solidFill>
                  <a:srgbClr val="FF0000"/>
                </a:solidFill>
                <a:latin typeface="Times New Roman" panose="02020603050405020304" pitchFamily="18" charset="0"/>
                <a:cs typeface="Times New Roman" panose="02020603050405020304" pitchFamily="18" charset="0"/>
              </a:rPr>
              <a:t>直接放在左盘烧杯的水中(答案合理即可)</a:t>
            </a:r>
          </a:p>
        </p:txBody>
      </p:sp>
      <p:pic>
        <p:nvPicPr>
          <p:cNvPr id="2" name="图片 -2147482296" descr="C:\Documents and Settings\Administrator\桌面\湖南物理\PY182.TIF"/>
          <p:cNvPicPr>
            <a:picLocks noChangeAspect="1"/>
          </p:cNvPicPr>
          <p:nvPr/>
        </p:nvPicPr>
        <p:blipFill>
          <a:blip r:embed="rId4" r:link="rId5">
            <a:clrChange>
              <a:clrFrom>
                <a:srgbClr val="FFFFFF">
                  <a:alpha val="100000"/>
                </a:srgbClr>
              </a:clrFrom>
              <a:clrTo>
                <a:srgbClr val="FFFFFF">
                  <a:alpha val="100000"/>
                  <a:alpha val="0"/>
                </a:srgbClr>
              </a:clrTo>
            </a:clrChange>
          </a:blip>
          <a:srcRect l="48535" t="22369"/>
          <a:stretch>
            <a:fillRect/>
          </a:stretch>
        </p:blipFill>
        <p:spPr>
          <a:xfrm>
            <a:off x="7469188" y="3614420"/>
            <a:ext cx="3924935" cy="2164080"/>
          </a:xfrm>
          <a:prstGeom prst="rect">
            <a:avLst/>
          </a:prstGeom>
          <a:noFill/>
          <a:ln w="9525">
            <a:noFill/>
          </a:ln>
        </p:spPr>
      </p:pic>
      <p:graphicFrame>
        <p:nvGraphicFramePr>
          <p:cNvPr id="4" name="对象 3"/>
          <p:cNvGraphicFramePr/>
          <p:nvPr/>
        </p:nvGraphicFramePr>
        <p:xfrm>
          <a:off x="4518978" y="5166360"/>
          <a:ext cx="1406525" cy="860425"/>
        </p:xfrm>
        <a:graphic>
          <a:graphicData uri="http://schemas.openxmlformats.org/presentationml/2006/ole">
            <mc:AlternateContent xmlns:mc="http://schemas.openxmlformats.org/markup-compatibility/2006">
              <mc:Choice xmlns:v="urn:schemas-microsoft-com:vml" Requires="v">
                <p:oleObj spid="_x0000_s18435" r:id="rId6" imgW="911225" imgH="553085" progId="Equation.DSMT4">
                  <p:embed/>
                </p:oleObj>
              </mc:Choice>
              <mc:Fallback>
                <p:oleObj r:id="rId6" imgW="911225" imgH="553085" progId="Equation.DSMT4">
                  <p:embed/>
                  <p:pic>
                    <p:nvPicPr>
                      <p:cNvPr id="0" name="图片 4"/>
                      <p:cNvPicPr/>
                      <p:nvPr/>
                    </p:nvPicPr>
                    <p:blipFill>
                      <a:blip r:embed="rId7"/>
                      <a:stretch>
                        <a:fillRect/>
                      </a:stretch>
                    </p:blipFill>
                    <p:spPr>
                      <a:xfrm>
                        <a:off x="4518978" y="5166360"/>
                        <a:ext cx="1406525" cy="860425"/>
                      </a:xfrm>
                      <a:prstGeom prst="rect">
                        <a:avLst/>
                      </a:prstGeom>
                    </p:spPr>
                  </p:pic>
                </p:oleObj>
              </mc:Fallback>
            </mc:AlternateContent>
          </a:graphicData>
        </a:graphic>
      </p:graphicFrame>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additive="base">
                                        <p:cTn id="7"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792798" y="1254125"/>
            <a:ext cx="6246495" cy="4523105"/>
            <a:chOff x="1247" y="1636"/>
            <a:chExt cx="9837" cy="7123"/>
          </a:xfrm>
        </p:grpSpPr>
        <p:sp>
          <p:nvSpPr>
            <p:cNvPr id="105" name="文本框 104"/>
            <p:cNvSpPr txBox="1"/>
            <p:nvPr/>
          </p:nvSpPr>
          <p:spPr>
            <a:xfrm>
              <a:off x="1247" y="1636"/>
              <a:ext cx="9837" cy="7123"/>
            </a:xfrm>
            <a:prstGeom prst="rect">
              <a:avLst/>
            </a:prstGeom>
            <a:noFill/>
            <a:ln w="9525">
              <a:noFill/>
            </a:ln>
          </p:spPr>
          <p:txBody>
            <a:bodyPr wrap="square">
              <a:spAutoFit/>
            </a:bodyPr>
            <a:lstStyle/>
            <a:p>
              <a:pPr indent="0" fontAlgn="auto">
                <a:lnSpc>
                  <a:spcPct val="150000"/>
                </a:lnSpc>
              </a:pPr>
              <a:r>
                <a:rPr lang="en-US" sz="2400" b="0">
                  <a:latin typeface="Times New Roman" panose="02020603050405020304" pitchFamily="18" charset="0"/>
                  <a:cs typeface="Times New Roman" panose="02020603050405020304" pitchFamily="18" charset="0"/>
                </a:rPr>
                <a:t>(3)</a:t>
              </a:r>
              <a:r>
                <a:rPr lang="zh-CN" sz="2400" b="0">
                  <a:latin typeface="Times New Roman" panose="02020603050405020304" pitchFamily="18" charset="0"/>
                  <a:cs typeface="Times New Roman" panose="02020603050405020304" pitchFamily="18" charset="0"/>
                </a:rPr>
                <a:t>他通过正确的测量后，砝码和游码位置如图乙所示，则小石块的质量为</a:t>
              </a:r>
              <a:r>
                <a:rPr lang="en-US" sz="2400" b="0">
                  <a:latin typeface="Times New Roman" panose="02020603050405020304" pitchFamily="18" charset="0"/>
                  <a:cs typeface="Times New Roman" panose="02020603050405020304" pitchFamily="18" charset="0"/>
                </a:rPr>
                <a:t>_______g.</a:t>
              </a:r>
            </a:p>
            <a:p>
              <a:pPr indent="0" fontAlgn="auto">
                <a:lnSpc>
                  <a:spcPct val="150000"/>
                </a:lnSpc>
              </a:pPr>
              <a:r>
                <a:rPr lang="en-US" sz="2400" b="0">
                  <a:latin typeface="Times New Roman" panose="02020603050405020304" pitchFamily="18" charset="0"/>
                  <a:cs typeface="Times New Roman" panose="02020603050405020304" pitchFamily="18" charset="0"/>
                </a:rPr>
                <a:t>(4)</a:t>
              </a:r>
              <a:r>
                <a:rPr lang="zh-CN" sz="2400" b="0">
                  <a:latin typeface="Times New Roman" panose="02020603050405020304" pitchFamily="18" charset="0"/>
                  <a:cs typeface="Times New Roman" panose="02020603050405020304" pitchFamily="18" charset="0"/>
                </a:rPr>
                <a:t>他又用量筒测量了小石块的体积．如图丙所示为小石块放入水中后的情形，已知量筒中原来水的体积为</a:t>
              </a:r>
              <a:r>
                <a:rPr lang="en-US" sz="2400" b="0">
                  <a:latin typeface="Times New Roman" panose="02020603050405020304" pitchFamily="18" charset="0"/>
                  <a:cs typeface="Times New Roman" panose="02020603050405020304" pitchFamily="18" charset="0"/>
                </a:rPr>
                <a:t>10 mL</a:t>
              </a:r>
              <a:r>
                <a:rPr lang="zh-CN" sz="2400" b="0">
                  <a:latin typeface="Times New Roman" panose="02020603050405020304" pitchFamily="18" charset="0"/>
                  <a:cs typeface="Times New Roman" panose="02020603050405020304" pitchFamily="18" charset="0"/>
                </a:rPr>
                <a:t>，则小石块的体积应为</a:t>
              </a:r>
              <a:r>
                <a:rPr lang="en-US" sz="2400" b="0">
                  <a:latin typeface="Times New Roman" panose="02020603050405020304" pitchFamily="18" charset="0"/>
                  <a:cs typeface="Times New Roman" panose="02020603050405020304" pitchFamily="18" charset="0"/>
                </a:rPr>
                <a:t>________cm</a:t>
              </a:r>
              <a:r>
                <a:rPr lang="en-US" sz="2400" b="0" baseline="30000">
                  <a:latin typeface="Times New Roman" panose="02020603050405020304" pitchFamily="18" charset="0"/>
                  <a:cs typeface="Times New Roman" panose="02020603050405020304" pitchFamily="18" charset="0"/>
                </a:rPr>
                <a:t>3</a:t>
              </a:r>
              <a:r>
                <a:rPr lang="en-US" sz="2400" b="0">
                  <a:latin typeface="Times New Roman" panose="02020603050405020304" pitchFamily="18" charset="0"/>
                  <a:cs typeface="Times New Roman" panose="02020603050405020304" pitchFamily="18" charset="0"/>
                </a:rPr>
                <a:t>.</a:t>
              </a:r>
            </a:p>
            <a:p>
              <a:pPr indent="0" fontAlgn="auto">
                <a:lnSpc>
                  <a:spcPct val="150000"/>
                </a:lnSpc>
              </a:pPr>
              <a:r>
                <a:rPr lang="en-US" sz="2400" b="0">
                  <a:latin typeface="Times New Roman" panose="02020603050405020304" pitchFamily="18" charset="0"/>
                  <a:cs typeface="Times New Roman" panose="02020603050405020304" pitchFamily="18" charset="0"/>
                </a:rPr>
                <a:t>(5)</a:t>
              </a:r>
              <a:r>
                <a:rPr lang="zh-CN" sz="2400" b="0">
                  <a:latin typeface="Times New Roman" panose="02020603050405020304" pitchFamily="18" charset="0"/>
                  <a:cs typeface="Times New Roman" panose="02020603050405020304" pitchFamily="18" charset="0"/>
                </a:rPr>
                <a:t>他用密度公式</a:t>
              </a:r>
              <a:r>
                <a:rPr lang="en-US" sz="2400" b="0" i="1">
                  <a:latin typeface="Times New Roman" panose="02020603050405020304" pitchFamily="18" charset="0"/>
                  <a:cs typeface="Times New Roman" panose="02020603050405020304" pitchFamily="18" charset="0"/>
                </a:rPr>
                <a:t>ρ</a:t>
              </a:r>
              <a:r>
                <a:rPr lang="zh-CN" sz="2400" b="0">
                  <a:latin typeface="Times New Roman" panose="02020603050405020304" pitchFamily="18" charset="0"/>
                  <a:cs typeface="Times New Roman" panose="02020603050405020304" pitchFamily="18" charset="0"/>
                </a:rPr>
                <a:t>＝       计算得到物体的密度为</a:t>
              </a:r>
              <a:r>
                <a:rPr lang="en-US" sz="2400" b="0">
                  <a:latin typeface="Times New Roman" panose="02020603050405020304" pitchFamily="18" charset="0"/>
                  <a:cs typeface="Times New Roman" panose="02020603050405020304" pitchFamily="18" charset="0"/>
                </a:rPr>
                <a:t>______g/cm</a:t>
              </a:r>
              <a:r>
                <a:rPr lang="en-US" sz="2400" b="0" baseline="30000">
                  <a:latin typeface="Times New Roman" panose="02020603050405020304" pitchFamily="18" charset="0"/>
                  <a:cs typeface="Times New Roman" panose="02020603050405020304" pitchFamily="18" charset="0"/>
                </a:rPr>
                <a:t>3</a:t>
              </a:r>
              <a:r>
                <a:rPr lang="zh-CN" sz="2400" b="0">
                  <a:latin typeface="Times New Roman" panose="02020603050405020304" pitchFamily="18" charset="0"/>
                  <a:cs typeface="Times New Roman" panose="02020603050405020304" pitchFamily="18" charset="0"/>
                </a:rPr>
                <a:t>，相当于</a:t>
              </a:r>
              <a:r>
                <a:rPr lang="en-US" sz="2400" b="0">
                  <a:latin typeface="Times New Roman" panose="02020603050405020304" pitchFamily="18" charset="0"/>
                  <a:cs typeface="Times New Roman" panose="02020603050405020304" pitchFamily="18" charset="0"/>
                </a:rPr>
                <a:t>___________kg/m</a:t>
              </a:r>
              <a:r>
                <a:rPr lang="en-US" sz="2400" b="0" baseline="30000">
                  <a:latin typeface="Times New Roman" panose="02020603050405020304" pitchFamily="18" charset="0"/>
                  <a:cs typeface="Times New Roman" panose="02020603050405020304" pitchFamily="18" charset="0"/>
                </a:rPr>
                <a:t>3</a:t>
              </a:r>
              <a:r>
                <a:rPr lang="en-US" sz="2400">
                  <a:latin typeface="Times New Roman" panose="02020603050405020304" pitchFamily="18" charset="0"/>
                  <a:cs typeface="Times New Roman" panose="02020603050405020304" pitchFamily="18" charset="0"/>
                  <a:sym typeface="+mn-ea"/>
                </a:rPr>
                <a:t>.</a:t>
              </a:r>
              <a:endParaRPr lang="zh-CN" altLang="en-US" sz="2400">
                <a:latin typeface="Times New Roman" panose="02020603050405020304" pitchFamily="18" charset="0"/>
                <a:cs typeface="Times New Roman" panose="02020603050405020304" pitchFamily="18" charset="0"/>
              </a:endParaRPr>
            </a:p>
          </p:txBody>
        </p:sp>
        <p:graphicFrame>
          <p:nvGraphicFramePr>
            <p:cNvPr id="4" name="对象 3">
              <a:hlinkClick r:id="" action="ppaction://ole?verb=0"/>
            </p:cNvPr>
            <p:cNvGraphicFramePr>
              <a:graphicFrameLocks noChangeAspect="1"/>
            </p:cNvGraphicFramePr>
            <p:nvPr/>
          </p:nvGraphicFramePr>
          <p:xfrm>
            <a:off x="5716" y="6789"/>
            <a:ext cx="659" cy="1072"/>
          </p:xfrm>
          <a:graphic>
            <a:graphicData uri="http://schemas.openxmlformats.org/presentationml/2006/ole">
              <mc:AlternateContent xmlns:mc="http://schemas.openxmlformats.org/markup-compatibility/2006">
                <mc:Choice xmlns:v="urn:schemas-microsoft-com:vml" Requires="v">
                  <p:oleObj spid="_x0000_s1029" r:id="rId4" imgW="190500" imgH="393700" progId="Equation.KSEE3">
                    <p:embed/>
                  </p:oleObj>
                </mc:Choice>
                <mc:Fallback>
                  <p:oleObj r:id="rId4" imgW="190500" imgH="393700" progId="Equation.KSEE3">
                    <p:embed/>
                    <p:pic>
                      <p:nvPicPr>
                        <p:cNvPr id="0" name="图片 1024"/>
                        <p:cNvPicPr/>
                        <p:nvPr/>
                      </p:nvPicPr>
                      <p:blipFill>
                        <a:blip r:embed="rId5"/>
                        <a:stretch>
                          <a:fillRect/>
                        </a:stretch>
                      </p:blipFill>
                      <p:spPr>
                        <a:xfrm>
                          <a:off x="5716" y="6789"/>
                          <a:ext cx="659" cy="1072"/>
                        </a:xfrm>
                        <a:prstGeom prst="rect">
                          <a:avLst/>
                        </a:prstGeom>
                      </p:spPr>
                    </p:pic>
                  </p:oleObj>
                </mc:Fallback>
              </mc:AlternateContent>
            </a:graphicData>
          </a:graphic>
        </p:graphicFrame>
      </p:grpSp>
      <p:sp>
        <p:nvSpPr>
          <p:cNvPr id="6" name="矩形 5"/>
          <p:cNvSpPr/>
          <p:nvPr/>
        </p:nvSpPr>
        <p:spPr>
          <a:xfrm>
            <a:off x="8904629" y="5074126"/>
            <a:ext cx="982980" cy="368300"/>
          </a:xfrm>
          <a:prstGeom prst="rect">
            <a:avLst/>
          </a:prstGeom>
        </p:spPr>
        <p:txBody>
          <a:bodyPr wrap="none">
            <a:spAutoFit/>
          </a:bodyPr>
          <a:lstStyle/>
          <a:p>
            <a:r>
              <a:rPr lang="zh-CN" altLang="zh-CN" dirty="0"/>
              <a:t>第</a:t>
            </a:r>
            <a:r>
              <a:rPr lang="en-US" altLang="zh-CN" dirty="0">
                <a:latin typeface="Times New Roman" panose="02020603050405020304" pitchFamily="18" charset="0"/>
                <a:cs typeface="Times New Roman" panose="02020603050405020304" pitchFamily="18" charset="0"/>
              </a:rPr>
              <a:t>1</a:t>
            </a:r>
            <a:r>
              <a:rPr lang="zh-CN" altLang="zh-CN" dirty="0"/>
              <a:t>题图</a:t>
            </a:r>
            <a:endParaRPr lang="zh-CN" altLang="en-US" dirty="0"/>
          </a:p>
        </p:txBody>
      </p:sp>
      <p:sp>
        <p:nvSpPr>
          <p:cNvPr id="7" name="文本框 6"/>
          <p:cNvSpPr txBox="1"/>
          <p:nvPr/>
        </p:nvSpPr>
        <p:spPr>
          <a:xfrm>
            <a:off x="5002213" y="1901190"/>
            <a:ext cx="896620" cy="460375"/>
          </a:xfrm>
          <a:prstGeom prst="rect">
            <a:avLst/>
          </a:prstGeom>
          <a:noFill/>
        </p:spPr>
        <p:txBody>
          <a:bodyPr wrap="square" rtlCol="0" anchor="t">
            <a:spAutoFit/>
          </a:bodyPr>
          <a:lstStyle/>
          <a:p>
            <a:r>
              <a:rPr lang="zh-CN" altLang="en-US" sz="2400" dirty="0">
                <a:solidFill>
                  <a:srgbClr val="FF0000"/>
                </a:solidFill>
                <a:latin typeface="Times New Roman" panose="02020603050405020304" pitchFamily="18" charset="0"/>
                <a:cs typeface="Times New Roman" panose="02020603050405020304" pitchFamily="18" charset="0"/>
              </a:rPr>
              <a:t>18.2</a:t>
            </a:r>
          </a:p>
        </p:txBody>
      </p:sp>
      <p:sp>
        <p:nvSpPr>
          <p:cNvPr id="8" name="文本框 7"/>
          <p:cNvSpPr txBox="1"/>
          <p:nvPr/>
        </p:nvSpPr>
        <p:spPr>
          <a:xfrm>
            <a:off x="1565593" y="4065905"/>
            <a:ext cx="491490" cy="460375"/>
          </a:xfrm>
          <a:prstGeom prst="rect">
            <a:avLst/>
          </a:prstGeom>
          <a:noFill/>
        </p:spPr>
        <p:txBody>
          <a:bodyPr wrap="square" rtlCol="0" anchor="t">
            <a:spAutoFit/>
          </a:bodyPr>
          <a:lstStyle/>
          <a:p>
            <a:r>
              <a:rPr lang="zh-CN" altLang="en-US" sz="2400" dirty="0">
                <a:solidFill>
                  <a:srgbClr val="FF0000"/>
                </a:solidFill>
                <a:latin typeface="Times New Roman" panose="02020603050405020304" pitchFamily="18" charset="0"/>
                <a:cs typeface="Times New Roman" panose="02020603050405020304" pitchFamily="18" charset="0"/>
              </a:rPr>
              <a:t>7</a:t>
            </a:r>
          </a:p>
        </p:txBody>
      </p:sp>
      <p:sp>
        <p:nvSpPr>
          <p:cNvPr id="9" name="文本框 8"/>
          <p:cNvSpPr txBox="1"/>
          <p:nvPr/>
        </p:nvSpPr>
        <p:spPr>
          <a:xfrm>
            <a:off x="1303973" y="5210810"/>
            <a:ext cx="753110" cy="460375"/>
          </a:xfrm>
          <a:prstGeom prst="rect">
            <a:avLst/>
          </a:prstGeom>
          <a:noFill/>
        </p:spPr>
        <p:txBody>
          <a:bodyPr wrap="square" rtlCol="0" anchor="t">
            <a:spAutoFit/>
          </a:bodyPr>
          <a:lstStyle/>
          <a:p>
            <a:r>
              <a:rPr lang="zh-CN" altLang="en-US" sz="2400" dirty="0">
                <a:solidFill>
                  <a:srgbClr val="FF0000"/>
                </a:solidFill>
                <a:latin typeface="Times New Roman" panose="02020603050405020304" pitchFamily="18" charset="0"/>
                <a:cs typeface="Times New Roman" panose="02020603050405020304" pitchFamily="18" charset="0"/>
              </a:rPr>
              <a:t>2.6</a:t>
            </a:r>
          </a:p>
        </p:txBody>
      </p:sp>
      <p:sp>
        <p:nvSpPr>
          <p:cNvPr id="10" name="文本框 9"/>
          <p:cNvSpPr txBox="1"/>
          <p:nvPr/>
        </p:nvSpPr>
        <p:spPr>
          <a:xfrm>
            <a:off x="4291648" y="5210810"/>
            <a:ext cx="1538605" cy="460375"/>
          </a:xfrm>
          <a:prstGeom prst="rect">
            <a:avLst/>
          </a:prstGeom>
          <a:noFill/>
        </p:spPr>
        <p:txBody>
          <a:bodyPr wrap="square" rtlCol="0" anchor="t">
            <a:spAutoFit/>
          </a:bodyPr>
          <a:lstStyle/>
          <a:p>
            <a:r>
              <a:rPr lang="zh-CN" altLang="en-US" sz="2400" dirty="0">
                <a:solidFill>
                  <a:srgbClr val="FF0000"/>
                </a:solidFill>
                <a:latin typeface="Times New Roman" panose="02020603050405020304" pitchFamily="18" charset="0"/>
                <a:cs typeface="Times New Roman" panose="02020603050405020304" pitchFamily="18" charset="0"/>
              </a:rPr>
              <a:t>2.6×10</a:t>
            </a:r>
            <a:r>
              <a:rPr lang="en-US" altLang="zh-CN" sz="2400" baseline="30000" dirty="0">
                <a:solidFill>
                  <a:srgbClr val="FF0000"/>
                </a:solidFill>
                <a:latin typeface="Times New Roman" panose="02020603050405020304" pitchFamily="18" charset="0"/>
                <a:cs typeface="Times New Roman" panose="02020603050405020304" pitchFamily="18" charset="0"/>
              </a:rPr>
              <a:t>3</a:t>
            </a:r>
          </a:p>
        </p:txBody>
      </p:sp>
      <p:pic>
        <p:nvPicPr>
          <p:cNvPr id="2" name="图片 -2147482333" descr="C:\Documents and Settings\Administrator\桌面\湖南物理\PY161.TIF"/>
          <p:cNvPicPr>
            <a:picLocks noChangeAspect="1"/>
          </p:cNvPicPr>
          <p:nvPr/>
        </p:nvPicPr>
        <p:blipFill>
          <a:blip r:embed="rId6" r:link="rId7"/>
          <a:srcRect l="23847" b="-8277"/>
          <a:stretch>
            <a:fillRect/>
          </a:stretch>
        </p:blipFill>
        <p:spPr>
          <a:xfrm>
            <a:off x="7174548" y="1915795"/>
            <a:ext cx="4234815" cy="3240405"/>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 calcmode="lin" valueType="num">
                                      <p:cBhvr additive="base">
                                        <p:cTn id="13"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9">
                                            <p:txEl>
                                              <p:pRg st="0" end="0"/>
                                            </p:txEl>
                                          </p:spTgt>
                                        </p:tgtEl>
                                        <p:attrNameLst>
                                          <p:attrName>style.visibility</p:attrName>
                                        </p:attrNameLst>
                                      </p:cBhvr>
                                      <p:to>
                                        <p:strVal val="visible"/>
                                      </p:to>
                                    </p:set>
                                    <p:anim calcmode="lin" valueType="num">
                                      <p:cBhvr additive="base">
                                        <p:cTn id="19"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0">
                                            <p:txEl>
                                              <p:pRg st="0" end="0"/>
                                            </p:txEl>
                                          </p:spTgt>
                                        </p:tgtEl>
                                        <p:attrNameLst>
                                          <p:attrName>style.visibility</p:attrName>
                                        </p:attrNameLst>
                                      </p:cBhvr>
                                      <p:to>
                                        <p:strVal val="visible"/>
                                      </p:to>
                                    </p:set>
                                    <p:anim calcmode="lin" valueType="num">
                                      <p:cBhvr additive="base">
                                        <p:cTn id="25"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696278" y="1431925"/>
            <a:ext cx="10840085" cy="3969385"/>
          </a:xfrm>
          <a:prstGeom prst="rect">
            <a:avLst/>
          </a:prstGeom>
          <a:noFill/>
          <a:ln w="9525">
            <a:noFill/>
          </a:ln>
        </p:spPr>
        <p:txBody>
          <a:bodyPr wrap="square">
            <a:spAutoFit/>
          </a:bodyPr>
          <a:lstStyle/>
          <a:p>
            <a:pPr indent="0" fontAlgn="auto">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2. (2016</a:t>
            </a:r>
            <a:r>
              <a:rPr lang="zh-CN" sz="2400" b="0">
                <a:latin typeface="Times New Roman" panose="02020603050405020304" pitchFamily="18" charset="0"/>
                <a:ea typeface="宋体" panose="02010600030101010101" pitchFamily="2" charset="-122"/>
                <a:cs typeface="Times New Roman" panose="02020603050405020304" pitchFamily="18" charset="0"/>
              </a:rPr>
              <a:t>郴州</a:t>
            </a:r>
            <a:r>
              <a:rPr lang="en-US" sz="2400" b="0">
                <a:latin typeface="Times New Roman" panose="02020603050405020304" pitchFamily="18" charset="0"/>
                <a:ea typeface="宋体" panose="02010600030101010101" pitchFamily="2" charset="-122"/>
                <a:cs typeface="Times New Roman" panose="02020603050405020304" pitchFamily="18" charset="0"/>
              </a:rPr>
              <a:t>26</a:t>
            </a:r>
            <a:r>
              <a:rPr lang="zh-CN" sz="2400" b="0">
                <a:latin typeface="Times New Roman" panose="02020603050405020304" pitchFamily="18" charset="0"/>
                <a:ea typeface="宋体" panose="02010600030101010101" pitchFamily="2" charset="-122"/>
                <a:cs typeface="Times New Roman" panose="02020603050405020304" pitchFamily="18" charset="0"/>
              </a:rPr>
              <a:t>题</a:t>
            </a:r>
            <a:r>
              <a:rPr lang="en-US" sz="2400" b="0">
                <a:latin typeface="Times New Roman" panose="02020603050405020304" pitchFamily="18" charset="0"/>
                <a:ea typeface="宋体" panose="02010600030101010101" pitchFamily="2" charset="-122"/>
                <a:cs typeface="Times New Roman" panose="02020603050405020304" pitchFamily="18" charset="0"/>
              </a:rPr>
              <a:t>10</a:t>
            </a:r>
            <a:r>
              <a:rPr lang="zh-CN" sz="2400" b="0">
                <a:latin typeface="Times New Roman" panose="02020603050405020304" pitchFamily="18" charset="0"/>
                <a:ea typeface="宋体" panose="02010600030101010101" pitchFamily="2" charset="-122"/>
                <a:cs typeface="Times New Roman" panose="02020603050405020304" pitchFamily="18" charset="0"/>
              </a:rPr>
              <a:t>分</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小明想知道花生米的密度，为了使结果更准确，他选择了以下器材：烧杯、清水、天平、砝码、量筒、盐和玻璃棒，并完成了实验</a:t>
            </a:r>
            <a:r>
              <a:rPr lang="en-US" altLang="zh-CN" sz="2400" b="0">
                <a:latin typeface="Times New Roman" panose="02020603050405020304" pitchFamily="18" charset="0"/>
                <a:ea typeface="宋体" panose="02010600030101010101" pitchFamily="2" charset="-122"/>
                <a:cs typeface="Times New Roman" panose="02020603050405020304" pitchFamily="18" charset="0"/>
              </a:rPr>
              <a:t>.</a:t>
            </a:r>
            <a:endParaRPr lang="zh-CN" sz="2400" b="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(1)</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实验操作步骤如下：</a:t>
            </a:r>
            <a:endParaRPr lang="en-US" sz="2400">
              <a:latin typeface="Times New Roman" panose="02020603050405020304" pitchFamily="18" charset="0"/>
              <a:ea typeface="宋体" panose="02010600030101010101" pitchFamily="2" charset="-122"/>
              <a:cs typeface="Times New Roman" panose="02020603050405020304" pitchFamily="18" charset="0"/>
              <a:sym typeface="+mn-ea"/>
            </a:endParaRPr>
          </a:p>
          <a:p>
            <a:pPr indent="0"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A. </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把一粒花生米放入装有清水的烧杯中，发现花生米沉入水中，这是因为花生米的密度</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_____(</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选填</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大于</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小于</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或</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等于</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水的密度；</a:t>
            </a:r>
            <a:endParaRPr lang="en-US" sz="2400">
              <a:latin typeface="Times New Roman" panose="02020603050405020304" pitchFamily="18" charset="0"/>
              <a:ea typeface="宋体" panose="02010600030101010101" pitchFamily="2" charset="-122"/>
              <a:cs typeface="Times New Roman" panose="02020603050405020304" pitchFamily="18" charset="0"/>
              <a:sym typeface="+mn-ea"/>
            </a:endParaRPr>
          </a:p>
          <a:p>
            <a:pPr indent="0"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B. </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往烧杯里的水中逐渐加盐，并用玻璃棒轻轻搅拌，直到花生米刚悬浮在盐水中为止；</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sp>
        <p:nvSpPr>
          <p:cNvPr id="10" name="文本框 9"/>
          <p:cNvSpPr txBox="1"/>
          <p:nvPr/>
        </p:nvSpPr>
        <p:spPr>
          <a:xfrm>
            <a:off x="2042478" y="3730625"/>
            <a:ext cx="984885" cy="460375"/>
          </a:xfrm>
          <a:prstGeom prst="rect">
            <a:avLst/>
          </a:prstGeom>
          <a:noFill/>
        </p:spPr>
        <p:txBody>
          <a:bodyPr wrap="square" rtlCol="0" anchor="t">
            <a:spAutoFit/>
          </a:bodyPr>
          <a:lstStyle/>
          <a:p>
            <a:r>
              <a:rPr sz="2400" dirty="0">
                <a:solidFill>
                  <a:srgbClr val="FF0000"/>
                </a:solidFill>
                <a:latin typeface="Times New Roman" panose="02020603050405020304" pitchFamily="18" charset="0"/>
                <a:cs typeface="Times New Roman" panose="02020603050405020304" pitchFamily="18" charset="0"/>
              </a:rPr>
              <a:t>大于</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 calcmode="lin" valueType="num">
                                      <p:cBhvr additive="base">
                                        <p:cTn id="7"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786448" y="1001395"/>
            <a:ext cx="10492105" cy="2306955"/>
          </a:xfrm>
          <a:prstGeom prst="rect">
            <a:avLst/>
          </a:prstGeom>
          <a:noFill/>
          <a:ln w="9525">
            <a:noFill/>
          </a:ln>
        </p:spPr>
        <p:txBody>
          <a:bodyPr wrap="square">
            <a:spAutoFit/>
          </a:bodyPr>
          <a:lstStyle/>
          <a:p>
            <a:pPr indent="0"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C. </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把天平放在水平台上，调节平衡后称出烧杯和盐水的总质量</a:t>
            </a:r>
            <a:r>
              <a:rPr lang="en-US" sz="2400" i="1">
                <a:latin typeface="Times New Roman" panose="02020603050405020304" pitchFamily="18" charset="0"/>
                <a:ea typeface="宋体" panose="02010600030101010101" pitchFamily="2" charset="-122"/>
                <a:cs typeface="Times New Roman" panose="02020603050405020304" pitchFamily="18" charset="0"/>
                <a:sym typeface="+mn-ea"/>
              </a:rPr>
              <a:t>m</a:t>
            </a:r>
            <a:r>
              <a:rPr lang="en-US" sz="2400" baseline="-25000">
                <a:latin typeface="Times New Roman" panose="02020603050405020304" pitchFamily="18" charset="0"/>
                <a:ea typeface="宋体" panose="02010600030101010101" pitchFamily="2" charset="-122"/>
                <a:cs typeface="Times New Roman" panose="02020603050405020304" pitchFamily="18" charset="0"/>
                <a:sym typeface="+mn-ea"/>
              </a:rPr>
              <a:t>1</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，如图甲所示，则</a:t>
            </a:r>
            <a:r>
              <a:rPr lang="en-US" sz="2400" i="1">
                <a:latin typeface="Times New Roman" panose="02020603050405020304" pitchFamily="18" charset="0"/>
                <a:ea typeface="宋体" panose="02010600030101010101" pitchFamily="2" charset="-122"/>
                <a:cs typeface="Times New Roman" panose="02020603050405020304" pitchFamily="18" charset="0"/>
                <a:sym typeface="+mn-ea"/>
              </a:rPr>
              <a:t>m</a:t>
            </a:r>
            <a:r>
              <a:rPr lang="en-US" sz="2400" baseline="-25000">
                <a:latin typeface="Times New Roman" panose="02020603050405020304" pitchFamily="18" charset="0"/>
                <a:ea typeface="宋体" panose="02010600030101010101" pitchFamily="2" charset="-122"/>
                <a:cs typeface="Times New Roman" panose="02020603050405020304" pitchFamily="18" charset="0"/>
                <a:sym typeface="+mn-ea"/>
              </a:rPr>
              <a:t>1</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________g</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a:t>
            </a:r>
          </a:p>
          <a:p>
            <a:pPr indent="0"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D. </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从烧杯中倒出一部分盐水到空量筒中，液面如图乙所示，则倒出盐水的体积为</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______cm</a:t>
            </a:r>
            <a:r>
              <a:rPr lang="en-US" sz="2400" baseline="30000">
                <a:latin typeface="Times New Roman" panose="02020603050405020304" pitchFamily="18" charset="0"/>
                <a:ea typeface="宋体" panose="02010600030101010101" pitchFamily="2" charset="-122"/>
                <a:cs typeface="Times New Roman" panose="02020603050405020304" pitchFamily="18" charset="0"/>
                <a:sym typeface="+mn-ea"/>
              </a:rPr>
              <a:t>3</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sp>
        <p:nvSpPr>
          <p:cNvPr id="8" name="文本框 7"/>
          <p:cNvSpPr txBox="1"/>
          <p:nvPr/>
        </p:nvSpPr>
        <p:spPr>
          <a:xfrm>
            <a:off x="2710498" y="1643380"/>
            <a:ext cx="788670" cy="460375"/>
          </a:xfrm>
          <a:prstGeom prst="rect">
            <a:avLst/>
          </a:prstGeom>
          <a:noFill/>
        </p:spPr>
        <p:txBody>
          <a:bodyPr wrap="square" rtlCol="0" anchor="t">
            <a:spAutoFit/>
          </a:bodyPr>
          <a:lstStyle/>
          <a:p>
            <a:r>
              <a:rPr sz="2400" dirty="0">
                <a:solidFill>
                  <a:srgbClr val="FF0000"/>
                </a:solidFill>
                <a:latin typeface="Times New Roman" panose="02020603050405020304" pitchFamily="18" charset="0"/>
                <a:cs typeface="Times New Roman" panose="02020603050405020304" pitchFamily="18" charset="0"/>
              </a:rPr>
              <a:t>77</a:t>
            </a:r>
          </a:p>
        </p:txBody>
      </p:sp>
      <p:pic>
        <p:nvPicPr>
          <p:cNvPr id="3" name="图片 -2147482332" descr="C:\Documents and Settings\Administrator\桌面\湖南物理\PY162.TIF"/>
          <p:cNvPicPr>
            <a:picLocks noChangeAspect="1"/>
          </p:cNvPicPr>
          <p:nvPr/>
        </p:nvPicPr>
        <p:blipFill>
          <a:blip r:embed="rId3" r:link="rId4">
            <a:clrChange>
              <a:clrFrom>
                <a:srgbClr val="FFFFFF">
                  <a:alpha val="100000"/>
                </a:srgbClr>
              </a:clrFrom>
              <a:clrTo>
                <a:srgbClr val="FFFFFF">
                  <a:alpha val="100000"/>
                  <a:alpha val="0"/>
                </a:srgbClr>
              </a:clrTo>
            </a:clrChange>
          </a:blip>
          <a:srcRect l="-113" b="-472"/>
          <a:stretch>
            <a:fillRect/>
          </a:stretch>
        </p:blipFill>
        <p:spPr>
          <a:xfrm>
            <a:off x="3317558" y="3102610"/>
            <a:ext cx="6282690" cy="2865120"/>
          </a:xfrm>
          <a:prstGeom prst="rect">
            <a:avLst/>
          </a:prstGeom>
          <a:noFill/>
          <a:ln w="9525">
            <a:noFill/>
          </a:ln>
        </p:spPr>
      </p:pic>
      <p:sp>
        <p:nvSpPr>
          <p:cNvPr id="13" name="矩形 12"/>
          <p:cNvSpPr/>
          <p:nvPr/>
        </p:nvSpPr>
        <p:spPr>
          <a:xfrm>
            <a:off x="6521474" y="5810091"/>
            <a:ext cx="982980" cy="368300"/>
          </a:xfrm>
          <a:prstGeom prst="rect">
            <a:avLst/>
          </a:prstGeom>
        </p:spPr>
        <p:txBody>
          <a:bodyPr wrap="none">
            <a:spAutoFit/>
          </a:bodyPr>
          <a:lstStyle/>
          <a:p>
            <a:r>
              <a:rPr lang="zh-CN" altLang="zh-CN" dirty="0"/>
              <a:t>第</a:t>
            </a:r>
            <a:r>
              <a:rPr lang="en-US" altLang="zh-CN" dirty="0">
                <a:latin typeface="Times New Roman" panose="02020603050405020304" pitchFamily="18" charset="0"/>
                <a:cs typeface="Times New Roman" panose="02020603050405020304" pitchFamily="18" charset="0"/>
              </a:rPr>
              <a:t>2</a:t>
            </a:r>
            <a:r>
              <a:rPr lang="zh-CN" altLang="zh-CN" dirty="0"/>
              <a:t>题图</a:t>
            </a:r>
            <a:endParaRPr lang="zh-CN" altLang="en-US" dirty="0"/>
          </a:p>
        </p:txBody>
      </p:sp>
      <p:sp>
        <p:nvSpPr>
          <p:cNvPr id="4" name="文本框 3"/>
          <p:cNvSpPr txBox="1"/>
          <p:nvPr/>
        </p:nvSpPr>
        <p:spPr>
          <a:xfrm>
            <a:off x="1663383" y="2729230"/>
            <a:ext cx="661670" cy="460375"/>
          </a:xfrm>
          <a:prstGeom prst="rect">
            <a:avLst/>
          </a:prstGeom>
          <a:noFill/>
        </p:spPr>
        <p:txBody>
          <a:bodyPr wrap="square" rtlCol="0" anchor="t">
            <a:spAutoFit/>
          </a:bodyPr>
          <a:lstStyle/>
          <a:p>
            <a:r>
              <a:rPr lang="en-US" sz="2400" dirty="0">
                <a:solidFill>
                  <a:srgbClr val="FF0000"/>
                </a:solidFill>
                <a:latin typeface="Times New Roman" panose="02020603050405020304" pitchFamily="18" charset="0"/>
                <a:cs typeface="Times New Roman" panose="02020603050405020304" pitchFamily="18" charset="0"/>
              </a:rPr>
              <a:t>30</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additive="base">
                                        <p:cTn id="7"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additive="base">
                                        <p:cTn id="13"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 name="文本框 105"/>
          <p:cNvSpPr txBox="1"/>
          <p:nvPr/>
        </p:nvSpPr>
        <p:spPr>
          <a:xfrm>
            <a:off x="815023" y="2152015"/>
            <a:ext cx="9951085" cy="2306955"/>
          </a:xfrm>
          <a:prstGeom prst="rect">
            <a:avLst/>
          </a:prstGeom>
          <a:noFill/>
          <a:ln w="9525">
            <a:noFill/>
          </a:ln>
        </p:spPr>
        <p:txBody>
          <a:bodyPr wrap="square">
            <a:spAutoFit/>
          </a:bodyPr>
          <a:lstStyle/>
          <a:p>
            <a:pPr indent="0" fontAlgn="auto">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E. </a:t>
            </a:r>
            <a:r>
              <a:rPr lang="zh-CN" sz="2400" b="0">
                <a:latin typeface="Times New Roman" panose="02020603050405020304" pitchFamily="18" charset="0"/>
                <a:ea typeface="宋体" panose="02010600030101010101" pitchFamily="2" charset="-122"/>
                <a:cs typeface="Times New Roman" panose="02020603050405020304" pitchFamily="18" charset="0"/>
              </a:rPr>
              <a:t>用天平称出烧杯和剩余盐水的总质量</a:t>
            </a:r>
            <a:r>
              <a:rPr lang="en-US" sz="2400" b="0" i="1">
                <a:latin typeface="Times New Roman" panose="02020603050405020304" pitchFamily="18" charset="0"/>
                <a:ea typeface="宋体" panose="02010600030101010101" pitchFamily="2" charset="-122"/>
                <a:cs typeface="Times New Roman" panose="02020603050405020304" pitchFamily="18" charset="0"/>
              </a:rPr>
              <a:t>m</a:t>
            </a:r>
            <a:r>
              <a:rPr lang="en-US" sz="2400" b="0" baseline="-25000">
                <a:latin typeface="Times New Roman" panose="02020603050405020304" pitchFamily="18" charset="0"/>
                <a:ea typeface="宋体" panose="02010600030101010101" pitchFamily="2" charset="-122"/>
                <a:cs typeface="Times New Roman" panose="02020603050405020304" pitchFamily="18" charset="0"/>
              </a:rPr>
              <a:t>2</a:t>
            </a:r>
            <a:r>
              <a:rPr lang="zh-CN"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ea typeface="宋体" panose="02010600030101010101" pitchFamily="2" charset="-122"/>
                <a:cs typeface="Times New Roman" panose="02020603050405020304" pitchFamily="18" charset="0"/>
              </a:rPr>
              <a:t>44 g.</a:t>
            </a:r>
          </a:p>
          <a:p>
            <a:pPr indent="0" fontAlgn="auto">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(2)</a:t>
            </a:r>
            <a:r>
              <a:rPr lang="zh-CN" sz="2400" b="0">
                <a:latin typeface="Times New Roman" panose="02020603050405020304" pitchFamily="18" charset="0"/>
                <a:ea typeface="宋体" panose="02010600030101010101" pitchFamily="2" charset="-122"/>
                <a:cs typeface="Times New Roman" panose="02020603050405020304" pitchFamily="18" charset="0"/>
              </a:rPr>
              <a:t>通过以上数据分析，可得出花生米的密度为</a:t>
            </a:r>
            <a:r>
              <a:rPr lang="en-US" sz="2400" b="0">
                <a:latin typeface="Times New Roman" panose="02020603050405020304" pitchFamily="18" charset="0"/>
                <a:ea typeface="宋体" panose="02010600030101010101" pitchFamily="2" charset="-122"/>
                <a:cs typeface="Times New Roman" panose="02020603050405020304" pitchFamily="18" charset="0"/>
              </a:rPr>
              <a:t>_________kg/m</a:t>
            </a:r>
            <a:r>
              <a:rPr lang="en-US" sz="2400" b="0" baseline="30000">
                <a:latin typeface="Times New Roman" panose="02020603050405020304" pitchFamily="18" charset="0"/>
                <a:ea typeface="宋体" panose="02010600030101010101" pitchFamily="2" charset="-122"/>
                <a:cs typeface="Times New Roman" panose="02020603050405020304" pitchFamily="18" charset="0"/>
              </a:rPr>
              <a:t>3</a:t>
            </a:r>
            <a:r>
              <a:rPr lang="en-US" sz="2400" b="0">
                <a:latin typeface="Times New Roman" panose="02020603050405020304" pitchFamily="18" charset="0"/>
                <a:ea typeface="宋体" panose="02010600030101010101" pitchFamily="2" charset="-122"/>
                <a:cs typeface="Times New Roman" panose="02020603050405020304" pitchFamily="18" charset="0"/>
              </a:rPr>
              <a:t>.</a:t>
            </a:r>
          </a:p>
          <a:p>
            <a:pPr indent="0" fontAlgn="auto">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(3)</a:t>
            </a:r>
            <a:r>
              <a:rPr lang="zh-CN" sz="2400" b="0">
                <a:latin typeface="Times New Roman" panose="02020603050405020304" pitchFamily="18" charset="0"/>
                <a:ea typeface="宋体" panose="02010600030101010101" pitchFamily="2" charset="-122"/>
                <a:cs typeface="Times New Roman" panose="02020603050405020304" pitchFamily="18" charset="0"/>
              </a:rPr>
              <a:t>以上测量花生米的密度，用到的科学探究方法是</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　　</a:t>
            </a:r>
            <a:r>
              <a:rPr lang="en-US" sz="2400" b="0">
                <a:latin typeface="Times New Roman" panose="02020603050405020304" pitchFamily="18" charset="0"/>
                <a:ea typeface="宋体" panose="02010600030101010101" pitchFamily="2" charset="-122"/>
                <a:cs typeface="Times New Roman" panose="02020603050405020304" pitchFamily="18" charset="0"/>
              </a:rPr>
              <a:t>)</a:t>
            </a:r>
          </a:p>
          <a:p>
            <a:pPr indent="0" fontAlgn="auto">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A. </a:t>
            </a:r>
            <a:r>
              <a:rPr lang="zh-CN" sz="2400" b="0">
                <a:latin typeface="Times New Roman" panose="02020603050405020304" pitchFamily="18" charset="0"/>
                <a:ea typeface="宋体" panose="02010600030101010101" pitchFamily="2" charset="-122"/>
                <a:cs typeface="Times New Roman" panose="02020603050405020304" pitchFamily="18" charset="0"/>
              </a:rPr>
              <a:t>控制变量法　　</a:t>
            </a:r>
            <a:r>
              <a:rPr lang="en-US" sz="2400" b="0">
                <a:latin typeface="Times New Roman" panose="02020603050405020304" pitchFamily="18" charset="0"/>
                <a:ea typeface="宋体" panose="02010600030101010101" pitchFamily="2" charset="-122"/>
                <a:cs typeface="Times New Roman" panose="02020603050405020304" pitchFamily="18" charset="0"/>
              </a:rPr>
              <a:t>B. </a:t>
            </a:r>
            <a:r>
              <a:rPr lang="zh-CN" sz="2400" b="0">
                <a:latin typeface="Times New Roman" panose="02020603050405020304" pitchFamily="18" charset="0"/>
                <a:ea typeface="宋体" panose="02010600030101010101" pitchFamily="2" charset="-122"/>
                <a:cs typeface="Times New Roman" panose="02020603050405020304" pitchFamily="18" charset="0"/>
              </a:rPr>
              <a:t>转换法　　</a:t>
            </a:r>
            <a:r>
              <a:rPr lang="en-US" sz="2400" b="0">
                <a:latin typeface="Times New Roman" panose="02020603050405020304" pitchFamily="18" charset="0"/>
                <a:ea typeface="宋体" panose="02010600030101010101" pitchFamily="2" charset="-122"/>
                <a:cs typeface="Times New Roman" panose="02020603050405020304" pitchFamily="18" charset="0"/>
              </a:rPr>
              <a:t>C. </a:t>
            </a:r>
            <a:r>
              <a:rPr lang="zh-CN" sz="2400" b="0">
                <a:latin typeface="Times New Roman" panose="02020603050405020304" pitchFamily="18" charset="0"/>
                <a:ea typeface="宋体" panose="02010600030101010101" pitchFamily="2" charset="-122"/>
                <a:cs typeface="Times New Roman" panose="02020603050405020304" pitchFamily="18" charset="0"/>
              </a:rPr>
              <a:t>理想实验法</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sp>
        <p:nvSpPr>
          <p:cNvPr id="8" name="文本框 7"/>
          <p:cNvSpPr txBox="1"/>
          <p:nvPr/>
        </p:nvSpPr>
        <p:spPr>
          <a:xfrm>
            <a:off x="7050723" y="2798445"/>
            <a:ext cx="1538605" cy="460375"/>
          </a:xfrm>
          <a:prstGeom prst="rect">
            <a:avLst/>
          </a:prstGeom>
          <a:noFill/>
        </p:spPr>
        <p:txBody>
          <a:bodyPr wrap="square" rtlCol="0" anchor="t">
            <a:spAutoFit/>
          </a:bodyPr>
          <a:lstStyle/>
          <a:p>
            <a:r>
              <a:rPr lang="en-US" altLang="zh-CN" sz="2400" dirty="0">
                <a:solidFill>
                  <a:srgbClr val="FF0000"/>
                </a:solidFill>
                <a:latin typeface="Times New Roman" panose="02020603050405020304" pitchFamily="18" charset="0"/>
                <a:cs typeface="Times New Roman" panose="02020603050405020304" pitchFamily="18" charset="0"/>
              </a:rPr>
              <a:t>1.1</a:t>
            </a:r>
            <a:r>
              <a:rPr lang="zh-CN" altLang="en-US" sz="2400" dirty="0">
                <a:solidFill>
                  <a:srgbClr val="FF0000"/>
                </a:solidFill>
                <a:latin typeface="Times New Roman" panose="02020603050405020304" pitchFamily="18" charset="0"/>
                <a:cs typeface="Times New Roman" panose="02020603050405020304" pitchFamily="18" charset="0"/>
              </a:rPr>
              <a:t>×10</a:t>
            </a:r>
            <a:r>
              <a:rPr lang="en-US" altLang="zh-CN" sz="2400" baseline="30000" dirty="0">
                <a:solidFill>
                  <a:srgbClr val="FF0000"/>
                </a:solidFill>
                <a:latin typeface="Times New Roman" panose="02020603050405020304" pitchFamily="18" charset="0"/>
                <a:cs typeface="Times New Roman" panose="02020603050405020304" pitchFamily="18" charset="0"/>
              </a:rPr>
              <a:t>3</a:t>
            </a:r>
          </a:p>
        </p:txBody>
      </p:sp>
      <p:sp>
        <p:nvSpPr>
          <p:cNvPr id="9" name="文本框 8"/>
          <p:cNvSpPr txBox="1"/>
          <p:nvPr/>
        </p:nvSpPr>
        <p:spPr>
          <a:xfrm>
            <a:off x="7890828" y="3412490"/>
            <a:ext cx="430530" cy="460375"/>
          </a:xfrm>
          <a:prstGeom prst="rect">
            <a:avLst/>
          </a:prstGeom>
          <a:noFill/>
        </p:spPr>
        <p:txBody>
          <a:bodyPr wrap="square" rtlCol="0" anchor="t">
            <a:spAutoFit/>
          </a:bodyPr>
          <a:lstStyle/>
          <a:p>
            <a:r>
              <a:rPr sz="2400" dirty="0">
                <a:solidFill>
                  <a:srgbClr val="FF0000"/>
                </a:solidFill>
                <a:latin typeface="Times New Roman" panose="02020603050405020304" pitchFamily="18" charset="0"/>
                <a:cs typeface="Times New Roman" panose="02020603050405020304" pitchFamily="18" charset="0"/>
              </a:rPr>
              <a:t>B</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additive="base">
                                        <p:cTn id="7"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
                                            <p:txEl>
                                              <p:pRg st="0" end="0"/>
                                            </p:txEl>
                                          </p:spTgt>
                                        </p:tgtEl>
                                        <p:attrNameLst>
                                          <p:attrName>style.visibility</p:attrName>
                                        </p:attrNameLst>
                                      </p:cBhvr>
                                      <p:to>
                                        <p:strVal val="visible"/>
                                      </p:to>
                                    </p:set>
                                    <p:anim calcmode="lin" valueType="num">
                                      <p:cBhvr additive="base">
                                        <p:cTn id="13"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 name="文本框 106"/>
          <p:cNvSpPr txBox="1"/>
          <p:nvPr/>
        </p:nvSpPr>
        <p:spPr>
          <a:xfrm>
            <a:off x="835343" y="1176655"/>
            <a:ext cx="7444105" cy="4451350"/>
          </a:xfrm>
          <a:prstGeom prst="rect">
            <a:avLst/>
          </a:prstGeom>
          <a:noFill/>
          <a:ln w="9525">
            <a:noFill/>
          </a:ln>
        </p:spPr>
        <p:txBody>
          <a:bodyPr wrap="square">
            <a:spAutoFit/>
          </a:bodyPr>
          <a:lstStyle/>
          <a:p>
            <a:pPr indent="0" fontAlgn="auto">
              <a:lnSpc>
                <a:spcPct val="140000"/>
              </a:lnSpc>
            </a:pPr>
            <a:endParaRPr lang="en-US" sz="1050" b="0">
              <a:latin typeface="Times New Roman" panose="02020603050405020304" pitchFamily="18" charset="0"/>
              <a:ea typeface="宋体" panose="02010600030101010101" pitchFamily="2" charset="-122"/>
            </a:endParaRPr>
          </a:p>
          <a:p>
            <a:pPr indent="0" fontAlgn="auto">
              <a:lnSpc>
                <a:spcPct val="140000"/>
              </a:lnSpc>
            </a:pP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3. (2018</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张家界</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18</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题</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7</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分</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小华同学在学习阿基米德原理后，发现用弹簧测力计也能测量金属块的密度．于是和同学一起按以下操作进行实验：</a:t>
            </a:r>
            <a:endParaRPr lang="en-US" sz="2400" b="0">
              <a:latin typeface="Times New Roman" panose="02020603050405020304" pitchFamily="18" charset="0"/>
              <a:cs typeface="Times New Roman" panose="02020603050405020304" pitchFamily="18" charset="0"/>
            </a:endParaRPr>
          </a:p>
          <a:p>
            <a:pPr indent="0" fontAlgn="auto">
              <a:lnSpc>
                <a:spcPct val="140000"/>
              </a:lnSpc>
            </a:pPr>
            <a:r>
              <a:rPr lang="en-US" sz="2400" b="0">
                <a:latin typeface="Times New Roman" panose="02020603050405020304" pitchFamily="18" charset="0"/>
                <a:cs typeface="Times New Roman" panose="02020603050405020304" pitchFamily="18" charset="0"/>
              </a:rPr>
              <a:t>(1)</a:t>
            </a:r>
            <a:r>
              <a:rPr lang="zh-CN" sz="2400" b="0">
                <a:latin typeface="Times New Roman" panose="02020603050405020304" pitchFamily="18" charset="0"/>
                <a:cs typeface="Times New Roman" panose="02020603050405020304" pitchFamily="18" charset="0"/>
              </a:rPr>
              <a:t>先用弹簧测力计挂着金属块静止在空中如图甲所示，弹簧测力计的示数为</a:t>
            </a:r>
            <a:r>
              <a:rPr lang="en-US" sz="2400" b="0">
                <a:latin typeface="Times New Roman" panose="02020603050405020304" pitchFamily="18" charset="0"/>
                <a:cs typeface="Times New Roman" panose="02020603050405020304" pitchFamily="18" charset="0"/>
              </a:rPr>
              <a:t>_____N.</a:t>
            </a:r>
          </a:p>
          <a:p>
            <a:pPr indent="0" fontAlgn="auto">
              <a:lnSpc>
                <a:spcPct val="140000"/>
              </a:lnSpc>
            </a:pPr>
            <a:r>
              <a:rPr lang="en-US" sz="2400" b="0">
                <a:latin typeface="Times New Roman" panose="02020603050405020304" pitchFamily="18" charset="0"/>
                <a:cs typeface="Times New Roman" panose="02020603050405020304" pitchFamily="18" charset="0"/>
              </a:rPr>
              <a:t>(2)</a:t>
            </a:r>
            <a:r>
              <a:rPr lang="zh-CN" sz="2400" b="0">
                <a:latin typeface="Times New Roman" panose="02020603050405020304" pitchFamily="18" charset="0"/>
                <a:cs typeface="Times New Roman" panose="02020603050405020304" pitchFamily="18" charset="0"/>
              </a:rPr>
              <a:t>然后将金属块缓慢地完全浸没在水中，示数如图乙所示，则金属块所受的浮力为</a:t>
            </a:r>
            <a:r>
              <a:rPr lang="en-US" sz="2400" b="0">
                <a:latin typeface="Times New Roman" panose="02020603050405020304" pitchFamily="18" charset="0"/>
                <a:cs typeface="Times New Roman" panose="02020603050405020304" pitchFamily="18" charset="0"/>
              </a:rPr>
              <a:t>______N</a:t>
            </a:r>
            <a:r>
              <a:rPr lang="zh-CN" sz="2400" b="0">
                <a:latin typeface="Times New Roman" panose="02020603050405020304" pitchFamily="18" charset="0"/>
                <a:cs typeface="Times New Roman" panose="02020603050405020304" pitchFamily="18" charset="0"/>
              </a:rPr>
              <a:t>，可求出金属块的体积为</a:t>
            </a:r>
            <a:r>
              <a:rPr lang="en-US" sz="2400" b="0">
                <a:latin typeface="Times New Roman" panose="02020603050405020304" pitchFamily="18" charset="0"/>
                <a:cs typeface="Times New Roman" panose="02020603050405020304" pitchFamily="18" charset="0"/>
              </a:rPr>
              <a:t>________m</a:t>
            </a:r>
            <a:r>
              <a:rPr lang="en-US" sz="2400" b="0" baseline="30000">
                <a:latin typeface="Times New Roman" panose="02020603050405020304" pitchFamily="18" charset="0"/>
                <a:cs typeface="Times New Roman" panose="02020603050405020304" pitchFamily="18" charset="0"/>
              </a:rPr>
              <a:t>3</a:t>
            </a:r>
            <a:r>
              <a:rPr lang="en-US" sz="2400" b="0">
                <a:latin typeface="Times New Roman" panose="02020603050405020304" pitchFamily="18" charset="0"/>
                <a:cs typeface="Times New Roman" panose="02020603050405020304" pitchFamily="18" charset="0"/>
              </a:rPr>
              <a:t>.</a:t>
            </a:r>
            <a:endParaRPr lang="zh-CN" altLang="en-US" sz="2400">
              <a:latin typeface="Times New Roman" panose="02020603050405020304" pitchFamily="18" charset="0"/>
              <a:cs typeface="Times New Roman" panose="02020603050405020304" pitchFamily="18" charset="0"/>
            </a:endParaRPr>
          </a:p>
        </p:txBody>
      </p:sp>
      <p:sp>
        <p:nvSpPr>
          <p:cNvPr id="6" name="矩形 5"/>
          <p:cNvSpPr/>
          <p:nvPr/>
        </p:nvSpPr>
        <p:spPr>
          <a:xfrm>
            <a:off x="9392921" y="4975066"/>
            <a:ext cx="982980" cy="368300"/>
          </a:xfrm>
          <a:prstGeom prst="rect">
            <a:avLst/>
          </a:prstGeom>
        </p:spPr>
        <p:txBody>
          <a:bodyPr wrap="none">
            <a:spAutoFit/>
          </a:bodyPr>
          <a:lstStyle/>
          <a:p>
            <a:r>
              <a:rPr lang="zh-CN" altLang="zh-CN" dirty="0"/>
              <a:t>第</a:t>
            </a:r>
            <a:r>
              <a:rPr lang="en-US" altLang="zh-CN" dirty="0">
                <a:latin typeface="Times New Roman" panose="02020603050405020304" pitchFamily="18" charset="0"/>
                <a:cs typeface="Times New Roman" panose="02020603050405020304" pitchFamily="18" charset="0"/>
              </a:rPr>
              <a:t>3</a:t>
            </a:r>
            <a:r>
              <a:rPr lang="zh-CN" altLang="zh-CN" dirty="0"/>
              <a:t>题图</a:t>
            </a:r>
            <a:endParaRPr lang="zh-CN" altLang="en-US" dirty="0"/>
          </a:p>
        </p:txBody>
      </p:sp>
      <p:sp>
        <p:nvSpPr>
          <p:cNvPr id="8" name="文本框 7"/>
          <p:cNvSpPr txBox="1"/>
          <p:nvPr/>
        </p:nvSpPr>
        <p:spPr>
          <a:xfrm>
            <a:off x="3766503" y="3528695"/>
            <a:ext cx="672465" cy="460375"/>
          </a:xfrm>
          <a:prstGeom prst="rect">
            <a:avLst/>
          </a:prstGeom>
          <a:noFill/>
        </p:spPr>
        <p:txBody>
          <a:bodyPr wrap="square" rtlCol="0" anchor="t">
            <a:spAutoFit/>
          </a:bodyPr>
          <a:lstStyle/>
          <a:p>
            <a:r>
              <a:rPr sz="2400" dirty="0">
                <a:solidFill>
                  <a:srgbClr val="FF0000"/>
                </a:solidFill>
                <a:latin typeface="Times New Roman" panose="02020603050405020304" pitchFamily="18" charset="0"/>
                <a:cs typeface="Times New Roman" panose="02020603050405020304" pitchFamily="18" charset="0"/>
              </a:rPr>
              <a:t>3.6</a:t>
            </a:r>
          </a:p>
        </p:txBody>
      </p:sp>
      <p:sp>
        <p:nvSpPr>
          <p:cNvPr id="7" name="文本框 6"/>
          <p:cNvSpPr txBox="1"/>
          <p:nvPr/>
        </p:nvSpPr>
        <p:spPr>
          <a:xfrm>
            <a:off x="5018088" y="4514850"/>
            <a:ext cx="661035" cy="460375"/>
          </a:xfrm>
          <a:prstGeom prst="rect">
            <a:avLst/>
          </a:prstGeom>
          <a:noFill/>
        </p:spPr>
        <p:txBody>
          <a:bodyPr wrap="square" rtlCol="0" anchor="t">
            <a:spAutoFit/>
          </a:bodyPr>
          <a:lstStyle/>
          <a:p>
            <a:r>
              <a:rPr sz="2400" dirty="0">
                <a:solidFill>
                  <a:srgbClr val="FF0000"/>
                </a:solidFill>
                <a:latin typeface="Times New Roman" panose="02020603050405020304" pitchFamily="18" charset="0"/>
                <a:cs typeface="Times New Roman" panose="02020603050405020304" pitchFamily="18" charset="0"/>
              </a:rPr>
              <a:t>0.8</a:t>
            </a:r>
          </a:p>
        </p:txBody>
      </p:sp>
      <p:sp>
        <p:nvSpPr>
          <p:cNvPr id="9" name="文本框 8"/>
          <p:cNvSpPr txBox="1"/>
          <p:nvPr/>
        </p:nvSpPr>
        <p:spPr>
          <a:xfrm>
            <a:off x="2227898" y="5054600"/>
            <a:ext cx="1538605" cy="460375"/>
          </a:xfrm>
          <a:prstGeom prst="rect">
            <a:avLst/>
          </a:prstGeom>
          <a:noFill/>
        </p:spPr>
        <p:txBody>
          <a:bodyPr wrap="square" rtlCol="0" anchor="t">
            <a:spAutoFit/>
          </a:bodyPr>
          <a:lstStyle/>
          <a:p>
            <a:r>
              <a:rPr sz="2400" dirty="0">
                <a:solidFill>
                  <a:srgbClr val="FF0000"/>
                </a:solidFill>
                <a:latin typeface="Times New Roman" panose="02020603050405020304" pitchFamily="18" charset="0"/>
                <a:cs typeface="Times New Roman" panose="02020603050405020304" pitchFamily="18" charset="0"/>
              </a:rPr>
              <a:t>8×10</a:t>
            </a:r>
            <a:r>
              <a:rPr sz="2400" baseline="30000" dirty="0">
                <a:solidFill>
                  <a:srgbClr val="FF0000"/>
                </a:solidFill>
                <a:latin typeface="Times New Roman" panose="02020603050405020304" pitchFamily="18" charset="0"/>
                <a:cs typeface="Times New Roman" panose="02020603050405020304" pitchFamily="18" charset="0"/>
              </a:rPr>
              <a:t>－5</a:t>
            </a:r>
          </a:p>
        </p:txBody>
      </p:sp>
      <p:pic>
        <p:nvPicPr>
          <p:cNvPr id="2" name="图片 -2147482331" descr="C:\Documents and Settings\Administrator\桌面\湖南物理\PY163.TIF"/>
          <p:cNvPicPr>
            <a:picLocks noChangeAspect="1"/>
          </p:cNvPicPr>
          <p:nvPr/>
        </p:nvPicPr>
        <p:blipFill>
          <a:blip r:embed="rId3" r:link="rId4"/>
          <a:stretch>
            <a:fillRect/>
          </a:stretch>
        </p:blipFill>
        <p:spPr>
          <a:xfrm>
            <a:off x="9073833" y="1522730"/>
            <a:ext cx="1875155" cy="333883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additive="base">
                                        <p:cTn id="7"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additive="base">
                                        <p:cTn id="13"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9">
                                            <p:txEl>
                                              <p:pRg st="0" end="0"/>
                                            </p:txEl>
                                          </p:spTgt>
                                        </p:tgtEl>
                                        <p:attrNameLst>
                                          <p:attrName>style.visibility</p:attrName>
                                        </p:attrNameLst>
                                      </p:cBhvr>
                                      <p:to>
                                        <p:strVal val="visible"/>
                                      </p:to>
                                    </p:set>
                                    <p:anim calcmode="lin" valueType="num">
                                      <p:cBhvr additive="base">
                                        <p:cTn id="19"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 name="文本框 106"/>
          <p:cNvSpPr txBox="1"/>
          <p:nvPr/>
        </p:nvSpPr>
        <p:spPr>
          <a:xfrm>
            <a:off x="635318" y="1863725"/>
            <a:ext cx="11196320" cy="2900680"/>
          </a:xfrm>
          <a:prstGeom prst="rect">
            <a:avLst/>
          </a:prstGeom>
          <a:noFill/>
          <a:ln w="9525">
            <a:noFill/>
          </a:ln>
        </p:spPr>
        <p:txBody>
          <a:bodyPr wrap="square">
            <a:spAutoFit/>
          </a:bodyPr>
          <a:lstStyle/>
          <a:p>
            <a:pPr indent="0" fontAlgn="auto">
              <a:lnSpc>
                <a:spcPct val="140000"/>
              </a:lnSpc>
            </a:pPr>
            <a:endParaRPr lang="en-US" sz="1050" b="0">
              <a:latin typeface="Times New Roman" panose="02020603050405020304" pitchFamily="18" charset="0"/>
              <a:ea typeface="宋体" panose="02010600030101010101" pitchFamily="2" charset="-122"/>
            </a:endParaRPr>
          </a:p>
          <a:p>
            <a:pPr indent="0" fontAlgn="auto">
              <a:lnSpc>
                <a:spcPct val="140000"/>
              </a:lnSpc>
            </a:pPr>
            <a:r>
              <a:rPr lang="en-US" sz="2400" b="0">
                <a:latin typeface="Times New Roman" panose="02020603050405020304" pitchFamily="18" charset="0"/>
                <a:cs typeface="Times New Roman" panose="02020603050405020304" pitchFamily="18" charset="0"/>
              </a:rPr>
              <a:t>(3)</a:t>
            </a:r>
            <a:r>
              <a:rPr lang="zh-CN" sz="2400" b="0">
                <a:latin typeface="Times New Roman" panose="02020603050405020304" pitchFamily="18" charset="0"/>
                <a:cs typeface="Times New Roman" panose="02020603050405020304" pitchFamily="18" charset="0"/>
              </a:rPr>
              <a:t>通过计算，金属块的密度为</a:t>
            </a:r>
            <a:r>
              <a:rPr lang="en-US" sz="2400" b="0">
                <a:latin typeface="Times New Roman" panose="02020603050405020304" pitchFamily="18" charset="0"/>
                <a:cs typeface="Times New Roman" panose="02020603050405020304" pitchFamily="18" charset="0"/>
              </a:rPr>
              <a:t>________kg/m</a:t>
            </a:r>
            <a:r>
              <a:rPr lang="en-US" sz="2400" b="0" baseline="30000">
                <a:latin typeface="Times New Roman" panose="02020603050405020304" pitchFamily="18" charset="0"/>
                <a:cs typeface="Times New Roman" panose="02020603050405020304" pitchFamily="18" charset="0"/>
              </a:rPr>
              <a:t>3</a:t>
            </a:r>
            <a:r>
              <a:rPr lang="en-US" sz="2400" b="0">
                <a:latin typeface="Times New Roman" panose="02020603050405020304" pitchFamily="18" charset="0"/>
                <a:cs typeface="Times New Roman" panose="02020603050405020304" pitchFamily="18" charset="0"/>
              </a:rPr>
              <a:t>.</a:t>
            </a:r>
          </a:p>
          <a:p>
            <a:pPr indent="0" fontAlgn="auto">
              <a:lnSpc>
                <a:spcPct val="140000"/>
              </a:lnSpc>
            </a:pPr>
            <a:r>
              <a:rPr lang="en-US" sz="2400" b="0">
                <a:latin typeface="Times New Roman" panose="02020603050405020304" pitchFamily="18" charset="0"/>
                <a:cs typeface="Times New Roman" panose="02020603050405020304" pitchFamily="18" charset="0"/>
              </a:rPr>
              <a:t>(4)</a:t>
            </a:r>
            <a:r>
              <a:rPr lang="zh-CN" sz="2400" b="0">
                <a:latin typeface="Times New Roman" panose="02020603050405020304" pitchFamily="18" charset="0"/>
                <a:cs typeface="Times New Roman" panose="02020603050405020304" pitchFamily="18" charset="0"/>
              </a:rPr>
              <a:t>让金属块浸没在水中的深度继续增大，不接触杯底，金属块受到的浮力将如何变化？</a:t>
            </a:r>
            <a:r>
              <a:rPr lang="en-US" sz="2400" b="0">
                <a:latin typeface="Times New Roman" panose="02020603050405020304" pitchFamily="18" charset="0"/>
                <a:cs typeface="Times New Roman" panose="02020603050405020304" pitchFamily="18" charset="0"/>
              </a:rPr>
              <a:t>________</a:t>
            </a:r>
            <a:r>
              <a:rPr lang="zh-CN" sz="2400" b="0">
                <a:latin typeface="Times New Roman" panose="02020603050405020304" pitchFamily="18" charset="0"/>
                <a:cs typeface="Times New Roman" panose="02020603050405020304" pitchFamily="18" charset="0"/>
              </a:rPr>
              <a:t>．</a:t>
            </a:r>
            <a:endParaRPr lang="en-US" sz="2400" b="0">
              <a:latin typeface="Times New Roman" panose="02020603050405020304" pitchFamily="18" charset="0"/>
              <a:cs typeface="Times New Roman" panose="02020603050405020304" pitchFamily="18" charset="0"/>
            </a:endParaRPr>
          </a:p>
          <a:p>
            <a:pPr indent="0" fontAlgn="auto">
              <a:lnSpc>
                <a:spcPct val="140000"/>
              </a:lnSpc>
            </a:pPr>
            <a:r>
              <a:rPr lang="en-US" sz="2400" b="0">
                <a:latin typeface="Times New Roman" panose="02020603050405020304" pitchFamily="18" charset="0"/>
                <a:cs typeface="Times New Roman" panose="02020603050405020304" pitchFamily="18" charset="0"/>
              </a:rPr>
              <a:t>(5)</a:t>
            </a:r>
            <a:r>
              <a:rPr lang="zh-CN" sz="2400" b="0">
                <a:latin typeface="Times New Roman" panose="02020603050405020304" pitchFamily="18" charset="0"/>
                <a:cs typeface="Times New Roman" panose="02020603050405020304" pitchFamily="18" charset="0"/>
              </a:rPr>
              <a:t>在交流讨论中，小李同学认为一次测量就得出实验结论不科学，你认同他的观点吗？</a:t>
            </a:r>
            <a:r>
              <a:rPr lang="en-US" sz="2400" b="0">
                <a:latin typeface="Times New Roman" panose="02020603050405020304" pitchFamily="18" charset="0"/>
                <a:cs typeface="Times New Roman" panose="02020603050405020304" pitchFamily="18" charset="0"/>
              </a:rPr>
              <a:t>________</a:t>
            </a:r>
            <a:r>
              <a:rPr lang="zh-CN" sz="2400" b="0">
                <a:latin typeface="Times New Roman" panose="02020603050405020304" pitchFamily="18" charset="0"/>
                <a:cs typeface="Times New Roman" panose="02020603050405020304" pitchFamily="18" charset="0"/>
              </a:rPr>
              <a:t>．你认为怎样才能减少实验误差？</a:t>
            </a:r>
            <a:r>
              <a:rPr lang="en-US" sz="2400" b="0">
                <a:latin typeface="Times New Roman" panose="02020603050405020304" pitchFamily="18" charset="0"/>
                <a:cs typeface="Times New Roman" panose="02020603050405020304" pitchFamily="18" charset="0"/>
              </a:rPr>
              <a:t>__________________</a:t>
            </a:r>
            <a:r>
              <a:rPr lang="zh-CN" sz="2400" b="0">
                <a:latin typeface="Times New Roman" panose="02020603050405020304" pitchFamily="18" charset="0"/>
                <a:cs typeface="Times New Roman" panose="02020603050405020304" pitchFamily="18" charset="0"/>
              </a:rPr>
              <a:t>．</a:t>
            </a:r>
            <a:endParaRPr lang="zh-CN" altLang="en-US" sz="2400">
              <a:latin typeface="Times New Roman" panose="02020603050405020304" pitchFamily="18" charset="0"/>
              <a:cs typeface="Times New Roman" panose="02020603050405020304" pitchFamily="18" charset="0"/>
            </a:endParaRPr>
          </a:p>
        </p:txBody>
      </p:sp>
      <p:sp>
        <p:nvSpPr>
          <p:cNvPr id="10" name="文本框 9"/>
          <p:cNvSpPr txBox="1"/>
          <p:nvPr/>
        </p:nvSpPr>
        <p:spPr>
          <a:xfrm>
            <a:off x="4703128" y="2149475"/>
            <a:ext cx="1538605" cy="460375"/>
          </a:xfrm>
          <a:prstGeom prst="rect">
            <a:avLst/>
          </a:prstGeom>
          <a:noFill/>
        </p:spPr>
        <p:txBody>
          <a:bodyPr wrap="square" rtlCol="0" anchor="t">
            <a:spAutoFit/>
          </a:bodyPr>
          <a:lstStyle/>
          <a:p>
            <a:r>
              <a:rPr lang="en-US" altLang="zh-CN" sz="2400" dirty="0">
                <a:solidFill>
                  <a:srgbClr val="FF0000"/>
                </a:solidFill>
                <a:latin typeface="Times New Roman" panose="02020603050405020304" pitchFamily="18" charset="0"/>
                <a:cs typeface="Times New Roman" panose="02020603050405020304" pitchFamily="18" charset="0"/>
              </a:rPr>
              <a:t>4.5</a:t>
            </a:r>
            <a:r>
              <a:rPr lang="zh-CN" altLang="en-US" sz="2400" dirty="0">
                <a:solidFill>
                  <a:srgbClr val="FF0000"/>
                </a:solidFill>
                <a:latin typeface="Times New Roman" panose="02020603050405020304" pitchFamily="18" charset="0"/>
                <a:cs typeface="Times New Roman" panose="02020603050405020304" pitchFamily="18" charset="0"/>
              </a:rPr>
              <a:t>×10</a:t>
            </a:r>
            <a:r>
              <a:rPr lang="en-US" altLang="zh-CN" sz="2400" baseline="30000" dirty="0">
                <a:solidFill>
                  <a:srgbClr val="FF0000"/>
                </a:solidFill>
                <a:latin typeface="Times New Roman" panose="02020603050405020304" pitchFamily="18" charset="0"/>
                <a:cs typeface="Times New Roman" panose="02020603050405020304" pitchFamily="18" charset="0"/>
              </a:rPr>
              <a:t>3</a:t>
            </a:r>
          </a:p>
        </p:txBody>
      </p:sp>
      <p:sp>
        <p:nvSpPr>
          <p:cNvPr id="11" name="文本框 10"/>
          <p:cNvSpPr txBox="1"/>
          <p:nvPr/>
        </p:nvSpPr>
        <p:spPr>
          <a:xfrm>
            <a:off x="1824038" y="3204845"/>
            <a:ext cx="1044575" cy="460375"/>
          </a:xfrm>
          <a:prstGeom prst="rect">
            <a:avLst/>
          </a:prstGeom>
          <a:noFill/>
        </p:spPr>
        <p:txBody>
          <a:bodyPr wrap="square" rtlCol="0" anchor="t">
            <a:spAutoFit/>
          </a:bodyPr>
          <a:lstStyle/>
          <a:p>
            <a:r>
              <a:rPr sz="2400" dirty="0">
                <a:solidFill>
                  <a:srgbClr val="FF0000"/>
                </a:solidFill>
                <a:latin typeface="Times New Roman" panose="02020603050405020304" pitchFamily="18" charset="0"/>
                <a:cs typeface="Times New Roman" panose="02020603050405020304" pitchFamily="18" charset="0"/>
              </a:rPr>
              <a:t>不变</a:t>
            </a:r>
          </a:p>
        </p:txBody>
      </p:sp>
      <p:sp>
        <p:nvSpPr>
          <p:cNvPr id="12" name="文本框 11"/>
          <p:cNvSpPr txBox="1"/>
          <p:nvPr/>
        </p:nvSpPr>
        <p:spPr>
          <a:xfrm>
            <a:off x="1863408" y="4171950"/>
            <a:ext cx="822960" cy="460375"/>
          </a:xfrm>
          <a:prstGeom prst="rect">
            <a:avLst/>
          </a:prstGeom>
          <a:noFill/>
        </p:spPr>
        <p:txBody>
          <a:bodyPr wrap="square" rtlCol="0" anchor="t">
            <a:spAutoFit/>
          </a:bodyPr>
          <a:lstStyle/>
          <a:p>
            <a:r>
              <a:rPr sz="2400" dirty="0">
                <a:solidFill>
                  <a:srgbClr val="FF0000"/>
                </a:solidFill>
                <a:latin typeface="Times New Roman" panose="02020603050405020304" pitchFamily="18" charset="0"/>
                <a:cs typeface="Times New Roman" panose="02020603050405020304" pitchFamily="18" charset="0"/>
              </a:rPr>
              <a:t>认同</a:t>
            </a:r>
          </a:p>
        </p:txBody>
      </p:sp>
      <p:sp>
        <p:nvSpPr>
          <p:cNvPr id="13" name="文本框 12"/>
          <p:cNvSpPr txBox="1"/>
          <p:nvPr/>
        </p:nvSpPr>
        <p:spPr>
          <a:xfrm>
            <a:off x="7446328" y="4171950"/>
            <a:ext cx="2707005" cy="460375"/>
          </a:xfrm>
          <a:prstGeom prst="rect">
            <a:avLst/>
          </a:prstGeom>
          <a:noFill/>
        </p:spPr>
        <p:txBody>
          <a:bodyPr wrap="square" rtlCol="0" anchor="t">
            <a:spAutoFit/>
          </a:bodyPr>
          <a:lstStyle/>
          <a:p>
            <a:r>
              <a:rPr sz="2400" dirty="0">
                <a:solidFill>
                  <a:srgbClr val="FF0000"/>
                </a:solidFill>
                <a:latin typeface="Times New Roman" panose="02020603050405020304" pitchFamily="18" charset="0"/>
                <a:cs typeface="Times New Roman" panose="02020603050405020304" pitchFamily="18" charset="0"/>
              </a:rPr>
              <a:t>多次测量取平均值</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 calcmode="lin" valueType="num">
                                      <p:cBhvr additive="base">
                                        <p:cTn id="7"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1">
                                            <p:txEl>
                                              <p:pRg st="0" end="0"/>
                                            </p:txEl>
                                          </p:spTgt>
                                        </p:tgtEl>
                                        <p:attrNameLst>
                                          <p:attrName>style.visibility</p:attrName>
                                        </p:attrNameLst>
                                      </p:cBhvr>
                                      <p:to>
                                        <p:strVal val="visible"/>
                                      </p:to>
                                    </p:set>
                                    <p:anim calcmode="lin" valueType="num">
                                      <p:cBhvr additive="base">
                                        <p:cTn id="13"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2">
                                            <p:txEl>
                                              <p:pRg st="0" end="0"/>
                                            </p:txEl>
                                          </p:spTgt>
                                        </p:tgtEl>
                                        <p:attrNameLst>
                                          <p:attrName>style.visibility</p:attrName>
                                        </p:attrNameLst>
                                      </p:cBhvr>
                                      <p:to>
                                        <p:strVal val="visible"/>
                                      </p:to>
                                    </p:set>
                                    <p:anim calcmode="lin" valueType="num">
                                      <p:cBhvr additive="base">
                                        <p:cTn id="19"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3">
                                            <p:txEl>
                                              <p:pRg st="0" end="0"/>
                                            </p:txEl>
                                          </p:spTgt>
                                        </p:tgtEl>
                                        <p:attrNameLst>
                                          <p:attrName>style.visibility</p:attrName>
                                        </p:attrNameLst>
                                      </p:cBhvr>
                                      <p:to>
                                        <p:strVal val="visible"/>
                                      </p:to>
                                    </p:set>
                                    <p:anim calcmode="lin" valueType="num">
                                      <p:cBhvr additive="base">
                                        <p:cTn id="25"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30178323"/>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preset"/>
  <p:tag name="KSO_WM_TEMPLATE_INDEX" val="1"/>
</p:tagLst>
</file>

<file path=ppt/tags/tag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7.xml><?xml version="1.0" encoding="utf-8"?>
<p:tagLst xmlns:a="http://schemas.openxmlformats.org/drawingml/2006/main" xmlns:r="http://schemas.openxmlformats.org/officeDocument/2006/relationships" xmlns:p="http://schemas.openxmlformats.org/presentationml/2006/main">
  <p:tag name="KSO_WM_UNIT_TABLE_BEAUTIFY" val="smartTable{e149f49f-dbd1-4991-aefc-9f95ad3b2ce0}"/>
</p:tagLst>
</file>

<file path=ppt/tags/tag8.xml><?xml version="1.0" encoding="utf-8"?>
<p:tagLst xmlns:a="http://schemas.openxmlformats.org/drawingml/2006/main" xmlns:r="http://schemas.openxmlformats.org/officeDocument/2006/relationships" xmlns:p="http://schemas.openxmlformats.org/presentationml/2006/main">
  <p:tag name="KSO_WM_UNIT_TABLE_BEAUTIFY" val="smartTable{e149f49f-dbd1-4991-aefc-9f95ad3b2ce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2905</Words>
  <Application>Microsoft Office PowerPoint</Application>
  <PresentationFormat>自定义</PresentationFormat>
  <Paragraphs>320</Paragraphs>
  <Slides>39</Slides>
  <Notes>28</Notes>
  <HiddenSlides>0</HiddenSlides>
  <MMClips>0</MMClips>
  <ScaleCrop>false</ScaleCrop>
  <HeadingPairs>
    <vt:vector size="6" baseType="variant">
      <vt:variant>
        <vt:lpstr>主题</vt:lpstr>
      </vt:variant>
      <vt:variant>
        <vt:i4>1</vt:i4>
      </vt:variant>
      <vt:variant>
        <vt:lpstr>嵌入 OLE 服务器</vt:lpstr>
      </vt:variant>
      <vt:variant>
        <vt:i4>2</vt:i4>
      </vt:variant>
      <vt:variant>
        <vt:lpstr>幻灯片标题</vt:lpstr>
      </vt:variant>
      <vt:variant>
        <vt:i4>39</vt:i4>
      </vt:variant>
    </vt:vector>
  </HeadingPairs>
  <TitlesOfParts>
    <vt:vector size="42" baseType="lpstr">
      <vt:lpstr>Office 主题</vt:lpstr>
      <vt:lpstr>Equation.KSEE3</vt:lpstr>
      <vt:lpstr>Equation.DSMT4</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User</cp:lastModifiedBy>
  <cp:revision>6</cp:revision>
  <dcterms:created xsi:type="dcterms:W3CDTF">2019-11-26T04:16:00Z</dcterms:created>
  <dcterms:modified xsi:type="dcterms:W3CDTF">2020-03-14T01:55:12Z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2052-11.3.0.8775</vt:lpwstr>
  </property>
</Properties>
</file>