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610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NUL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NUL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emf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7" Type="http://schemas.openxmlformats.org/officeDocument/2006/relationships/slide" Target="slide1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3.xml"/><Relationship Id="rId4" Type="http://schemas.openxmlformats.org/officeDocument/2006/relationships/image" Target="../media/image11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NULL" TargetMode="External"/><Relationship Id="rId5" Type="http://schemas.openxmlformats.org/officeDocument/2006/relationships/image" Target="../media/image12.png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2.bin"/><Relationship Id="rId9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4.xml"/><Relationship Id="rId7" Type="http://schemas.openxmlformats.org/officeDocument/2006/relationships/image" Target="../media/image1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.xml"/><Relationship Id="rId10" Type="http://schemas.openxmlformats.org/officeDocument/2006/relationships/slide" Target="slide21.xml"/><Relationship Id="rId4" Type="http://schemas.openxmlformats.org/officeDocument/2006/relationships/tags" Target="../tags/tag5.xml"/><Relationship Id="rId9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4" Type="http://schemas.openxmlformats.org/officeDocument/2006/relationships/image" Target="NUL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NUL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NUL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2512061" y="2059942"/>
            <a:ext cx="717613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专题</a:t>
            </a: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四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  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质量与密度</a:t>
            </a:r>
          </a:p>
        </p:txBody>
      </p:sp>
      <p:sp>
        <p:nvSpPr>
          <p:cNvPr id="2" name="矩形 1"/>
          <p:cNvSpPr/>
          <p:nvPr/>
        </p:nvSpPr>
        <p:spPr>
          <a:xfrm>
            <a:off x="1992313" y="3478530"/>
            <a:ext cx="7985125" cy="775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   质量与密度的理解及计算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29043" y="1721485"/>
            <a:ext cx="97345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(2016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甲、乙两种物质的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图像如图所示，分析图像可知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若甲、乙的质量相等，则甲的体积较大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若甲、乙的体积相等，则甲的质量较小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两物质的密度之比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乙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4∶1</a:t>
            </a: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两物质的密度之比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乙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1∶4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62486" y="2405375"/>
            <a:ext cx="5410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pic>
        <p:nvPicPr>
          <p:cNvPr id="4" name="图片 -2147482345" descr="C:\Documents and Settings\Administrator\桌面\湖南物理\PY155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7789228" y="2546985"/>
            <a:ext cx="2483485" cy="21069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444548" y="4839970"/>
            <a:ext cx="982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915988" y="1133475"/>
            <a:ext cx="102616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 (2019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益阳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为确定某种矿石的密度，用天平测量出一小块矿石的质量为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35.2 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．用量筒测小块矿石的体积如图所示，该小块矿石的体积为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______cm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根据测量结果可知，该矿石的密度为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______g/cm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9823" y="2348230"/>
            <a:ext cx="1209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5" name="矩形 4"/>
          <p:cNvSpPr/>
          <p:nvPr/>
        </p:nvSpPr>
        <p:spPr>
          <a:xfrm>
            <a:off x="5356543" y="5389245"/>
            <a:ext cx="113220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16788" y="2348230"/>
            <a:ext cx="894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3.52</a:t>
            </a:r>
          </a:p>
        </p:txBody>
      </p:sp>
      <p:pic>
        <p:nvPicPr>
          <p:cNvPr id="3" name="图片 -2147482344" descr="C:\Documents and Settings\Administrator\桌面\湖南物理\PY156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5129213" y="3283585"/>
            <a:ext cx="1586865" cy="194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736918" y="1336040"/>
            <a:ext cx="10717530" cy="433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 (2019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郴州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为了制作一座高度为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的立方体实心塑像基座，现用同样的材料制作一个高度为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，重为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的实心样品．那么这座实心塑像基座的密度为</a:t>
            </a:r>
          </a:p>
          <a:p>
            <a:pPr indent="0" fontAlgn="auto">
              <a:lnSpc>
                <a:spcPct val="2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，重为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 (2018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永州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小达同学查密度表知道冰的密度是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0.9×10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他将一质量为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 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的冰块放入空玻璃杯中，在冰块熔化成水的过程中，需要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吸收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热量．完全熔化后，水的质量为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，水的体积为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，冰熔化成水后体积将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34588" y="3997960"/>
            <a:ext cx="80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吸收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83818" y="4556125"/>
            <a:ext cx="730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451783" y="4556125"/>
            <a:ext cx="790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371658" y="5085080"/>
            <a:ext cx="840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</a:p>
        </p:txBody>
      </p:sp>
      <p:graphicFrame>
        <p:nvGraphicFramePr>
          <p:cNvPr id="10" name="对象 9"/>
          <p:cNvGraphicFramePr/>
          <p:nvPr/>
        </p:nvGraphicFramePr>
        <p:xfrm>
          <a:off x="3155633" y="2491105"/>
          <a:ext cx="1031240" cy="795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4" imgW="896620" imgH="690880" progId="Equation.DSMT4">
                  <p:embed/>
                </p:oleObj>
              </mc:Choice>
              <mc:Fallback>
                <p:oleObj r:id="rId4" imgW="896620" imgH="69088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55633" y="2491105"/>
                        <a:ext cx="1031240" cy="795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rcRect r="91303" b="-8175"/>
          <a:stretch>
            <a:fillRect/>
          </a:stretch>
        </p:blipFill>
        <p:spPr>
          <a:xfrm>
            <a:off x="1027748" y="2419350"/>
            <a:ext cx="459740" cy="86550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MainIdea"/>
          <p:cNvSpPr/>
          <p:nvPr/>
        </p:nvSpPr>
        <p:spPr>
          <a:xfrm>
            <a:off x="4825048" y="3286760"/>
            <a:ext cx="2645410" cy="1178560"/>
          </a:xfrm>
          <a:custGeom>
            <a:avLst/>
            <a:gdLst>
              <a:gd name="rtl" fmla="*/ 224960 w 1699360"/>
              <a:gd name="rtt" fmla="*/ 132240 h 547200"/>
              <a:gd name="rtr" fmla="*/ 1471360 w 1699360"/>
              <a:gd name="rtb" fmla="*/ 428640 h 547200"/>
            </a:gdLst>
            <a:ahLst/>
            <a:cxnLst/>
            <a:rect l="rtl" t="rtt" r="rtr" b="rtb"/>
            <a:pathLst>
              <a:path w="1699360" h="547200">
                <a:moveTo>
                  <a:pt x="273600" y="0"/>
                </a:moveTo>
                <a:lnTo>
                  <a:pt x="1425760" y="0"/>
                </a:lnTo>
                <a:cubicBezTo>
                  <a:pt x="1576871" y="0"/>
                  <a:pt x="1699360" y="122491"/>
                  <a:pt x="1699360" y="273600"/>
                </a:cubicBezTo>
                <a:cubicBezTo>
                  <a:pt x="1699360" y="424709"/>
                  <a:pt x="1576871" y="547200"/>
                  <a:pt x="14257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质量与密度</a:t>
            </a:r>
          </a:p>
        </p:txBody>
      </p:sp>
      <p:grpSp>
        <p:nvGrpSpPr>
          <p:cNvPr id="8" name="组合 7"/>
          <p:cNvGrpSpPr/>
          <p:nvPr/>
        </p:nvGrpSpPr>
        <p:grpSpPr>
          <a:xfrm flipH="1">
            <a:off x="1818890" y="4838053"/>
            <a:ext cx="3963008" cy="1400113"/>
            <a:chOff x="12053" y="16629"/>
            <a:chExt cx="18820" cy="3119"/>
          </a:xfrm>
        </p:grpSpPr>
        <p:sp>
          <p:nvSpPr>
            <p:cNvPr id="103" name="MMConnector"/>
            <p:cNvSpPr/>
            <p:nvPr/>
          </p:nvSpPr>
          <p:spPr>
            <a:xfrm flipH="1">
              <a:off x="12053" y="16629"/>
              <a:ext cx="3531" cy="3119"/>
            </a:xfrm>
            <a:custGeom>
              <a:avLst/>
              <a:gdLst/>
              <a:ahLst/>
              <a:cxnLst/>
              <a:rect l="0" t="0" r="0" b="0"/>
              <a:pathLst>
                <a:path w="958331" h="484273">
                  <a:moveTo>
                    <a:pt x="150116" y="-96045"/>
                  </a:moveTo>
                  <a:cubicBezTo>
                    <a:pt x="165782" y="-107063"/>
                    <a:pt x="168918" y="-124483"/>
                    <a:pt x="160324" y="-136323"/>
                  </a:cubicBezTo>
                  <a:cubicBezTo>
                    <a:pt x="151730" y="-148163"/>
                    <a:pt x="134061" y="-150758"/>
                    <a:pt x="118866" y="-139100"/>
                  </a:cubicBezTo>
                  <a:cubicBezTo>
                    <a:pt x="104659" y="-128199"/>
                    <a:pt x="90452" y="-117298"/>
                    <a:pt x="76388" y="-106266"/>
                  </a:cubicBezTo>
                  <a:cubicBezTo>
                    <a:pt x="62324" y="-95235"/>
                    <a:pt x="48404" y="-84073"/>
                    <a:pt x="34551" y="-72863"/>
                  </a:cubicBezTo>
                  <a:cubicBezTo>
                    <a:pt x="20697" y="-61654"/>
                    <a:pt x="6911" y="-50397"/>
                    <a:pt x="-6828" y="-39116"/>
                  </a:cubicBezTo>
                  <a:cubicBezTo>
                    <a:pt x="-20566" y="-27836"/>
                    <a:pt x="-34256" y="-16532"/>
                    <a:pt x="-47934" y="-5244"/>
                  </a:cubicBezTo>
                  <a:cubicBezTo>
                    <a:pt x="-61612" y="6043"/>
                    <a:pt x="-75277" y="17315"/>
                    <a:pt x="-88960" y="28535"/>
                  </a:cubicBezTo>
                  <a:cubicBezTo>
                    <a:pt x="-102644" y="39756"/>
                    <a:pt x="-116346" y="50924"/>
                    <a:pt x="-130099" y="62004"/>
                  </a:cubicBezTo>
                  <a:cubicBezTo>
                    <a:pt x="-143852" y="73084"/>
                    <a:pt x="-157656" y="84075"/>
                    <a:pt x="-171540" y="94937"/>
                  </a:cubicBezTo>
                  <a:cubicBezTo>
                    <a:pt x="-185425" y="105800"/>
                    <a:pt x="-199392" y="116536"/>
                    <a:pt x="-213469" y="127102"/>
                  </a:cubicBezTo>
                  <a:cubicBezTo>
                    <a:pt x="-227546" y="137669"/>
                    <a:pt x="-241734" y="148067"/>
                    <a:pt x="-256059" y="158253"/>
                  </a:cubicBezTo>
                  <a:cubicBezTo>
                    <a:pt x="-270384" y="168439"/>
                    <a:pt x="-284847" y="178414"/>
                    <a:pt x="-299471" y="188132"/>
                  </a:cubicBezTo>
                  <a:cubicBezTo>
                    <a:pt x="-314095" y="197850"/>
                    <a:pt x="-328880" y="207311"/>
                    <a:pt x="-343843" y="216469"/>
                  </a:cubicBezTo>
                  <a:cubicBezTo>
                    <a:pt x="-358807" y="225627"/>
                    <a:pt x="-373951" y="234482"/>
                    <a:pt x="-389285" y="242986"/>
                  </a:cubicBezTo>
                  <a:cubicBezTo>
                    <a:pt x="-404620" y="251491"/>
                    <a:pt x="-420145" y="259645"/>
                    <a:pt x="-435868" y="267403"/>
                  </a:cubicBezTo>
                  <a:cubicBezTo>
                    <a:pt x="-451590" y="275162"/>
                    <a:pt x="-467508" y="282524"/>
                    <a:pt x="-483617" y="289450"/>
                  </a:cubicBezTo>
                  <a:cubicBezTo>
                    <a:pt x="-499726" y="296376"/>
                    <a:pt x="-516025" y="302864"/>
                    <a:pt x="-532510" y="308880"/>
                  </a:cubicBezTo>
                  <a:cubicBezTo>
                    <a:pt x="-548996" y="314897"/>
                    <a:pt x="-565668" y="320442"/>
                    <a:pt x="-582472" y="325488"/>
                  </a:cubicBezTo>
                  <a:cubicBezTo>
                    <a:pt x="-599277" y="330534"/>
                    <a:pt x="-616214" y="335081"/>
                    <a:pt x="-633382" y="339119"/>
                  </a:cubicBezTo>
                  <a:cubicBezTo>
                    <a:pt x="-650550" y="343157"/>
                    <a:pt x="-667950" y="346686"/>
                    <a:pt x="-685081" y="349686"/>
                  </a:cubicBezTo>
                  <a:cubicBezTo>
                    <a:pt x="-702213" y="352686"/>
                    <a:pt x="-719076" y="355157"/>
                    <a:pt x="-737390" y="357169"/>
                  </a:cubicBezTo>
                  <a:cubicBezTo>
                    <a:pt x="-755704" y="359180"/>
                    <a:pt x="-775469" y="360732"/>
                    <a:pt x="-790119" y="361611"/>
                  </a:cubicBezTo>
                  <a:cubicBezTo>
                    <a:pt x="-804769" y="362490"/>
                    <a:pt x="-814305" y="362695"/>
                    <a:pt x="-823840" y="362900"/>
                  </a:cubicBezTo>
                  <a:cubicBezTo>
                    <a:pt x="-826575" y="362959"/>
                    <a:pt x="-828400" y="364610"/>
                    <a:pt x="-828400" y="366700"/>
                  </a:cubicBezTo>
                  <a:cubicBezTo>
                    <a:pt x="-828400" y="368790"/>
                    <a:pt x="-826575" y="370445"/>
                    <a:pt x="-823840" y="370500"/>
                  </a:cubicBezTo>
                  <a:cubicBezTo>
                    <a:pt x="-814230" y="370693"/>
                    <a:pt x="-804621" y="370885"/>
                    <a:pt x="-789805" y="370613"/>
                  </a:cubicBezTo>
                  <a:cubicBezTo>
                    <a:pt x="-774989" y="370341"/>
                    <a:pt x="-754966" y="369603"/>
                    <a:pt x="-736361" y="368338"/>
                  </a:cubicBezTo>
                  <a:cubicBezTo>
                    <a:pt x="-717756" y="367074"/>
                    <a:pt x="-700569" y="365281"/>
                    <a:pt x="-683065" y="362961"/>
                  </a:cubicBezTo>
                  <a:cubicBezTo>
                    <a:pt x="-665561" y="360640"/>
                    <a:pt x="-647741" y="357791"/>
                    <a:pt x="-630112" y="354410"/>
                  </a:cubicBezTo>
                  <a:cubicBezTo>
                    <a:pt x="-612483" y="351029"/>
                    <a:pt x="-595045" y="347116"/>
                    <a:pt x="-577703" y="342685"/>
                  </a:cubicBezTo>
                  <a:cubicBezTo>
                    <a:pt x="-560362" y="338253"/>
                    <a:pt x="-543117" y="333304"/>
                    <a:pt x="-526030" y="327860"/>
                  </a:cubicBezTo>
                  <a:cubicBezTo>
                    <a:pt x="-508943" y="322417"/>
                    <a:pt x="-492014" y="316480"/>
                    <a:pt x="-475255" y="310085"/>
                  </a:cubicBezTo>
                  <a:cubicBezTo>
                    <a:pt x="-458496" y="303691"/>
                    <a:pt x="-441906" y="296839"/>
                    <a:pt x="-425500" y="289574"/>
                  </a:cubicBezTo>
                  <a:cubicBezTo>
                    <a:pt x="-409094" y="282309"/>
                    <a:pt x="-392872" y="274631"/>
                    <a:pt x="-376836" y="266589"/>
                  </a:cubicBezTo>
                  <a:cubicBezTo>
                    <a:pt x="-360800" y="258547"/>
                    <a:pt x="-344950" y="250142"/>
                    <a:pt x="-329281" y="241425"/>
                  </a:cubicBezTo>
                  <a:cubicBezTo>
                    <a:pt x="-313612" y="232709"/>
                    <a:pt x="-298124" y="223680"/>
                    <a:pt x="-282803" y="214393"/>
                  </a:cubicBezTo>
                  <a:cubicBezTo>
                    <a:pt x="-267483" y="205105"/>
                    <a:pt x="-252330" y="195557"/>
                    <a:pt x="-237327" y="185801"/>
                  </a:cubicBezTo>
                  <a:cubicBezTo>
                    <a:pt x="-222324" y="176044"/>
                    <a:pt x="-207470" y="166079"/>
                    <a:pt x="-192743" y="155952"/>
                  </a:cubicBezTo>
                  <a:cubicBezTo>
                    <a:pt x="-178016" y="145825"/>
                    <a:pt x="-163415" y="135538"/>
                    <a:pt x="-148916" y="125135"/>
                  </a:cubicBezTo>
                  <a:cubicBezTo>
                    <a:pt x="-134417" y="114732"/>
                    <a:pt x="-120019" y="104214"/>
                    <a:pt x="-105695" y="93624"/>
                  </a:cubicBezTo>
                  <a:cubicBezTo>
                    <a:pt x="-91371" y="83034"/>
                    <a:pt x="-77121" y="72372"/>
                    <a:pt x="-62917" y="61679"/>
                  </a:cubicBezTo>
                  <a:cubicBezTo>
                    <a:pt x="-48713" y="50987"/>
                    <a:pt x="-34555" y="40264"/>
                    <a:pt x="-20415" y="29550"/>
                  </a:cubicBezTo>
                  <a:cubicBezTo>
                    <a:pt x="-6276" y="18836"/>
                    <a:pt x="7846" y="8131"/>
                    <a:pt x="21978" y="-2522"/>
                  </a:cubicBezTo>
                  <a:cubicBezTo>
                    <a:pt x="36111" y="-13176"/>
                    <a:pt x="50254" y="-23777"/>
                    <a:pt x="64428" y="-34303"/>
                  </a:cubicBezTo>
                  <a:cubicBezTo>
                    <a:pt x="78601" y="-44828"/>
                    <a:pt x="92805" y="-55278"/>
                    <a:pt x="107091" y="-65556"/>
                  </a:cubicBezTo>
                  <a:cubicBezTo>
                    <a:pt x="121378" y="-75834"/>
                    <a:pt x="135747" y="-85939"/>
                    <a:pt x="150116" y="-96045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8726" y="18489"/>
              <a:ext cx="12147" cy="1006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量筒的使用和读数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430453" y="2065020"/>
            <a:ext cx="2204720" cy="2032635"/>
            <a:chOff x="11700" y="3252"/>
            <a:chExt cx="3472" cy="3201"/>
          </a:xfrm>
        </p:grpSpPr>
        <p:sp>
          <p:nvSpPr>
            <p:cNvPr id="105" name="MMConnector"/>
            <p:cNvSpPr/>
            <p:nvPr/>
          </p:nvSpPr>
          <p:spPr>
            <a:xfrm>
              <a:off x="11700" y="4929"/>
              <a:ext cx="2319" cy="1525"/>
            </a:xfrm>
            <a:custGeom>
              <a:avLst/>
              <a:gdLst/>
              <a:ahLst/>
              <a:cxnLst/>
              <a:rect l="0" t="0" r="0" b="0"/>
              <a:pathLst>
                <a:path w="945867" h="449486">
                  <a:moveTo>
                    <a:pt x="-137093" y="81289"/>
                  </a:moveTo>
                  <a:cubicBezTo>
                    <a:pt x="-153048" y="91883"/>
                    <a:pt x="-156620" y="109233"/>
                    <a:pt x="-148333" y="121290"/>
                  </a:cubicBezTo>
                  <a:cubicBezTo>
                    <a:pt x="-140047" y="133347"/>
                    <a:pt x="-122450" y="136398"/>
                    <a:pt x="-106961" y="125133"/>
                  </a:cubicBezTo>
                  <a:cubicBezTo>
                    <a:pt x="-92491" y="114608"/>
                    <a:pt x="-78020" y="104084"/>
                    <a:pt x="-63678" y="93439"/>
                  </a:cubicBezTo>
                  <a:cubicBezTo>
                    <a:pt x="-49336" y="82795"/>
                    <a:pt x="-35122" y="72031"/>
                    <a:pt x="-20966" y="61228"/>
                  </a:cubicBezTo>
                  <a:cubicBezTo>
                    <a:pt x="-6810" y="50424"/>
                    <a:pt x="7289" y="39581"/>
                    <a:pt x="21349" y="28723"/>
                  </a:cubicBezTo>
                  <a:cubicBezTo>
                    <a:pt x="35410" y="17866"/>
                    <a:pt x="49432" y="6995"/>
                    <a:pt x="63449" y="-3851"/>
                  </a:cubicBezTo>
                  <a:cubicBezTo>
                    <a:pt x="77466" y="-14697"/>
                    <a:pt x="91478" y="-25516"/>
                    <a:pt x="105516" y="-36274"/>
                  </a:cubicBezTo>
                  <a:cubicBezTo>
                    <a:pt x="119554" y="-47031"/>
                    <a:pt x="133617" y="-57726"/>
                    <a:pt x="147737" y="-68320"/>
                  </a:cubicBezTo>
                  <a:cubicBezTo>
                    <a:pt x="161856" y="-78913"/>
                    <a:pt x="176031" y="-89406"/>
                    <a:pt x="190291" y="-99758"/>
                  </a:cubicBezTo>
                  <a:cubicBezTo>
                    <a:pt x="204551" y="-110110"/>
                    <a:pt x="218897" y="-120321"/>
                    <a:pt x="233354" y="-130349"/>
                  </a:cubicBezTo>
                  <a:cubicBezTo>
                    <a:pt x="247812" y="-140377"/>
                    <a:pt x="262382" y="-150223"/>
                    <a:pt x="277088" y="-159843"/>
                  </a:cubicBezTo>
                  <a:cubicBezTo>
                    <a:pt x="291795" y="-169462"/>
                    <a:pt x="306638" y="-178856"/>
                    <a:pt x="321638" y="-187978"/>
                  </a:cubicBezTo>
                  <a:cubicBezTo>
                    <a:pt x="336638" y="-197100"/>
                    <a:pt x="351795" y="-205951"/>
                    <a:pt x="367124" y="-214486"/>
                  </a:cubicBezTo>
                  <a:cubicBezTo>
                    <a:pt x="382452" y="-223020"/>
                    <a:pt x="397953" y="-231237"/>
                    <a:pt x="413633" y="-239093"/>
                  </a:cubicBezTo>
                  <a:cubicBezTo>
                    <a:pt x="429313" y="-246950"/>
                    <a:pt x="445174" y="-254444"/>
                    <a:pt x="461215" y="-261535"/>
                  </a:cubicBezTo>
                  <a:cubicBezTo>
                    <a:pt x="477257" y="-268626"/>
                    <a:pt x="493480" y="-275313"/>
                    <a:pt x="509874" y="-281560"/>
                  </a:cubicBezTo>
                  <a:cubicBezTo>
                    <a:pt x="526268" y="-287807"/>
                    <a:pt x="542834" y="-293614"/>
                    <a:pt x="559565" y="-298951"/>
                  </a:cubicBezTo>
                  <a:cubicBezTo>
                    <a:pt x="576296" y="-304288"/>
                    <a:pt x="593191" y="-309154"/>
                    <a:pt x="610198" y="-313533"/>
                  </a:cubicBezTo>
                  <a:cubicBezTo>
                    <a:pt x="627205" y="-317913"/>
                    <a:pt x="644325" y="-321805"/>
                    <a:pt x="661643" y="-325189"/>
                  </a:cubicBezTo>
                  <a:cubicBezTo>
                    <a:pt x="678962" y="-328574"/>
                    <a:pt x="696479" y="-331452"/>
                    <a:pt x="713743" y="-333865"/>
                  </a:cubicBezTo>
                  <a:cubicBezTo>
                    <a:pt x="731007" y="-336278"/>
                    <a:pt x="748018" y="-338227"/>
                    <a:pt x="766325" y="-339568"/>
                  </a:cubicBezTo>
                  <a:cubicBezTo>
                    <a:pt x="784632" y="-340909"/>
                    <a:pt x="804236" y="-341643"/>
                    <a:pt x="823840" y="-342376"/>
                  </a:cubicBezTo>
                  <a:cubicBezTo>
                    <a:pt x="826574" y="-342478"/>
                    <a:pt x="828400" y="-344185"/>
                    <a:pt x="828400" y="-346275"/>
                  </a:cubicBezTo>
                  <a:cubicBezTo>
                    <a:pt x="828400" y="-348365"/>
                    <a:pt x="826576" y="-350171"/>
                    <a:pt x="823840" y="-350174"/>
                  </a:cubicBezTo>
                  <a:cubicBezTo>
                    <a:pt x="804055" y="-350195"/>
                    <a:pt x="784271" y="-350215"/>
                    <a:pt x="765735" y="-349619"/>
                  </a:cubicBezTo>
                  <a:cubicBezTo>
                    <a:pt x="747200" y="-349023"/>
                    <a:pt x="729914" y="-347810"/>
                    <a:pt x="712330" y="-346122"/>
                  </a:cubicBezTo>
                  <a:cubicBezTo>
                    <a:pt x="694746" y="-344433"/>
                    <a:pt x="676864" y="-342269"/>
                    <a:pt x="659138" y="-339581"/>
                  </a:cubicBezTo>
                  <a:cubicBezTo>
                    <a:pt x="641412" y="-336894"/>
                    <a:pt x="623842" y="-333683"/>
                    <a:pt x="606347" y="-329966"/>
                  </a:cubicBezTo>
                  <a:cubicBezTo>
                    <a:pt x="588851" y="-326250"/>
                    <a:pt x="571429" y="-322028"/>
                    <a:pt x="554139" y="-317315"/>
                  </a:cubicBezTo>
                  <a:cubicBezTo>
                    <a:pt x="536849" y="-312602"/>
                    <a:pt x="519692" y="-307399"/>
                    <a:pt x="502681" y="-301735"/>
                  </a:cubicBezTo>
                  <a:cubicBezTo>
                    <a:pt x="485671" y="-296072"/>
                    <a:pt x="468807" y="-289948"/>
                    <a:pt x="452107" y="-283403"/>
                  </a:cubicBezTo>
                  <a:cubicBezTo>
                    <a:pt x="435408" y="-276858"/>
                    <a:pt x="418873" y="-269891"/>
                    <a:pt x="402509" y="-262548"/>
                  </a:cubicBezTo>
                  <a:cubicBezTo>
                    <a:pt x="386144" y="-255205"/>
                    <a:pt x="369951" y="-247486"/>
                    <a:pt x="353927" y="-239440"/>
                  </a:cubicBezTo>
                  <a:cubicBezTo>
                    <a:pt x="337903" y="-231394"/>
                    <a:pt x="322049" y="-223021"/>
                    <a:pt x="306356" y="-214372"/>
                  </a:cubicBezTo>
                  <a:cubicBezTo>
                    <a:pt x="290663" y="-205723"/>
                    <a:pt x="275131" y="-196797"/>
                    <a:pt x="259745" y="-187646"/>
                  </a:cubicBezTo>
                  <a:cubicBezTo>
                    <a:pt x="244359" y="-178495"/>
                    <a:pt x="229120" y="-169118"/>
                    <a:pt x="214007" y="-159563"/>
                  </a:cubicBezTo>
                  <a:cubicBezTo>
                    <a:pt x="198895" y="-150008"/>
                    <a:pt x="183909" y="-140277"/>
                    <a:pt x="169027" y="-130414"/>
                  </a:cubicBezTo>
                  <a:cubicBezTo>
                    <a:pt x="154145" y="-120552"/>
                    <a:pt x="139366" y="-110559"/>
                    <a:pt x="124667" y="-100480"/>
                  </a:cubicBezTo>
                  <a:cubicBezTo>
                    <a:pt x="109967" y="-90401"/>
                    <a:pt x="95346" y="-80236"/>
                    <a:pt x="80778" y="-70028"/>
                  </a:cubicBezTo>
                  <a:cubicBezTo>
                    <a:pt x="66209" y="-59820"/>
                    <a:pt x="51692" y="-49569"/>
                    <a:pt x="37202" y="-39314"/>
                  </a:cubicBezTo>
                  <a:cubicBezTo>
                    <a:pt x="22712" y="-29060"/>
                    <a:pt x="8247" y="-18803"/>
                    <a:pt x="-6219" y="-8586"/>
                  </a:cubicBezTo>
                  <a:cubicBezTo>
                    <a:pt x="-20685" y="1630"/>
                    <a:pt x="-35153" y="11806"/>
                    <a:pt x="-49642" y="21916"/>
                  </a:cubicBezTo>
                  <a:cubicBezTo>
                    <a:pt x="-64131" y="32025"/>
                    <a:pt x="-78641" y="42068"/>
                    <a:pt x="-93220" y="51953"/>
                  </a:cubicBezTo>
                  <a:cubicBezTo>
                    <a:pt x="-107798" y="61837"/>
                    <a:pt x="-122446" y="71563"/>
                    <a:pt x="-137093" y="81289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3720" y="3252"/>
              <a:ext cx="1453" cy="1006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密度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60078" y="3662680"/>
            <a:ext cx="2423160" cy="1655445"/>
            <a:chOff x="4974" y="6178"/>
            <a:chExt cx="3816" cy="2607"/>
          </a:xfrm>
        </p:grpSpPr>
        <p:sp>
          <p:nvSpPr>
            <p:cNvPr id="115" name="MMConnector"/>
            <p:cNvSpPr/>
            <p:nvPr/>
          </p:nvSpPr>
          <p:spPr>
            <a:xfrm rot="21420000">
              <a:off x="7599" y="6683"/>
              <a:ext cx="1191" cy="844"/>
            </a:xfrm>
            <a:custGeom>
              <a:avLst/>
              <a:gdLst/>
              <a:ahLst/>
              <a:cxnLst/>
              <a:rect l="0" t="0" r="0" b="0"/>
              <a:pathLst>
                <a:path w="826665" h="147744">
                  <a:moveTo>
                    <a:pt x="9560" y="12889"/>
                  </a:moveTo>
                  <a:cubicBezTo>
                    <a:pt x="28206" y="8520"/>
                    <a:pt x="37409" y="-6772"/>
                    <a:pt x="33705" y="-20925"/>
                  </a:cubicBezTo>
                  <a:cubicBezTo>
                    <a:pt x="30001" y="-35079"/>
                    <a:pt x="14474" y="-43949"/>
                    <a:pt x="-3909" y="-38578"/>
                  </a:cubicBezTo>
                  <a:cubicBezTo>
                    <a:pt x="-20968" y="-33593"/>
                    <a:pt x="-38028" y="-28608"/>
                    <a:pt x="-55065" y="-23602"/>
                  </a:cubicBezTo>
                  <a:cubicBezTo>
                    <a:pt x="-72102" y="-18595"/>
                    <a:pt x="-89116" y="-13565"/>
                    <a:pt x="-106124" y="-8549"/>
                  </a:cubicBezTo>
                  <a:cubicBezTo>
                    <a:pt x="-123131" y="-3533"/>
                    <a:pt x="-140132" y="1469"/>
                    <a:pt x="-157133" y="6437"/>
                  </a:cubicBezTo>
                  <a:cubicBezTo>
                    <a:pt x="-174133" y="11406"/>
                    <a:pt x="-191133" y="16339"/>
                    <a:pt x="-208141" y="21213"/>
                  </a:cubicBezTo>
                  <a:cubicBezTo>
                    <a:pt x="-225149" y="26086"/>
                    <a:pt x="-242165" y="30899"/>
                    <a:pt x="-259198" y="35628"/>
                  </a:cubicBezTo>
                  <a:cubicBezTo>
                    <a:pt x="-276230" y="40356"/>
                    <a:pt x="-293279" y="44999"/>
                    <a:pt x="-310351" y="49532"/>
                  </a:cubicBezTo>
                  <a:cubicBezTo>
                    <a:pt x="-327423" y="54066"/>
                    <a:pt x="-344518" y="58489"/>
                    <a:pt x="-361644" y="62778"/>
                  </a:cubicBezTo>
                  <a:cubicBezTo>
                    <a:pt x="-378769" y="67067"/>
                    <a:pt x="-395923" y="71221"/>
                    <a:pt x="-413113" y="75218"/>
                  </a:cubicBezTo>
                  <a:cubicBezTo>
                    <a:pt x="-430302" y="79214"/>
                    <a:pt x="-447527" y="83053"/>
                    <a:pt x="-464788" y="86712"/>
                  </a:cubicBezTo>
                  <a:cubicBezTo>
                    <a:pt x="-482049" y="90371"/>
                    <a:pt x="-499347" y="93850"/>
                    <a:pt x="-516688" y="97129"/>
                  </a:cubicBezTo>
                  <a:cubicBezTo>
                    <a:pt x="-534028" y="100408"/>
                    <a:pt x="-551411" y="103487"/>
                    <a:pt x="-568821" y="106347"/>
                  </a:cubicBezTo>
                  <a:cubicBezTo>
                    <a:pt x="-586230" y="109207"/>
                    <a:pt x="-603667" y="111849"/>
                    <a:pt x="-621184" y="114259"/>
                  </a:cubicBezTo>
                  <a:cubicBezTo>
                    <a:pt x="-638702" y="116670"/>
                    <a:pt x="-656301" y="118850"/>
                    <a:pt x="-673765" y="120776"/>
                  </a:cubicBezTo>
                  <a:cubicBezTo>
                    <a:pt x="-691229" y="122701"/>
                    <a:pt x="-708559" y="124372"/>
                    <a:pt x="-726538" y="125823"/>
                  </a:cubicBezTo>
                  <a:cubicBezTo>
                    <a:pt x="-744517" y="127274"/>
                    <a:pt x="-763146" y="128504"/>
                    <a:pt x="-779472" y="129347"/>
                  </a:cubicBezTo>
                  <a:cubicBezTo>
                    <a:pt x="-795797" y="130190"/>
                    <a:pt x="-809818" y="130645"/>
                    <a:pt x="-823840" y="131100"/>
                  </a:cubicBezTo>
                  <a:cubicBezTo>
                    <a:pt x="-826575" y="131189"/>
                    <a:pt x="-828400" y="132810"/>
                    <a:pt x="-828400" y="134900"/>
                  </a:cubicBezTo>
                  <a:cubicBezTo>
                    <a:pt x="-828400" y="136990"/>
                    <a:pt x="-826575" y="138641"/>
                    <a:pt x="-823840" y="138700"/>
                  </a:cubicBezTo>
                  <a:cubicBezTo>
                    <a:pt x="-809751" y="139005"/>
                    <a:pt x="-795662" y="139311"/>
                    <a:pt x="-779224" y="139352"/>
                  </a:cubicBezTo>
                  <a:cubicBezTo>
                    <a:pt x="-762787" y="139394"/>
                    <a:pt x="-744001" y="139171"/>
                    <a:pt x="-725844" y="138692"/>
                  </a:cubicBezTo>
                  <a:cubicBezTo>
                    <a:pt x="-707686" y="138212"/>
                    <a:pt x="-690157" y="137476"/>
                    <a:pt x="-672468" y="136490"/>
                  </a:cubicBezTo>
                  <a:cubicBezTo>
                    <a:pt x="-654779" y="135503"/>
                    <a:pt x="-636931" y="134268"/>
                    <a:pt x="-619143" y="132794"/>
                  </a:cubicBezTo>
                  <a:cubicBezTo>
                    <a:pt x="-601355" y="131321"/>
                    <a:pt x="-583628" y="129609"/>
                    <a:pt x="-565911" y="127675"/>
                  </a:cubicBezTo>
                  <a:cubicBezTo>
                    <a:pt x="-548193" y="125741"/>
                    <a:pt x="-530485" y="123585"/>
                    <a:pt x="-512807" y="121224"/>
                  </a:cubicBezTo>
                  <a:cubicBezTo>
                    <a:pt x="-495128" y="118863"/>
                    <a:pt x="-477479" y="116297"/>
                    <a:pt x="-459858" y="113548"/>
                  </a:cubicBezTo>
                  <a:cubicBezTo>
                    <a:pt x="-442237" y="110799"/>
                    <a:pt x="-424645" y="107866"/>
                    <a:pt x="-407083" y="104773"/>
                  </a:cubicBezTo>
                  <a:cubicBezTo>
                    <a:pt x="-389521" y="101680"/>
                    <a:pt x="-371991" y="98427"/>
                    <a:pt x="-354490" y="95038"/>
                  </a:cubicBezTo>
                  <a:cubicBezTo>
                    <a:pt x="-336990" y="91649"/>
                    <a:pt x="-319520" y="88125"/>
                    <a:pt x="-302078" y="84490"/>
                  </a:cubicBezTo>
                  <a:cubicBezTo>
                    <a:pt x="-284637" y="80856"/>
                    <a:pt x="-267224" y="77112"/>
                    <a:pt x="-249837" y="73285"/>
                  </a:cubicBezTo>
                  <a:cubicBezTo>
                    <a:pt x="-232451" y="69457"/>
                    <a:pt x="-215090" y="65547"/>
                    <a:pt x="-197751" y="61579"/>
                  </a:cubicBezTo>
                  <a:cubicBezTo>
                    <a:pt x="-180412" y="57612"/>
                    <a:pt x="-163095" y="53587"/>
                    <a:pt x="-145795" y="49533"/>
                  </a:cubicBezTo>
                  <a:cubicBezTo>
                    <a:pt x="-128496" y="45478"/>
                    <a:pt x="-111214" y="41394"/>
                    <a:pt x="-93944" y="37302"/>
                  </a:cubicBezTo>
                  <a:cubicBezTo>
                    <a:pt x="-76675" y="33209"/>
                    <a:pt x="-59418" y="29109"/>
                    <a:pt x="-42169" y="25039"/>
                  </a:cubicBezTo>
                  <a:cubicBezTo>
                    <a:pt x="-24921" y="20968"/>
                    <a:pt x="-7680" y="16929"/>
                    <a:pt x="9560" y="12889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4974" y="6178"/>
              <a:ext cx="1457" cy="2607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天平</a:t>
              </a: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的使</a:t>
              </a: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用和</a:t>
              </a: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读数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52028" y="1115695"/>
            <a:ext cx="1176655" cy="1156335"/>
            <a:chOff x="3545" y="3113"/>
            <a:chExt cx="1853" cy="1821"/>
          </a:xfrm>
        </p:grpSpPr>
        <p:sp>
          <p:nvSpPr>
            <p:cNvPr id="154" name="MMConnector"/>
            <p:cNvSpPr/>
            <p:nvPr/>
          </p:nvSpPr>
          <p:spPr>
            <a:xfrm>
              <a:off x="4784" y="4128"/>
              <a:ext cx="615" cy="806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3" name="SubTopic"/>
            <p:cNvSpPr/>
            <p:nvPr/>
          </p:nvSpPr>
          <p:spPr>
            <a:xfrm>
              <a:off x="3545" y="3113"/>
              <a:ext cx="932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469073" y="1586230"/>
            <a:ext cx="1887855" cy="450215"/>
            <a:chOff x="2312" y="3854"/>
            <a:chExt cx="2973" cy="709"/>
          </a:xfrm>
        </p:grpSpPr>
        <p:sp>
          <p:nvSpPr>
            <p:cNvPr id="156" name="MMConnector"/>
            <p:cNvSpPr/>
            <p:nvPr/>
          </p:nvSpPr>
          <p:spPr>
            <a:xfrm>
              <a:off x="4671" y="4499"/>
              <a:ext cx="615" cy="64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5" name="SubTopic"/>
            <p:cNvSpPr/>
            <p:nvPr/>
          </p:nvSpPr>
          <p:spPr>
            <a:xfrm>
              <a:off x="2312" y="3854"/>
              <a:ext cx="2121" cy="61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41973" y="2057400"/>
            <a:ext cx="2886710" cy="603250"/>
            <a:chOff x="852" y="4596"/>
            <a:chExt cx="4546" cy="950"/>
          </a:xfrm>
        </p:grpSpPr>
        <p:sp>
          <p:nvSpPr>
            <p:cNvPr id="158" name="MMConnector"/>
            <p:cNvSpPr/>
            <p:nvPr/>
          </p:nvSpPr>
          <p:spPr>
            <a:xfrm>
              <a:off x="4784" y="4870"/>
              <a:ext cx="615" cy="677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852" y="4596"/>
              <a:ext cx="3624" cy="61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是物体的固有属性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36943" y="2466340"/>
            <a:ext cx="2492375" cy="900430"/>
            <a:chOff x="1474" y="5240"/>
            <a:chExt cx="3925" cy="1418"/>
          </a:xfrm>
        </p:grpSpPr>
        <p:sp>
          <p:nvSpPr>
            <p:cNvPr id="160" name="MMConnector"/>
            <p:cNvSpPr/>
            <p:nvPr/>
          </p:nvSpPr>
          <p:spPr>
            <a:xfrm>
              <a:off x="4784" y="5240"/>
              <a:ext cx="615" cy="1418"/>
            </a:xfrm>
            <a:custGeom>
              <a:avLst/>
              <a:gdLst/>
              <a:ahLst/>
              <a:cxnLst/>
              <a:rect l="0" t="0" r="0" b="0"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1474" y="5337"/>
              <a:ext cx="2986" cy="61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常考质量估测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430453" y="3957955"/>
            <a:ext cx="1981835" cy="1310640"/>
            <a:chOff x="11700" y="6233"/>
            <a:chExt cx="3121" cy="2064"/>
          </a:xfrm>
        </p:grpSpPr>
        <p:sp>
          <p:nvSpPr>
            <p:cNvPr id="123" name="MMConnector"/>
            <p:cNvSpPr/>
            <p:nvPr/>
          </p:nvSpPr>
          <p:spPr>
            <a:xfrm>
              <a:off x="11700" y="6562"/>
              <a:ext cx="896" cy="501"/>
            </a:xfrm>
            <a:custGeom>
              <a:avLst/>
              <a:gdLst/>
              <a:ahLst/>
              <a:cxnLst/>
              <a:rect l="0" t="0" r="0" b="0"/>
              <a:pathLst>
                <a:path w="826665" h="147744">
                  <a:moveTo>
                    <a:pt x="3909" y="-38577"/>
                  </a:moveTo>
                  <a:cubicBezTo>
                    <a:pt x="-14474" y="-43949"/>
                    <a:pt x="-30001" y="-35079"/>
                    <a:pt x="-33705" y="-20925"/>
                  </a:cubicBezTo>
                  <a:cubicBezTo>
                    <a:pt x="-37409" y="-6772"/>
                    <a:pt x="-28206" y="8520"/>
                    <a:pt x="-9559" y="12889"/>
                  </a:cubicBezTo>
                  <a:cubicBezTo>
                    <a:pt x="7681" y="16929"/>
                    <a:pt x="24921" y="20968"/>
                    <a:pt x="42169" y="25039"/>
                  </a:cubicBezTo>
                  <a:cubicBezTo>
                    <a:pt x="59418" y="29109"/>
                    <a:pt x="76675" y="33209"/>
                    <a:pt x="93944" y="37302"/>
                  </a:cubicBezTo>
                  <a:cubicBezTo>
                    <a:pt x="111214" y="41394"/>
                    <a:pt x="128496" y="45478"/>
                    <a:pt x="145795" y="49533"/>
                  </a:cubicBezTo>
                  <a:cubicBezTo>
                    <a:pt x="163095" y="53587"/>
                    <a:pt x="180412" y="57612"/>
                    <a:pt x="197751" y="61579"/>
                  </a:cubicBezTo>
                  <a:cubicBezTo>
                    <a:pt x="215090" y="65547"/>
                    <a:pt x="232451" y="69457"/>
                    <a:pt x="249838" y="73285"/>
                  </a:cubicBezTo>
                  <a:cubicBezTo>
                    <a:pt x="267224" y="77112"/>
                    <a:pt x="284637" y="80856"/>
                    <a:pt x="302078" y="84490"/>
                  </a:cubicBezTo>
                  <a:cubicBezTo>
                    <a:pt x="319520" y="88125"/>
                    <a:pt x="336990" y="91649"/>
                    <a:pt x="354490" y="95038"/>
                  </a:cubicBezTo>
                  <a:cubicBezTo>
                    <a:pt x="371991" y="98427"/>
                    <a:pt x="389522" y="101680"/>
                    <a:pt x="407083" y="104773"/>
                  </a:cubicBezTo>
                  <a:cubicBezTo>
                    <a:pt x="424645" y="107866"/>
                    <a:pt x="442237" y="110799"/>
                    <a:pt x="459858" y="113548"/>
                  </a:cubicBezTo>
                  <a:cubicBezTo>
                    <a:pt x="477479" y="116297"/>
                    <a:pt x="495128" y="118863"/>
                    <a:pt x="512807" y="121224"/>
                  </a:cubicBezTo>
                  <a:cubicBezTo>
                    <a:pt x="530485" y="123585"/>
                    <a:pt x="548193" y="125741"/>
                    <a:pt x="565911" y="127675"/>
                  </a:cubicBezTo>
                  <a:cubicBezTo>
                    <a:pt x="583628" y="129609"/>
                    <a:pt x="601355" y="131321"/>
                    <a:pt x="619143" y="132794"/>
                  </a:cubicBezTo>
                  <a:cubicBezTo>
                    <a:pt x="636931" y="134268"/>
                    <a:pt x="654779" y="135503"/>
                    <a:pt x="672468" y="136490"/>
                  </a:cubicBezTo>
                  <a:cubicBezTo>
                    <a:pt x="690157" y="137476"/>
                    <a:pt x="707687" y="138212"/>
                    <a:pt x="725844" y="138692"/>
                  </a:cubicBezTo>
                  <a:cubicBezTo>
                    <a:pt x="744002" y="139171"/>
                    <a:pt x="762787" y="139394"/>
                    <a:pt x="779225" y="139352"/>
                  </a:cubicBezTo>
                  <a:cubicBezTo>
                    <a:pt x="795662" y="139311"/>
                    <a:pt x="809751" y="139005"/>
                    <a:pt x="823840" y="138700"/>
                  </a:cubicBezTo>
                  <a:cubicBezTo>
                    <a:pt x="826575" y="138641"/>
                    <a:pt x="828400" y="136990"/>
                    <a:pt x="828400" y="134900"/>
                  </a:cubicBezTo>
                  <a:cubicBezTo>
                    <a:pt x="828400" y="132810"/>
                    <a:pt x="826575" y="131189"/>
                    <a:pt x="823840" y="131100"/>
                  </a:cubicBezTo>
                  <a:cubicBezTo>
                    <a:pt x="809818" y="130645"/>
                    <a:pt x="795797" y="130190"/>
                    <a:pt x="779472" y="129347"/>
                  </a:cubicBezTo>
                  <a:cubicBezTo>
                    <a:pt x="763147" y="128504"/>
                    <a:pt x="744518" y="127274"/>
                    <a:pt x="726538" y="125823"/>
                  </a:cubicBezTo>
                  <a:cubicBezTo>
                    <a:pt x="708559" y="124372"/>
                    <a:pt x="691229" y="122701"/>
                    <a:pt x="673765" y="120776"/>
                  </a:cubicBezTo>
                  <a:cubicBezTo>
                    <a:pt x="656301" y="118850"/>
                    <a:pt x="638702" y="116670"/>
                    <a:pt x="621185" y="114259"/>
                  </a:cubicBezTo>
                  <a:cubicBezTo>
                    <a:pt x="603667" y="111849"/>
                    <a:pt x="586231" y="109207"/>
                    <a:pt x="568821" y="106347"/>
                  </a:cubicBezTo>
                  <a:cubicBezTo>
                    <a:pt x="551411" y="103487"/>
                    <a:pt x="534028" y="100408"/>
                    <a:pt x="516688" y="97129"/>
                  </a:cubicBezTo>
                  <a:cubicBezTo>
                    <a:pt x="499347" y="93850"/>
                    <a:pt x="482049" y="90371"/>
                    <a:pt x="464788" y="86712"/>
                  </a:cubicBezTo>
                  <a:cubicBezTo>
                    <a:pt x="447527" y="83053"/>
                    <a:pt x="430303" y="79214"/>
                    <a:pt x="413113" y="75218"/>
                  </a:cubicBezTo>
                  <a:cubicBezTo>
                    <a:pt x="395924" y="71221"/>
                    <a:pt x="378769" y="67067"/>
                    <a:pt x="361644" y="62778"/>
                  </a:cubicBezTo>
                  <a:cubicBezTo>
                    <a:pt x="344519" y="58489"/>
                    <a:pt x="327423" y="54066"/>
                    <a:pt x="310351" y="49532"/>
                  </a:cubicBezTo>
                  <a:cubicBezTo>
                    <a:pt x="293279" y="44999"/>
                    <a:pt x="276230" y="40356"/>
                    <a:pt x="259198" y="35628"/>
                  </a:cubicBezTo>
                  <a:cubicBezTo>
                    <a:pt x="242165" y="30900"/>
                    <a:pt x="225149" y="26086"/>
                    <a:pt x="208141" y="21213"/>
                  </a:cubicBezTo>
                  <a:cubicBezTo>
                    <a:pt x="191133" y="16339"/>
                    <a:pt x="174133" y="11406"/>
                    <a:pt x="157133" y="6437"/>
                  </a:cubicBezTo>
                  <a:cubicBezTo>
                    <a:pt x="140132" y="1469"/>
                    <a:pt x="123131" y="-3533"/>
                    <a:pt x="106124" y="-8549"/>
                  </a:cubicBezTo>
                  <a:cubicBezTo>
                    <a:pt x="89116" y="-13565"/>
                    <a:pt x="72102" y="-18595"/>
                    <a:pt x="55065" y="-23602"/>
                  </a:cubicBezTo>
                  <a:cubicBezTo>
                    <a:pt x="38028" y="-28608"/>
                    <a:pt x="20969" y="-33593"/>
                    <a:pt x="3909" y="-38577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22" name="MainTopic"/>
            <p:cNvSpPr/>
            <p:nvPr/>
          </p:nvSpPr>
          <p:spPr>
            <a:xfrm>
              <a:off x="12539" y="6233"/>
              <a:ext cx="2283" cy="2065"/>
            </a:xfrm>
            <a:custGeom>
              <a:avLst/>
              <a:gdLst>
                <a:gd name="rtl" fmla="*/ 135280 w 881600"/>
                <a:gd name="rtt" fmla="*/ 71440 h 463600"/>
                <a:gd name="rtr" fmla="*/ 743280 w 881600"/>
                <a:gd name="rtb" fmla="*/ 405840 h 463600"/>
              </a:gdLst>
              <a:ahLst/>
              <a:cxnLst/>
              <a:rect l="rtl" t="rtt" r="rtr" b="rtb"/>
              <a:pathLst>
                <a:path w="881600" h="4636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433200"/>
                  </a:lnTo>
                  <a:cubicBezTo>
                    <a:pt x="881600" y="449981"/>
                    <a:pt x="867981" y="463600"/>
                    <a:pt x="851200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squar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测量物体的密度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830753" y="1483995"/>
            <a:ext cx="787400" cy="1156335"/>
            <a:chOff x="15480" y="2337"/>
            <a:chExt cx="1240" cy="1821"/>
          </a:xfrm>
        </p:grpSpPr>
        <p:sp>
          <p:nvSpPr>
            <p:cNvPr id="131" name="MMConnector"/>
            <p:cNvSpPr/>
            <p:nvPr/>
          </p:nvSpPr>
          <p:spPr>
            <a:xfrm>
              <a:off x="15480" y="3352"/>
              <a:ext cx="615" cy="806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0" name="SubTopic"/>
            <p:cNvSpPr/>
            <p:nvPr/>
          </p:nvSpPr>
          <p:spPr>
            <a:xfrm>
              <a:off x="15788" y="2337"/>
              <a:ext cx="932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830753" y="1954530"/>
            <a:ext cx="1744980" cy="449580"/>
            <a:chOff x="15480" y="3078"/>
            <a:chExt cx="2748" cy="708"/>
          </a:xfrm>
        </p:grpSpPr>
        <p:sp>
          <p:nvSpPr>
            <p:cNvPr id="133" name="MMConnector"/>
            <p:cNvSpPr/>
            <p:nvPr/>
          </p:nvSpPr>
          <p:spPr>
            <a:xfrm>
              <a:off x="15480" y="3722"/>
              <a:ext cx="615" cy="64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2" name="SubTopic"/>
            <p:cNvSpPr/>
            <p:nvPr/>
          </p:nvSpPr>
          <p:spPr>
            <a:xfrm>
              <a:off x="15788" y="3078"/>
              <a:ext cx="2440" cy="61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830753" y="2425065"/>
            <a:ext cx="787400" cy="603250"/>
            <a:chOff x="15480" y="3819"/>
            <a:chExt cx="1240" cy="950"/>
          </a:xfrm>
        </p:grpSpPr>
        <p:sp>
          <p:nvSpPr>
            <p:cNvPr id="135" name="MMConnector"/>
            <p:cNvSpPr/>
            <p:nvPr/>
          </p:nvSpPr>
          <p:spPr>
            <a:xfrm>
              <a:off x="15480" y="4093"/>
              <a:ext cx="615" cy="677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4" name="SubTopic"/>
            <p:cNvSpPr/>
            <p:nvPr/>
          </p:nvSpPr>
          <p:spPr>
            <a:xfrm>
              <a:off x="15788" y="3819"/>
              <a:ext cx="932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830753" y="2834640"/>
            <a:ext cx="1165860" cy="900430"/>
            <a:chOff x="15480" y="4464"/>
            <a:chExt cx="1836" cy="1418"/>
          </a:xfrm>
        </p:grpSpPr>
        <p:sp>
          <p:nvSpPr>
            <p:cNvPr id="137" name="MMConnector"/>
            <p:cNvSpPr/>
            <p:nvPr/>
          </p:nvSpPr>
          <p:spPr>
            <a:xfrm>
              <a:off x="15480" y="4464"/>
              <a:ext cx="615" cy="1418"/>
            </a:xfrm>
            <a:custGeom>
              <a:avLst/>
              <a:gdLst/>
              <a:ahLst/>
              <a:cxnLst/>
              <a:rect l="0" t="0" r="0" b="0"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6" name="SubTopic"/>
            <p:cNvSpPr/>
            <p:nvPr/>
          </p:nvSpPr>
          <p:spPr>
            <a:xfrm>
              <a:off x="15788" y="4560"/>
              <a:ext cx="1528" cy="61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634538" y="3644900"/>
            <a:ext cx="787400" cy="1023620"/>
            <a:chOff x="15171" y="5740"/>
            <a:chExt cx="1240" cy="1612"/>
          </a:xfrm>
        </p:grpSpPr>
        <p:sp>
          <p:nvSpPr>
            <p:cNvPr id="143" name="MMConnector"/>
            <p:cNvSpPr/>
            <p:nvPr/>
          </p:nvSpPr>
          <p:spPr>
            <a:xfrm>
              <a:off x="15171" y="6686"/>
              <a:ext cx="615" cy="667"/>
            </a:xfrm>
            <a:custGeom>
              <a:avLst/>
              <a:gdLst/>
              <a:ahLst/>
              <a:cxnLst/>
              <a:rect l="0" t="0" r="0" b="0"/>
              <a:pathLst>
                <a:path w="250800" h="196650" fill="none">
                  <a:moveTo>
                    <a:pt x="-125400" y="98325"/>
                  </a:moveTo>
                  <a:cubicBezTo>
                    <a:pt x="-2277" y="98325"/>
                    <a:pt x="-3047" y="-98325"/>
                    <a:pt x="125400" y="-983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42" name="SubTopic"/>
            <p:cNvSpPr/>
            <p:nvPr/>
          </p:nvSpPr>
          <p:spPr>
            <a:xfrm>
              <a:off x="15479" y="5740"/>
              <a:ext cx="932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固体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634538" y="4115435"/>
            <a:ext cx="787400" cy="412115"/>
            <a:chOff x="15171" y="6481"/>
            <a:chExt cx="1240" cy="649"/>
          </a:xfrm>
        </p:grpSpPr>
        <p:sp>
          <p:nvSpPr>
            <p:cNvPr id="145" name="MMConnector"/>
            <p:cNvSpPr/>
            <p:nvPr/>
          </p:nvSpPr>
          <p:spPr>
            <a:xfrm>
              <a:off x="15171" y="7056"/>
              <a:ext cx="615" cy="74"/>
            </a:xfrm>
            <a:custGeom>
              <a:avLst/>
              <a:gdLst/>
              <a:ahLst/>
              <a:cxnLst/>
              <a:rect l="0" t="0" r="0" b="0"/>
              <a:pathLst>
                <a:path w="250800" h="21850" fill="none">
                  <a:moveTo>
                    <a:pt x="-125400" y="-10925"/>
                  </a:moveTo>
                  <a:cubicBezTo>
                    <a:pt x="-25080" y="-10925"/>
                    <a:pt x="50160" y="10925"/>
                    <a:pt x="125400" y="109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44" name="SubTopic"/>
            <p:cNvSpPr/>
            <p:nvPr/>
          </p:nvSpPr>
          <p:spPr>
            <a:xfrm>
              <a:off x="15479" y="6481"/>
              <a:ext cx="932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液体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430453" y="4912360"/>
            <a:ext cx="3566160" cy="1492885"/>
            <a:chOff x="11700" y="7736"/>
            <a:chExt cx="5616" cy="2351"/>
          </a:xfrm>
        </p:grpSpPr>
        <p:sp>
          <p:nvSpPr>
            <p:cNvPr id="147" name="MMConnector"/>
            <p:cNvSpPr/>
            <p:nvPr/>
          </p:nvSpPr>
          <p:spPr>
            <a:xfrm>
              <a:off x="11700" y="7736"/>
              <a:ext cx="2510" cy="2351"/>
            </a:xfrm>
            <a:custGeom>
              <a:avLst/>
              <a:gdLst/>
              <a:ahLst/>
              <a:cxnLst/>
              <a:rect l="0" t="0" r="0" b="0"/>
              <a:pathLst>
                <a:path w="1023773" h="692916">
                  <a:moveTo>
                    <a:pt x="-181892" y="-231287"/>
                  </a:moveTo>
                  <a:cubicBezTo>
                    <a:pt x="-195620" y="-244642"/>
                    <a:pt x="-213467" y="-244141"/>
                    <a:pt x="-223390" y="-233390"/>
                  </a:cubicBezTo>
                  <a:cubicBezTo>
                    <a:pt x="-233312" y="-222639"/>
                    <a:pt x="-232170" y="-205050"/>
                    <a:pt x="-217974" y="-192194"/>
                  </a:cubicBezTo>
                  <a:cubicBezTo>
                    <a:pt x="-205012" y="-180455"/>
                    <a:pt x="-192049" y="-168715"/>
                    <a:pt x="-179254" y="-156744"/>
                  </a:cubicBezTo>
                  <a:cubicBezTo>
                    <a:pt x="-166458" y="-144773"/>
                    <a:pt x="-153830" y="-132569"/>
                    <a:pt x="-141289" y="-120245"/>
                  </a:cubicBezTo>
                  <a:cubicBezTo>
                    <a:pt x="-128749" y="-107920"/>
                    <a:pt x="-116296" y="-95476"/>
                    <a:pt x="-103915" y="-82927"/>
                  </a:cubicBezTo>
                  <a:cubicBezTo>
                    <a:pt x="-91534" y="-70378"/>
                    <a:pt x="-79225" y="-57724"/>
                    <a:pt x="-66954" y="-45006"/>
                  </a:cubicBezTo>
                  <a:cubicBezTo>
                    <a:pt x="-54684" y="-32287"/>
                    <a:pt x="-42451" y="-19504"/>
                    <a:pt x="-30227" y="-6686"/>
                  </a:cubicBezTo>
                  <a:cubicBezTo>
                    <a:pt x="-18002" y="6132"/>
                    <a:pt x="-5786" y="18984"/>
                    <a:pt x="6454" y="31838"/>
                  </a:cubicBezTo>
                  <a:cubicBezTo>
                    <a:pt x="18694" y="44691"/>
                    <a:pt x="30957" y="57546"/>
                    <a:pt x="43276" y="70370"/>
                  </a:cubicBezTo>
                  <a:cubicBezTo>
                    <a:pt x="55595" y="83194"/>
                    <a:pt x="67970" y="95987"/>
                    <a:pt x="80432" y="108716"/>
                  </a:cubicBezTo>
                  <a:cubicBezTo>
                    <a:pt x="92894" y="121444"/>
                    <a:pt x="105444" y="134107"/>
                    <a:pt x="118113" y="146669"/>
                  </a:cubicBezTo>
                  <a:cubicBezTo>
                    <a:pt x="130783" y="159232"/>
                    <a:pt x="143572" y="171693"/>
                    <a:pt x="156513" y="184013"/>
                  </a:cubicBezTo>
                  <a:cubicBezTo>
                    <a:pt x="169454" y="196334"/>
                    <a:pt x="182547" y="208514"/>
                    <a:pt x="195821" y="220511"/>
                  </a:cubicBezTo>
                  <a:cubicBezTo>
                    <a:pt x="209095" y="232507"/>
                    <a:pt x="222551" y="244320"/>
                    <a:pt x="236217" y="255901"/>
                  </a:cubicBezTo>
                  <a:cubicBezTo>
                    <a:pt x="249883" y="267482"/>
                    <a:pt x="263760" y="278831"/>
                    <a:pt x="277870" y="289896"/>
                  </a:cubicBezTo>
                  <a:cubicBezTo>
                    <a:pt x="291980" y="300961"/>
                    <a:pt x="306325" y="311742"/>
                    <a:pt x="320922" y="322181"/>
                  </a:cubicBezTo>
                  <a:cubicBezTo>
                    <a:pt x="335518" y="332621"/>
                    <a:pt x="350368" y="342719"/>
                    <a:pt x="365479" y="352417"/>
                  </a:cubicBezTo>
                  <a:cubicBezTo>
                    <a:pt x="380591" y="362115"/>
                    <a:pt x="395965" y="371412"/>
                    <a:pt x="411600" y="380249"/>
                  </a:cubicBezTo>
                  <a:cubicBezTo>
                    <a:pt x="427236" y="389086"/>
                    <a:pt x="443133" y="397462"/>
                    <a:pt x="459280" y="405323"/>
                  </a:cubicBezTo>
                  <a:cubicBezTo>
                    <a:pt x="475426" y="413184"/>
                    <a:pt x="491822" y="420528"/>
                    <a:pt x="508441" y="427310"/>
                  </a:cubicBezTo>
                  <a:cubicBezTo>
                    <a:pt x="525059" y="434092"/>
                    <a:pt x="541902" y="440311"/>
                    <a:pt x="558933" y="445933"/>
                  </a:cubicBezTo>
                  <a:cubicBezTo>
                    <a:pt x="575965" y="451554"/>
                    <a:pt x="593185" y="456579"/>
                    <a:pt x="610545" y="460991"/>
                  </a:cubicBezTo>
                  <a:cubicBezTo>
                    <a:pt x="627905" y="465404"/>
                    <a:pt x="645405" y="469205"/>
                    <a:pt x="663020" y="472382"/>
                  </a:cubicBezTo>
                  <a:cubicBezTo>
                    <a:pt x="680634" y="475560"/>
                    <a:pt x="698364" y="478112"/>
                    <a:pt x="716081" y="480105"/>
                  </a:cubicBezTo>
                  <a:cubicBezTo>
                    <a:pt x="733799" y="482098"/>
                    <a:pt x="751505" y="483531"/>
                    <a:pt x="769463" y="484252"/>
                  </a:cubicBezTo>
                  <a:cubicBezTo>
                    <a:pt x="787421" y="484973"/>
                    <a:pt x="805630" y="484982"/>
                    <a:pt x="823840" y="484991"/>
                  </a:cubicBezTo>
                  <a:cubicBezTo>
                    <a:pt x="826576" y="484993"/>
                    <a:pt x="828400" y="483265"/>
                    <a:pt x="828400" y="481175"/>
                  </a:cubicBezTo>
                  <a:cubicBezTo>
                    <a:pt x="828400" y="479085"/>
                    <a:pt x="826574" y="477456"/>
                    <a:pt x="823840" y="477359"/>
                  </a:cubicBezTo>
                  <a:cubicBezTo>
                    <a:pt x="805811" y="476719"/>
                    <a:pt x="787782" y="476080"/>
                    <a:pt x="770061" y="474739"/>
                  </a:cubicBezTo>
                  <a:cubicBezTo>
                    <a:pt x="752339" y="473399"/>
                    <a:pt x="734925" y="471357"/>
                    <a:pt x="717543" y="468769"/>
                  </a:cubicBezTo>
                  <a:cubicBezTo>
                    <a:pt x="700161" y="466181"/>
                    <a:pt x="682812" y="463048"/>
                    <a:pt x="665622" y="459311"/>
                  </a:cubicBezTo>
                  <a:cubicBezTo>
                    <a:pt x="648433" y="455573"/>
                    <a:pt x="631404" y="451231"/>
                    <a:pt x="614555" y="446302"/>
                  </a:cubicBezTo>
                  <a:cubicBezTo>
                    <a:pt x="597705" y="441372"/>
                    <a:pt x="581035" y="435855"/>
                    <a:pt x="564588" y="429767"/>
                  </a:cubicBezTo>
                  <a:cubicBezTo>
                    <a:pt x="548140" y="423680"/>
                    <a:pt x="531915" y="417021"/>
                    <a:pt x="515938" y="409825"/>
                  </a:cubicBezTo>
                  <a:cubicBezTo>
                    <a:pt x="499961" y="402630"/>
                    <a:pt x="484232" y="394898"/>
                    <a:pt x="468768" y="386675"/>
                  </a:cubicBezTo>
                  <a:cubicBezTo>
                    <a:pt x="453305" y="378452"/>
                    <a:pt x="438106" y="369737"/>
                    <a:pt x="423178" y="360582"/>
                  </a:cubicBezTo>
                  <a:cubicBezTo>
                    <a:pt x="408249" y="351427"/>
                    <a:pt x="393590" y="341832"/>
                    <a:pt x="379195" y="331851"/>
                  </a:cubicBezTo>
                  <a:cubicBezTo>
                    <a:pt x="364800" y="321870"/>
                    <a:pt x="350669" y="311504"/>
                    <a:pt x="336786" y="300806"/>
                  </a:cubicBezTo>
                  <a:cubicBezTo>
                    <a:pt x="322903" y="290108"/>
                    <a:pt x="309269" y="279079"/>
                    <a:pt x="295861" y="267769"/>
                  </a:cubicBezTo>
                  <a:cubicBezTo>
                    <a:pt x="282453" y="256460"/>
                    <a:pt x="269271" y="244870"/>
                    <a:pt x="256288" y="233047"/>
                  </a:cubicBezTo>
                  <a:cubicBezTo>
                    <a:pt x="243306" y="221224"/>
                    <a:pt x="230523" y="209168"/>
                    <a:pt x="217908" y="196923"/>
                  </a:cubicBezTo>
                  <a:cubicBezTo>
                    <a:pt x="205294" y="184677"/>
                    <a:pt x="192849" y="172242"/>
                    <a:pt x="180540" y="159656"/>
                  </a:cubicBezTo>
                  <a:cubicBezTo>
                    <a:pt x="168231" y="147070"/>
                    <a:pt x="156059" y="134333"/>
                    <a:pt x="143990" y="121481"/>
                  </a:cubicBezTo>
                  <a:cubicBezTo>
                    <a:pt x="131922" y="108628"/>
                    <a:pt x="119956" y="95661"/>
                    <a:pt x="108060" y="82610"/>
                  </a:cubicBezTo>
                  <a:cubicBezTo>
                    <a:pt x="96164" y="69559"/>
                    <a:pt x="84337" y="56425"/>
                    <a:pt x="72545" y="43239"/>
                  </a:cubicBezTo>
                  <a:cubicBezTo>
                    <a:pt x="60753" y="30052"/>
                    <a:pt x="48996" y="16813"/>
                    <a:pt x="37240" y="3551"/>
                  </a:cubicBezTo>
                  <a:cubicBezTo>
                    <a:pt x="25483" y="-9712"/>
                    <a:pt x="13727" y="-22999"/>
                    <a:pt x="1936" y="-36280"/>
                  </a:cubicBezTo>
                  <a:cubicBezTo>
                    <a:pt x="-9854" y="-49561"/>
                    <a:pt x="-21680" y="-62837"/>
                    <a:pt x="-33573" y="-76079"/>
                  </a:cubicBezTo>
                  <a:cubicBezTo>
                    <a:pt x="-45467" y="-89322"/>
                    <a:pt x="-57429" y="-102531"/>
                    <a:pt x="-69500" y="-115672"/>
                  </a:cubicBezTo>
                  <a:cubicBezTo>
                    <a:pt x="-81571" y="-128813"/>
                    <a:pt x="-93750" y="-141886"/>
                    <a:pt x="-106055" y="-154873"/>
                  </a:cubicBezTo>
                  <a:cubicBezTo>
                    <a:pt x="-118359" y="-167861"/>
                    <a:pt x="-130789" y="-180763"/>
                    <a:pt x="-143449" y="-193484"/>
                  </a:cubicBezTo>
                  <a:cubicBezTo>
                    <a:pt x="-156109" y="-206206"/>
                    <a:pt x="-169001" y="-218747"/>
                    <a:pt x="-181892" y="-231287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46" name="MainTopic"/>
            <p:cNvSpPr/>
            <p:nvPr/>
          </p:nvSpPr>
          <p:spPr>
            <a:xfrm>
              <a:off x="13720" y="8866"/>
              <a:ext cx="3596" cy="1006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6" action="ppaction://hlinksldjump"/>
                </a:rPr>
                <a:t>密度与社会生活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634538" y="4586605"/>
            <a:ext cx="2077085" cy="1088390"/>
            <a:chOff x="15171" y="7223"/>
            <a:chExt cx="3271" cy="1714"/>
          </a:xfrm>
        </p:grpSpPr>
        <p:sp>
          <p:nvSpPr>
            <p:cNvPr id="149" name="MMConnector"/>
            <p:cNvSpPr/>
            <p:nvPr/>
          </p:nvSpPr>
          <p:spPr>
            <a:xfrm>
              <a:off x="15171" y="7659"/>
              <a:ext cx="615" cy="1279"/>
            </a:xfrm>
            <a:custGeom>
              <a:avLst/>
              <a:gdLst/>
              <a:ahLst/>
              <a:cxnLst/>
              <a:rect l="0" t="0" r="0" b="0"/>
              <a:pathLst>
                <a:path w="250800" h="377150" fill="none">
                  <a:moveTo>
                    <a:pt x="-125400" y="-188575"/>
                  </a:moveTo>
                  <a:cubicBezTo>
                    <a:pt x="16814" y="-188575"/>
                    <a:pt x="-47593" y="188575"/>
                    <a:pt x="125400" y="1885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48" name="SubTopic"/>
            <p:cNvSpPr/>
            <p:nvPr/>
          </p:nvSpPr>
          <p:spPr>
            <a:xfrm>
              <a:off x="15366" y="7223"/>
              <a:ext cx="3077" cy="1076"/>
            </a:xfrm>
            <a:custGeom>
              <a:avLst/>
              <a:gdLst>
                <a:gd name="rtl" fmla="*/ 54150 w 744800"/>
                <a:gd name="rtt" fmla="*/ 26030 h 317300"/>
                <a:gd name="rtr" fmla="*/ 692550 w 744800"/>
                <a:gd name="rtb" fmla="*/ 299630 h 317300"/>
              </a:gdLst>
              <a:ahLst/>
              <a:cxnLst/>
              <a:rect l="rtl" t="rtt" r="rtr" b="rtb"/>
              <a:pathLst>
                <a:path w="744800" h="3173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317300"/>
                  </a:lnTo>
                  <a:lnTo>
                    <a:pt x="0" y="317300"/>
                  </a:lnTo>
                  <a:lnTo>
                    <a:pt x="0" y="0"/>
                  </a:lnTo>
                  <a:close/>
                </a:path>
                <a:path w="744800" h="317300" fill="none">
                  <a:moveTo>
                    <a:pt x="0" y="317300"/>
                  </a:moveTo>
                  <a:lnTo>
                    <a:pt x="744800" y="3173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square" lIns="0" tIns="0" rIns="0" bIns="22500" rtlCol="0" anchor="ctr"/>
            <a:lstStyle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误差分析及方法改进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36943" y="2700020"/>
            <a:ext cx="2475865" cy="1332230"/>
            <a:chOff x="1274" y="4956"/>
            <a:chExt cx="3899" cy="2098"/>
          </a:xfrm>
        </p:grpSpPr>
        <p:sp>
          <p:nvSpPr>
            <p:cNvPr id="20" name="MMConnector"/>
            <p:cNvSpPr/>
            <p:nvPr/>
          </p:nvSpPr>
          <p:spPr>
            <a:xfrm>
              <a:off x="4558" y="4956"/>
              <a:ext cx="615" cy="2098"/>
            </a:xfrm>
            <a:custGeom>
              <a:avLst/>
              <a:gdLst/>
              <a:ahLst/>
              <a:cxnLst/>
              <a:rect l="0" t="0" r="0" b="0"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1" name="SubTopic"/>
            <p:cNvSpPr/>
            <p:nvPr/>
          </p:nvSpPr>
          <p:spPr>
            <a:xfrm>
              <a:off x="1274" y="5296"/>
              <a:ext cx="2986" cy="685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质量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的测量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233738" y="1697355"/>
            <a:ext cx="1883410" cy="2479040"/>
            <a:chOff x="5091" y="2673"/>
            <a:chExt cx="2966" cy="3904"/>
          </a:xfrm>
        </p:grpSpPr>
        <p:sp>
          <p:nvSpPr>
            <p:cNvPr id="116" name="MainTopic"/>
            <p:cNvSpPr/>
            <p:nvPr/>
          </p:nvSpPr>
          <p:spPr>
            <a:xfrm>
              <a:off x="5091" y="2673"/>
              <a:ext cx="1453" cy="1006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7" action="ppaction://hlinksldjump"/>
                </a:rPr>
                <a:t>质量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3" name="MMConnector"/>
            <p:cNvSpPr/>
            <p:nvPr/>
          </p:nvSpPr>
          <p:spPr>
            <a:xfrm flipH="1">
              <a:off x="6319" y="4649"/>
              <a:ext cx="1739" cy="1928"/>
            </a:xfrm>
            <a:custGeom>
              <a:avLst/>
              <a:gdLst/>
              <a:ahLst/>
              <a:cxnLst/>
              <a:rect l="0" t="0" r="0" b="0"/>
              <a:pathLst>
                <a:path w="945867" h="449486">
                  <a:moveTo>
                    <a:pt x="-137093" y="81289"/>
                  </a:moveTo>
                  <a:cubicBezTo>
                    <a:pt x="-153048" y="91883"/>
                    <a:pt x="-156620" y="109233"/>
                    <a:pt x="-148333" y="121290"/>
                  </a:cubicBezTo>
                  <a:cubicBezTo>
                    <a:pt x="-140047" y="133347"/>
                    <a:pt x="-122450" y="136398"/>
                    <a:pt x="-106961" y="125133"/>
                  </a:cubicBezTo>
                  <a:cubicBezTo>
                    <a:pt x="-92491" y="114608"/>
                    <a:pt x="-78020" y="104084"/>
                    <a:pt x="-63678" y="93439"/>
                  </a:cubicBezTo>
                  <a:cubicBezTo>
                    <a:pt x="-49336" y="82795"/>
                    <a:pt x="-35122" y="72031"/>
                    <a:pt x="-20966" y="61228"/>
                  </a:cubicBezTo>
                  <a:cubicBezTo>
                    <a:pt x="-6810" y="50424"/>
                    <a:pt x="7289" y="39581"/>
                    <a:pt x="21349" y="28723"/>
                  </a:cubicBezTo>
                  <a:cubicBezTo>
                    <a:pt x="35410" y="17866"/>
                    <a:pt x="49432" y="6995"/>
                    <a:pt x="63449" y="-3851"/>
                  </a:cubicBezTo>
                  <a:cubicBezTo>
                    <a:pt x="77466" y="-14697"/>
                    <a:pt x="91478" y="-25516"/>
                    <a:pt x="105516" y="-36274"/>
                  </a:cubicBezTo>
                  <a:cubicBezTo>
                    <a:pt x="119554" y="-47031"/>
                    <a:pt x="133617" y="-57726"/>
                    <a:pt x="147737" y="-68320"/>
                  </a:cubicBezTo>
                  <a:cubicBezTo>
                    <a:pt x="161856" y="-78913"/>
                    <a:pt x="176031" y="-89406"/>
                    <a:pt x="190291" y="-99758"/>
                  </a:cubicBezTo>
                  <a:cubicBezTo>
                    <a:pt x="204551" y="-110110"/>
                    <a:pt x="218897" y="-120321"/>
                    <a:pt x="233354" y="-130349"/>
                  </a:cubicBezTo>
                  <a:cubicBezTo>
                    <a:pt x="247812" y="-140377"/>
                    <a:pt x="262382" y="-150223"/>
                    <a:pt x="277088" y="-159843"/>
                  </a:cubicBezTo>
                  <a:cubicBezTo>
                    <a:pt x="291795" y="-169462"/>
                    <a:pt x="306638" y="-178856"/>
                    <a:pt x="321638" y="-187978"/>
                  </a:cubicBezTo>
                  <a:cubicBezTo>
                    <a:pt x="336638" y="-197100"/>
                    <a:pt x="351795" y="-205951"/>
                    <a:pt x="367124" y="-214486"/>
                  </a:cubicBezTo>
                  <a:cubicBezTo>
                    <a:pt x="382452" y="-223020"/>
                    <a:pt x="397953" y="-231237"/>
                    <a:pt x="413633" y="-239093"/>
                  </a:cubicBezTo>
                  <a:cubicBezTo>
                    <a:pt x="429313" y="-246950"/>
                    <a:pt x="445174" y="-254444"/>
                    <a:pt x="461215" y="-261535"/>
                  </a:cubicBezTo>
                  <a:cubicBezTo>
                    <a:pt x="477257" y="-268626"/>
                    <a:pt x="493480" y="-275313"/>
                    <a:pt x="509874" y="-281560"/>
                  </a:cubicBezTo>
                  <a:cubicBezTo>
                    <a:pt x="526268" y="-287807"/>
                    <a:pt x="542834" y="-293614"/>
                    <a:pt x="559565" y="-298951"/>
                  </a:cubicBezTo>
                  <a:cubicBezTo>
                    <a:pt x="576296" y="-304288"/>
                    <a:pt x="593191" y="-309154"/>
                    <a:pt x="610198" y="-313533"/>
                  </a:cubicBezTo>
                  <a:cubicBezTo>
                    <a:pt x="627205" y="-317913"/>
                    <a:pt x="644325" y="-321805"/>
                    <a:pt x="661643" y="-325189"/>
                  </a:cubicBezTo>
                  <a:cubicBezTo>
                    <a:pt x="678962" y="-328574"/>
                    <a:pt x="696479" y="-331452"/>
                    <a:pt x="713743" y="-333865"/>
                  </a:cubicBezTo>
                  <a:cubicBezTo>
                    <a:pt x="731007" y="-336278"/>
                    <a:pt x="748018" y="-338227"/>
                    <a:pt x="766325" y="-339568"/>
                  </a:cubicBezTo>
                  <a:cubicBezTo>
                    <a:pt x="784632" y="-340909"/>
                    <a:pt x="804236" y="-341643"/>
                    <a:pt x="823840" y="-342376"/>
                  </a:cubicBezTo>
                  <a:cubicBezTo>
                    <a:pt x="826574" y="-342478"/>
                    <a:pt x="828400" y="-344185"/>
                    <a:pt x="828400" y="-346275"/>
                  </a:cubicBezTo>
                  <a:cubicBezTo>
                    <a:pt x="828400" y="-348365"/>
                    <a:pt x="826576" y="-350171"/>
                    <a:pt x="823840" y="-350174"/>
                  </a:cubicBezTo>
                  <a:cubicBezTo>
                    <a:pt x="804055" y="-350195"/>
                    <a:pt x="784271" y="-350215"/>
                    <a:pt x="765735" y="-349619"/>
                  </a:cubicBezTo>
                  <a:cubicBezTo>
                    <a:pt x="747200" y="-349023"/>
                    <a:pt x="729914" y="-347810"/>
                    <a:pt x="712330" y="-346122"/>
                  </a:cubicBezTo>
                  <a:cubicBezTo>
                    <a:pt x="694746" y="-344433"/>
                    <a:pt x="676864" y="-342269"/>
                    <a:pt x="659138" y="-339581"/>
                  </a:cubicBezTo>
                  <a:cubicBezTo>
                    <a:pt x="641412" y="-336894"/>
                    <a:pt x="623842" y="-333683"/>
                    <a:pt x="606347" y="-329966"/>
                  </a:cubicBezTo>
                  <a:cubicBezTo>
                    <a:pt x="588851" y="-326250"/>
                    <a:pt x="571429" y="-322028"/>
                    <a:pt x="554139" y="-317315"/>
                  </a:cubicBezTo>
                  <a:cubicBezTo>
                    <a:pt x="536849" y="-312602"/>
                    <a:pt x="519692" y="-307399"/>
                    <a:pt x="502681" y="-301735"/>
                  </a:cubicBezTo>
                  <a:cubicBezTo>
                    <a:pt x="485671" y="-296072"/>
                    <a:pt x="468807" y="-289948"/>
                    <a:pt x="452107" y="-283403"/>
                  </a:cubicBezTo>
                  <a:cubicBezTo>
                    <a:pt x="435408" y="-276858"/>
                    <a:pt x="418873" y="-269891"/>
                    <a:pt x="402509" y="-262548"/>
                  </a:cubicBezTo>
                  <a:cubicBezTo>
                    <a:pt x="386144" y="-255205"/>
                    <a:pt x="369951" y="-247486"/>
                    <a:pt x="353927" y="-239440"/>
                  </a:cubicBezTo>
                  <a:cubicBezTo>
                    <a:pt x="337903" y="-231394"/>
                    <a:pt x="322049" y="-223021"/>
                    <a:pt x="306356" y="-214372"/>
                  </a:cubicBezTo>
                  <a:cubicBezTo>
                    <a:pt x="290663" y="-205723"/>
                    <a:pt x="275131" y="-196797"/>
                    <a:pt x="259745" y="-187646"/>
                  </a:cubicBezTo>
                  <a:cubicBezTo>
                    <a:pt x="244359" y="-178495"/>
                    <a:pt x="229120" y="-169118"/>
                    <a:pt x="214007" y="-159563"/>
                  </a:cubicBezTo>
                  <a:cubicBezTo>
                    <a:pt x="198895" y="-150008"/>
                    <a:pt x="183909" y="-140277"/>
                    <a:pt x="169027" y="-130414"/>
                  </a:cubicBezTo>
                  <a:cubicBezTo>
                    <a:pt x="154145" y="-120552"/>
                    <a:pt x="139366" y="-110559"/>
                    <a:pt x="124667" y="-100480"/>
                  </a:cubicBezTo>
                  <a:cubicBezTo>
                    <a:pt x="109967" y="-90401"/>
                    <a:pt x="95346" y="-80236"/>
                    <a:pt x="80778" y="-70028"/>
                  </a:cubicBezTo>
                  <a:cubicBezTo>
                    <a:pt x="66209" y="-59820"/>
                    <a:pt x="51692" y="-49569"/>
                    <a:pt x="37202" y="-39314"/>
                  </a:cubicBezTo>
                  <a:cubicBezTo>
                    <a:pt x="22712" y="-29060"/>
                    <a:pt x="8247" y="-18803"/>
                    <a:pt x="-6219" y="-8586"/>
                  </a:cubicBezTo>
                  <a:cubicBezTo>
                    <a:pt x="-20685" y="1630"/>
                    <a:pt x="-35153" y="11806"/>
                    <a:pt x="-49642" y="21916"/>
                  </a:cubicBezTo>
                  <a:cubicBezTo>
                    <a:pt x="-64131" y="32025"/>
                    <a:pt x="-78641" y="42068"/>
                    <a:pt x="-93220" y="51953"/>
                  </a:cubicBezTo>
                  <a:cubicBezTo>
                    <a:pt x="-107798" y="61837"/>
                    <a:pt x="-122446" y="71563"/>
                    <a:pt x="-137093" y="81289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</p:grpSp>
      <p:grpSp>
        <p:nvGrpSpPr>
          <p:cNvPr id="26" name="组合 25"/>
          <p:cNvGrpSpPr/>
          <p:nvPr/>
        </p:nvGrpSpPr>
        <p:grpSpPr>
          <a:xfrm>
            <a:off x="1380808" y="3538855"/>
            <a:ext cx="1960245" cy="1156335"/>
            <a:chOff x="2312" y="3113"/>
            <a:chExt cx="3087" cy="1821"/>
          </a:xfrm>
        </p:grpSpPr>
        <p:sp>
          <p:nvSpPr>
            <p:cNvPr id="27" name="MMConnector"/>
            <p:cNvSpPr/>
            <p:nvPr/>
          </p:nvSpPr>
          <p:spPr>
            <a:xfrm>
              <a:off x="4784" y="4128"/>
              <a:ext cx="615" cy="806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8" name="SubTopic"/>
            <p:cNvSpPr/>
            <p:nvPr/>
          </p:nvSpPr>
          <p:spPr>
            <a:xfrm>
              <a:off x="2312" y="3113"/>
              <a:ext cx="2165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测量过程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380808" y="4009390"/>
            <a:ext cx="1887855" cy="450215"/>
            <a:chOff x="2312" y="3854"/>
            <a:chExt cx="2973" cy="709"/>
          </a:xfrm>
        </p:grpSpPr>
        <p:sp>
          <p:nvSpPr>
            <p:cNvPr id="30" name="MMConnector"/>
            <p:cNvSpPr/>
            <p:nvPr/>
          </p:nvSpPr>
          <p:spPr>
            <a:xfrm>
              <a:off x="4671" y="4499"/>
              <a:ext cx="615" cy="64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1" name="SubTopic"/>
            <p:cNvSpPr/>
            <p:nvPr/>
          </p:nvSpPr>
          <p:spPr>
            <a:xfrm>
              <a:off x="2312" y="3854"/>
              <a:ext cx="2121" cy="61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天平的读数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80808" y="4398010"/>
            <a:ext cx="1960245" cy="686435"/>
            <a:chOff x="2312" y="4466"/>
            <a:chExt cx="3087" cy="1081"/>
          </a:xfrm>
        </p:grpSpPr>
        <p:sp>
          <p:nvSpPr>
            <p:cNvPr id="33" name="MMConnector"/>
            <p:cNvSpPr/>
            <p:nvPr/>
          </p:nvSpPr>
          <p:spPr>
            <a:xfrm>
              <a:off x="4784" y="4870"/>
              <a:ext cx="615" cy="677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4" name="SubTopic"/>
            <p:cNvSpPr/>
            <p:nvPr/>
          </p:nvSpPr>
          <p:spPr>
            <a:xfrm>
              <a:off x="2312" y="4466"/>
              <a:ext cx="2164" cy="74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注意事项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2" name="组合 61"/>
          <p:cNvGrpSpPr/>
          <p:nvPr/>
        </p:nvGrpSpPr>
        <p:grpSpPr>
          <a:xfrm>
            <a:off x="3054668" y="1044663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58496" y="2037080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4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870893" y="3175635"/>
            <a:ext cx="309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8973" y="2922270"/>
            <a:ext cx="1096200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质量</a:t>
            </a:r>
            <a:endParaRPr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1.定义:物体所含物质的多少叫做质量.通常用字母______表示.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物体的质量是物体本身的一种属性，不随它的温度、形状、物态和位置的改变而改变.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2.单位：基本单位是_____，符号是____.其他常用单位有吨(t)、克(g)、毫克(mg).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3.单位换算:1 g＝_______kg;1 mg=_______g=10</a:t>
            </a:r>
            <a:r>
              <a:rPr lang="en-US" altLang="zh-CN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kg;1 t=_______kg.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43788" y="3589020"/>
            <a:ext cx="5632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15348" y="4660265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千克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91798" y="4660265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126423" y="5234305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4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－3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48288" y="5234305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4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－3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200073" y="5234305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4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5" name="流程图: 终止 4">
            <a:hlinkClick r:id="rId5" action="ppaction://hlinksldjump"/>
          </p:cNvPr>
          <p:cNvSpPr/>
          <p:nvPr/>
        </p:nvSpPr>
        <p:spPr>
          <a:xfrm>
            <a:off x="9165908" y="595185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717223" y="4652645"/>
            <a:ext cx="309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1858" y="1898015"/>
            <a:ext cx="990219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4.常考质量估测：</a:t>
            </a: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a.中学生的质量约为50 kg；         b.一支新的2B铅笔的质量约为8 g；</a:t>
            </a: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c.一个鸡蛋的质量约为50 g；       d.一瓶普通矿泉水的质量约为500 g；</a:t>
            </a: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e.一个苹果的质量约为200 g；     f.九年级物理教科书质量约为200 g;</a:t>
            </a: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g.一枚一元硬币的质量约为5 g； h.一包方便面的质量约为100 g.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流程图: 终止 4">
            <a:hlinkClick r:id="rId3" action="ppaction://hlinksldjump"/>
          </p:cNvPr>
          <p:cNvSpPr/>
          <p:nvPr/>
        </p:nvSpPr>
        <p:spPr>
          <a:xfrm>
            <a:off x="9094153" y="595185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714693" y="2653665"/>
          <a:ext cx="8378190" cy="3655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195"/>
                <a:gridCol w="586740"/>
                <a:gridCol w="7247255"/>
              </a:tblGrid>
              <a:tr h="566420">
                <a:tc rowSpan="4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测量步骤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看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观察天平的量程和标尺的分度值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0414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放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放天平放在</a:t>
                      </a: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上，游码放到标尺左端的</a:t>
                      </a: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处.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0414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调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调节</a:t>
                      </a: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,使指针指在分度盘中线处.(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左偏右调，右偏左调.注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：天平测量过程中不能调平衡螺母.)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005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测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25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左盘放_________，右盘放_____，并移动______在标尺上的位置,直至横梁恢复平衡(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加减砝码，先大后小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).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669348" y="3252470"/>
            <a:ext cx="14128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水平桌面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80883" y="3728085"/>
            <a:ext cx="148463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零刻度线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02853" y="4307840"/>
            <a:ext cx="16167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平衡螺母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00723" y="726440"/>
            <a:ext cx="1030160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二、</a:t>
            </a:r>
            <a:r>
              <a:rPr 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质量的测量</a:t>
            </a: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1.实验室常用的测量工具是________,生活中常用秤、台秤和案秤称质量.</a:t>
            </a: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托盘天平</a:t>
            </a:r>
            <a:endParaRPr lang="zh-CN" altLang="en-US" sz="2400"/>
          </a:p>
        </p:txBody>
      </p:sp>
      <p:sp>
        <p:nvSpPr>
          <p:cNvPr id="14" name="文本框 13"/>
          <p:cNvSpPr txBox="1"/>
          <p:nvPr/>
        </p:nvSpPr>
        <p:spPr>
          <a:xfrm>
            <a:off x="4585018" y="1348740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天平</a:t>
            </a:r>
          </a:p>
        </p:txBody>
      </p:sp>
      <p:sp>
        <p:nvSpPr>
          <p:cNvPr id="15" name="流程图: 终止 14">
            <a:hlinkClick r:id="rId4" action="ppaction://hlinksldjump"/>
          </p:cNvPr>
          <p:cNvSpPr/>
          <p:nvPr/>
        </p:nvSpPr>
        <p:spPr>
          <a:xfrm>
            <a:off x="9628530" y="560705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9714255" y="3438236"/>
            <a:ext cx="1863725" cy="1621790"/>
            <a:chOff x="11092" y="5329"/>
            <a:chExt cx="2935" cy="25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7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9" name="流程图: 摘录 2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0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913063" y="5325110"/>
            <a:ext cx="160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被测物体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82273" y="5325110"/>
            <a:ext cx="8566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砝码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513003" y="5328920"/>
            <a:ext cx="9455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游码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714058" y="1450340"/>
          <a:ext cx="8030845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840"/>
                <a:gridCol w="661035"/>
                <a:gridCol w="6490970"/>
              </a:tblGrid>
              <a:tr h="134493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测量步骤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读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25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读右盘中</a:t>
                      </a: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的总质量</a:t>
                      </a: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游码左侧在标尺所对应的刻度值就等于被测物体的质量，即</a:t>
                      </a:r>
                      <a:r>
                        <a:rPr lang="zh-CN" altLang="en-US" sz="2400" b="0" i="1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m</a:t>
                      </a:r>
                      <a:r>
                        <a:rPr lang="zh-CN" altLang="en-US" sz="2400" b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物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＝</a:t>
                      </a:r>
                      <a:r>
                        <a:rPr lang="zh-CN" altLang="en-US" sz="2400" b="0" i="1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m</a:t>
                      </a:r>
                      <a:r>
                        <a:rPr lang="zh-CN" altLang="en-US" sz="2400" b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砝码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+</a:t>
                      </a:r>
                      <a:r>
                        <a:rPr lang="zh-CN" altLang="en-US" sz="2400" b="0" i="1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m</a:t>
                      </a:r>
                      <a:r>
                        <a:rPr lang="zh-CN" altLang="en-US" sz="2400" b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游码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.下图中物体的质量为</a:t>
                      </a: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g.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3668713" y="1485265"/>
            <a:ext cx="9931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砝码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41048" y="1480820"/>
            <a:ext cx="8953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加上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354253" y="2388235"/>
            <a:ext cx="8185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32.2</a:t>
            </a:r>
          </a:p>
        </p:txBody>
      </p:sp>
      <p:sp>
        <p:nvSpPr>
          <p:cNvPr id="14" name="流程图: 终止 13">
            <a:hlinkClick r:id="rId4" action="ppaction://hlinksldjump"/>
          </p:cNvPr>
          <p:cNvSpPr/>
          <p:nvPr/>
        </p:nvSpPr>
        <p:spPr>
          <a:xfrm>
            <a:off x="9452928" y="588010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  <p:pic>
        <p:nvPicPr>
          <p:cNvPr id="3" name="图片 -2147482341" descr="C:\Documents and Settings\Administrator\桌面\湖南物理\PY157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9066213" y="1453515"/>
            <a:ext cx="2516505" cy="143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48653" y="3176905"/>
            <a:ext cx="1076706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25000"/>
              </a:lnSpc>
              <a:buNone/>
            </a:pPr>
            <a:r>
              <a:rPr lang="zh-CN" altLang="en-US" sz="2400">
                <a:ln>
                  <a:noFill/>
                </a:ln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使用注意事项：</a:t>
            </a:r>
            <a:r>
              <a:rPr lang="zh-CN" altLang="en-US" sz="240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(1)待测物体的质量不能超过天平的最大测量值；(2)不能用手直接接触砝码，应使用镊子夹取；(3)向托盘中加减砝码时，应轻拿轻放；(4)天平与砝码应保持干燥、清洁，不要把潮湿的物品或化学药品直接放在天平的托盘里；(5)移动天平位置后，要对天平重新调平；(6)放上物体后，坚决不能再调节平衡螺母.</a:t>
            </a:r>
            <a:endParaRPr lang="zh-CN" altLang="en-US" sz="24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52183" y="2413000"/>
          <a:ext cx="10464165" cy="33674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0875"/>
                <a:gridCol w="7745095"/>
                <a:gridCol w="2068195"/>
              </a:tblGrid>
              <a:tr h="109029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看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看量程、分度值和单位，如图所示，量筒的量程为</a:t>
                      </a: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mL,分度值为</a:t>
                      </a: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mL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放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放在</a:t>
                      </a: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台上.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09029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读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读数时，视线要与凹液面</a:t>
                      </a: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的相平，不能仰视或俯视，如图中正确的读法是</a:t>
                      </a: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(填字母).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59309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记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记录时，要包括数字和单位，如图所示，读数为</a:t>
                      </a: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mL.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831658" y="2960370"/>
            <a:ext cx="10077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0～50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75518" y="2929890"/>
            <a:ext cx="5568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12683" y="3542665"/>
            <a:ext cx="93853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水平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42853" y="4171950"/>
            <a:ext cx="13246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最低处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9283" y="2798445"/>
            <a:ext cx="1751330" cy="26479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52183" y="716280"/>
            <a:ext cx="768286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三、体积</a:t>
            </a:r>
            <a:r>
              <a:rPr 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的测量</a:t>
            </a: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实验室常用的测量工具是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___________.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2.量筒的使用与读数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52183" y="5919470"/>
            <a:ext cx="10226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3.体积的单位换算：1 m</a:t>
            </a:r>
            <a:r>
              <a:rPr lang="en-US" altLang="zh-CN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=________dm</a:t>
            </a:r>
            <a:r>
              <a:rPr lang="en-US" altLang="zh-CN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(L)=_______cm</a:t>
            </a:r>
            <a:r>
              <a:rPr lang="en-US" altLang="zh-CN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(mL)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199063" y="4661535"/>
            <a:ext cx="5962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099743" y="5259705"/>
            <a:ext cx="7524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19613" y="6026785"/>
            <a:ext cx="13246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1×10</a:t>
            </a:r>
            <a:r>
              <a:rPr lang="zh-CN" altLang="en-US" sz="24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707823" y="6011545"/>
            <a:ext cx="13246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1×10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922838" y="1219200"/>
            <a:ext cx="10052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量筒</a:t>
            </a:r>
          </a:p>
        </p:txBody>
      </p:sp>
      <p:sp>
        <p:nvSpPr>
          <p:cNvPr id="15" name="流程图: 终止 14">
            <a:hlinkClick r:id="rId4" action="ppaction://hlinksldjump"/>
          </p:cNvPr>
          <p:cNvSpPr/>
          <p:nvPr/>
        </p:nvSpPr>
        <p:spPr>
          <a:xfrm>
            <a:off x="9144318" y="133667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807393" y="3545840"/>
            <a:ext cx="309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8508" y="819150"/>
            <a:ext cx="10962005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四、</a:t>
            </a:r>
            <a:r>
              <a:rPr 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密度</a:t>
            </a:r>
            <a:endParaRPr 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1.定义：某种物质组成物体的_______与它的______之比叫做这种物质的密度，用_____表示.</a:t>
            </a: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2.公式: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=______.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表示质量，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表示体积，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表示密度.变形公式：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ρV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            .</a:t>
            </a: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3.单位：在国际单位制中，密度的基本单位为千克每立方米，符号是__________，有时也用克每立方厘米作为密度单位，符号是___________.</a:t>
            </a: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4.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单位换算:1 g/cm</a:t>
            </a:r>
            <a:r>
              <a:rPr lang="en-US" sz="2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=__________kg/m</a:t>
            </a:r>
            <a:r>
              <a:rPr lang="en-US" sz="2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5.密度是物质的基本属性之一，物质不同，密度一般也不同，与物质的质量、体积和所处空间位置的变化无关.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72038" y="1455420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质量</a:t>
            </a: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0625773" y="2366010"/>
          <a:ext cx="883285" cy="833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r:id="rId4" imgW="444500" imgH="419100" progId="Equation.KSEE3">
                  <p:embed/>
                </p:oleObj>
              </mc:Choice>
              <mc:Fallback>
                <p:oleObj r:id="rId4" imgW="444500" imgH="419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25773" y="2366010"/>
                        <a:ext cx="883285" cy="833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705283" y="1455420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体积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81393" y="1977390"/>
            <a:ext cx="5930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176193" y="3100705"/>
            <a:ext cx="11887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zh-CN" altLang="en-US" sz="24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167563" y="3632835"/>
            <a:ext cx="12712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g/cm</a:t>
            </a:r>
            <a:r>
              <a:rPr lang="zh-CN" altLang="en-US" sz="24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graphicFrame>
        <p:nvGraphicFramePr>
          <p:cNvPr id="12" name="对象 11"/>
          <p:cNvGraphicFramePr/>
          <p:nvPr/>
        </p:nvGraphicFramePr>
        <p:xfrm>
          <a:off x="2321243" y="2176145"/>
          <a:ext cx="349250" cy="852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r:id="rId6" imgW="382270" imgH="599440" progId="Equation.DSMT4">
                  <p:embed/>
                </p:oleObj>
              </mc:Choice>
              <mc:Fallback>
                <p:oleObj r:id="rId6" imgW="382270" imgH="59944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21243" y="2176145"/>
                        <a:ext cx="349250" cy="852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3712528" y="4236720"/>
            <a:ext cx="12712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1×10</a:t>
            </a:r>
            <a:r>
              <a:rPr lang="zh-CN" altLang="en-US" sz="24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endParaRPr lang="zh-CN" altLang="en-US" sz="2400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流程图: 终止 6">
            <a:hlinkClick r:id="rId8" action="ppaction://hlinksldjump"/>
          </p:cNvPr>
          <p:cNvSpPr/>
          <p:nvPr/>
        </p:nvSpPr>
        <p:spPr>
          <a:xfrm>
            <a:off x="8929688" y="585724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  <p:sp>
        <p:nvSpPr>
          <p:cNvPr id="11" name="圆角矩形 10">
            <a:hlinkClick r:id="rId9" action="ppaction://hlinksldjump"/>
          </p:cNvPr>
          <p:cNvSpPr/>
          <p:nvPr/>
        </p:nvSpPr>
        <p:spPr bwMode="auto">
          <a:xfrm>
            <a:off x="6242680" y="5826617"/>
            <a:ext cx="2352053" cy="5381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点击至重难点突破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193608" y="2100580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4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8" action="ppaction://hlinksldjump"/>
            </p:cNvPr>
            <p:cNvSpPr txBox="1"/>
            <p:nvPr/>
          </p:nvSpPr>
          <p:spPr>
            <a:xfrm>
              <a:off x="6783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湖南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年中考真题精选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193610" y="3248660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9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9" name="文本框 78">
            <a:hlinkClick r:id="rId9" action="ppaction://hlinksldjump"/>
          </p:cNvPr>
          <p:cNvSpPr txBox="1"/>
          <p:nvPr/>
        </p:nvSpPr>
        <p:spPr>
          <a:xfrm>
            <a:off x="3882073" y="4220845"/>
            <a:ext cx="1893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</a:p>
        </p:txBody>
      </p:sp>
      <p:sp>
        <p:nvSpPr>
          <p:cNvPr id="31" name="文本框 78">
            <a:hlinkClick r:id="rId10" action="ppaction://hlinksldjump"/>
          </p:cNvPr>
          <p:cNvSpPr txBox="1"/>
          <p:nvPr/>
        </p:nvSpPr>
        <p:spPr>
          <a:xfrm>
            <a:off x="6354763" y="4220845"/>
            <a:ext cx="23793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重难点突破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6753" y="870585"/>
            <a:ext cx="10962005" cy="5367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6.常见物质密度:水的密度1.0×10</a:t>
            </a:r>
            <a:r>
              <a:rPr lang="en-US" sz="2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kg/m</a:t>
            </a:r>
            <a:r>
              <a:rPr lang="en-US" sz="2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,冰的密度0.9×10</a:t>
            </a:r>
            <a:r>
              <a:rPr lang="en-US" sz="2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kg/m</a:t>
            </a:r>
            <a:r>
              <a:rPr lang="en-US" sz="2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,海水的密度1.03×10</a:t>
            </a:r>
            <a:r>
              <a:rPr lang="en-US" sz="2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kg/m</a:t>
            </a:r>
            <a:r>
              <a:rPr lang="en-US" sz="2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，煤油、酒精的密度0.8×10</a:t>
            </a:r>
            <a:r>
              <a:rPr lang="en-US" sz="2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kg/m</a:t>
            </a:r>
            <a:r>
              <a:rPr lang="en-US" sz="2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五、</a:t>
            </a:r>
            <a:r>
              <a:rPr 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密度与社会生活</a:t>
            </a: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1.密度与温度：一般来说，同种物质温度越高，密度越_____，但水比较特殊.水在4 ℃时密度最大，水结冰后，______不变，体积______，________变小.</a:t>
            </a: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2.密度与物质鉴别</a:t>
            </a: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a.不同物质的密度一般不同，可以根据密度来大概判断物质、估算物体的质量和体积等.</a:t>
            </a: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b.应用：银饰品是否为纯银的鉴定、鉴定牛奶、酒的品质等.</a:t>
            </a: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六、</a:t>
            </a:r>
            <a:r>
              <a:rPr 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物质的物理属性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：密度、导电性、磁性、弹性、硬度、延展性、导热性、透光性等.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28953" y="2329180"/>
            <a:ext cx="5930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47933" y="2790825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质量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444423" y="2790825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变大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846503" y="2790825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密度</a:t>
            </a:r>
          </a:p>
        </p:txBody>
      </p:sp>
      <p:sp>
        <p:nvSpPr>
          <p:cNvPr id="2" name="流程图: 终止 1">
            <a:hlinkClick r:id="rId3" action="ppaction://hlinksldjump"/>
          </p:cNvPr>
          <p:cNvSpPr/>
          <p:nvPr/>
        </p:nvSpPr>
        <p:spPr>
          <a:xfrm>
            <a:off x="9094153" y="595185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1848" y="1290955"/>
            <a:ext cx="10075545" cy="570230"/>
            <a:chOff x="1676" y="1655"/>
            <a:chExt cx="15867" cy="898"/>
          </a:xfrm>
        </p:grpSpPr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3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重难点突破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46443" y="1981200"/>
            <a:ext cx="485521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密度的理解及计算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746443" y="2718435"/>
            <a:ext cx="107981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一杯水结冰后，水的质量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，密度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 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一只密封完好的气球，在自由上升过程中，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球内气体的质量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、密度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、气球的体积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 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某盒酸奶的质量约为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，体积约为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 cm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则其密度为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________g/cm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________kg/m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28628" y="2818130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不变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708583" y="2818130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变小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406573" y="3907790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不变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77913" y="4422140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变小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243388" y="4422140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变大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901748" y="4988560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1.25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3583" y="5583555"/>
            <a:ext cx="15405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25×10</a:t>
            </a:r>
            <a:r>
              <a:rPr lang="zh-CN" altLang="en-US" sz="24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 bwMode="auto">
          <a:xfrm>
            <a:off x="8902060" y="2080752"/>
            <a:ext cx="2352053" cy="5381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点击至考点清单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07733" y="1837055"/>
            <a:ext cx="106191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(4)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一个空瓶子的质量是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150 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，当装满水时，瓶和水的总质量是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400 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；当装满另一种液体时，瓶和液体的总质量是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350 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．则这个瓶子的容积是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________cm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，另一种液体的密度是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某品牌桶装调和油体积为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5 L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，密度为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0.92×10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，则该桶油的质量为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________kg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；用该空油桶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装下相同质量的酒精．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已知酒精的密度为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0.8×10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81443" y="4090670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4.6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74858" y="4090670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不能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809163" y="2474595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740468" y="3007995"/>
            <a:ext cx="15379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0.8×10</a:t>
            </a:r>
            <a:r>
              <a:rPr lang="zh-CN" altLang="en-US" sz="24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44893" y="772160"/>
            <a:ext cx="101009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扬州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在测量液体密度的实验中，小明利用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天平和量杯测量出液体和量杯的总质量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及液体的体积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，得到几组数据并绘出如图所示的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图像，下列说法正确的是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量杯质量为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40 g 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B. 40 cm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的该液体质量为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40 g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该液体密度为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1.25 g/cm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该液体密度为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 g/cm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8196263" y="4719955"/>
            <a:ext cx="12719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>
              <a:lnSpc>
                <a:spcPct val="100000"/>
              </a:lnSpc>
            </a:pPr>
            <a:r>
              <a:rPr lang="zh-CN" b="0">
                <a:cs typeface="楷体_GB2312" charset="0"/>
              </a:rPr>
              <a:t>例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884738" y="2616200"/>
            <a:ext cx="3752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pic>
        <p:nvPicPr>
          <p:cNvPr id="4" name="图片 -2147482338" descr="C:\Documents and Settings\Administrator\桌面\湖南物理\PY159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698423" y="2840355"/>
            <a:ext cx="2741930" cy="16846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848678" y="1443990"/>
            <a:ext cx="104946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如图所示，是小华在探究甲、乙、丙三种物质的质量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与体积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的关系时作出的图像．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由图像可知，三种物质密度的大小关系是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乙物质的密度是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________kg/m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若甲物质的质量为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100 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，则甲的体积为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______cm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(4)20 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的甲和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50 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的丙的密度之比为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7693" y="5046345"/>
            <a:ext cx="12719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cs typeface="楷体_GB2312" charset="0"/>
              </a:rPr>
              <a:t>例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730048" y="3153410"/>
            <a:ext cx="22301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zh-CN" alt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zh-CN" alt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74073" y="3743960"/>
            <a:ext cx="17500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0.5×10</a:t>
            </a:r>
            <a:r>
              <a:rPr lang="zh-CN" altLang="en-US" sz="24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636068" y="4300855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03583" y="4829810"/>
            <a:ext cx="8324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5∶9</a:t>
            </a:r>
          </a:p>
        </p:txBody>
      </p:sp>
      <p:pic>
        <p:nvPicPr>
          <p:cNvPr id="3" name="图片 -2147482337" descr="C:\Documents and Settings\Administrator\桌面\湖南物理\PY160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9219248" y="3152775"/>
            <a:ext cx="2062480" cy="17754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76568" y="3174170"/>
            <a:ext cx="10574808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27000"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1. (2018怀化2题3分)在北京8分钟的节目中，憨态可掬的大熊猫令人忍俊不禁．这只大熊猫是用一种特殊的铝合金材料制成的，它的高为2.35 m，质量却只有10 kg，它利用了铝合金的哪一种性质(　　)</a:t>
            </a:r>
          </a:p>
          <a:p>
            <a:pPr marL="127000"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A. 质量小　　　　　　　B. 密度小</a:t>
            </a:r>
          </a:p>
          <a:p>
            <a:pPr marL="127000"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C. 比热容小                        D. 导热性能好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900873" y="1203031"/>
            <a:ext cx="7725410" cy="645147"/>
            <a:chOff x="2766" y="1210"/>
            <a:chExt cx="12166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6" y="1247"/>
              <a:ext cx="12166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9389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湖南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6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年中考真题精选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5013" y="2132330"/>
            <a:ext cx="10764520" cy="781050"/>
            <a:chOff x="1156" y="2906"/>
            <a:chExt cx="16952" cy="1230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2906"/>
              <a:ext cx="16558" cy="1200"/>
              <a:chOff x="1324" y="1550"/>
              <a:chExt cx="16558" cy="1200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550"/>
                <a:ext cx="13377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质量和密度的理解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(岳阳2015.7，益阳2考)</a:t>
                </a: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6789096" y="4446265"/>
            <a:ext cx="5410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08673" y="1721290"/>
            <a:ext cx="10574808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27000"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2. (2016永州2题2分)一铁块的质量会发生变化的情况是(　　)</a:t>
            </a:r>
          </a:p>
          <a:p>
            <a:pPr marL="127000"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A. 将它熔化成铁水       B. 将它轧成薄铁片</a:t>
            </a:r>
          </a:p>
          <a:p>
            <a:pPr marL="127000"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C. 将它切掉一个角       D. 将它从地球运到月球</a:t>
            </a:r>
          </a:p>
          <a:p>
            <a:pPr marL="127000"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3. (2014益阳13题4分)小明五一期间随父母去西藏旅游，回到益阳时发现他在西藏喝剩的矿泉水瓶变瘪了，则这瓶矿泉水的质量________，瓶内气体的密度________．(均选填“变大”“变小”或“不变”)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98186" y="1836415"/>
            <a:ext cx="5410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29893" y="4050030"/>
            <a:ext cx="1036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54163" y="4510405"/>
            <a:ext cx="1118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95973" y="1135380"/>
            <a:ext cx="9998075" cy="573405"/>
            <a:chOff x="1454" y="1429"/>
            <a:chExt cx="15745" cy="903"/>
          </a:xfrm>
        </p:grpSpPr>
        <p:pic>
          <p:nvPicPr>
            <p:cNvPr id="9" name="图片 8" descr="带序号考点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4" y="1429"/>
              <a:ext cx="3346" cy="903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596" y="1510"/>
              <a:ext cx="23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命题点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126" y="1429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998" y="1429"/>
              <a:ext cx="1220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天平的使用和读数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(岳阳2017.4B，益阳2018.16一空)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95973" y="1896745"/>
            <a:ext cx="1109789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4. (2019湘潭16题2分)用托盘天平测物体质量前，调节横梁平衡时，发现指针指在如图所示位置，这时应该(　　)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            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A. 将左端平衡螺母向右旋进一些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B. 将右端平衡螺母向左旋进一些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C. 将右端平衡螺母向右旋出一些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D. 将游码向右移动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74521" y="2592700"/>
            <a:ext cx="5410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pic>
        <p:nvPicPr>
          <p:cNvPr id="2" name="图片 -2147482349" descr="C:\Documents and Settings\Administrator\桌面\湖南物理\PY152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228013" y="2775585"/>
            <a:ext cx="2177415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8825254" y="4519771"/>
            <a:ext cx="98298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97878" y="1463040"/>
            <a:ext cx="108966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(2016衡阳20题2分)某同学在学校实验室用天平测量一块金属的质量时，使用了3个砝码，其中1个100 g，1个50 g，1个10 g，游码在标尺上的位置如图所示，则这块金属的质量为________g．若在月球表面上用天平测同一块金属的质量，则读数跟在学校实验室的读数相比________(选填“变大”“变小”或“不变”)．</a:t>
            </a:r>
          </a:p>
          <a:p>
            <a:pPr indent="0" fontAlgn="auto">
              <a:lnSpc>
                <a:spcPct val="150000"/>
              </a:lnSpc>
            </a:pPr>
            <a:endParaRPr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65233" y="2632710"/>
            <a:ext cx="1209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161.6</a:t>
            </a:r>
          </a:p>
        </p:txBody>
      </p:sp>
      <p:sp>
        <p:nvSpPr>
          <p:cNvPr id="5" name="矩形 4"/>
          <p:cNvSpPr/>
          <p:nvPr/>
        </p:nvSpPr>
        <p:spPr>
          <a:xfrm>
            <a:off x="5693434" y="4949666"/>
            <a:ext cx="98298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34343" y="3217545"/>
            <a:ext cx="894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不变</a:t>
            </a:r>
          </a:p>
        </p:txBody>
      </p:sp>
      <p:pic>
        <p:nvPicPr>
          <p:cNvPr id="3" name="图片 -2147482348" descr="C:\Documents and Settings\Administrator\桌面\湖南物理\PY153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3975418" y="4057015"/>
            <a:ext cx="4420235" cy="71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41388" y="960755"/>
            <a:ext cx="106584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(2017株洲26题4分)如图，某同学用天平测量一块鹅卵石的质量，天平的读数为_____g．当他从托盘中取下石块和所有砝码后，发现天平仍保持平衡，可知测量值________(选填“大于”或“小于”)实际值．为使结果可靠，再次测量前，他应该进行的操作是：先将游码移至标尺上的________位置，后向____(选填“左”或“右”)调节平衡螺母，直至天平平衡．</a:t>
            </a:r>
          </a:p>
          <a:p>
            <a:pPr indent="0" fontAlgn="auto">
              <a:lnSpc>
                <a:spcPct val="150000"/>
              </a:lnSpc>
            </a:pPr>
            <a:endParaRPr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9068" y="1607820"/>
            <a:ext cx="58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</a:p>
        </p:txBody>
      </p:sp>
      <p:sp>
        <p:nvSpPr>
          <p:cNvPr id="5" name="矩形 4"/>
          <p:cNvSpPr/>
          <p:nvPr/>
        </p:nvSpPr>
        <p:spPr>
          <a:xfrm>
            <a:off x="5468009" y="5962491"/>
            <a:ext cx="98298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46618" y="2148840"/>
            <a:ext cx="894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大于</a:t>
            </a:r>
          </a:p>
        </p:txBody>
      </p:sp>
      <p:pic>
        <p:nvPicPr>
          <p:cNvPr id="3" name="图片 -2147482347" descr="C:\Documents and Settings\Administrator\桌面\湖南物理\PY154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4355148" y="3877310"/>
            <a:ext cx="3446780" cy="193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948488" y="2715260"/>
            <a:ext cx="1621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零刻度线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822498" y="2715260"/>
            <a:ext cx="894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右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  <p:bldP spid="4" grpId="0"/>
      <p:bldP spid="4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26123" y="2654935"/>
            <a:ext cx="107448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(2019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湘西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一个物体的质量为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 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，体积为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20 cm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，它的密度是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0.8×10 kg/m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                         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2.7 ×10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0.37 × 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D. 2.7 × 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62318" y="1598930"/>
            <a:ext cx="9563100" cy="737235"/>
            <a:chOff x="1156" y="3019"/>
            <a:chExt cx="15060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4666" cy="1161"/>
              <a:chOff x="1324" y="1663"/>
              <a:chExt cx="14666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731" y="1663"/>
                <a:ext cx="11259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密度的相关计算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(郴州6考，岳阳3考，益阳4考)</a:t>
                </a: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0698791" y="2843525"/>
            <a:ext cx="5410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69633" y="1148080"/>
            <a:ext cx="107448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(2016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邵阳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小花同学利用天平和量杯测量某种液体的密度时，记录实验的数据如下表．这种液体的密度和空量杯的质量分别是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3.0×10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10 g                                </a:t>
            </a: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1.7×10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10 g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1.4×10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 g                                </a:t>
            </a: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1.0×10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 g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3204528" y="2591435"/>
          <a:ext cx="5813425" cy="11061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35020"/>
                <a:gridCol w="826135"/>
                <a:gridCol w="826770"/>
                <a:gridCol w="825500"/>
              </a:tblGrid>
              <a:tr h="55753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液体与量杯的质量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/g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液体的体积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r>
                        <a:rPr lang="en-US" sz="2400" b="0" baseline="30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8852846" y="1871340"/>
            <a:ext cx="5410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3017832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e63ae4a-3de5-4a91-99f8-335af6ad109a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preset"/>
  <p:tag name="KSO_WM_TEMPLATE_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5151de2-2d6c-49a2-bf72-1e4b79783423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e63ae4a-3de5-4a91-99f8-335af6ad109a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e63ae4a-3de5-4a91-99f8-335af6ad109a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1649</Words>
  <Application>Microsoft Office PowerPoint</Application>
  <PresentationFormat>自定义</PresentationFormat>
  <Paragraphs>246</Paragraphs>
  <Slides>24</Slides>
  <Notes>17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Office 主题</vt:lpstr>
      <vt:lpstr>Equation.DSMT4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6</cp:revision>
  <dcterms:created xsi:type="dcterms:W3CDTF">2019-11-26T04:16:00Z</dcterms:created>
  <dcterms:modified xsi:type="dcterms:W3CDTF">2020-03-14T01:54:50Z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