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6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72EDC-1BFB-4320-A3F8-E32F2BB80749}" type="datetimeFigureOut">
              <a:rPr lang="zh-CN" altLang="en-US" smtClean="0"/>
              <a:t>2020/3/12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75A90-9B85-46A8-81D9-EBC0DE58B5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38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285E3E-9C56-4C66-B0D0-93EB041E7F2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52F0AD-4F3D-4DD0-9322-81821CBD03D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157D09-E70D-442A-8B1C-A6797487B93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B15619-C72D-4F12-B5F6-26063440300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616AF6-2E5F-41FA-AA2B-694F3E4715D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123B9E-F57F-40F2-A85B-40ACC5A13E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45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52F0AD-4F3D-4DD0-9322-81821CBD03D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157D09-E70D-442A-8B1C-A6797487B93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B15619-C72D-4F12-B5F6-26063440300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616AF6-2E5F-41FA-AA2B-694F3E4715D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123B9E-F57F-40F2-A85B-40ACC5A13E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89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52F0AD-4F3D-4DD0-9322-81821CBD03D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157D09-E70D-442A-8B1C-A6797487B93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B15619-C72D-4F12-B5F6-26063440300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616AF6-2E5F-41FA-AA2B-694F3E4715D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123B9E-F57F-40F2-A85B-40ACC5A13E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133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D52F0AD-4F3D-4DD0-9322-81821CBD03D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134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157D09-E70D-442A-8B1C-A6797487B93A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B15619-C72D-4F12-B5F6-26063440300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157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7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616AF6-2E5F-41FA-AA2B-694F3E4715DF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168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0419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7123B9E-F57F-40F2-A85B-40ACC5A13EF6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177</a:t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3" descr="roa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39950"/>
            <a:ext cx="9144000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87"/>
          <p:cNvGrpSpPr>
            <a:grpSpLocks/>
          </p:cNvGrpSpPr>
          <p:nvPr/>
        </p:nvGrpSpPr>
        <p:grpSpPr bwMode="auto">
          <a:xfrm>
            <a:off x="2589213" y="3035300"/>
            <a:ext cx="3779837" cy="1577975"/>
            <a:chOff x="6240567" y="2900570"/>
            <a:chExt cx="3915294" cy="1916713"/>
          </a:xfrm>
        </p:grpSpPr>
        <p:grpSp>
          <p:nvGrpSpPr>
            <p:cNvPr id="3" name="组合 72"/>
            <p:cNvGrpSpPr>
              <a:grpSpLocks/>
            </p:cNvGrpSpPr>
            <p:nvPr/>
          </p:nvGrpSpPr>
          <p:grpSpPr bwMode="auto">
            <a:xfrm>
              <a:off x="6341196" y="2900570"/>
              <a:ext cx="3814665" cy="1916713"/>
              <a:chOff x="6341196" y="2900570"/>
              <a:chExt cx="3814665" cy="1916713"/>
            </a:xfrm>
          </p:grpSpPr>
          <p:sp>
            <p:nvSpPr>
              <p:cNvPr id="94" name="文本框 79"/>
              <p:cNvSpPr txBox="1"/>
              <p:nvPr/>
            </p:nvSpPr>
            <p:spPr>
              <a:xfrm>
                <a:off x="6340874" y="2900570"/>
                <a:ext cx="3814987" cy="190514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3200" b="1">
                    <a:solidFill>
                      <a:srgbClr val="F5841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 smtClean="0">
                    <a:solidFill>
                      <a:schemeClr val="accent3"/>
                    </a:solidFill>
                  </a:rPr>
                  <a:t>新课标沪科版</a:t>
                </a:r>
                <a:r>
                  <a:rPr lang="en-US" altLang="zh-CN" dirty="0" smtClean="0">
                    <a:solidFill>
                      <a:schemeClr val="accent3"/>
                    </a:solidFill>
                  </a:rPr>
                  <a:t>·</a:t>
                </a:r>
                <a:r>
                  <a:rPr lang="zh-CN" altLang="en-US" dirty="0" smtClean="0">
                    <a:solidFill>
                      <a:schemeClr val="accent3"/>
                    </a:solidFill>
                  </a:rPr>
                  <a:t>物理</a:t>
                </a:r>
                <a:endParaRPr lang="en-US" altLang="zh-CN" dirty="0" smtClean="0">
                  <a:solidFill>
                    <a:schemeClr val="accent3"/>
                  </a:solidFill>
                </a:endParaRPr>
              </a:p>
              <a:p>
                <a:pPr algn="ctr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 smtClean="0">
                    <a:solidFill>
                      <a:srgbClr val="FF0000"/>
                    </a:solidFill>
                  </a:rPr>
                  <a:t> 八年级下</a:t>
                </a:r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5" name="圆角矩形 94"/>
              <p:cNvSpPr/>
              <p:nvPr/>
            </p:nvSpPr>
            <p:spPr>
              <a:xfrm>
                <a:off x="6409938" y="3087614"/>
                <a:ext cx="3694947" cy="1729669"/>
              </a:xfrm>
              <a:prstGeom prst="roundRect">
                <a:avLst/>
              </a:prstGeom>
              <a:noFill/>
              <a:ln w="6350">
                <a:solidFill>
                  <a:srgbClr val="A0BF0D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grpSp>
          <p:nvGrpSpPr>
            <p:cNvPr id="4" name="组合 45"/>
            <p:cNvGrpSpPr>
              <a:grpSpLocks/>
            </p:cNvGrpSpPr>
            <p:nvPr/>
          </p:nvGrpSpPr>
          <p:grpSpPr bwMode="auto">
            <a:xfrm rot="2731254">
              <a:off x="6341934" y="2879007"/>
              <a:ext cx="109793" cy="312528"/>
              <a:chOff x="4454660" y="3810474"/>
              <a:chExt cx="406107" cy="1155987"/>
            </a:xfrm>
          </p:grpSpPr>
          <p:sp>
            <p:nvSpPr>
              <p:cNvPr id="9226" name="Freeform 16"/>
              <p:cNvSpPr>
                <a:spLocks/>
              </p:cNvSpPr>
              <p:nvPr/>
            </p:nvSpPr>
            <p:spPr bwMode="auto">
              <a:xfrm flipV="1">
                <a:off x="4459674" y="3810474"/>
                <a:ext cx="396080" cy="564858"/>
              </a:xfrm>
              <a:custGeom>
                <a:avLst/>
                <a:gdLst>
                  <a:gd name="T0" fmla="*/ 148399 w 758"/>
                  <a:gd name="T1" fmla="*/ 564858 h 1081"/>
                  <a:gd name="T2" fmla="*/ 396080 w 758"/>
                  <a:gd name="T3" fmla="*/ 0 h 1081"/>
                  <a:gd name="T4" fmla="*/ 0 w 758"/>
                  <a:gd name="T5" fmla="*/ 150489 h 1081"/>
                  <a:gd name="T6" fmla="*/ 148399 w 758"/>
                  <a:gd name="T7" fmla="*/ 564858 h 108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58"/>
                  <a:gd name="T13" fmla="*/ 0 h 1081"/>
                  <a:gd name="T14" fmla="*/ 758 w 758"/>
                  <a:gd name="T15" fmla="*/ 1081 h 108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58" h="1081">
                    <a:moveTo>
                      <a:pt x="284" y="1081"/>
                    </a:moveTo>
                    <a:lnTo>
                      <a:pt x="758" y="0"/>
                    </a:lnTo>
                    <a:lnTo>
                      <a:pt x="0" y="288"/>
                    </a:lnTo>
                    <a:lnTo>
                      <a:pt x="284" y="1081"/>
                    </a:lnTo>
                    <a:close/>
                  </a:path>
                </a:pathLst>
              </a:custGeom>
              <a:solidFill>
                <a:srgbClr val="31909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7" name="Freeform 30"/>
              <p:cNvSpPr>
                <a:spLocks/>
              </p:cNvSpPr>
              <p:nvPr/>
            </p:nvSpPr>
            <p:spPr bwMode="auto">
              <a:xfrm rot="-6303818">
                <a:off x="4522923" y="4261161"/>
                <a:ext cx="275725" cy="329602"/>
              </a:xfrm>
              <a:custGeom>
                <a:avLst/>
                <a:gdLst>
                  <a:gd name="T0" fmla="*/ 0 w 261"/>
                  <a:gd name="T1" fmla="*/ 0 h 312"/>
                  <a:gd name="T2" fmla="*/ 125714 w 261"/>
                  <a:gd name="T3" fmla="*/ 329602 h 312"/>
                  <a:gd name="T4" fmla="*/ 125714 w 261"/>
                  <a:gd name="T5" fmla="*/ 329602 h 312"/>
                  <a:gd name="T6" fmla="*/ 275725 w 261"/>
                  <a:gd name="T7" fmla="*/ 0 h 312"/>
                  <a:gd name="T8" fmla="*/ 0 w 261"/>
                  <a:gd name="T9" fmla="*/ 0 h 3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1"/>
                  <a:gd name="T16" fmla="*/ 0 h 312"/>
                  <a:gd name="T17" fmla="*/ 261 w 261"/>
                  <a:gd name="T18" fmla="*/ 312 h 3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1" h="312">
                    <a:moveTo>
                      <a:pt x="0" y="0"/>
                    </a:moveTo>
                    <a:lnTo>
                      <a:pt x="119" y="312"/>
                    </a:lnTo>
                    <a:lnTo>
                      <a:pt x="26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0BF0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28" name="Freeform 12"/>
              <p:cNvSpPr>
                <a:spLocks/>
              </p:cNvSpPr>
              <p:nvPr/>
            </p:nvSpPr>
            <p:spPr bwMode="auto">
              <a:xfrm rot="7160246">
                <a:off x="4384500" y="4490194"/>
                <a:ext cx="546427" cy="406107"/>
              </a:xfrm>
              <a:custGeom>
                <a:avLst/>
                <a:gdLst>
                  <a:gd name="T0" fmla="*/ 400474 w 1067"/>
                  <a:gd name="T1" fmla="*/ 0 h 793"/>
                  <a:gd name="T2" fmla="*/ 0 w 1067"/>
                  <a:gd name="T3" fmla="*/ 147489 h 793"/>
                  <a:gd name="T4" fmla="*/ 546427 w 1067"/>
                  <a:gd name="T5" fmla="*/ 406107 h 793"/>
                  <a:gd name="T6" fmla="*/ 400474 w 1067"/>
                  <a:gd name="T7" fmla="*/ 0 h 7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67"/>
                  <a:gd name="T13" fmla="*/ 0 h 793"/>
                  <a:gd name="T14" fmla="*/ 1067 w 1067"/>
                  <a:gd name="T15" fmla="*/ 793 h 7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67" h="793">
                    <a:moveTo>
                      <a:pt x="782" y="0"/>
                    </a:moveTo>
                    <a:lnTo>
                      <a:pt x="0" y="288"/>
                    </a:lnTo>
                    <a:lnTo>
                      <a:pt x="1067" y="793"/>
                    </a:lnTo>
                    <a:lnTo>
                      <a:pt x="782" y="0"/>
                    </a:lnTo>
                    <a:close/>
                  </a:path>
                </a:pathLst>
              </a:custGeom>
              <a:solidFill>
                <a:srgbClr val="FDB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96" name="文本框 78"/>
          <p:cNvSpPr txBox="1"/>
          <p:nvPr/>
        </p:nvSpPr>
        <p:spPr>
          <a:xfrm>
            <a:off x="3017838" y="2343150"/>
            <a:ext cx="2908300" cy="62388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 smtClean="0">
                <a:solidFill>
                  <a:schemeClr val="accent1">
                    <a:lumMod val="75000"/>
                  </a:schemeClr>
                </a:solidFill>
              </a:rPr>
              <a:t>学科素养课件</a:t>
            </a:r>
            <a:endParaRPr lang="zh-CN" alt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4" name="Picture 5" descr="cloudandb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2425" y="39688"/>
            <a:ext cx="6226175" cy="99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4" descr="cloud_ballon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5143500"/>
            <a:ext cx="8429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057 -0.10209 C -0.02722 -0.10602 -0.03307 -0.11204 -0.03932 -0.1169 C -0.04271 -0.11945 -0.04636 -0.12037 -0.04974 -0.12246 C -0.05091 -0.12315 -0.05169 -0.12546 -0.05287 -0.12616 C -0.05417 -0.12709 -0.06354 -0.12963 -0.06432 -0.12986 C -0.07162 -0.13241 -0.07761 -0.13588 -0.08516 -0.13727 C -0.08972 -0.13935 -0.09414 -0.1419 -0.0987 -0.14468 C -0.10222 -0.14676 -0.10391 -0.1456 -0.10703 -0.14838 C -0.11289 -0.15347 -0.11823 -0.15857 -0.12474 -0.16134 C -0.12578 -0.1625 -0.12669 -0.16412 -0.12787 -0.16505 C -0.12891 -0.16597 -0.13008 -0.16597 -0.13099 -0.1669 C -0.1375 -0.17338 -0.14258 -0.18125 -0.14974 -0.18542 C -0.15287 -0.19097 -0.15599 -0.19653 -0.15912 -0.20209 C -0.16081 -0.20509 -0.16341 -0.20533 -0.16537 -0.20764 C -0.16849 -0.21597 -0.17383 -0.22269 -0.17787 -0.22986 C -0.18399 -0.24074 -0.18998 -0.25139 -0.19557 -0.2632 C -0.20365 -0.28033 -0.20729 -0.30556 -0.2112 -0.32616 C -0.21211 -0.33773 -0.2138 -0.34815 -0.21537 -0.35949 C -0.21563 -0.38634 -0.2125 -0.44815 -0.21953 -0.48542 C -0.2224 -0.53079 -0.22149 -0.57037 -0.23307 -0.61134 C -0.23503 -0.61806 -0.23672 -0.62778 -0.23932 -0.63357 C -0.24675 -0.6507 -0.24297 -0.63982 -0.2487 -0.64838 C -0.25248 -0.65394 -0.25638 -0.66227 -0.2612 -0.66505 C -0.27448 -0.67292 -0.28659 -0.67639 -0.30078 -0.67801 C -0.32878 -0.69468 -0.36094 -0.68056 -0.39037 -0.67616 C -0.41211 -0.6632 -0.42669 -0.67824 -0.44349 -0.69468 C -0.44623 -0.69722 -0.44961 -0.69815 -0.45182 -0.70209 C -0.45547 -0.70857 -0.45821 -0.71088 -0.46328 -0.7132 C -0.46732 -0.72037 -0.4724 -0.72153 -0.47682 -0.72801 C -0.48099 -0.73426 -0.48451 -0.73704 -0.48932 -0.74283 C -0.49141 -0.74537 -0.4944 -0.74445 -0.49662 -0.74653 C -0.50313 -0.75301 -0.50612 -0.75625 -0.51328 -0.75949 C -0.51862 -0.76574 -0.52578 -0.76783 -0.53203 -0.7706 C -0.54219 -0.78264 -0.57383 -0.77778 -0.57787 -0.77801 C -0.58867 -0.78449 -0.57656 -0.77801 -0.60391 -0.77801 C -0.65287 -0.77801 -0.70182 -0.77917 -0.75078 -0.77986 C -0.76094 -0.78588 -0.76992 -0.79722 -0.77995 -0.80394 C -0.78334 -0.80625 -0.78568 -0.81134 -0.78932 -0.81134 " pathEditMode="relative" ptsTypes="fffffffffffffffffffffffffffffffffffffA">
                                      <p:cBhvr>
                                        <p:cTn id="25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2143108" y="1785932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第一节　压力的作用效果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7531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755576" y="1851670"/>
            <a:ext cx="5176688" cy="1361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itchFamily="34" charset="-122"/>
                <a:ea typeface="微软雅黑" pitchFamily="34" charset="-122"/>
              </a:rPr>
              <a:t>静止在水平路面上的汽车对地面的压力大小等于它的重力大小</a:t>
            </a:r>
            <a:r>
              <a:rPr lang="en-US" altLang="zh-CN" sz="28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22.jpg" descr="id:2147507002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798638"/>
            <a:ext cx="1751012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688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296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167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 dirty="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46175" y="1608138"/>
            <a:ext cx="6888163" cy="28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压力在性质上是一种弹力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与物体形变相关联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压力是一种接触力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任何彼此分离的两个物体间不可能产生压力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通常只有当物体孤立地静止在水平面上时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它对水平面的压力大小才等于它所受重力的大小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且两个力的方向都是竖直向下的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但压力并不是重力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23063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106488"/>
            <a:ext cx="12509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03250" y="1639888"/>
            <a:ext cx="7339013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压力总是与物体形变相关联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压力是由物体之间相互挤压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彼此引起形变而产生的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重力可以产生压力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但是压力并不都是由重力产生的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压力方向也不一定与重力方向相同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甚至有时与物体的重力毫无关系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10000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1154113"/>
            <a:ext cx="1066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6762" y="2647950"/>
            <a:ext cx="7549653" cy="117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“山回路转不见君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雪上空留马行处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雪地上深浅不一的马蹄印是压力作用的效果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5.jpg" descr="id:214750712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5450" y="1292225"/>
            <a:ext cx="18542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55576" y="1678747"/>
            <a:ext cx="5551488" cy="55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啄木鸟的喙为什么长得尖尖的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83567" y="2236720"/>
            <a:ext cx="5623497" cy="173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点拨：啄木鸟有尖尖的喙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有利于啄破树皮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找到昆虫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这是因为在压力一定时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受力面积越小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压力的作用效果越明显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7.jpg" descr="id:2147507136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3050" y="1851670"/>
            <a:ext cx="2006945" cy="218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0497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压强的增大与减小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44550" y="1651000"/>
            <a:ext cx="5551488" cy="557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我们滑冰时为什么要穿冰鞋呢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55576" y="2572026"/>
            <a:ext cx="750252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点拨：冰的熔点受到压强的影响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压强增大时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熔点会降低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冰鞋上的冰刀刃很薄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与冰面的接触面积非常小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这样冰刀对冰面的压强非常大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可以使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0 ℃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以下的冰在冰刀的作用下熔化成水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冰刀下薄薄的一层水可以起到润滑的作用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从而减小冰刀与冰面之间的摩擦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3" name="hk140.jpg" descr="id:21475072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106488"/>
            <a:ext cx="2569978" cy="129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57594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第二节　科学探究</a:t>
            </a:r>
            <a:r>
              <a:rPr lang="en-US" altLang="zh-CN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111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“泺水发源天下无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平地涌出白玉壶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泉水自地下喷涌而出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说明液体内部向上也有压强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83.jpg" descr="id:214750778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2513" y="1435100"/>
            <a:ext cx="17494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111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液体的压强随着深度的增加而增大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所以拦河坝设计成“上窄下宽”的形状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189.jpg" descr="id:214750781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2850" y="1355725"/>
            <a:ext cx="22336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89000" y="2568575"/>
            <a:ext cx="6738938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要探索海洋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就需要潜入到海洋的深处去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深潜的最大困难是海水巨大的压强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蛟龙号”是我国第一艘载人潜水器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最大下潜深度达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7000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标志着我国深海潜水科技达到了一个新的水平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95.jpg" descr="id:214750782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75" y="1268413"/>
            <a:ext cx="1893888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3612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1112838"/>
            <a:ext cx="12779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731838" y="1692275"/>
            <a:ext cx="7183437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液体内部压强规律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液内各方有压强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无论对底或壁上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同深各向压强等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密度深度有影响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" y="1100138"/>
            <a:ext cx="12192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942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1005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411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40295" y="1599515"/>
            <a:ext cx="4725988" cy="2219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将一个四周开孔并且蒙上橡皮膜的透明塑料容器插入水中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橡皮膜均发生凹陷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说明液体内部向各个方向都有压强</a:t>
            </a:r>
            <a:r>
              <a:rPr lang="en-US" altLang="zh-CN" sz="2400" dirty="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197.jpg" descr="id:214750791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628775"/>
            <a:ext cx="2296484" cy="2095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4468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022350"/>
            <a:ext cx="12509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874838" y="1139825"/>
            <a:ext cx="6249987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带鱼是我们大家都爱吃的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为什么市场上没有活着的带鱼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都是冷冻的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20725" y="2324100"/>
            <a:ext cx="5497513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点拨：带鱼生活在大海深处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适宜在液体压强较大的环境中生存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当打捞上来后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液体深度变小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故液体的压强变小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鱼体内压强大于体外压强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所以鱼腹会胀破而死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99.jpg" descr="id:214750792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5263" y="2392363"/>
            <a:ext cx="202406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0138"/>
            <a:ext cx="1193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54575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128" y="208458"/>
              <a:ext cx="418795" cy="188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792" y="208458"/>
              <a:ext cx="418795" cy="188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01675" y="1943100"/>
            <a:ext cx="6469063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深度是指液体中某处到液面的竖直距离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如图所示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装满水的“凸”字形容器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,A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0,B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12 cm,C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16 cm,D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20 cm.</a:t>
            </a:r>
          </a:p>
        </p:txBody>
      </p:sp>
      <p:pic>
        <p:nvPicPr>
          <p:cNvPr id="9" name="HK202.EPS" descr="id:2147507946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4663" y="3022600"/>
            <a:ext cx="254476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帕斯卡曾经用一个装满水的密闭木桶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在桶盖上插了一根细长的管子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向细管里灌水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结果只加了几杯水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竟把木桶压裂了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这个实验说明液体压强与液体的深度有关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而与液体的质量和容器的形状无关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05.jpg" descr="id:2147507997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7013" y="1293813"/>
            <a:ext cx="11557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10300" y="3821113"/>
            <a:ext cx="29337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帕斯卡“裂桶”实验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不管容器粗与细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哪怕容器斜又曲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液体压强真稀奇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只看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ρ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g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h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连通器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底连通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同液体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同高低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57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747077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卫生间的地漏是一个“扣碗”倒扣在存水杯上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存水杯与下水管相连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构成一个连通器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在使用中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往漏口倒足量的水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水通过存水杯流进下水道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水不再流动时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存水杯中的水就能把室内空气与下水道隔开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从而防止下水道中的异味进入室内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达到密封的效果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这是利用了连通器原理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厨房洗菜池下方的弯管也是应用了这个道理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12.jpg" descr="id:2147508025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8F2EA"/>
              </a:clrFrom>
              <a:clrTo>
                <a:srgbClr val="E8F2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92538" y="3378200"/>
            <a:ext cx="4167187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1154113"/>
            <a:ext cx="1155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71294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因壶底中心有一通心管又称内管壶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倒装壶充分利用了连通器原理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其奇特的构造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巧妙的内部设计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充分体现了古代能工巧匠的智慧和创造力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是我国陶瓷艺术中的一朵奇葩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11.jpg" descr="id:214750808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0EDE6"/>
              </a:clrFrom>
              <a:clrTo>
                <a:srgbClr val="F0ED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5350" y="3522663"/>
            <a:ext cx="190658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69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425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01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290638" y="1943100"/>
            <a:ext cx="59436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对帕斯卡定律的理解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:(1)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所谓密闭是指严密封闭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;(2)“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加在密闭液体上的压强”是指外加压强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不是液体自身产生的压强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" y="898525"/>
            <a:ext cx="11557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176338"/>
            <a:ext cx="71294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液压机有两个活塞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小活塞横截面积为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施加于小活塞的压力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产生的压强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被液体大小不变地传递给大活塞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大活塞便得到一个与其表面积成正比的力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 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即在小活塞上作用一个较小的力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就能在大活塞上产生一个较大的力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其计算公式可表达为          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.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8563" y="1787525"/>
          <a:ext cx="552450" cy="792163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098800" y="3046413"/>
          <a:ext cx="552450" cy="792162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25177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4956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汽车用液压千斤顶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用于更换备用轮胎或者汽车故障维修时将车身抬高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17.jpg" descr="id:214750810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4725" y="1898650"/>
            <a:ext cx="18954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2352675" y="18446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第三节　空气的“力量”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塑料挂钩的吸盘紧贴在光滑的墙壁上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吸盘内的空气被挤出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在外界大气压的作用下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吸盘被压在墙壁上不会掉下来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1.jpg" descr="id:21475086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06575"/>
            <a:ext cx="1984375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用吸管吸饮料时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管内的空气被吸走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气压减小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饮料在大气压的作用下被压入嘴里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62.jpg" descr="id:214750867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0525" y="1938338"/>
            <a:ext cx="20986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27828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386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119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护士在用注射器吸取药液前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先将活塞推至针筒的下端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然后将针头插入药液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提起活塞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药液就被吸上来了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14438" y="2311400"/>
            <a:ext cx="468947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点拨：将注射器的活塞推下时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将针筒内的空气排出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再向上提起活塞时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针筒内的体积增大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药液在外界大气压的作用下被压入针筒内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67.jpg" descr="id:21475086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540000"/>
            <a:ext cx="1892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55086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茶壶的壶盖上往往有个小孔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这种设计是为了保持壶内外的气压平衡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便于更好地倒水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9.jpg" descr="id:214750875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0625" y="3151188"/>
            <a:ext cx="2276475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用真空吸盘吊运平板玻璃时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大气压力作用在吸盘上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使吸盘紧紧地贴在玻璃上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从而牢牢吸住玻璃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70.jpg" descr="id:21475087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325" y="2979738"/>
            <a:ext cx="2314575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氧气瓶、灭火器上的仪表也是一种无液气压计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4.jpg" descr="id:2147508778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6325" y="2722563"/>
            <a:ext cx="22002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2354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5961062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中医历史悠久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博大精深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拔火罐”是治疗方法之一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可治跌打损伤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瘀血内寒之痛病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其方法是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用火把罐里面加热一下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然后马上扣在人的皮肤上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过一会儿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罐就会被牢牢“吸”在身上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其原理是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罐里的空气被加热时跑掉一部分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倒扣在皮肤上时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里边的空气很快凉下来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罐里面的空气的压强小于外面空气的压强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在大气压的作用下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瓶吞鸡蛋”实验也是这个道理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9.jpg" descr="id:214750881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5350" y="3114675"/>
            <a:ext cx="10985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hk278.jpg" descr="id:2147508808;FounderC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0225" y="1325563"/>
            <a:ext cx="1684338" cy="142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1846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111250"/>
            <a:ext cx="1244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24063" y="1830388"/>
            <a:ext cx="4535487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高度增加气压小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沸点跟着气压跑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冬天气压变得高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阴天气压又变小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842963" y="2190750"/>
            <a:ext cx="43259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在海拔较高的地区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由于气压低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水的沸点也低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通常用高压锅把饭煮熟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276.jpg" descr="id:2147508850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3725" y="1946275"/>
            <a:ext cx="1793875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900363" y="3130550"/>
            <a:ext cx="4325937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抽水机是利用大气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压将水抽上来的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7.jpg" descr="id:21475088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25" y="1536700"/>
            <a:ext cx="22002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628775" y="1819275"/>
            <a:ext cx="606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第四节　流体压强与流速的关系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50736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9938" y="1895475"/>
            <a:ext cx="690086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窗外有风平行于窗子吹过时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窗帘会飘向窗外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这是因为行驶的汽车车外的空气流速大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车内的空气流速小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压强差产生的压力把窗帘压向窗外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br>
              <a:rPr lang="en-US" altLang="zh-CN" sz="200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类似的现象还有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打乒乓球时发出的旋转球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踢足球时踢出的“香蕉球”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列车或地铁站台的安全线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“八月秋高风怒号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卷我屋上三重茅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茅草被卷走是由于屋顶上方空气流速快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95.jpg" descr="id:214750928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5825" y="1604963"/>
            <a:ext cx="18446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护航编队各船只多采用前后行驶而非并排行驶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是因为并排行驶时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船之间的流速大压强小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会使船只渐渐靠近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容易发生相撞的危险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37.jpg" descr="id:214750929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263" y="1358900"/>
            <a:ext cx="2363787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460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82638" y="1717675"/>
            <a:ext cx="690086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汽车快速驶过后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落叶等轻小物体都被“吸引”到马路中间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这是因为高速行驶的汽车使得公路中间的空气流速大、空气压强小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马路两边的空气流速小、压强大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所以两边的气压大于公路中央的气压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路旁的树叶会从路旁飞向路中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6.jpg" descr="id:214750935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0125" y="3773488"/>
            <a:ext cx="14001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龙卷风中心空气流速极大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压强很小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所以能把周围物体“吸”进去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1.jpg" descr="id:21475093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25" y="1511300"/>
            <a:ext cx="171767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带外掀式天窗的轿车行驶时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将天窗的前面关闭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后面微微向上打开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天窗就能够向外“抽气”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12800" y="2311400"/>
            <a:ext cx="509111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在车顶形成一个凸面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天窗上方空气的流速快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使天窗开口处的气压小于车内的气压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在压力差的作用下车内污浊的空气被自动“抽出”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从而保持车内空气清新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7" name="hk302.jpg" descr="id:214750940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478088"/>
            <a:ext cx="18319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大型的鸟类滑翔时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它的翅膀一般上方凸起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下方凹进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鸟翼上方空气流速大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产生向上的升力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07.jpg" descr="id:214750942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925" y="1720850"/>
            <a:ext cx="20605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093788" y="1900238"/>
            <a:ext cx="7018337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吹气时纸上方有气流流过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它的压强会减小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而纸的下方气体没有流动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压强仍等于大气压强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由于纸的上、下方存在压强差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所以纸会向上运动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pic>
        <p:nvPicPr>
          <p:cNvPr id="58373" name="hk312.jpg" descr="id:214750944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155950"/>
            <a:ext cx="17827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78"/>
          <p:cNvSpPr txBox="1"/>
          <p:nvPr/>
        </p:nvSpPr>
        <p:spPr>
          <a:xfrm>
            <a:off x="3711968" y="2078424"/>
            <a:ext cx="2123477" cy="655252"/>
          </a:xfrm>
          <a:prstGeom prst="rect">
            <a:avLst/>
          </a:prstGeom>
          <a:noFill/>
        </p:spPr>
        <p:txBody>
          <a:bodyPr spcFirstLastPara="1" wrap="none" lIns="68580" tIns="34290" rIns="68580" bIns="3429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 smtClean="0">
                <a:solidFill>
                  <a:schemeClr val="accent5"/>
                </a:solidFill>
              </a:rPr>
              <a:t>谢    谢</a:t>
            </a:r>
            <a:endParaRPr lang="zh-CN" altLang="en-US" sz="5400" dirty="0">
              <a:solidFill>
                <a:schemeClr val="accent5"/>
              </a:solidFill>
            </a:endParaRPr>
          </a:p>
        </p:txBody>
      </p:sp>
      <p:pic>
        <p:nvPicPr>
          <p:cNvPr id="44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5475" y="123825"/>
            <a:ext cx="32289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fiel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6700"/>
            <a:ext cx="91836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 descr="cloud_ballon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5143500"/>
            <a:ext cx="8429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14350"/>
            <a:ext cx="51339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0" descr="togeth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4300" y="3448050"/>
            <a:ext cx="4251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Users\Administrator\Desktop\兔子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6925" y="4352925"/>
            <a:ext cx="8001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84 -0.24838 C 0.03346 -0.25232 0.02799 -0.25787 0.02213 -0.2625 C 0.01888 -0.26505 0.01549 -0.26597 0.01237 -0.26783 C 0.0112 -0.26852 0.01041 -0.27084 0.00937 -0.27153 C 0.0082 -0.27222 -0.00065 -0.27477 -0.00143 -0.275 C -0.00834 -0.27732 -0.01393 -0.28079 -0.0211 -0.28195 C -0.02539 -0.28403 -0.02956 -0.28634 -0.03386 -0.28912 C -0.03711 -0.29097 -0.03867 -0.29005 -0.04167 -0.29259 C -0.04714 -0.29746 -0.05222 -0.30232 -0.05834 -0.30486 C -0.05925 -0.30602 -0.06016 -0.30764 -0.0612 -0.30857 C -0.06224 -0.30949 -0.06328 -0.30949 -0.06419 -0.31019 C -0.07031 -0.31644 -0.07513 -0.32384 -0.0819 -0.32801 C -0.08477 -0.3331 -0.08776 -0.33843 -0.09076 -0.34375 C -0.09232 -0.34676 -0.09479 -0.34699 -0.09662 -0.34908 C -0.09948 -0.35695 -0.10456 -0.36343 -0.10834 -0.37037 C -0.11406 -0.38056 -0.11979 -0.39074 -0.125 -0.40209 C -0.13268 -0.41829 -0.13607 -0.44236 -0.13972 -0.46204 C -0.14063 -0.47315 -0.14219 -0.4831 -0.14362 -0.49375 C -0.14388 -0.51945 -0.14102 -0.57824 -0.14753 -0.61389 C -0.15026 -0.65695 -0.14948 -0.69468 -0.16029 -0.7338 C -0.16224 -0.74028 -0.1638 -0.74954 -0.16628 -0.75509 C -0.17318 -0.7713 -0.16966 -0.76088 -0.175 -0.76921 C -0.17865 -0.77431 -0.18229 -0.78241 -0.18685 -0.78496 C -0.19935 -0.79259 -0.21068 -0.79584 -0.22409 -0.79746 C -0.25052 -0.8132 -0.28073 -0.79977 -0.30847 -0.7956 C -0.32891 -0.78334 -0.34271 -0.79769 -0.35847 -0.8132 C -0.36107 -0.81574 -0.36432 -0.81644 -0.36641 -0.82037 C -0.36979 -0.82639 -0.3724 -0.82871 -0.37709 -0.83079 C -0.38099 -0.83773 -0.38568 -0.83889 -0.38985 -0.84491 C -0.39375 -0.85093 -0.39714 -0.85371 -0.40169 -0.85903 C -0.40365 -0.86158 -0.40638 -0.86065 -0.40847 -0.86273 C -0.41472 -0.86875 -0.41745 -0.87199 -0.42422 -0.875 C -0.4293 -0.88102 -0.43594 -0.88287 -0.44193 -0.88565 C -0.45143 -0.89699 -0.48125 -0.89236 -0.48503 -0.89259 C -0.49518 -0.89884 -0.48386 -0.89259 -0.50951 -0.89259 C -0.55573 -0.89259 -0.60182 -0.89375 -0.64792 -0.89445 C -0.65742 -0.90023 -0.66589 -0.91088 -0.67539 -0.91736 C -0.67852 -0.91968 -0.68073 -0.92431 -0.68412 -0.92431 " pathEditMode="relative" rAng="0" ptsTypes="fffffffffffffffffffffffffffffffffffffA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0" y="-3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4 0.01759 C -0.05638 0.01134 -0.05586 0.00416 -0.05938 -0.00463 C -0.06029 -0.00671 -0.06159 -0.0081 -0.0625 -0.01019 C -0.06706 -0.0206 -0.06836 -0.03033 -0.075 -0.03611 C -0.08464 -0.03033 -0.09271 -0.02685 -0.1 -0.01389 C -0.10195 -0.00324 -0.10039 0.00926 -0.10313 0.01944 C -0.10404 0.02291 -0.10938 0.02315 -0.10938 0.02338 C -0.11498 0.02199 -0.1207 0.02222 -0.12604 0.01944 C -0.12722 0.01875 -0.12761 0.01597 -0.12813 0.01389 C -0.13307 -0.00671 -0.12266 0.02407 -0.13333 -0.00463 C -0.13477 -0.00857 -0.13503 -0.01366 -0.13646 -0.01759 C -0.13867 -0.02338 -0.14154 -0.02847 -0.14375 -0.03426 C -0.1444 -0.03611 -0.14466 -0.03912 -0.14583 -0.03982 C -0.15013 -0.04236 -0.14805 -0.04051 -0.15208 -0.04537 C -0.16315 -0.04468 -0.17435 -0.04584 -0.18542 -0.04352 C -0.18672 -0.04329 -0.18724 -0.04005 -0.1875 -0.03796 C -0.18841 -0.02871 -0.18737 -0.01921 -0.18854 -0.01019 C -0.18906 -0.00579 -0.19128 -0.00278 -0.19271 0.00092 C -0.1957 0.00879 -0.19623 0.01643 -0.2 0.02315 C -0.20169 0.03241 -0.20534 0.0368 -0.21042 0.03981 C -0.21862 0.03773 -0.22214 0.03704 -0.22917 0.0287 C -0.23125 0.02616 -0.23542 0.02129 -0.23542 0.02153 C -0.23685 0.01759 -0.23815 0.01389 -0.23958 0.01018 C -0.24505 -0.00417 -0.24219 -0.02477 -0.25104 -0.03611 C -0.25404 -0.03982 -0.25599 -0.04028 -0.25938 -0.04167 C -0.26914 -0.04097 -0.27891 -0.04213 -0.28854 -0.03982 C -0.29219 -0.03889 -0.2918 -0.03056 -0.29271 -0.02685 C -0.29518 -0.0169 -0.29857 -0.01412 -0.30208 -0.00463 C -0.30352 -0.00093 -0.3043 0.0037 -0.30625 0.00648 C -0.31133 0.01342 -0.31693 0.01597 -0.32292 0.01944 C -0.32852 0.02268 -0.33281 0.03079 -0.33854 0.03426 C -0.34037 0.03403 -0.34974 0.0331 -0.35313 0.03055 C -0.35625 0.02824 -0.35768 0.025 -0.36146 0.025 " pathEditMode="relative" rAng="0" ptsTypes="ffffffffffffffffffffffffffffffffA">
                                      <p:cBhvr>
                                        <p:cTn id="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第一节　压力的作用效果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7531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979488" y="2047875"/>
            <a:ext cx="44815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静止在水平路面上的汽车对地面的压力大小等于它的重力大小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22.jpg" descr="id:2147507002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798638"/>
            <a:ext cx="1751012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688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296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167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46175" y="1608138"/>
            <a:ext cx="6888163" cy="28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压力在性质上是一种弹力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与物体形变相关联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压力是一种接触力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任何彼此分离的两个物体间不可能产生压力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通常只有当物体孤立地静止在水平面上时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它对水平面的压力大小才等于它所受重力的大小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且两个力的方向都是竖直向下的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但压力并不是重力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23063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106488"/>
            <a:ext cx="12509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03250" y="1639888"/>
            <a:ext cx="7339013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压力总是与物体形变相关联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压力是由物体之间相互挤压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彼此引起形变而产生的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重力可以产生压力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但是压力并不都是由重力产生的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压力方向也不一定与重力方向相同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甚至有时与物体的重力毫无关系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10000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1154113"/>
            <a:ext cx="1066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6763" y="2647950"/>
            <a:ext cx="712946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“山回路转不见君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雪上空留马行处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雪地上深浅不一的马蹄印是压力作用的效果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5.jpg" descr="id:214750712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5450" y="1292225"/>
            <a:ext cx="18542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3950" y="1724025"/>
            <a:ext cx="5551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啄木鸟的喙为什么长得尖尖的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44550" y="2578100"/>
            <a:ext cx="498157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点拨：啄木鸟有尖尖的喙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有利于啄破树皮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找到昆虫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这是因为在压力一定时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受力面积越小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压力的作用效果越明显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7.jpg" descr="id:2147507136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3050" y="2116138"/>
            <a:ext cx="17637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0497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压强的增大与减小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3950" y="1724025"/>
            <a:ext cx="5551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我们滑冰时为什么要穿冰鞋呢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44550" y="2578100"/>
            <a:ext cx="750252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点拨：冰的熔点受到压强的影响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压强增大时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熔点会降低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冰鞋上的冰刀刃很薄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与冰面的接触面积非常小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这样冰刀对冰面的压强非常大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可以使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 ℃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以下的冰在冰刀的作用下熔化成水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冰刀下薄薄的一层水可以起到润滑的作用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从而减小冰刀与冰面之间的摩擦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3" name="hk140.jpg" descr="id:21475072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8063" y="1381125"/>
            <a:ext cx="1789112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57594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第二节　科学探究</a:t>
            </a:r>
            <a:r>
              <a:rPr lang="en-US" altLang="zh-CN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“泺水发源天下无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平地涌出白玉壶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泉水自地下喷涌而出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说明液体内部向上也有压强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83.jpg" descr="id:214750778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2513" y="1435100"/>
            <a:ext cx="17494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液体的压强随着深度的增加而增大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所以拦河坝设计成“上窄下宽”的形状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189.jpg" descr="id:214750781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2850" y="1355725"/>
            <a:ext cx="22336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89000" y="2568575"/>
            <a:ext cx="6738938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要探索海洋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就需要潜入到海洋的深处去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深潜的最大困难是海水巨大的压强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蛟龙号”是我国第一艘载人潜水器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最大下潜深度达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7000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标志着我国深海潜水科技达到了一个新的水平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95.jpg" descr="id:214750782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75" y="1268413"/>
            <a:ext cx="1893888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3612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1112838"/>
            <a:ext cx="12779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731838" y="1692275"/>
            <a:ext cx="7183437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液体内部压强规律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液内各方有压强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无论对底或壁上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同深各向压强等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密度深度有影响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" y="1100138"/>
            <a:ext cx="12192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942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1005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411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387475" y="2228850"/>
            <a:ext cx="4725988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将一个四周开孔并且蒙上橡皮膜的透明塑料容器插入水中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橡皮膜均发生凹陷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说明液体内部向各个方向都有压强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197.jpg" descr="id:214750791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628775"/>
            <a:ext cx="19732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4468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022350"/>
            <a:ext cx="12509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874838" y="1139825"/>
            <a:ext cx="6249987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带鱼是我们大家都爱吃的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为什么市场上没有活着的带鱼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都是冷冻的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20725" y="2324100"/>
            <a:ext cx="5497513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点拨：带鱼生活在大海深处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适宜在液体压强较大的环境中生存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当打捞上来后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液体深度变小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故液体的压强变小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鱼体内压强大于体外压强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所以鱼腹会胀破而死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99.jpg" descr="id:214750792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5263" y="2392363"/>
            <a:ext cx="202406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11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0138"/>
            <a:ext cx="1193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54575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128" y="208458"/>
              <a:ext cx="418795" cy="188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792" y="208458"/>
              <a:ext cx="418795" cy="188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01675" y="1943100"/>
            <a:ext cx="6469063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深度是指液体中某处到液面的竖直距离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如图所示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装满水的“凸”字形容器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,A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0,B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12 cm,C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16 cm,D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20 cm.</a:t>
            </a:r>
          </a:p>
        </p:txBody>
      </p:sp>
      <p:pic>
        <p:nvPicPr>
          <p:cNvPr id="9" name="HK202.EPS" descr="id:2147507946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4663" y="3022600"/>
            <a:ext cx="254476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帕斯卡曾经用一个装满水的密闭木桶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在桶盖上插了一根细长的管子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向细管里灌水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结果只加了几杯水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竟把木桶压裂了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这个实验说明液体压强与液体的深度有关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而与液体的质量和容器的形状无关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05.jpg" descr="id:2147507997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7013" y="1293813"/>
            <a:ext cx="11557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10300" y="3821113"/>
            <a:ext cx="29337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帕斯卡“裂桶”实验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  <p:bldP spid="1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不管容器粗与细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哪怕容器斜又曲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液体压强真稀奇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只看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ρ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g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h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连通器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底连通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同液体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同高低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57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747077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卫生间的地漏是一个“扣碗”倒扣在存水杯上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存水杯与下水管相连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构成一个连通器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在使用中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往漏口倒足量的水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水通过存水杯流进下水道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水不再流动时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存水杯中的水就能把室内空气与下水道隔开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从而防止下水道中的异味进入室内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达到密封的效果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这是利用了连通器原理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厨房洗菜池下方的弯管也是应用了这个道理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12.jpg" descr="id:2147508025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8F2EA"/>
              </a:clrFrom>
              <a:clrTo>
                <a:srgbClr val="E8F2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92538" y="3378200"/>
            <a:ext cx="4167187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1154113"/>
            <a:ext cx="1155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71294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因壶底中心有一通心管又称内管壶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倒装壶充分利用了连通器原理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其奇特的构造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巧妙的内部设计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充分体现了古代能工巧匠的智慧和创造力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是我国陶瓷艺术中的一朵奇葩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11.jpg" descr="id:214750808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0EDE6"/>
              </a:clrFrom>
              <a:clrTo>
                <a:srgbClr val="F0ED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5350" y="3522663"/>
            <a:ext cx="190658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69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425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01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290638" y="1943100"/>
            <a:ext cx="59436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对帕斯卡定律的理解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:(1)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所谓密闭是指严密封闭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;(2)“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加在密闭液体上的压强”是指外加压强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不是液体自身产生的压强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" y="898525"/>
            <a:ext cx="11557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176338"/>
            <a:ext cx="71294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液压机有两个活塞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小活塞横截面积为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施加于小活塞的压力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产生的压强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被液体大小不变地传递给大活塞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大活塞便得到一个与其表面积成正比的力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 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即在小活塞上作用一个较小的力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就能在大活塞上产生一个较大的力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其计算公式可表达为          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.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8563" y="1787525"/>
          <a:ext cx="552450" cy="792163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098800" y="3046413"/>
          <a:ext cx="552450" cy="792162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25177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4956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汽车用液压千斤顶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用于更换备用轮胎或者汽车故障维修时将车身抬高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17.jpg" descr="id:214750810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4725" y="1898650"/>
            <a:ext cx="18954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2352675" y="18446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第三节　空气的“力量”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塑料挂钩的吸盘紧贴在光滑的墙壁上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吸盘内的空气被挤出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在外界大气压的作用下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吸盘被压在墙壁上不会掉下来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1.jpg" descr="id:21475086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06575"/>
            <a:ext cx="1984375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用吸管吸饮料时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管内的空气被吸走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气压减小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饮料在大气压的作用下被压入嘴里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62.jpg" descr="id:214750867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0525" y="1938338"/>
            <a:ext cx="20986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27828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386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119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护士在用注射器吸取药液前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先将活塞推至针筒的下端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然后将针头插入药液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提起活塞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药液就被吸上来了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14438" y="2311400"/>
            <a:ext cx="468947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点拨：将注射器的活塞推下时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将针筒内的空气排出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再向上提起活塞时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针筒内的体积增大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药液在外界大气压的作用下被压入针筒内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67.jpg" descr="id:21475086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540000"/>
            <a:ext cx="1892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55086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茶壶的壶盖上往往有个小孔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这种设计是为了保持壶内外的气压平衡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便于更好地倒水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9.jpg" descr="id:214750875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0625" y="3151188"/>
            <a:ext cx="2276475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用真空吸盘吊运平板玻璃时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大气压力作用在吸盘上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使吸盘紧紧地贴在玻璃上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从而牢牢吸住玻璃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70.jpg" descr="id:21475087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325" y="2979738"/>
            <a:ext cx="2314575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氧气瓶、灭火器上的仪表也是一种无液气压计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4.jpg" descr="id:2147508778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6325" y="2722563"/>
            <a:ext cx="22002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2354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5961062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中医历史悠久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博大精深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拔火罐”是治疗方法之一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可治跌打损伤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瘀血内寒之痛病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其方法是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用火把罐里面加热一下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然后马上扣在人的皮肤上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过一会儿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罐就会被牢牢“吸”在身上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其原理是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罐里的空气被加热时跑掉一部分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倒扣在皮肤上时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里边的空气很快凉下来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罐里面的空气的压强小于外面空气的压强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在大气压的作用下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瓶吞鸡蛋”实验也是这个道理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9.jpg" descr="id:214750881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5350" y="3114675"/>
            <a:ext cx="10985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hk278.jpg" descr="id:2147508808;FounderC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0225" y="1325563"/>
            <a:ext cx="1684338" cy="142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1846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111250"/>
            <a:ext cx="1244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24063" y="1830388"/>
            <a:ext cx="4535487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高度增加气压小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沸点跟着气压跑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冬天气压变得高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阴天气压又变小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842963" y="2190750"/>
            <a:ext cx="43259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在海拔较高的地区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由于气压低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水的沸点也低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通常用高压锅把饭煮熟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276.jpg" descr="id:2147508850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3725" y="1946275"/>
            <a:ext cx="1793875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900363" y="3130550"/>
            <a:ext cx="4325937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抽水机是利用大气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压将水抽上来的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7.jpg" descr="id:21475088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25" y="1536700"/>
            <a:ext cx="22002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628775" y="1819275"/>
            <a:ext cx="606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第四节　流体压强与流速的关系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50736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9938" y="1895475"/>
            <a:ext cx="690086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窗外有风平行于窗子吹过时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窗帘会飘向窗外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这是因为行驶的汽车车外的空气流速大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车内的空气流速小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压强差产生的压力把窗帘压向窗外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br>
              <a:rPr lang="en-US" altLang="zh-CN" sz="200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类似的现象还有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打乒乓球时发出的旋转球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踢足球时踢出的“香蕉球”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列车或地铁站台的安全线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“八月秋高风怒号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卷我屋上三重茅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茅草被卷走是由于屋顶上方空气流速快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95.jpg" descr="id:214750928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5825" y="1604963"/>
            <a:ext cx="18446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护航编队各船只多采用前后行驶而非并排行驶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是因为并排行驶时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船之间的流速大压强小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会使船只渐渐靠近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容易发生相撞的危险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37.jpg" descr="id:214750929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263" y="1358900"/>
            <a:ext cx="2363787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460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82638" y="1717675"/>
            <a:ext cx="690086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汽车快速驶过后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落叶等轻小物体都被“吸引”到马路中间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这是因为高速行驶的汽车使得公路中间的空气流速大、空气压强小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马路两边的空气流速小、压强大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所以两边的气压大于公路中央的气压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路旁的树叶会从路旁飞向路中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6.jpg" descr="id:214750935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0125" y="3773488"/>
            <a:ext cx="14001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龙卷风中心空气流速极大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压强很小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所以能把周围物体“吸”进去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1.jpg" descr="id:21475093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25" y="1511300"/>
            <a:ext cx="171767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带外掀式天窗的轿车行驶时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将天窗的前面关闭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后面微微向上打开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天窗就能够向外“抽气”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12800" y="2311400"/>
            <a:ext cx="509111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在车顶形成一个凸面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天窗上方空气的流速快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使天窗开口处的气压小于车内的气压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在压力差的作用下车内污浊的空气被自动“抽出”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从而保持车内空气清新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7" name="hk302.jpg" descr="id:214750940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478088"/>
            <a:ext cx="18319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大型的鸟类滑翔时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它的翅膀一般上方凸起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下方凹进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鸟翼上方空气流速大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产生向上的升力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07.jpg" descr="id:214750942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925" y="1720850"/>
            <a:ext cx="20605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093788" y="1900238"/>
            <a:ext cx="7018337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吹气时纸上方有气流流过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它的压强会减小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而纸的下方气体没有流动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压强仍等于大气压强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由于纸的上、下方存在压强差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所以纸会向上运动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pic>
        <p:nvPicPr>
          <p:cNvPr id="58373" name="hk312.jpg" descr="id:214750944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155950"/>
            <a:ext cx="17827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78"/>
          <p:cNvSpPr txBox="1"/>
          <p:nvPr/>
        </p:nvSpPr>
        <p:spPr>
          <a:xfrm>
            <a:off x="3711968" y="2078424"/>
            <a:ext cx="2123477" cy="655252"/>
          </a:xfrm>
          <a:prstGeom prst="rect">
            <a:avLst/>
          </a:prstGeom>
          <a:noFill/>
        </p:spPr>
        <p:txBody>
          <a:bodyPr spcFirstLastPara="1" wrap="none" lIns="68580" tIns="34290" rIns="68580" bIns="3429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 smtClean="0">
                <a:solidFill>
                  <a:schemeClr val="accent5"/>
                </a:solidFill>
              </a:rPr>
              <a:t>谢    谢</a:t>
            </a:r>
            <a:endParaRPr lang="zh-CN" altLang="en-US" sz="5400" dirty="0">
              <a:solidFill>
                <a:schemeClr val="accent5"/>
              </a:solidFill>
            </a:endParaRPr>
          </a:p>
        </p:txBody>
      </p:sp>
      <p:pic>
        <p:nvPicPr>
          <p:cNvPr id="44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5475" y="123825"/>
            <a:ext cx="32289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fiel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6700"/>
            <a:ext cx="91836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 descr="cloud_ballon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5143500"/>
            <a:ext cx="8429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14350"/>
            <a:ext cx="51339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0" descr="togeth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4300" y="3448050"/>
            <a:ext cx="4251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Users\Administrator\Desktop\兔子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6925" y="4352925"/>
            <a:ext cx="8001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84 -0.24838 C 0.03346 -0.25232 0.02799 -0.25787 0.02213 -0.2625 C 0.01888 -0.26505 0.01549 -0.26597 0.01237 -0.26783 C 0.0112 -0.26852 0.01041 -0.27084 0.00937 -0.27153 C 0.0082 -0.27222 -0.00065 -0.27477 -0.00143 -0.275 C -0.00834 -0.27732 -0.01393 -0.28079 -0.0211 -0.28195 C -0.02539 -0.28403 -0.02956 -0.28634 -0.03386 -0.28912 C -0.03711 -0.29097 -0.03867 -0.29005 -0.04167 -0.29259 C -0.04714 -0.29746 -0.05222 -0.30232 -0.05834 -0.30486 C -0.05925 -0.30602 -0.06016 -0.30764 -0.0612 -0.30857 C -0.06224 -0.30949 -0.06328 -0.30949 -0.06419 -0.31019 C -0.07031 -0.31644 -0.07513 -0.32384 -0.0819 -0.32801 C -0.08477 -0.3331 -0.08776 -0.33843 -0.09076 -0.34375 C -0.09232 -0.34676 -0.09479 -0.34699 -0.09662 -0.34908 C -0.09948 -0.35695 -0.10456 -0.36343 -0.10834 -0.37037 C -0.11406 -0.38056 -0.11979 -0.39074 -0.125 -0.40209 C -0.13268 -0.41829 -0.13607 -0.44236 -0.13972 -0.46204 C -0.14063 -0.47315 -0.14219 -0.4831 -0.14362 -0.49375 C -0.14388 -0.51945 -0.14102 -0.57824 -0.14753 -0.61389 C -0.15026 -0.65695 -0.14948 -0.69468 -0.16029 -0.7338 C -0.16224 -0.74028 -0.1638 -0.74954 -0.16628 -0.75509 C -0.17318 -0.7713 -0.16966 -0.76088 -0.175 -0.76921 C -0.17865 -0.77431 -0.18229 -0.78241 -0.18685 -0.78496 C -0.19935 -0.79259 -0.21068 -0.79584 -0.22409 -0.79746 C -0.25052 -0.8132 -0.28073 -0.79977 -0.30847 -0.7956 C -0.32891 -0.78334 -0.34271 -0.79769 -0.35847 -0.8132 C -0.36107 -0.81574 -0.36432 -0.81644 -0.36641 -0.82037 C -0.36979 -0.82639 -0.3724 -0.82871 -0.37709 -0.83079 C -0.38099 -0.83773 -0.38568 -0.83889 -0.38985 -0.84491 C -0.39375 -0.85093 -0.39714 -0.85371 -0.40169 -0.85903 C -0.40365 -0.86158 -0.40638 -0.86065 -0.40847 -0.86273 C -0.41472 -0.86875 -0.41745 -0.87199 -0.42422 -0.875 C -0.4293 -0.88102 -0.43594 -0.88287 -0.44193 -0.88565 C -0.45143 -0.89699 -0.48125 -0.89236 -0.48503 -0.89259 C -0.49518 -0.89884 -0.48386 -0.89259 -0.50951 -0.89259 C -0.55573 -0.89259 -0.60182 -0.89375 -0.64792 -0.89445 C -0.65742 -0.90023 -0.66589 -0.91088 -0.67539 -0.91736 C -0.67852 -0.91968 -0.68073 -0.92431 -0.68412 -0.92431 " pathEditMode="relative" rAng="0" ptsTypes="fffffffffffffffffffffffffffffffffffffA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0" y="-3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4 0.01759 C -0.05638 0.01134 -0.05586 0.00416 -0.05938 -0.00463 C -0.06029 -0.00671 -0.06159 -0.0081 -0.0625 -0.01019 C -0.06706 -0.0206 -0.06836 -0.03033 -0.075 -0.03611 C -0.08464 -0.03033 -0.09271 -0.02685 -0.1 -0.01389 C -0.10195 -0.00324 -0.10039 0.00926 -0.10313 0.01944 C -0.10404 0.02291 -0.10938 0.02315 -0.10938 0.02338 C -0.11498 0.02199 -0.1207 0.02222 -0.12604 0.01944 C -0.12722 0.01875 -0.12761 0.01597 -0.12813 0.01389 C -0.13307 -0.00671 -0.12266 0.02407 -0.13333 -0.00463 C -0.13477 -0.00857 -0.13503 -0.01366 -0.13646 -0.01759 C -0.13867 -0.02338 -0.14154 -0.02847 -0.14375 -0.03426 C -0.1444 -0.03611 -0.14466 -0.03912 -0.14583 -0.03982 C -0.15013 -0.04236 -0.14805 -0.04051 -0.15208 -0.04537 C -0.16315 -0.04468 -0.17435 -0.04584 -0.18542 -0.04352 C -0.18672 -0.04329 -0.18724 -0.04005 -0.1875 -0.03796 C -0.18841 -0.02871 -0.18737 -0.01921 -0.18854 -0.01019 C -0.18906 -0.00579 -0.19128 -0.00278 -0.19271 0.00092 C -0.1957 0.00879 -0.19623 0.01643 -0.2 0.02315 C -0.20169 0.03241 -0.20534 0.0368 -0.21042 0.03981 C -0.21862 0.03773 -0.22214 0.03704 -0.22917 0.0287 C -0.23125 0.02616 -0.23542 0.02129 -0.23542 0.02153 C -0.23685 0.01759 -0.23815 0.01389 -0.23958 0.01018 C -0.24505 -0.00417 -0.24219 -0.02477 -0.25104 -0.03611 C -0.25404 -0.03982 -0.25599 -0.04028 -0.25938 -0.04167 C -0.26914 -0.04097 -0.27891 -0.04213 -0.28854 -0.03982 C -0.29219 -0.03889 -0.2918 -0.03056 -0.29271 -0.02685 C -0.29518 -0.0169 -0.29857 -0.01412 -0.30208 -0.00463 C -0.30352 -0.00093 -0.3043 0.0037 -0.30625 0.00648 C -0.31133 0.01342 -0.31693 0.01597 -0.32292 0.01944 C -0.32852 0.02268 -0.33281 0.03079 -0.33854 0.03426 C -0.34037 0.03403 -0.34974 0.0331 -0.35313 0.03055 C -0.35625 0.02824 -0.35768 0.025 -0.36146 0.025 " pathEditMode="relative" rAng="0" ptsTypes="ffffffffffffffffffffffffffffffffA">
                                      <p:cBhvr>
                                        <p:cTn id="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第一节　压力的作用效果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7531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979488" y="2047875"/>
            <a:ext cx="44815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静止在水平路面上的汽车对地面的压力大小等于它的重力大小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22.jpg" descr="id:2147507002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798638"/>
            <a:ext cx="1751012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688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296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167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46175" y="1608138"/>
            <a:ext cx="6888163" cy="28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压力在性质上是一种弹力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与物体形变相关联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压力是一种接触力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任何彼此分离的两个物体间不可能产生压力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通常只有当物体孤立地静止在水平面上时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它对水平面的压力大小才等于它所受重力的大小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且两个力的方向都是竖直向下的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但压力并不是重力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23063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106488"/>
            <a:ext cx="12509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03250" y="1639888"/>
            <a:ext cx="7339013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压力总是与物体形变相关联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压力是由物体之间相互挤压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彼此引起形变而产生的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重力可以产生压力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但是压力并不都是由重力产生的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压力方向也不一定与重力方向相同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甚至有时与物体的重力毫无关系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10000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1154113"/>
            <a:ext cx="1066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6763" y="2647950"/>
            <a:ext cx="712946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“山回路转不见君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雪上空留马行处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雪地上深浅不一的马蹄印是压力作用的效果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5.jpg" descr="id:214750712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5450" y="1292225"/>
            <a:ext cx="18542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3950" y="1724025"/>
            <a:ext cx="5551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啄木鸟的喙为什么长得尖尖的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44550" y="2578100"/>
            <a:ext cx="498157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点拨：啄木鸟有尖尖的喙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有利于啄破树皮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找到昆虫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这是因为在压力一定时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受力面积越小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压力的作用效果越明显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7.jpg" descr="id:2147507136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3050" y="2116138"/>
            <a:ext cx="17637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0497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压强的增大与减小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3950" y="1724025"/>
            <a:ext cx="5551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我们滑冰时为什么要穿冰鞋呢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44550" y="2578100"/>
            <a:ext cx="750252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点拨：冰的熔点受到压强的影响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压强增大时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熔点会降低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冰鞋上的冰刀刃很薄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与冰面的接触面积非常小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这样冰刀对冰面的压强非常大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可以使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 ℃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以下的冰在冰刀的作用下熔化成水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冰刀下薄薄的一层水可以起到润滑的作用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从而减小冰刀与冰面之间的摩擦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3" name="hk140.jpg" descr="id:21475072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8063" y="1381125"/>
            <a:ext cx="1789112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57594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第二节　科学探究</a:t>
            </a:r>
            <a:r>
              <a:rPr lang="en-US" altLang="zh-CN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“泺水发源天下无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平地涌出白玉壶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泉水自地下喷涌而出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说明液体内部向上也有压强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83.jpg" descr="id:214750778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2513" y="1435100"/>
            <a:ext cx="17494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液体的压强随着深度的增加而增大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所以拦河坝设计成“上窄下宽”的形状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189.jpg" descr="id:214750781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2850" y="1355725"/>
            <a:ext cx="22336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89000" y="2568575"/>
            <a:ext cx="6738938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要探索海洋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就需要潜入到海洋的深处去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深潜的最大困难是海水巨大的压强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蛟龙号”是我国第一艘载人潜水器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最大下潜深度达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7000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标志着我国深海潜水科技达到了一个新的水平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95.jpg" descr="id:214750782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75" y="1268413"/>
            <a:ext cx="1893888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3612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1112838"/>
            <a:ext cx="12779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731838" y="1692275"/>
            <a:ext cx="7183437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液体内部压强规律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液内各方有压强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无论对底或壁上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同深各向压强等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密度深度有影响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" y="1100138"/>
            <a:ext cx="12192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942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1005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411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387475" y="2228850"/>
            <a:ext cx="4725988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将一个四周开孔并且蒙上橡皮膜的透明塑料容器插入水中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橡皮膜均发生凹陷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说明液体内部向各个方向都有压强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197.jpg" descr="id:214750791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628775"/>
            <a:ext cx="19732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4468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022350"/>
            <a:ext cx="12509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874838" y="1139825"/>
            <a:ext cx="6249987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带鱼是我们大家都爱吃的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为什么市场上没有活着的带鱼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都是冷冻的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20725" y="2324100"/>
            <a:ext cx="5497513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点拨：带鱼生活在大海深处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适宜在液体压强较大的环境中生存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当打捞上来后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液体深度变小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故液体的压强变小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鱼体内压强大于体外压强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所以鱼腹会胀破而死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99.jpg" descr="id:214750792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5263" y="2392363"/>
            <a:ext cx="202406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11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0138"/>
            <a:ext cx="1193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54575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128" y="208458"/>
              <a:ext cx="418795" cy="188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792" y="208458"/>
              <a:ext cx="418795" cy="188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01675" y="1943100"/>
            <a:ext cx="6469063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深度是指液体中某处到液面的竖直距离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如图所示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装满水的“凸”字形容器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,A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0,B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12 cm,C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16 cm,D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20 cm.</a:t>
            </a:r>
          </a:p>
        </p:txBody>
      </p:sp>
      <p:pic>
        <p:nvPicPr>
          <p:cNvPr id="9" name="HK202.EPS" descr="id:2147507946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4663" y="3022600"/>
            <a:ext cx="254476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帕斯卡曾经用一个装满水的密闭木桶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在桶盖上插了一根细长的管子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向细管里灌水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结果只加了几杯水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竟把木桶压裂了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这个实验说明液体压强与液体的深度有关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而与液体的质量和容器的形状无关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05.jpg" descr="id:2147507997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7013" y="1293813"/>
            <a:ext cx="11557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10300" y="3821113"/>
            <a:ext cx="29337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帕斯卡“裂桶”实验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  <p:bldP spid="11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不管容器粗与细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哪怕容器斜又曲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液体压强真稀奇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只看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ρ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g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h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连通器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底连通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同液体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同高低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57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747077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卫生间的地漏是一个“扣碗”倒扣在存水杯上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存水杯与下水管相连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构成一个连通器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在使用中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往漏口倒足量的水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水通过存水杯流进下水道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水不再流动时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存水杯中的水就能把室内空气与下水道隔开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从而防止下水道中的异味进入室内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达到密封的效果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这是利用了连通器原理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厨房洗菜池下方的弯管也是应用了这个道理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12.jpg" descr="id:2147508025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8F2EA"/>
              </a:clrFrom>
              <a:clrTo>
                <a:srgbClr val="E8F2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92538" y="3378200"/>
            <a:ext cx="4167187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1154113"/>
            <a:ext cx="1155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71294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因壶底中心有一通心管又称内管壶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倒装壶充分利用了连通器原理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其奇特的构造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巧妙的内部设计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充分体现了古代能工巧匠的智慧和创造力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是我国陶瓷艺术中的一朵奇葩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11.jpg" descr="id:214750808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0EDE6"/>
              </a:clrFrom>
              <a:clrTo>
                <a:srgbClr val="F0ED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5350" y="3522663"/>
            <a:ext cx="190658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69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425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01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290638" y="1943100"/>
            <a:ext cx="59436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对帕斯卡定律的理解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:(1)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所谓密闭是指严密封闭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;(2)“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加在密闭液体上的压强”是指外加压强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不是液体自身产生的压强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" y="898525"/>
            <a:ext cx="11557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176338"/>
            <a:ext cx="71294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液压机有两个活塞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小活塞横截面积为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施加于小活塞的压力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产生的压强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被液体大小不变地传递给大活塞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大活塞便得到一个与其表面积成正比的力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 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即在小活塞上作用一个较小的力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就能在大活塞上产生一个较大的力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其计算公式可表达为          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.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8563" y="1787525"/>
          <a:ext cx="552450" cy="792163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098800" y="3046413"/>
          <a:ext cx="552450" cy="792162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25177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4956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汽车用液压千斤顶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用于更换备用轮胎或者汽车故障维修时将车身抬高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17.jpg" descr="id:214750810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4725" y="1898650"/>
            <a:ext cx="18954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2352675" y="18446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第三节　空气的“力量”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塑料挂钩的吸盘紧贴在光滑的墙壁上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吸盘内的空气被挤出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在外界大气压的作用下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吸盘被压在墙壁上不会掉下来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1.jpg" descr="id:21475086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06575"/>
            <a:ext cx="1984375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用吸管吸饮料时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管内的空气被吸走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气压减小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饮料在大气压的作用下被压入嘴里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62.jpg" descr="id:214750867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0525" y="1938338"/>
            <a:ext cx="20986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27828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386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119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护士在用注射器吸取药液前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先将活塞推至针筒的下端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然后将针头插入药液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提起活塞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药液就被吸上来了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14438" y="2311400"/>
            <a:ext cx="468947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点拨：将注射器的活塞推下时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将针筒内的空气排出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再向上提起活塞时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针筒内的体积增大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药液在外界大气压的作用下被压入针筒内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67.jpg" descr="id:21475086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540000"/>
            <a:ext cx="1892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55086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茶壶的壶盖上往往有个小孔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这种设计是为了保持壶内外的气压平衡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便于更好地倒水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9.jpg" descr="id:214750875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0625" y="3151188"/>
            <a:ext cx="2276475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用真空吸盘吊运平板玻璃时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大气压力作用在吸盘上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使吸盘紧紧地贴在玻璃上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从而牢牢吸住玻璃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70.jpg" descr="id:21475087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325" y="2979738"/>
            <a:ext cx="2314575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氧气瓶、灭火器上的仪表也是一种无液气压计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4.jpg" descr="id:2147508778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6325" y="2722563"/>
            <a:ext cx="22002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2354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5961062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中医历史悠久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博大精深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拔火罐”是治疗方法之一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可治跌打损伤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瘀血内寒之痛病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其方法是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用火把罐里面加热一下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然后马上扣在人的皮肤上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过一会儿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罐就会被牢牢“吸”在身上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其原理是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罐里的空气被加热时跑掉一部分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倒扣在皮肤上时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里边的空气很快凉下来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罐里面的空气的压强小于外面空气的压强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在大气压的作用下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瓶吞鸡蛋”实验也是这个道理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9.jpg" descr="id:214750881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5350" y="3114675"/>
            <a:ext cx="10985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hk278.jpg" descr="id:2147508808;FounderC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0225" y="1325563"/>
            <a:ext cx="1684338" cy="142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1846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111250"/>
            <a:ext cx="1244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24063" y="1830388"/>
            <a:ext cx="4535487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高度增加气压小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沸点跟着气压跑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冬天气压变得高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阴天气压又变小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842963" y="2190750"/>
            <a:ext cx="43259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在海拔较高的地区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由于气压低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水的沸点也低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通常用高压锅把饭煮熟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276.jpg" descr="id:2147508850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3725" y="1946275"/>
            <a:ext cx="1793875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900363" y="3130550"/>
            <a:ext cx="4325937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抽水机是利用大气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压将水抽上来的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7.jpg" descr="id:21475088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25" y="1536700"/>
            <a:ext cx="22002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628775" y="1819275"/>
            <a:ext cx="606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第四节　流体压强与流速的关系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50736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9938" y="1895475"/>
            <a:ext cx="690086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窗外有风平行于窗子吹过时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窗帘会飘向窗外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这是因为行驶的汽车车外的空气流速大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车内的空气流速小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压强差产生的压力把窗帘压向窗外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br>
              <a:rPr lang="en-US" altLang="zh-CN" sz="200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类似的现象还有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打乒乓球时发出的旋转球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踢足球时踢出的“香蕉球”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列车或地铁站台的安全线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“八月秋高风怒号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卷我屋上三重茅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茅草被卷走是由于屋顶上方空气流速快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95.jpg" descr="id:214750928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5825" y="1604963"/>
            <a:ext cx="18446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护航编队各船只多采用前后行驶而非并排行驶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是因为并排行驶时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船之间的流速大压强小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会使船只渐渐靠近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容易发生相撞的危险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37.jpg" descr="id:214750929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263" y="1358900"/>
            <a:ext cx="2363787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460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82638" y="1717675"/>
            <a:ext cx="690086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汽车快速驶过后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落叶等轻小物体都被“吸引”到马路中间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这是因为高速行驶的汽车使得公路中间的空气流速大、空气压强小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马路两边的空气流速小、压强大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所以两边的气压大于公路中央的气压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路旁的树叶会从路旁飞向路中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6.jpg" descr="id:214750935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0125" y="3773488"/>
            <a:ext cx="14001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龙卷风中心空气流速极大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压强很小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所以能把周围物体“吸”进去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1.jpg" descr="id:21475093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25" y="1511300"/>
            <a:ext cx="171767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带外掀式天窗的轿车行驶时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将天窗的前面关闭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后面微微向上打开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天窗就能够向外“抽气”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12800" y="2311400"/>
            <a:ext cx="509111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在车顶形成一个凸面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天窗上方空气的流速快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使天窗开口处的气压小于车内的气压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在压力差的作用下车内污浊的空气被自动“抽出”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从而保持车内空气清新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7" name="hk302.jpg" descr="id:214750940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478088"/>
            <a:ext cx="18319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大型的鸟类滑翔时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它的翅膀一般上方凸起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下方凹进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鸟翼上方空气流速大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产生向上的升力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07.jpg" descr="id:214750942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925" y="1720850"/>
            <a:ext cx="20605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093788" y="1900238"/>
            <a:ext cx="7018337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吹气时纸上方有气流流过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它的压强会减小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而纸的下方气体没有流动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压强仍等于大气压强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由于纸的上、下方存在压强差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所以纸会向上运动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pic>
        <p:nvPicPr>
          <p:cNvPr id="58373" name="hk312.jpg" descr="id:214750944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155950"/>
            <a:ext cx="17827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78"/>
          <p:cNvSpPr txBox="1"/>
          <p:nvPr/>
        </p:nvSpPr>
        <p:spPr>
          <a:xfrm>
            <a:off x="3711968" y="2078424"/>
            <a:ext cx="2123477" cy="655252"/>
          </a:xfrm>
          <a:prstGeom prst="rect">
            <a:avLst/>
          </a:prstGeom>
          <a:noFill/>
        </p:spPr>
        <p:txBody>
          <a:bodyPr spcFirstLastPara="1" wrap="none" lIns="68580" tIns="34290" rIns="68580" bIns="3429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 smtClean="0">
                <a:solidFill>
                  <a:schemeClr val="accent5"/>
                </a:solidFill>
              </a:rPr>
              <a:t>谢    谢</a:t>
            </a:r>
            <a:endParaRPr lang="zh-CN" altLang="en-US" sz="5400" dirty="0">
              <a:solidFill>
                <a:schemeClr val="accent5"/>
              </a:solidFill>
            </a:endParaRPr>
          </a:p>
        </p:txBody>
      </p:sp>
      <p:pic>
        <p:nvPicPr>
          <p:cNvPr id="44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5475" y="123825"/>
            <a:ext cx="32289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fiel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6700"/>
            <a:ext cx="91836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 descr="cloud_ballon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5143500"/>
            <a:ext cx="8429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14350"/>
            <a:ext cx="51339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0" descr="togeth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4300" y="3448050"/>
            <a:ext cx="4251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Users\Administrator\Desktop\兔子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6925" y="4352925"/>
            <a:ext cx="8001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84 -0.24838 C 0.03346 -0.25232 0.02799 -0.25787 0.02213 -0.2625 C 0.01888 -0.26505 0.01549 -0.26597 0.01237 -0.26783 C 0.0112 -0.26852 0.01041 -0.27084 0.00937 -0.27153 C 0.0082 -0.27222 -0.00065 -0.27477 -0.00143 -0.275 C -0.00834 -0.27732 -0.01393 -0.28079 -0.0211 -0.28195 C -0.02539 -0.28403 -0.02956 -0.28634 -0.03386 -0.28912 C -0.03711 -0.29097 -0.03867 -0.29005 -0.04167 -0.29259 C -0.04714 -0.29746 -0.05222 -0.30232 -0.05834 -0.30486 C -0.05925 -0.30602 -0.06016 -0.30764 -0.0612 -0.30857 C -0.06224 -0.30949 -0.06328 -0.30949 -0.06419 -0.31019 C -0.07031 -0.31644 -0.07513 -0.32384 -0.0819 -0.32801 C -0.08477 -0.3331 -0.08776 -0.33843 -0.09076 -0.34375 C -0.09232 -0.34676 -0.09479 -0.34699 -0.09662 -0.34908 C -0.09948 -0.35695 -0.10456 -0.36343 -0.10834 -0.37037 C -0.11406 -0.38056 -0.11979 -0.39074 -0.125 -0.40209 C -0.13268 -0.41829 -0.13607 -0.44236 -0.13972 -0.46204 C -0.14063 -0.47315 -0.14219 -0.4831 -0.14362 -0.49375 C -0.14388 -0.51945 -0.14102 -0.57824 -0.14753 -0.61389 C -0.15026 -0.65695 -0.14948 -0.69468 -0.16029 -0.7338 C -0.16224 -0.74028 -0.1638 -0.74954 -0.16628 -0.75509 C -0.17318 -0.7713 -0.16966 -0.76088 -0.175 -0.76921 C -0.17865 -0.77431 -0.18229 -0.78241 -0.18685 -0.78496 C -0.19935 -0.79259 -0.21068 -0.79584 -0.22409 -0.79746 C -0.25052 -0.8132 -0.28073 -0.79977 -0.30847 -0.7956 C -0.32891 -0.78334 -0.34271 -0.79769 -0.35847 -0.8132 C -0.36107 -0.81574 -0.36432 -0.81644 -0.36641 -0.82037 C -0.36979 -0.82639 -0.3724 -0.82871 -0.37709 -0.83079 C -0.38099 -0.83773 -0.38568 -0.83889 -0.38985 -0.84491 C -0.39375 -0.85093 -0.39714 -0.85371 -0.40169 -0.85903 C -0.40365 -0.86158 -0.40638 -0.86065 -0.40847 -0.86273 C -0.41472 -0.86875 -0.41745 -0.87199 -0.42422 -0.875 C -0.4293 -0.88102 -0.43594 -0.88287 -0.44193 -0.88565 C -0.45143 -0.89699 -0.48125 -0.89236 -0.48503 -0.89259 C -0.49518 -0.89884 -0.48386 -0.89259 -0.50951 -0.89259 C -0.55573 -0.89259 -0.60182 -0.89375 -0.64792 -0.89445 C -0.65742 -0.90023 -0.66589 -0.91088 -0.67539 -0.91736 C -0.67852 -0.91968 -0.68073 -0.92431 -0.68412 -0.92431 " pathEditMode="relative" rAng="0" ptsTypes="fffffffffffffffffffffffffffffffffffffA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0" y="-3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4 0.01759 C -0.05638 0.01134 -0.05586 0.00416 -0.05938 -0.00463 C -0.06029 -0.00671 -0.06159 -0.0081 -0.0625 -0.01019 C -0.06706 -0.0206 -0.06836 -0.03033 -0.075 -0.03611 C -0.08464 -0.03033 -0.09271 -0.02685 -0.1 -0.01389 C -0.10195 -0.00324 -0.10039 0.00926 -0.10313 0.01944 C -0.10404 0.02291 -0.10938 0.02315 -0.10938 0.02338 C -0.11498 0.02199 -0.1207 0.02222 -0.12604 0.01944 C -0.12722 0.01875 -0.12761 0.01597 -0.12813 0.01389 C -0.13307 -0.00671 -0.12266 0.02407 -0.13333 -0.00463 C -0.13477 -0.00857 -0.13503 -0.01366 -0.13646 -0.01759 C -0.13867 -0.02338 -0.14154 -0.02847 -0.14375 -0.03426 C -0.1444 -0.03611 -0.14466 -0.03912 -0.14583 -0.03982 C -0.15013 -0.04236 -0.14805 -0.04051 -0.15208 -0.04537 C -0.16315 -0.04468 -0.17435 -0.04584 -0.18542 -0.04352 C -0.18672 -0.04329 -0.18724 -0.04005 -0.1875 -0.03796 C -0.18841 -0.02871 -0.18737 -0.01921 -0.18854 -0.01019 C -0.18906 -0.00579 -0.19128 -0.00278 -0.19271 0.00092 C -0.1957 0.00879 -0.19623 0.01643 -0.2 0.02315 C -0.20169 0.03241 -0.20534 0.0368 -0.21042 0.03981 C -0.21862 0.03773 -0.22214 0.03704 -0.22917 0.0287 C -0.23125 0.02616 -0.23542 0.02129 -0.23542 0.02153 C -0.23685 0.01759 -0.23815 0.01389 -0.23958 0.01018 C -0.24505 -0.00417 -0.24219 -0.02477 -0.25104 -0.03611 C -0.25404 -0.03982 -0.25599 -0.04028 -0.25938 -0.04167 C -0.26914 -0.04097 -0.27891 -0.04213 -0.28854 -0.03982 C -0.29219 -0.03889 -0.2918 -0.03056 -0.29271 -0.02685 C -0.29518 -0.0169 -0.29857 -0.01412 -0.30208 -0.00463 C -0.30352 -0.00093 -0.3043 0.0037 -0.30625 0.00648 C -0.31133 0.01342 -0.31693 0.01597 -0.32292 0.01944 C -0.32852 0.02268 -0.33281 0.03079 -0.33854 0.03426 C -0.34037 0.03403 -0.34974 0.0331 -0.35313 0.03055 C -0.35625 0.02824 -0.35768 0.025 -0.36146 0.025 " pathEditMode="relative" rAng="0" ptsTypes="ffffffffffffffffffffffffffffffffA">
                                      <p:cBhvr>
                                        <p:cTn id="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第一节　压力的作用效果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7531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979488" y="2047875"/>
            <a:ext cx="448151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静止在水平路面上的汽车对地面的压力大小等于它的重力大小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22.jpg" descr="id:2147507002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798638"/>
            <a:ext cx="1751012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688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296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167" y="208460"/>
              <a:ext cx="418795" cy="187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46175" y="1608138"/>
            <a:ext cx="6888163" cy="284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压力在性质上是一种弹力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与物体形变相关联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压力是一种接触力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任何彼此分离的两个物体间不可能产生压力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3.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通常只有当物体孤立地静止在水平面上时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它对水平面的压力大小才等于它所受重力的大小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且两个力的方向都是竖直向下的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但压力并不是重力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23063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106488"/>
            <a:ext cx="125095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03250" y="1639888"/>
            <a:ext cx="7339013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压力总是与物体形变相关联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压力是由物体之间相互挤压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彼此引起形变而产生的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重力可以产生压力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但是压力并不都是由重力产生的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压力方向也不一定与重力方向相同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甚至有时与物体的重力毫无关系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10000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963" y="1154113"/>
            <a:ext cx="106680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6763" y="2647950"/>
            <a:ext cx="7129462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“山回路转不见君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雪上空留马行处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雪地上深浅不一的马蹄印是压力作用的效果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5.jpg" descr="id:214750712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65450" y="1292225"/>
            <a:ext cx="1854200" cy="122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39737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研究压力的作用效果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3950" y="1724025"/>
            <a:ext cx="5551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啄木鸟的喙为什么长得尖尖的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44550" y="2578100"/>
            <a:ext cx="498157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点拨：啄木鸟有尖尖的喙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有利于啄破树皮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找到昆虫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这是因为在压力一定时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受力面积越小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压力的作用效果越明显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37.jpg" descr="id:2147507136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3050" y="2116138"/>
            <a:ext cx="176371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714057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0497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压强的增大与减小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123950" y="1724025"/>
            <a:ext cx="55514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我们滑冰时为什么要穿冰鞋呢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844550" y="2578100"/>
            <a:ext cx="750252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点拨：冰的熔点受到压强的影响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压强增大时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熔点会降低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冰鞋上的冰刀刃很薄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与冰面的接触面积非常小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这样冰刀对冰面的压强非常大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可以使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 ℃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以下的冰在冰刀的作用下熔化成水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冰刀下薄薄的一层水可以起到润滑的作用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从而减小冰刀与冰面之间的摩擦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3" name="hk140.jpg" descr="id:21475072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8063" y="1381125"/>
            <a:ext cx="1789112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819275" y="1857375"/>
            <a:ext cx="57594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第二节　科学探究</a:t>
            </a:r>
            <a:r>
              <a:rPr lang="en-US" altLang="zh-CN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“泺水发源天下无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平地涌出白玉壶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泉水自地下喷涌而出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说明液体内部向上也有压强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83.jpg" descr="id:214750778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92513" y="1435100"/>
            <a:ext cx="17494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136650" y="2986088"/>
            <a:ext cx="6738938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液体的压强随着深度的增加而增大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所以拦河坝设计成“上窄下宽”的形状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189.jpg" descr="id:214750781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2850" y="1355725"/>
            <a:ext cx="22336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923062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7838" y="1106488"/>
            <a:ext cx="129063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889000" y="2568575"/>
            <a:ext cx="6738938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要探索海洋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就需要潜入到海洋的深处去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深潜的最大困难是海水巨大的压强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蛟龙号”是我国第一艘载人潜水器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最大下潜深度达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7000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标志着我国深海潜水科技达到了一个新的水平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195.jpg" descr="id:214750782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75" y="1268413"/>
            <a:ext cx="1893888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936125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1112838"/>
            <a:ext cx="12779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731838" y="1692275"/>
            <a:ext cx="7183437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液体内部压强规律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液内各方有压强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无论对底或壁上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同深各向压强等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密度深度有影响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" y="1100138"/>
            <a:ext cx="121920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942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1005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411" y="208465"/>
              <a:ext cx="418795" cy="186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387475" y="2228850"/>
            <a:ext cx="4725988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将一个四周开孔并且蒙上橡皮膜的透明塑料容器插入水中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橡皮膜均发生凹陷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说明液体内部向各个方向都有压强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197.jpg" descr="id:214750791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30938" y="1628775"/>
            <a:ext cx="19732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4468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888" y="1022350"/>
            <a:ext cx="12509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1874838" y="1139825"/>
            <a:ext cx="6249987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带鱼是我们大家都爱吃的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为什么市场上没有活着的带鱼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都是冷冻的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20725" y="2324100"/>
            <a:ext cx="5497513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点拨：带鱼生活在大海深处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适宜在液体压强较大的环境中生存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当打捞上来后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液体深度变小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故液体的压强变小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鱼体内压强大于体外压强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所以鱼腹会胀破而死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199.jpg" descr="id:214750792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5263" y="2392363"/>
            <a:ext cx="2024062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3" grpId="0"/>
      <p:bldP spid="11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0138"/>
            <a:ext cx="1193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854575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128" y="208458"/>
              <a:ext cx="418795" cy="188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792" y="208458"/>
              <a:ext cx="418795" cy="188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479925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科学探究</a:t>
            </a:r>
            <a:r>
              <a:rPr lang="en-US" altLang="zh-CN" sz="27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液体的压强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01675" y="1943100"/>
            <a:ext cx="6469063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深度是指液体中某处到液面的竖直距离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如图所示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装满水的“凸”字形容器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,A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0,B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12 cm,C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16 cm,D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处深度为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20 cm.</a:t>
            </a:r>
          </a:p>
        </p:txBody>
      </p:sp>
      <p:pic>
        <p:nvPicPr>
          <p:cNvPr id="9" name="HK202.EPS" descr="id:2147507946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54663" y="3022600"/>
            <a:ext cx="2544762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帕斯卡曾经用一个装满水的密闭木桶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在桶盖上插了一根细长的管子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向细管里灌水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结果只加了几杯水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竟把木桶压裂了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这个实验说明液体压强与液体的深度有关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而与液体的质量和容器的形状无关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05.jpg" descr="id:2147507997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7013" y="1293813"/>
            <a:ext cx="11557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10300" y="3821113"/>
            <a:ext cx="293370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帕斯卡“裂桶”实验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  <p:bldP spid="11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不管容器粗与细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哪怕容器斜又曲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液体压强真稀奇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只看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ρ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、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g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和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h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3313"/>
            <a:ext cx="1193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212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663" y="208470"/>
              <a:ext cx="418795" cy="1856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044" y="208470"/>
              <a:ext cx="418795" cy="1855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36688" y="1785938"/>
            <a:ext cx="646588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连通器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底连通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同液体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同高低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857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7470775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卫生间的地漏是一个“扣碗”倒扣在存水杯上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存水杯与下水管相连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构成一个连通器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在使用中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往漏口倒足量的水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水通过存水杯流进下水道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水不再流动时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存水杯中的水就能把室内空气与下水道隔开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从而防止下水道中的异味进入室内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达到密封的效果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这是利用了连通器原理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厨房洗菜池下方的弯管也是应用了这个道理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12.jpg" descr="id:2147508025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8F2EA"/>
              </a:clrFrom>
              <a:clrTo>
                <a:srgbClr val="E8F2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92538" y="3378200"/>
            <a:ext cx="4167187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8013" y="1154113"/>
            <a:ext cx="11557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71294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因壶底中心有一通心管又称内管壶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倒装壶充分利用了连通器原理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其奇特的构造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巧妙的内部设计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充分体现了古代能工巧匠的智慧和创造力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是我国陶瓷艺术中的一朵奇葩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11.jpg" descr="id:2147508081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0EDE6"/>
              </a:clrFrom>
              <a:clrTo>
                <a:srgbClr val="F0EDE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35350" y="3522663"/>
            <a:ext cx="1906588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6962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425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01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290638" y="1943100"/>
            <a:ext cx="59436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对帕斯卡定律的理解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:(1)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所谓密闭是指严密封闭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;(2)“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加在密闭液体上的压强”是指外加压强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不是液体自身产生的压强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5119006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350" y="898525"/>
            <a:ext cx="11557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176338"/>
            <a:ext cx="7129462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液压机有两个活塞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小活塞横截面积为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  <a:cs typeface="Times New Roman" pitchFamily="18" charset="0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大活塞横截面积为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施加于小活塞的压力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产生的压强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被液体大小不变地传递给大活塞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大活塞便得到一个与其表面积成正比的力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p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 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因为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S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&gt;</a:t>
            </a:r>
            <a:r>
              <a:rPr lang="en-US" altLang="zh-CN" sz="2000" i="1">
                <a:latin typeface="Times New Roman" pitchFamily="18" charset="0"/>
                <a:ea typeface="微软雅黑" pitchFamily="34" charset="-122"/>
              </a:rPr>
              <a:t>F</a:t>
            </a:r>
            <a:r>
              <a:rPr lang="en-US" altLang="zh-CN" sz="2000" baseline="-25000">
                <a:latin typeface="微软雅黑" pitchFamily="34" charset="-122"/>
                <a:ea typeface="微软雅黑" pitchFamily="34" charset="-122"/>
              </a:rPr>
              <a:t>1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即在小活塞上作用一个较小的力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就能在大活塞上产生一个较大的力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其计算公式可表达为          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=          .</a:t>
            </a:r>
          </a:p>
        </p:txBody>
      </p:sp>
      <p:graphicFrame>
        <p:nvGraphicFramePr>
          <p:cNvPr id="12" name="表格 11"/>
          <p:cNvGraphicFramePr>
            <a:graphicFrameLocks noGrp="1"/>
          </p:cNvGraphicFramePr>
          <p:nvPr/>
        </p:nvGraphicFramePr>
        <p:xfrm>
          <a:off x="5008563" y="1787525"/>
          <a:ext cx="552450" cy="792163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3098800" y="3046413"/>
          <a:ext cx="552450" cy="792162"/>
        </p:xfrm>
        <a:graphic>
          <a:graphicData uri="http://schemas.openxmlformats.org/drawingml/2006/table">
            <a:tbl>
              <a:tblPr/>
              <a:tblGrid>
                <a:gridCol w="5524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>
            <a:graphicFrameLocks noGrp="1"/>
          </p:cNvGraphicFramePr>
          <p:nvPr/>
        </p:nvGraphicFramePr>
        <p:xfrm>
          <a:off x="25177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F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/>
        </p:nvGraphicFramePr>
        <p:xfrm>
          <a:off x="3495675" y="4151313"/>
          <a:ext cx="554038" cy="792162"/>
        </p:xfrm>
        <a:graphic>
          <a:graphicData uri="http://schemas.openxmlformats.org/drawingml/2006/table">
            <a:tbl>
              <a:tblPr/>
              <a:tblGrid>
                <a:gridCol w="554038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2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微软雅黑" pitchFamily="34" charset="-122"/>
                          <a:cs typeface="Times New Roman" pitchFamily="18" charset="0"/>
                        </a:rPr>
                        <a:t>S</a:t>
                      </a:r>
                      <a:r>
                        <a:rPr kumimoji="0" lang="en-US" altLang="zh-CN" sz="30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Times New Roman" pitchFamily="18" charset="0"/>
                        </a:rPr>
                        <a:t>1</a:t>
                      </a:r>
                      <a:endParaRPr kumimoji="0" lang="zh-CN" altLang="en-US" sz="30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Times New Roman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1108075"/>
            <a:ext cx="11938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33950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017" y="208473"/>
              <a:ext cx="418795" cy="185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168" y="208473"/>
              <a:ext cx="418795" cy="185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与液体压强相关的实例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54088" y="2022475"/>
            <a:ext cx="4989512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汽车用液压千斤顶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用于更换备用轮胎或者汽车故障维修时将车身抬高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17.jpg" descr="id:214750810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4725" y="1898650"/>
            <a:ext cx="18954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2352675" y="1844675"/>
            <a:ext cx="479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第三节　空气的“力量”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塑料挂钩的吸盘紧贴在光滑的墙壁上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吸盘内的空气被挤出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在外界大气压的作用下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吸盘被压在墙壁上不会掉下来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1.jpg" descr="id:214750866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4525" y="1806575"/>
            <a:ext cx="1984375" cy="176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29527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138" y="1154113"/>
            <a:ext cx="118745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84238" y="1824038"/>
            <a:ext cx="4119562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用吸管吸饮料时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管内的空气被吸走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气压减小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饮料在大气压的作用下被压入嘴里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62.jpg" descr="id:2147508679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70525" y="1938338"/>
            <a:ext cx="20986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27828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386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119" y="207757"/>
              <a:ext cx="418795" cy="3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护士在用注射器吸取药液前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先将活塞推至针筒的下端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然后将针头插入药液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提起活塞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药液就被吸上来了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266541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14438" y="2311400"/>
            <a:ext cx="4689475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点拨：将注射器的活塞推下时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将针筒内的空气排出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再向上提起活塞时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针筒内的体积增大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药液在外界大气压的作用下被压入针筒内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8" name="hk267.jpg" descr="id:21475086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540000"/>
            <a:ext cx="1892300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55086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茶壶的壶盖上往往有个小孔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这种设计是为了保持壶内外的气压平衡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便于更好地倒水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69.jpg" descr="id:214750875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0625" y="3151188"/>
            <a:ext cx="2276475" cy="127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用真空吸盘吊运平板玻璃时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大气压力作用在吸盘上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使吸盘紧紧地贴在玻璃上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从而牢牢吸住玻璃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2" name="hk270.jpg" descr="id:21475087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325" y="2979738"/>
            <a:ext cx="2314575" cy="173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2448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013" y="1106488"/>
            <a:ext cx="1284287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测量大气压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7000" y="1801813"/>
            <a:ext cx="6477000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氧气瓶、灭火器上的仪表也是一种无液气压计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4.jpg" descr="id:2147508778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6325" y="2722563"/>
            <a:ext cx="2200275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42354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19138" y="1603375"/>
            <a:ext cx="5961062" cy="297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中医历史悠久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博大精深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拔火罐”是治疗方法之一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可治跌打损伤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瘀血内寒之痛病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其方法是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用火把罐里面加热一下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然后马上扣在人的皮肤上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过一会儿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罐就会被牢牢“吸”在身上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其原理是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罐里的空气被加热时跑掉一部分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倒扣在皮肤上时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里边的空气很快凉下来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罐里面的空气的压强小于外面空气的压强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在大气压的作用下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罐被牢牢“吸”在身上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.“</a:t>
            </a:r>
            <a:r>
              <a:rPr lang="zh-CN" altLang="en-US" sz="1800">
                <a:latin typeface="微软雅黑" pitchFamily="34" charset="-122"/>
                <a:ea typeface="微软雅黑" pitchFamily="34" charset="-122"/>
              </a:rPr>
              <a:t>瓶吞鸡蛋”实验也是这个道理</a:t>
            </a:r>
            <a:r>
              <a:rPr lang="en-US" altLang="zh-CN" sz="18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9.jpg" descr="id:2147508815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45350" y="3114675"/>
            <a:ext cx="109855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hk278.jpg" descr="id:2147508808;FounderC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80225" y="1325563"/>
            <a:ext cx="1684338" cy="142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1" y="0"/>
            <a:ext cx="4184649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111250"/>
            <a:ext cx="12446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24063" y="1830388"/>
            <a:ext cx="4535487" cy="1862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高度增加气压小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沸点跟着气压跑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冬天气压变得高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阴天气压又变小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842963" y="2190750"/>
            <a:ext cx="4325937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在海拔较高的地区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由于气压低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水的沸点也低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通常用高压锅把饭煮熟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9" name="hk276.jpg" descr="id:2147508850;FounderC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3725" y="1946275"/>
            <a:ext cx="1793875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800" y="1100138"/>
            <a:ext cx="12303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0020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926" y="208257"/>
              <a:ext cx="418795" cy="228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657" y="209398"/>
              <a:ext cx="418795" cy="0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70363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大气压强的变化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900363" y="3130550"/>
            <a:ext cx="4325937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抽水机是利用大气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压将水抽上来的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77.jpg" descr="id:214750886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95625" y="1536700"/>
            <a:ext cx="2200275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051050" y="552450"/>
            <a:ext cx="5011738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400" b="1">
                <a:solidFill>
                  <a:schemeClr val="accent1"/>
                </a:solidFill>
                <a:latin typeface="隶书"/>
                <a:ea typeface="隶书"/>
                <a:cs typeface="隶书"/>
              </a:rPr>
              <a:t>第八章  压　强</a:t>
            </a:r>
          </a:p>
        </p:txBody>
      </p:sp>
      <p:sp>
        <p:nvSpPr>
          <p:cNvPr id="64" name="文本框 78"/>
          <p:cNvSpPr txBox="1">
            <a:spLocks noChangeArrowheads="1"/>
          </p:cNvSpPr>
          <p:nvPr/>
        </p:nvSpPr>
        <p:spPr bwMode="auto">
          <a:xfrm>
            <a:off x="1628775" y="1819275"/>
            <a:ext cx="6062663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300"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第四节　流体压强与流速的关系</a:t>
            </a:r>
          </a:p>
        </p:txBody>
      </p:sp>
      <p:pic>
        <p:nvPicPr>
          <p:cNvPr id="25" name="Picture 12" descr="clouds1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2450" y="3101975"/>
            <a:ext cx="4770438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0" descr="field1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900" y="3838575"/>
            <a:ext cx="891698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1" descr="server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59075" y="3294063"/>
            <a:ext cx="3560763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50736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9938" y="1895475"/>
            <a:ext cx="6900862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窗外有风平行于窗子吹过时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窗帘会飘向窗外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这是因为行驶的汽车车外的空气流速大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车内的空气流速小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压强差产生的压力把窗帘压向窗外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br>
              <a:rPr lang="en-US" altLang="zh-CN" sz="2000"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类似的现象还有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: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打乒乓球时发出的旋转球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踢足球时踢出的“香蕉球”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列车或地铁站台的安全线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“八月秋高风怒号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卷我屋上三重茅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.”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茅草被卷走是由于屋顶上方空气流速快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295.jpg" descr="id:2147509280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5825" y="1604963"/>
            <a:ext cx="1844675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49037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09872" y="208467"/>
              <a:ext cx="418795" cy="1861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3036" y="208467"/>
              <a:ext cx="418795" cy="186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47434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流体压强与流速的关系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181100" y="3225800"/>
            <a:ext cx="68707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护航编队各船只多采用前后行驶而非并排行驶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是因为并排行驶时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船之间的流速大压强小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会使船只渐渐靠近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容易发生相撞的危险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37.jpg" descr="id:2147509294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62263" y="1358900"/>
            <a:ext cx="2363787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9"/>
          <p:cNvGrpSpPr/>
          <p:nvPr/>
        </p:nvGrpSpPr>
        <p:grpSpPr>
          <a:xfrm>
            <a:off x="171452" y="0"/>
            <a:ext cx="3460748" cy="818555"/>
            <a:chOff x="444500" y="496094"/>
            <a:chExt cx="2362200" cy="10914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5" name="圆角矩形 14"/>
            <p:cNvSpPr/>
            <p:nvPr/>
          </p:nvSpPr>
          <p:spPr>
            <a:xfrm>
              <a:off x="444500" y="901700"/>
              <a:ext cx="2362200" cy="685800"/>
            </a:xfrm>
            <a:prstGeom prst="roundRect">
              <a:avLst/>
            </a:prstGeom>
            <a:grpFill/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 rot="5400000">
              <a:off x="7810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1885950" y="704850"/>
              <a:ext cx="419100" cy="1588"/>
            </a:xfrm>
            <a:prstGeom prst="line">
              <a:avLst/>
            </a:prstGeom>
            <a:grpFill/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4" name="图片 13" descr="图片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3700" y="1058863"/>
            <a:ext cx="1970088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82638" y="1717675"/>
            <a:ext cx="6900862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马路上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汽车快速驶过后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落叶等轻小物体都被“吸引”到马路中间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这是因为高速行驶的汽车使得公路中间的空气流速大、空气压强小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;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马路两边的空气流速小、压强大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所以两边的气压大于公路中央的气压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路旁的树叶会从路旁飞向路中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6.jpg" descr="id:214750935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0125" y="3773488"/>
            <a:ext cx="140017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99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龙卷风中心空气流速极大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压强很小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所以能把周围物体“吸”进去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0" name="hk301.jpg" descr="id:2147509393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67125" y="1511300"/>
            <a:ext cx="1717675" cy="121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538288" y="1100138"/>
            <a:ext cx="7018337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带外掀式天窗的轿车行驶时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将天窗的前面关闭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后面微微向上打开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天窗就能够向外“抽气”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?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12800" y="2311400"/>
            <a:ext cx="5091113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天窗前面关闭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后面向上打开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在车顶形成一个凸面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天窗上方空气的流速快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使天窗开口处的气压小于车内的气压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在压力差的作用下车内污浊的空气被自动“抽出”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从而保持车内空气清新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7" name="hk302.jpg" descr="id:2147509407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3025" y="2478088"/>
            <a:ext cx="183197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5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00138"/>
            <a:ext cx="1225550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8"/>
          <p:cNvGrpSpPr>
            <a:grpSpLocks/>
          </p:cNvGrpSpPr>
          <p:nvPr/>
        </p:nvGrpSpPr>
        <p:grpSpPr bwMode="auto">
          <a:xfrm>
            <a:off x="252413" y="0"/>
            <a:ext cx="3316287" cy="819150"/>
            <a:chOff x="337457" y="0"/>
            <a:chExt cx="5751109" cy="1091406"/>
          </a:xfrm>
        </p:grpSpPr>
        <p:sp>
          <p:nvSpPr>
            <p:cNvPr id="21" name="圆角矩形 20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rot="5400000">
              <a:off x="710327" y="208021"/>
              <a:ext cx="418795" cy="2754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5112446" y="208022"/>
              <a:ext cx="418795" cy="2752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89100" y="3111500"/>
            <a:ext cx="56515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大型的鸟类滑翔时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它的翅膀一般上方凸起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下方凹进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鸟翼上方空气流速大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下方空气流速小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压强大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产生向上的升力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pic>
        <p:nvPicPr>
          <p:cNvPr id="11" name="hk307.jpg" descr="id:2147509428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6925" y="1720850"/>
            <a:ext cx="206057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5"/>
          <p:cNvGrpSpPr>
            <a:grpSpLocks/>
          </p:cNvGrpSpPr>
          <p:nvPr/>
        </p:nvGrpSpPr>
        <p:grpSpPr bwMode="auto">
          <a:xfrm>
            <a:off x="252413" y="0"/>
            <a:ext cx="3176587" cy="819150"/>
            <a:chOff x="337457" y="0"/>
            <a:chExt cx="5751109" cy="1091406"/>
          </a:xfrm>
        </p:grpSpPr>
        <p:sp>
          <p:nvSpPr>
            <p:cNvPr id="13" name="圆角矩形 12"/>
            <p:cNvSpPr/>
            <p:nvPr/>
          </p:nvSpPr>
          <p:spPr>
            <a:xfrm>
              <a:off x="337457" y="406105"/>
              <a:ext cx="5751109" cy="68530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4" name="直接连接符 13"/>
            <p:cNvCxnSpPr/>
            <p:nvPr/>
          </p:nvCxnSpPr>
          <p:spPr>
            <a:xfrm rot="5400000">
              <a:off x="710068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0">
              <a:off x="5113216" y="207961"/>
              <a:ext cx="418795" cy="2873"/>
            </a:xfrm>
            <a:prstGeom prst="lin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图片 25" descr="图片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073150"/>
            <a:ext cx="1117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093788" y="1900238"/>
            <a:ext cx="7018337" cy="1401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吹气时纸上方有气流流过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它的压强会减小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而纸的下方气体没有流动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压强仍等于大气压强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由于纸的上、下方存在压强差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2000">
                <a:latin typeface="微软雅黑" pitchFamily="34" charset="-122"/>
                <a:ea typeface="微软雅黑" pitchFamily="34" charset="-122"/>
              </a:rPr>
              <a:t>所以纸会向上运动</a:t>
            </a:r>
            <a:r>
              <a:rPr lang="en-US" altLang="zh-CN" sz="2000"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388" y="349250"/>
            <a:ext cx="30114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2700">
                <a:latin typeface="微软雅黑" pitchFamily="34" charset="-122"/>
                <a:ea typeface="微软雅黑" pitchFamily="34" charset="-122"/>
              </a:rPr>
              <a:t>知识点 升力的产生</a:t>
            </a:r>
          </a:p>
        </p:txBody>
      </p:sp>
      <p:pic>
        <p:nvPicPr>
          <p:cNvPr id="58373" name="hk312.jpg" descr="id:2147509442;Founder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155950"/>
            <a:ext cx="17827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文本框 78"/>
          <p:cNvSpPr txBox="1"/>
          <p:nvPr/>
        </p:nvSpPr>
        <p:spPr>
          <a:xfrm>
            <a:off x="3711968" y="2078424"/>
            <a:ext cx="2123477" cy="655252"/>
          </a:xfrm>
          <a:prstGeom prst="rect">
            <a:avLst/>
          </a:prstGeom>
          <a:noFill/>
        </p:spPr>
        <p:txBody>
          <a:bodyPr spcFirstLastPara="1" wrap="none" lIns="68580" tIns="34290" rIns="68580" bIns="34290">
            <a:prstTxWarp prst="textArchUp">
              <a:avLst/>
            </a:prstTxWarp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dirty="0" smtClean="0">
                <a:solidFill>
                  <a:schemeClr val="accent5"/>
                </a:solidFill>
              </a:rPr>
              <a:t>谢    谢</a:t>
            </a:r>
            <a:endParaRPr lang="zh-CN" altLang="en-US" sz="5400" dirty="0">
              <a:solidFill>
                <a:schemeClr val="accent5"/>
              </a:solidFill>
            </a:endParaRPr>
          </a:p>
        </p:txBody>
      </p:sp>
      <p:pic>
        <p:nvPicPr>
          <p:cNvPr id="44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05475" y="123825"/>
            <a:ext cx="32289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3" descr="fiel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076700"/>
            <a:ext cx="918368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 descr="cloud_ballon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96213" y="5143500"/>
            <a:ext cx="842962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 descr="cloud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514350"/>
            <a:ext cx="51339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0" descr="together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4300" y="3448050"/>
            <a:ext cx="4251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2" descr="C:\Users\Administrator\Desktop\兔子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6925" y="4352925"/>
            <a:ext cx="80010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84 -0.24838 C 0.03346 -0.25232 0.02799 -0.25787 0.02213 -0.2625 C 0.01888 -0.26505 0.01549 -0.26597 0.01237 -0.26783 C 0.0112 -0.26852 0.01041 -0.27084 0.00937 -0.27153 C 0.0082 -0.27222 -0.00065 -0.27477 -0.00143 -0.275 C -0.00834 -0.27732 -0.01393 -0.28079 -0.0211 -0.28195 C -0.02539 -0.28403 -0.02956 -0.28634 -0.03386 -0.28912 C -0.03711 -0.29097 -0.03867 -0.29005 -0.04167 -0.29259 C -0.04714 -0.29746 -0.05222 -0.30232 -0.05834 -0.30486 C -0.05925 -0.30602 -0.06016 -0.30764 -0.0612 -0.30857 C -0.06224 -0.30949 -0.06328 -0.30949 -0.06419 -0.31019 C -0.07031 -0.31644 -0.07513 -0.32384 -0.0819 -0.32801 C -0.08477 -0.3331 -0.08776 -0.33843 -0.09076 -0.34375 C -0.09232 -0.34676 -0.09479 -0.34699 -0.09662 -0.34908 C -0.09948 -0.35695 -0.10456 -0.36343 -0.10834 -0.37037 C -0.11406 -0.38056 -0.11979 -0.39074 -0.125 -0.40209 C -0.13268 -0.41829 -0.13607 -0.44236 -0.13972 -0.46204 C -0.14063 -0.47315 -0.14219 -0.4831 -0.14362 -0.49375 C -0.14388 -0.51945 -0.14102 -0.57824 -0.14753 -0.61389 C -0.15026 -0.65695 -0.14948 -0.69468 -0.16029 -0.7338 C -0.16224 -0.74028 -0.1638 -0.74954 -0.16628 -0.75509 C -0.17318 -0.7713 -0.16966 -0.76088 -0.175 -0.76921 C -0.17865 -0.77431 -0.18229 -0.78241 -0.18685 -0.78496 C -0.19935 -0.79259 -0.21068 -0.79584 -0.22409 -0.79746 C -0.25052 -0.8132 -0.28073 -0.79977 -0.30847 -0.7956 C -0.32891 -0.78334 -0.34271 -0.79769 -0.35847 -0.8132 C -0.36107 -0.81574 -0.36432 -0.81644 -0.36641 -0.82037 C -0.36979 -0.82639 -0.3724 -0.82871 -0.37709 -0.83079 C -0.38099 -0.83773 -0.38568 -0.83889 -0.38985 -0.84491 C -0.39375 -0.85093 -0.39714 -0.85371 -0.40169 -0.85903 C -0.40365 -0.86158 -0.40638 -0.86065 -0.40847 -0.86273 C -0.41472 -0.86875 -0.41745 -0.87199 -0.42422 -0.875 C -0.4293 -0.88102 -0.43594 -0.88287 -0.44193 -0.88565 C -0.45143 -0.89699 -0.48125 -0.89236 -0.48503 -0.89259 C -0.49518 -0.89884 -0.48386 -0.89259 -0.50951 -0.89259 C -0.55573 -0.89259 -0.60182 -0.89375 -0.64792 -0.89445 C -0.65742 -0.90023 -0.66589 -0.91088 -0.67539 -0.91736 C -0.67852 -0.91968 -0.68073 -0.92431 -0.68412 -0.92431 " pathEditMode="relative" rAng="0" ptsTypes="fffffffffffffffffffffffffffffffffffffA">
                                      <p:cBhvr>
                                        <p:cTn id="2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00" y="-3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04 0.01759 C -0.05638 0.01134 -0.05586 0.00416 -0.05938 -0.00463 C -0.06029 -0.00671 -0.06159 -0.0081 -0.0625 -0.01019 C -0.06706 -0.0206 -0.06836 -0.03033 -0.075 -0.03611 C -0.08464 -0.03033 -0.09271 -0.02685 -0.1 -0.01389 C -0.10195 -0.00324 -0.10039 0.00926 -0.10313 0.01944 C -0.10404 0.02291 -0.10938 0.02315 -0.10938 0.02338 C -0.11498 0.02199 -0.1207 0.02222 -0.12604 0.01944 C -0.12722 0.01875 -0.12761 0.01597 -0.12813 0.01389 C -0.13307 -0.00671 -0.12266 0.02407 -0.13333 -0.00463 C -0.13477 -0.00857 -0.13503 -0.01366 -0.13646 -0.01759 C -0.13867 -0.02338 -0.14154 -0.02847 -0.14375 -0.03426 C -0.1444 -0.03611 -0.14466 -0.03912 -0.14583 -0.03982 C -0.15013 -0.04236 -0.14805 -0.04051 -0.15208 -0.04537 C -0.16315 -0.04468 -0.17435 -0.04584 -0.18542 -0.04352 C -0.18672 -0.04329 -0.18724 -0.04005 -0.1875 -0.03796 C -0.18841 -0.02871 -0.18737 -0.01921 -0.18854 -0.01019 C -0.18906 -0.00579 -0.19128 -0.00278 -0.19271 0.00092 C -0.1957 0.00879 -0.19623 0.01643 -0.2 0.02315 C -0.20169 0.03241 -0.20534 0.0368 -0.21042 0.03981 C -0.21862 0.03773 -0.22214 0.03704 -0.22917 0.0287 C -0.23125 0.02616 -0.23542 0.02129 -0.23542 0.02153 C -0.23685 0.01759 -0.23815 0.01389 -0.23958 0.01018 C -0.24505 -0.00417 -0.24219 -0.02477 -0.25104 -0.03611 C -0.25404 -0.03982 -0.25599 -0.04028 -0.25938 -0.04167 C -0.26914 -0.04097 -0.27891 -0.04213 -0.28854 -0.03982 C -0.29219 -0.03889 -0.2918 -0.03056 -0.29271 -0.02685 C -0.29518 -0.0169 -0.29857 -0.01412 -0.30208 -0.00463 C -0.30352 -0.00093 -0.3043 0.0037 -0.30625 0.00648 C -0.31133 0.01342 -0.31693 0.01597 -0.32292 0.01944 C -0.32852 0.02268 -0.33281 0.03079 -0.33854 0.03426 C -0.34037 0.03403 -0.34974 0.0331 -0.35313 0.03055 C -0.35625 0.02824 -0.35768 0.025 -0.36146 0.025 " pathEditMode="relative" rAng="0" ptsTypes="ffffffffffffffffffffffffffffffffA">
                                      <p:cBhvr>
                                        <p:cTn id="33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8320</Words>
  <Application>Microsoft Office PowerPoint</Application>
  <PresentationFormat>全屏显示(16:9)</PresentationFormat>
  <Paragraphs>488</Paragraphs>
  <Slides>177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177</vt:i4>
      </vt:variant>
    </vt:vector>
  </HeadingPairs>
  <TitlesOfParts>
    <vt:vector size="17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User</cp:lastModifiedBy>
  <cp:revision>4</cp:revision>
  <dcterms:created xsi:type="dcterms:W3CDTF">2020-02-27T09:21:44Z</dcterms:created>
  <dcterms:modified xsi:type="dcterms:W3CDTF">2020-03-12T09:25:22Z</dcterms:modified>
</cp:coreProperties>
</file>