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4" d="100"/>
          <a:sy n="144" d="100"/>
        </p:scale>
        <p:origin x="-684"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72EDC-1BFB-4320-A3F8-E32F2BB80749}"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575A90-9B85-46A8-81D9-EBC0DE58B5D5}" type="slidenum">
              <a:rPr lang="zh-CN" altLang="en-US" smtClean="0"/>
              <a:t>‹#›</a:t>
            </a:fld>
            <a:endParaRPr lang="zh-CN" altLang="en-US"/>
          </a:p>
        </p:txBody>
      </p:sp>
    </p:spTree>
    <p:extLst>
      <p:ext uri="{BB962C8B-B14F-4D97-AF65-F5344CB8AC3E}">
        <p14:creationId xmlns:p14="http://schemas.microsoft.com/office/powerpoint/2010/main" val="604840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bwMode="auto">
          <a:noFill/>
          <a:ln>
            <a:solidFill>
              <a:srgbClr val="000000"/>
            </a:solidFill>
            <a:miter lim="800000"/>
            <a:headEnd/>
            <a:tailEnd/>
          </a:ln>
        </p:spPr>
      </p:sp>
      <p:sp>
        <p:nvSpPr>
          <p:cNvPr id="1024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1024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285E3E-9C56-4C66-B0D0-93EB041E7F26}" type="slidenum">
              <a:rPr lang="zh-CN" altLang="en-US"/>
              <a:pPr fontAlgn="base">
                <a:spcBef>
                  <a:spcPct val="0"/>
                </a:spcBef>
                <a:spcAft>
                  <a:spcPct val="0"/>
                </a:spcAft>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p:cNvSpPr>
          <p:nvPr>
            <p:ph type="sldImg"/>
          </p:nvPr>
        </p:nvSpPr>
        <p:spPr bwMode="auto">
          <a:noFill/>
          <a:ln>
            <a:solidFill>
              <a:srgbClr val="000000"/>
            </a:solidFill>
            <a:miter lim="800000"/>
            <a:headEnd/>
            <a:tailEnd/>
          </a:ln>
        </p:spPr>
      </p:sp>
      <p:sp>
        <p:nvSpPr>
          <p:cNvPr id="1229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1229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FAA84B-22FD-4EAD-8D6C-CB819CC63BEE}" type="slidenum">
              <a:rPr lang="zh-CN" altLang="en-US"/>
              <a:pPr fontAlgn="base">
                <a:spcBef>
                  <a:spcPct val="0"/>
                </a:spcBef>
                <a:spcAft>
                  <a:spcPct val="0"/>
                </a:spcAft>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bwMode="auto">
          <a:noFill/>
          <a:ln>
            <a:solidFill>
              <a:srgbClr val="000000"/>
            </a:solidFill>
            <a:miter lim="800000"/>
            <a:headEnd/>
            <a:tailEnd/>
          </a:ln>
        </p:spPr>
      </p:sp>
      <p:sp>
        <p:nvSpPr>
          <p:cNvPr id="2969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969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E849D2-04CD-4E96-A5D5-F5A8DD002928}" type="slidenum">
              <a:rPr lang="zh-CN" altLang="en-US"/>
              <a:pPr fontAlgn="base">
                <a:spcBef>
                  <a:spcPct val="0"/>
                </a:spcBef>
                <a:spcAft>
                  <a:spcPct val="0"/>
                </a:spcAft>
              </a:pPr>
              <a:t>18</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headEnd/>
            <a:tailEnd/>
          </a:ln>
        </p:spPr>
      </p:sp>
      <p:sp>
        <p:nvSpPr>
          <p:cNvPr id="409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09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94C9CA-A710-4E5C-8122-B1F08FCF0633}" type="slidenum">
              <a:rPr lang="zh-CN" altLang="en-US"/>
              <a:pPr fontAlgn="base">
                <a:spcBef>
                  <a:spcPct val="0"/>
                </a:spcBef>
                <a:spcAft>
                  <a:spcPct val="0"/>
                </a:spcAft>
              </a:pPr>
              <a:t>28</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p:nvPr>
        </p:nvSpPr>
        <p:spPr bwMode="auto">
          <a:noFill/>
          <a:ln>
            <a:solidFill>
              <a:srgbClr val="000000"/>
            </a:solidFill>
            <a:miter lim="800000"/>
            <a:headEnd/>
            <a:tailEnd/>
          </a:ln>
        </p:spPr>
      </p:sp>
      <p:sp>
        <p:nvSpPr>
          <p:cNvPr id="532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532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34C910-0C7B-4DA2-B003-0E4E7E93FD9D}" type="slidenum">
              <a:rPr lang="zh-CN" altLang="en-US"/>
              <a:pPr fontAlgn="base">
                <a:spcBef>
                  <a:spcPct val="0"/>
                </a:spcBef>
                <a:spcAft>
                  <a:spcPct val="0"/>
                </a:spcAft>
              </a:pPr>
              <a:t>39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3" descr="road.png"/>
          <p:cNvPicPr>
            <a:picLocks noChangeAspect="1"/>
          </p:cNvPicPr>
          <p:nvPr/>
        </p:nvPicPr>
        <p:blipFill>
          <a:blip r:embed="rId3"/>
          <a:srcRect/>
          <a:stretch>
            <a:fillRect/>
          </a:stretch>
        </p:blipFill>
        <p:spPr bwMode="auto">
          <a:xfrm>
            <a:off x="0" y="2139950"/>
            <a:ext cx="9144000" cy="3003550"/>
          </a:xfrm>
          <a:prstGeom prst="rect">
            <a:avLst/>
          </a:prstGeom>
          <a:noFill/>
          <a:ln w="9525">
            <a:noFill/>
            <a:miter lim="800000"/>
            <a:headEnd/>
            <a:tailEnd/>
          </a:ln>
        </p:spPr>
      </p:pic>
      <p:grpSp>
        <p:nvGrpSpPr>
          <p:cNvPr id="2" name="组合 87"/>
          <p:cNvGrpSpPr>
            <a:grpSpLocks/>
          </p:cNvGrpSpPr>
          <p:nvPr/>
        </p:nvGrpSpPr>
        <p:grpSpPr bwMode="auto">
          <a:xfrm>
            <a:off x="2589213" y="3035300"/>
            <a:ext cx="3779837" cy="1577975"/>
            <a:chOff x="6240567" y="2900570"/>
            <a:chExt cx="3915294" cy="1916713"/>
          </a:xfrm>
        </p:grpSpPr>
        <p:grpSp>
          <p:nvGrpSpPr>
            <p:cNvPr id="3" name="组合 72"/>
            <p:cNvGrpSpPr>
              <a:grpSpLocks/>
            </p:cNvGrpSpPr>
            <p:nvPr/>
          </p:nvGrpSpPr>
          <p:grpSpPr bwMode="auto">
            <a:xfrm>
              <a:off x="6341196" y="2900570"/>
              <a:ext cx="3814665" cy="1916713"/>
              <a:chOff x="6341196" y="2900570"/>
              <a:chExt cx="3814665" cy="1916713"/>
            </a:xfrm>
          </p:grpSpPr>
          <p:sp>
            <p:nvSpPr>
              <p:cNvPr id="94" name="文本框 79"/>
              <p:cNvSpPr txBox="1"/>
              <p:nvPr/>
            </p:nvSpPr>
            <p:spPr>
              <a:xfrm>
                <a:off x="6340874" y="2900570"/>
                <a:ext cx="3814987" cy="1905143"/>
              </a:xfrm>
              <a:prstGeom prst="rect">
                <a:avLst/>
              </a:prstGeom>
              <a:noFill/>
            </p:spPr>
            <p:txBody>
              <a:bodyPr>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lnSpc>
                    <a:spcPct val="150000"/>
                  </a:lnSpc>
                  <a:spcBef>
                    <a:spcPts val="0"/>
                  </a:spcBef>
                  <a:spcAft>
                    <a:spcPts val="0"/>
                  </a:spcAft>
                  <a:defRPr/>
                </a:pPr>
                <a:r>
                  <a:rPr lang="zh-CN" altLang="en-US" dirty="0" smtClean="0">
                    <a:solidFill>
                      <a:schemeClr val="accent3"/>
                    </a:solidFill>
                  </a:rPr>
                  <a:t>新课标沪科版</a:t>
                </a:r>
                <a:r>
                  <a:rPr lang="en-US" altLang="zh-CN" dirty="0" smtClean="0">
                    <a:solidFill>
                      <a:schemeClr val="accent3"/>
                    </a:solidFill>
                  </a:rPr>
                  <a:t>·</a:t>
                </a:r>
                <a:r>
                  <a:rPr lang="zh-CN" altLang="en-US" dirty="0" smtClean="0">
                    <a:solidFill>
                      <a:schemeClr val="accent3"/>
                    </a:solidFill>
                  </a:rPr>
                  <a:t>物理</a:t>
                </a:r>
                <a:endParaRPr lang="en-US" altLang="zh-CN" dirty="0" smtClean="0">
                  <a:solidFill>
                    <a:schemeClr val="accent3"/>
                  </a:solidFill>
                </a:endParaRPr>
              </a:p>
              <a:p>
                <a:pPr algn="ctr" fontAlgn="auto">
                  <a:lnSpc>
                    <a:spcPct val="150000"/>
                  </a:lnSpc>
                  <a:spcBef>
                    <a:spcPts val="0"/>
                  </a:spcBef>
                  <a:spcAft>
                    <a:spcPts val="0"/>
                  </a:spcAft>
                  <a:defRPr/>
                </a:pPr>
                <a:r>
                  <a:rPr lang="zh-CN" altLang="en-US" dirty="0" smtClean="0">
                    <a:solidFill>
                      <a:srgbClr val="FF0000"/>
                    </a:solidFill>
                  </a:rPr>
                  <a:t> 八年级下</a:t>
                </a:r>
                <a:endParaRPr lang="zh-CN" altLang="en-US" dirty="0">
                  <a:solidFill>
                    <a:srgbClr val="FF0000"/>
                  </a:solidFill>
                </a:endParaRPr>
              </a:p>
            </p:txBody>
          </p:sp>
          <p:sp>
            <p:nvSpPr>
              <p:cNvPr id="95" name="圆角矩形 94"/>
              <p:cNvSpPr/>
              <p:nvPr/>
            </p:nvSpPr>
            <p:spPr>
              <a:xfrm>
                <a:off x="6409938" y="3087614"/>
                <a:ext cx="3694947" cy="1729669"/>
              </a:xfrm>
              <a:prstGeom prst="roundRect">
                <a:avLst/>
              </a:prstGeom>
              <a:noFill/>
              <a:ln w="6350">
                <a:solidFill>
                  <a:srgbClr val="A0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4" name="组合 45"/>
            <p:cNvGrpSpPr>
              <a:grpSpLocks/>
            </p:cNvGrpSpPr>
            <p:nvPr/>
          </p:nvGrpSpPr>
          <p:grpSpPr bwMode="auto">
            <a:xfrm rot="2731254">
              <a:off x="6341934" y="2879007"/>
              <a:ext cx="109793" cy="312528"/>
              <a:chOff x="4454660" y="3810474"/>
              <a:chExt cx="406107" cy="1155987"/>
            </a:xfrm>
          </p:grpSpPr>
          <p:sp>
            <p:nvSpPr>
              <p:cNvPr id="9226" name="Freeform 16"/>
              <p:cNvSpPr>
                <a:spLocks/>
              </p:cNvSpPr>
              <p:nvPr/>
            </p:nvSpPr>
            <p:spPr bwMode="auto">
              <a:xfrm flipV="1">
                <a:off x="4459674" y="3810474"/>
                <a:ext cx="396080" cy="564858"/>
              </a:xfrm>
              <a:custGeom>
                <a:avLst/>
                <a:gdLst>
                  <a:gd name="T0" fmla="*/ 148399 w 758"/>
                  <a:gd name="T1" fmla="*/ 564858 h 1081"/>
                  <a:gd name="T2" fmla="*/ 396080 w 758"/>
                  <a:gd name="T3" fmla="*/ 0 h 1081"/>
                  <a:gd name="T4" fmla="*/ 0 w 758"/>
                  <a:gd name="T5" fmla="*/ 150489 h 1081"/>
                  <a:gd name="T6" fmla="*/ 148399 w 758"/>
                  <a:gd name="T7" fmla="*/ 564858 h 1081"/>
                  <a:gd name="T8" fmla="*/ 0 60000 65536"/>
                  <a:gd name="T9" fmla="*/ 0 60000 65536"/>
                  <a:gd name="T10" fmla="*/ 0 60000 65536"/>
                  <a:gd name="T11" fmla="*/ 0 60000 65536"/>
                  <a:gd name="T12" fmla="*/ 0 w 758"/>
                  <a:gd name="T13" fmla="*/ 0 h 1081"/>
                  <a:gd name="T14" fmla="*/ 758 w 758"/>
                  <a:gd name="T15" fmla="*/ 1081 h 1081"/>
                </a:gdLst>
                <a:ahLst/>
                <a:cxnLst>
                  <a:cxn ang="T8">
                    <a:pos x="T0" y="T1"/>
                  </a:cxn>
                  <a:cxn ang="T9">
                    <a:pos x="T2" y="T3"/>
                  </a:cxn>
                  <a:cxn ang="T10">
                    <a:pos x="T4" y="T5"/>
                  </a:cxn>
                  <a:cxn ang="T11">
                    <a:pos x="T6" y="T7"/>
                  </a:cxn>
                </a:cxnLst>
                <a:rect l="T12" t="T13" r="T14" b="T15"/>
                <a:pathLst>
                  <a:path w="758" h="1081">
                    <a:moveTo>
                      <a:pt x="284" y="1081"/>
                    </a:moveTo>
                    <a:lnTo>
                      <a:pt x="758" y="0"/>
                    </a:lnTo>
                    <a:lnTo>
                      <a:pt x="0" y="288"/>
                    </a:lnTo>
                    <a:lnTo>
                      <a:pt x="284" y="1081"/>
                    </a:lnTo>
                    <a:close/>
                  </a:path>
                </a:pathLst>
              </a:custGeom>
              <a:solidFill>
                <a:srgbClr val="319095"/>
              </a:solidFill>
              <a:ln w="9525">
                <a:noFill/>
                <a:round/>
                <a:headEnd/>
                <a:tailEnd/>
              </a:ln>
            </p:spPr>
            <p:txBody>
              <a:bodyPr/>
              <a:lstStyle/>
              <a:p>
                <a:endParaRPr lang="zh-CN" altLang="en-US"/>
              </a:p>
            </p:txBody>
          </p:sp>
          <p:sp>
            <p:nvSpPr>
              <p:cNvPr id="9227" name="Freeform 30"/>
              <p:cNvSpPr>
                <a:spLocks/>
              </p:cNvSpPr>
              <p:nvPr/>
            </p:nvSpPr>
            <p:spPr bwMode="auto">
              <a:xfrm rot="-6303818">
                <a:off x="4522923" y="4261161"/>
                <a:ext cx="275725" cy="329602"/>
              </a:xfrm>
              <a:custGeom>
                <a:avLst/>
                <a:gdLst>
                  <a:gd name="T0" fmla="*/ 0 w 261"/>
                  <a:gd name="T1" fmla="*/ 0 h 312"/>
                  <a:gd name="T2" fmla="*/ 125714 w 261"/>
                  <a:gd name="T3" fmla="*/ 329602 h 312"/>
                  <a:gd name="T4" fmla="*/ 125714 w 261"/>
                  <a:gd name="T5" fmla="*/ 329602 h 312"/>
                  <a:gd name="T6" fmla="*/ 275725 w 261"/>
                  <a:gd name="T7" fmla="*/ 0 h 312"/>
                  <a:gd name="T8" fmla="*/ 0 w 261"/>
                  <a:gd name="T9" fmla="*/ 0 h 312"/>
                  <a:gd name="T10" fmla="*/ 0 60000 65536"/>
                  <a:gd name="T11" fmla="*/ 0 60000 65536"/>
                  <a:gd name="T12" fmla="*/ 0 60000 65536"/>
                  <a:gd name="T13" fmla="*/ 0 60000 65536"/>
                  <a:gd name="T14" fmla="*/ 0 60000 65536"/>
                  <a:gd name="T15" fmla="*/ 0 w 261"/>
                  <a:gd name="T16" fmla="*/ 0 h 312"/>
                  <a:gd name="T17" fmla="*/ 261 w 261"/>
                  <a:gd name="T18" fmla="*/ 312 h 312"/>
                </a:gdLst>
                <a:ahLst/>
                <a:cxnLst>
                  <a:cxn ang="T10">
                    <a:pos x="T0" y="T1"/>
                  </a:cxn>
                  <a:cxn ang="T11">
                    <a:pos x="T2" y="T3"/>
                  </a:cxn>
                  <a:cxn ang="T12">
                    <a:pos x="T4" y="T5"/>
                  </a:cxn>
                  <a:cxn ang="T13">
                    <a:pos x="T6" y="T7"/>
                  </a:cxn>
                  <a:cxn ang="T14">
                    <a:pos x="T8" y="T9"/>
                  </a:cxn>
                </a:cxnLst>
                <a:rect l="T15" t="T16" r="T17" b="T18"/>
                <a:pathLst>
                  <a:path w="261" h="312">
                    <a:moveTo>
                      <a:pt x="0" y="0"/>
                    </a:moveTo>
                    <a:lnTo>
                      <a:pt x="119" y="312"/>
                    </a:lnTo>
                    <a:lnTo>
                      <a:pt x="261" y="0"/>
                    </a:lnTo>
                    <a:lnTo>
                      <a:pt x="0" y="0"/>
                    </a:lnTo>
                    <a:close/>
                  </a:path>
                </a:pathLst>
              </a:custGeom>
              <a:solidFill>
                <a:srgbClr val="A0BF0D"/>
              </a:solidFill>
              <a:ln w="9525">
                <a:noFill/>
                <a:round/>
                <a:headEnd/>
                <a:tailEnd/>
              </a:ln>
            </p:spPr>
            <p:txBody>
              <a:bodyPr/>
              <a:lstStyle/>
              <a:p>
                <a:endParaRPr lang="zh-CN" altLang="en-US"/>
              </a:p>
            </p:txBody>
          </p:sp>
          <p:sp>
            <p:nvSpPr>
              <p:cNvPr id="9228" name="Freeform 12"/>
              <p:cNvSpPr>
                <a:spLocks/>
              </p:cNvSpPr>
              <p:nvPr/>
            </p:nvSpPr>
            <p:spPr bwMode="auto">
              <a:xfrm rot="7160246">
                <a:off x="4384500" y="4490194"/>
                <a:ext cx="546427" cy="406107"/>
              </a:xfrm>
              <a:custGeom>
                <a:avLst/>
                <a:gdLst>
                  <a:gd name="T0" fmla="*/ 400474 w 1067"/>
                  <a:gd name="T1" fmla="*/ 0 h 793"/>
                  <a:gd name="T2" fmla="*/ 0 w 1067"/>
                  <a:gd name="T3" fmla="*/ 147489 h 793"/>
                  <a:gd name="T4" fmla="*/ 546427 w 1067"/>
                  <a:gd name="T5" fmla="*/ 406107 h 793"/>
                  <a:gd name="T6" fmla="*/ 400474 w 1067"/>
                  <a:gd name="T7" fmla="*/ 0 h 793"/>
                  <a:gd name="T8" fmla="*/ 0 60000 65536"/>
                  <a:gd name="T9" fmla="*/ 0 60000 65536"/>
                  <a:gd name="T10" fmla="*/ 0 60000 65536"/>
                  <a:gd name="T11" fmla="*/ 0 60000 65536"/>
                  <a:gd name="T12" fmla="*/ 0 w 1067"/>
                  <a:gd name="T13" fmla="*/ 0 h 793"/>
                  <a:gd name="T14" fmla="*/ 1067 w 1067"/>
                  <a:gd name="T15" fmla="*/ 793 h 793"/>
                </a:gdLst>
                <a:ahLst/>
                <a:cxnLst>
                  <a:cxn ang="T8">
                    <a:pos x="T0" y="T1"/>
                  </a:cxn>
                  <a:cxn ang="T9">
                    <a:pos x="T2" y="T3"/>
                  </a:cxn>
                  <a:cxn ang="T10">
                    <a:pos x="T4" y="T5"/>
                  </a:cxn>
                  <a:cxn ang="T11">
                    <a:pos x="T6" y="T7"/>
                  </a:cxn>
                </a:cxnLst>
                <a:rect l="T12" t="T13" r="T14" b="T15"/>
                <a:pathLst>
                  <a:path w="1067" h="793">
                    <a:moveTo>
                      <a:pt x="782" y="0"/>
                    </a:moveTo>
                    <a:lnTo>
                      <a:pt x="0" y="288"/>
                    </a:lnTo>
                    <a:lnTo>
                      <a:pt x="1067" y="793"/>
                    </a:lnTo>
                    <a:lnTo>
                      <a:pt x="782" y="0"/>
                    </a:lnTo>
                    <a:close/>
                  </a:path>
                </a:pathLst>
              </a:custGeom>
              <a:solidFill>
                <a:srgbClr val="FDB900"/>
              </a:solidFill>
              <a:ln w="9525">
                <a:noFill/>
                <a:round/>
                <a:headEnd/>
                <a:tailEnd/>
              </a:ln>
            </p:spPr>
            <p:txBody>
              <a:bodyPr/>
              <a:lstStyle/>
              <a:p>
                <a:endParaRPr lang="zh-CN" altLang="en-US"/>
              </a:p>
            </p:txBody>
          </p:sp>
        </p:grpSp>
      </p:grpSp>
      <p:sp>
        <p:nvSpPr>
          <p:cNvPr id="96" name="文本框 78"/>
          <p:cNvSpPr txBox="1"/>
          <p:nvPr/>
        </p:nvSpPr>
        <p:spPr>
          <a:xfrm>
            <a:off x="3017838" y="2343150"/>
            <a:ext cx="2908300" cy="623888"/>
          </a:xfrm>
          <a:prstGeom prst="rect">
            <a:avLst/>
          </a:prstGeom>
          <a:noFill/>
        </p:spPr>
        <p:txBody>
          <a:bodyPr wrap="none" lIns="68580" tIns="34290" rIns="68580" bIns="3429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3600" dirty="0" smtClean="0">
                <a:solidFill>
                  <a:schemeClr val="accent1">
                    <a:lumMod val="75000"/>
                  </a:schemeClr>
                </a:solidFill>
              </a:rPr>
              <a:t>学科素养课件</a:t>
            </a:r>
            <a:endParaRPr lang="zh-CN" altLang="en-US" sz="3600" dirty="0">
              <a:solidFill>
                <a:schemeClr val="accent1">
                  <a:lumMod val="75000"/>
                </a:schemeClr>
              </a:solidFill>
            </a:endParaRPr>
          </a:p>
        </p:txBody>
      </p:sp>
      <p:pic>
        <p:nvPicPr>
          <p:cNvPr id="54" name="Picture 5" descr="cloudandb.png"/>
          <p:cNvPicPr>
            <a:picLocks noChangeAspect="1"/>
          </p:cNvPicPr>
          <p:nvPr/>
        </p:nvPicPr>
        <p:blipFill>
          <a:blip r:embed="rId4"/>
          <a:srcRect/>
          <a:stretch>
            <a:fillRect/>
          </a:stretch>
        </p:blipFill>
        <p:spPr bwMode="auto">
          <a:xfrm>
            <a:off x="2892425" y="39688"/>
            <a:ext cx="6226175" cy="998537"/>
          </a:xfrm>
          <a:prstGeom prst="rect">
            <a:avLst/>
          </a:prstGeom>
          <a:noFill/>
          <a:ln w="9525">
            <a:noFill/>
            <a:miter lim="800000"/>
            <a:headEnd/>
            <a:tailEnd/>
          </a:ln>
        </p:spPr>
      </p:pic>
      <p:pic>
        <p:nvPicPr>
          <p:cNvPr id="97" name="Picture 4" descr="cloud_ballon.png"/>
          <p:cNvPicPr>
            <a:picLocks noChangeAspect="1"/>
          </p:cNvPicPr>
          <p:nvPr/>
        </p:nvPicPr>
        <p:blipFill>
          <a:blip r:embed="rId5"/>
          <a:srcRect/>
          <a:stretch>
            <a:fillRect/>
          </a:stretch>
        </p:blipFill>
        <p:spPr bwMode="auto">
          <a:xfrm>
            <a:off x="7796213" y="5143500"/>
            <a:ext cx="842962" cy="690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fade">
                                      <p:cBhvr>
                                        <p:cTn id="12" dur="1000"/>
                                        <p:tgtEl>
                                          <p:spTgt spid="96"/>
                                        </p:tgtEl>
                                      </p:cBhvr>
                                    </p:animEffect>
                                    <p:anim calcmode="lin" valueType="num">
                                      <p:cBhvr>
                                        <p:cTn id="13" dur="1000" fill="hold"/>
                                        <p:tgtEl>
                                          <p:spTgt spid="96"/>
                                        </p:tgtEl>
                                        <p:attrNameLst>
                                          <p:attrName>ppt_x</p:attrName>
                                        </p:attrNameLst>
                                      </p:cBhvr>
                                      <p:tavLst>
                                        <p:tav tm="0">
                                          <p:val>
                                            <p:strVal val="#ppt_x"/>
                                          </p:val>
                                        </p:tav>
                                        <p:tav tm="100000">
                                          <p:val>
                                            <p:strVal val="#ppt_x"/>
                                          </p:val>
                                        </p:tav>
                                      </p:tavLst>
                                    </p:anim>
                                    <p:anim calcmode="lin" valueType="num">
                                      <p:cBhvr>
                                        <p:cTn id="14" dur="1000" fill="hold"/>
                                        <p:tgtEl>
                                          <p:spTgt spid="9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 presetClass="entr" presetSubtype="0"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par>
                          <p:cTn id="23" fill="hold">
                            <p:stCondLst>
                              <p:cond delay="1500"/>
                            </p:stCondLst>
                            <p:childTnLst>
                              <p:par>
                                <p:cTn id="24" presetID="0" presetClass="path" presetSubtype="0" accel="50000" decel="50000" fill="hold" nodeType="afterEffect">
                                  <p:stCondLst>
                                    <p:cond delay="0"/>
                                  </p:stCondLst>
                                  <p:childTnLst>
                                    <p:animMotion origin="layout" path="M -0.02057 -0.10209 C -0.02722 -0.10602 -0.03307 -0.11204 -0.03932 -0.1169 C -0.04271 -0.11945 -0.04636 -0.12037 -0.04974 -0.12246 C -0.05091 -0.12315 -0.05169 -0.12546 -0.05287 -0.12616 C -0.05417 -0.12709 -0.06354 -0.12963 -0.06432 -0.12986 C -0.07162 -0.13241 -0.07761 -0.13588 -0.08516 -0.13727 C -0.08972 -0.13935 -0.09414 -0.1419 -0.0987 -0.14468 C -0.10222 -0.14676 -0.10391 -0.1456 -0.10703 -0.14838 C -0.11289 -0.15347 -0.11823 -0.15857 -0.12474 -0.16134 C -0.12578 -0.1625 -0.12669 -0.16412 -0.12787 -0.16505 C -0.12891 -0.16597 -0.13008 -0.16597 -0.13099 -0.1669 C -0.1375 -0.17338 -0.14258 -0.18125 -0.14974 -0.18542 C -0.15287 -0.19097 -0.15599 -0.19653 -0.15912 -0.20209 C -0.16081 -0.20509 -0.16341 -0.20533 -0.16537 -0.20764 C -0.16849 -0.21597 -0.17383 -0.22269 -0.17787 -0.22986 C -0.18399 -0.24074 -0.18998 -0.25139 -0.19557 -0.2632 C -0.20365 -0.28033 -0.20729 -0.30556 -0.2112 -0.32616 C -0.21211 -0.33773 -0.2138 -0.34815 -0.21537 -0.35949 C -0.21563 -0.38634 -0.2125 -0.44815 -0.21953 -0.48542 C -0.2224 -0.53079 -0.22149 -0.57037 -0.23307 -0.61134 C -0.23503 -0.61806 -0.23672 -0.62778 -0.23932 -0.63357 C -0.24675 -0.6507 -0.24297 -0.63982 -0.2487 -0.64838 C -0.25248 -0.65394 -0.25638 -0.66227 -0.2612 -0.66505 C -0.27448 -0.67292 -0.28659 -0.67639 -0.30078 -0.67801 C -0.32878 -0.69468 -0.36094 -0.68056 -0.39037 -0.67616 C -0.41211 -0.6632 -0.42669 -0.67824 -0.44349 -0.69468 C -0.44623 -0.69722 -0.44961 -0.69815 -0.45182 -0.70209 C -0.45547 -0.70857 -0.45821 -0.71088 -0.46328 -0.7132 C -0.46732 -0.72037 -0.4724 -0.72153 -0.47682 -0.72801 C -0.48099 -0.73426 -0.48451 -0.73704 -0.48932 -0.74283 C -0.49141 -0.74537 -0.4944 -0.74445 -0.49662 -0.74653 C -0.50313 -0.75301 -0.50612 -0.75625 -0.51328 -0.75949 C -0.51862 -0.76574 -0.52578 -0.76783 -0.53203 -0.7706 C -0.54219 -0.78264 -0.57383 -0.77778 -0.57787 -0.77801 C -0.58867 -0.78449 -0.57656 -0.77801 -0.60391 -0.77801 C -0.65287 -0.77801 -0.70182 -0.77917 -0.75078 -0.77986 C -0.76094 -0.78588 -0.76992 -0.79722 -0.77995 -0.80394 C -0.78334 -0.80625 -0.78568 -0.81134 -0.78932 -0.81134 " pathEditMode="relative" ptsTypes="fffffffffffffffffffffffffffffffffffffA">
                                      <p:cBhvr>
                                        <p:cTn id="25" dur="2000" fill="hold"/>
                                        <p:tgtEl>
                                          <p:spTgt spid="9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357813" cy="900113"/>
          </a:xfrm>
          <a:prstGeom prst="rect">
            <a:avLst/>
          </a:prstGeom>
          <a:noFill/>
          <a:ln w="9525">
            <a:noFill/>
            <a:miter lim="800000"/>
            <a:headEnd/>
            <a:tailEnd/>
          </a:ln>
        </p:spPr>
        <p:txBody>
          <a:bodyPr wrap="none" lIns="68580" tIns="34290" rIns="68580" bIns="34290">
            <a:spAutoFit/>
          </a:bodyPr>
          <a:lstStyle/>
          <a:p>
            <a:r>
              <a:rPr lang="zh-CN" altLang="en-US" sz="5400" b="1" dirty="0">
                <a:solidFill>
                  <a:srgbClr val="FF0000"/>
                </a:solidFill>
                <a:latin typeface="隶书"/>
                <a:ea typeface="隶书"/>
                <a:cs typeface="隶书"/>
              </a:rPr>
              <a:t>第七章 力与运动</a:t>
            </a:r>
          </a:p>
        </p:txBody>
      </p:sp>
      <p:sp>
        <p:nvSpPr>
          <p:cNvPr id="64" name="文本框 78"/>
          <p:cNvSpPr txBox="1">
            <a:spLocks noChangeArrowheads="1"/>
          </p:cNvSpPr>
          <p:nvPr/>
        </p:nvSpPr>
        <p:spPr bwMode="auto">
          <a:xfrm>
            <a:off x="1819275" y="1857375"/>
            <a:ext cx="6183313" cy="577850"/>
          </a:xfrm>
          <a:prstGeom prst="rect">
            <a:avLst/>
          </a:prstGeom>
          <a:noFill/>
          <a:ln w="9525">
            <a:noFill/>
            <a:miter lim="800000"/>
            <a:headEnd/>
            <a:tailEnd/>
          </a:ln>
        </p:spPr>
        <p:txBody>
          <a:bodyPr wrap="none" lIns="68580" tIns="34290" rIns="68580" bIns="34290">
            <a:spAutoFit/>
          </a:bodyPr>
          <a:lstStyle/>
          <a:p>
            <a:r>
              <a:rPr lang="zh-CN" altLang="en-US" sz="3300" b="1" dirty="0">
                <a:solidFill>
                  <a:schemeClr val="accent1"/>
                </a:solidFill>
                <a:latin typeface="微软雅黑" pitchFamily="34" charset="-122"/>
                <a:ea typeface="微软雅黑" pitchFamily="34" charset="-122"/>
              </a:rPr>
              <a:t>第一节　科学探究</a:t>
            </a:r>
            <a:r>
              <a:rPr lang="en-US" altLang="zh-CN" sz="3300" b="1" dirty="0">
                <a:solidFill>
                  <a:schemeClr val="accent1"/>
                </a:solidFill>
                <a:latin typeface="微软雅黑" pitchFamily="34" charset="-122"/>
                <a:ea typeface="微软雅黑" pitchFamily="34" charset="-122"/>
              </a:rPr>
              <a:t>:</a:t>
            </a:r>
            <a:r>
              <a:rPr lang="zh-CN" altLang="en-US" sz="3300" b="1" dirty="0">
                <a:solidFill>
                  <a:schemeClr val="accent1"/>
                </a:solidFill>
                <a:latin typeface="微软雅黑" pitchFamily="34" charset="-122"/>
                <a:ea typeface="微软雅黑" pitchFamily="34" charset="-122"/>
              </a:rPr>
              <a:t>牛顿第一定律</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975315"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dirty="0">
                <a:latin typeface="微软雅黑" pitchFamily="34" charset="-122"/>
                <a:ea typeface="微软雅黑" pitchFamily="34" charset="-122"/>
              </a:rPr>
              <a:t>知识点 阻力对物体运动的影响</a:t>
            </a:r>
          </a:p>
        </p:txBody>
      </p:sp>
      <p:sp>
        <p:nvSpPr>
          <p:cNvPr id="23" name="矩形 22"/>
          <p:cNvSpPr>
            <a:spLocks noChangeArrowheads="1"/>
          </p:cNvSpPr>
          <p:nvPr/>
        </p:nvSpPr>
        <p:spPr bwMode="auto">
          <a:xfrm>
            <a:off x="731838" y="1995488"/>
            <a:ext cx="4479925" cy="992187"/>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dirty="0">
                <a:latin typeface="微软雅黑" pitchFamily="34" charset="-122"/>
                <a:ea typeface="微软雅黑" pitchFamily="34" charset="-122"/>
              </a:rPr>
              <a:t>树欲静而风不止</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说明力是改变物体运动状态的原因</a:t>
            </a:r>
            <a:r>
              <a:rPr lang="en-US" altLang="zh-CN" sz="2000" dirty="0">
                <a:latin typeface="微软雅黑" pitchFamily="34" charset="-122"/>
                <a:ea typeface="微软雅黑" pitchFamily="34" charset="-122"/>
              </a:rPr>
              <a:t>.</a:t>
            </a:r>
          </a:p>
        </p:txBody>
      </p:sp>
      <p:pic>
        <p:nvPicPr>
          <p:cNvPr id="12" name="hk1.jpg" descr="id:2147504870;FounderCES"/>
          <p:cNvPicPr>
            <a:picLocks noChangeAspect="1" noChangeArrowheads="1"/>
          </p:cNvPicPr>
          <p:nvPr/>
        </p:nvPicPr>
        <p:blipFill>
          <a:blip r:embed="rId3"/>
          <a:srcRect/>
          <a:stretch>
            <a:fillRect/>
          </a:stretch>
        </p:blipFill>
        <p:spPr bwMode="auto">
          <a:xfrm>
            <a:off x="5930900" y="1762125"/>
            <a:ext cx="2246313" cy="1579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923063"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610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dirty="0">
                <a:latin typeface="微软雅黑" pitchFamily="34" charset="-122"/>
                <a:ea typeface="微软雅黑" pitchFamily="34" charset="-122"/>
              </a:rPr>
              <a:t>知识点 阻力对物体运动的影响</a:t>
            </a:r>
          </a:p>
        </p:txBody>
      </p:sp>
      <p:sp>
        <p:nvSpPr>
          <p:cNvPr id="23" name="矩形 22"/>
          <p:cNvSpPr>
            <a:spLocks noChangeArrowheads="1"/>
          </p:cNvSpPr>
          <p:nvPr/>
        </p:nvSpPr>
        <p:spPr bwMode="auto">
          <a:xfrm>
            <a:off x="603250" y="1639888"/>
            <a:ext cx="7339013" cy="19161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dirty="0">
                <a:latin typeface="微软雅黑" pitchFamily="34" charset="-122"/>
                <a:ea typeface="微软雅黑" pitchFamily="34" charset="-122"/>
              </a:rPr>
              <a:t>本实验用到的方法</a:t>
            </a:r>
          </a:p>
          <a:p>
            <a:pPr>
              <a:lnSpc>
                <a:spcPct val="150000"/>
              </a:lnSpc>
            </a:pPr>
            <a:r>
              <a:rPr lang="zh-CN" altLang="en-US" sz="2000" dirty="0">
                <a:latin typeface="微软雅黑" pitchFamily="34" charset="-122"/>
                <a:ea typeface="微软雅黑" pitchFamily="34" charset="-122"/>
              </a:rPr>
              <a:t>控制变量法</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保证滑块到达水平面的初速度相同</a:t>
            </a:r>
            <a:r>
              <a:rPr lang="en-US" altLang="zh-CN" sz="2000" dirty="0">
                <a:latin typeface="微软雅黑" pitchFamily="34" charset="-122"/>
                <a:ea typeface="微软雅黑" pitchFamily="34" charset="-122"/>
              </a:rPr>
              <a:t>)</a:t>
            </a:r>
          </a:p>
          <a:p>
            <a:pPr>
              <a:lnSpc>
                <a:spcPct val="150000"/>
              </a:lnSpc>
            </a:pPr>
            <a:r>
              <a:rPr lang="zh-CN" altLang="en-US" sz="2000" dirty="0">
                <a:latin typeface="微软雅黑" pitchFamily="34" charset="-122"/>
                <a:ea typeface="微软雅黑" pitchFamily="34" charset="-122"/>
              </a:rPr>
              <a:t>转换法</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滑块在水平面的移动距离可以反映阻力的影响效果</a:t>
            </a:r>
            <a:r>
              <a:rPr lang="en-US" altLang="zh-CN" sz="2000" dirty="0">
                <a:latin typeface="微软雅黑" pitchFamily="34" charset="-122"/>
                <a:ea typeface="微软雅黑" pitchFamily="34" charset="-122"/>
              </a:rPr>
              <a:t>)</a:t>
            </a:r>
          </a:p>
          <a:p>
            <a:pPr>
              <a:lnSpc>
                <a:spcPct val="150000"/>
              </a:lnSpc>
            </a:pPr>
            <a:r>
              <a:rPr lang="zh-CN" altLang="en-US" sz="2000" dirty="0">
                <a:latin typeface="微软雅黑" pitchFamily="34" charset="-122"/>
                <a:ea typeface="微软雅黑" pitchFamily="34" charset="-122"/>
              </a:rPr>
              <a:t>理想实验法</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科学推理</a:t>
            </a:r>
            <a:r>
              <a:rPr lang="en-US" altLang="zh-CN" sz="2000" dirty="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1800" y="1100138"/>
            <a:ext cx="1230313" cy="522287"/>
          </a:xfrm>
          <a:prstGeom prst="rect">
            <a:avLst/>
          </a:prstGeom>
          <a:noFill/>
          <a:ln w="9525">
            <a:noFill/>
            <a:miter lim="800000"/>
            <a:headEnd/>
            <a:tailEnd/>
          </a:ln>
        </p:spPr>
      </p:pic>
      <p:grpSp>
        <p:nvGrpSpPr>
          <p:cNvPr id="2" name="组合 18"/>
          <p:cNvGrpSpPr>
            <a:grpSpLocks/>
          </p:cNvGrpSpPr>
          <p:nvPr/>
        </p:nvGrpSpPr>
        <p:grpSpPr bwMode="auto">
          <a:xfrm>
            <a:off x="252413" y="0"/>
            <a:ext cx="486886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296" y="208460"/>
              <a:ext cx="418795" cy="1875"/>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167" y="208460"/>
              <a:ext cx="418795" cy="1875"/>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dirty="0">
                <a:latin typeface="微软雅黑" pitchFamily="34" charset="-122"/>
                <a:ea typeface="微软雅黑" pitchFamily="34" charset="-122"/>
              </a:rPr>
              <a:t>知识点 阻力对物体运动的影响</a:t>
            </a:r>
          </a:p>
        </p:txBody>
      </p:sp>
      <p:sp>
        <p:nvSpPr>
          <p:cNvPr id="14" name="矩形 13"/>
          <p:cNvSpPr>
            <a:spLocks noChangeArrowheads="1"/>
          </p:cNvSpPr>
          <p:nvPr/>
        </p:nvSpPr>
        <p:spPr bwMode="auto">
          <a:xfrm>
            <a:off x="1897856" y="1646859"/>
            <a:ext cx="5148263" cy="1285801"/>
          </a:xfrm>
          <a:prstGeom prst="rect">
            <a:avLst/>
          </a:prstGeom>
          <a:noFill/>
          <a:ln w="9525">
            <a:noFill/>
            <a:miter lim="800000"/>
            <a:headEnd/>
            <a:tailEnd/>
          </a:ln>
        </p:spPr>
        <p:txBody>
          <a:bodyPr lIns="68580" tIns="34290" rIns="68580" bIns="34290">
            <a:spAutoFit/>
          </a:bodyPr>
          <a:lstStyle/>
          <a:p>
            <a:pPr>
              <a:lnSpc>
                <a:spcPct val="150000"/>
              </a:lnSpc>
            </a:pPr>
            <a:r>
              <a:rPr lang="zh-CN" altLang="en-US" sz="2800" dirty="0">
                <a:latin typeface="微软雅黑" pitchFamily="34" charset="-122"/>
                <a:ea typeface="微软雅黑" pitchFamily="34" charset="-122"/>
              </a:rPr>
              <a:t>实验时必须保证滑块从同一斜面的同一高度处由静止释放</a:t>
            </a:r>
            <a:r>
              <a:rPr lang="en-US" altLang="zh-CN" sz="2800" dirty="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910000"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46175"/>
            <a:ext cx="1066800" cy="466725"/>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阻力对物体运动的影响</a:t>
            </a:r>
          </a:p>
        </p:txBody>
      </p:sp>
      <p:sp>
        <p:nvSpPr>
          <p:cNvPr id="11" name="矩形 10"/>
          <p:cNvSpPr>
            <a:spLocks noChangeArrowheads="1"/>
          </p:cNvSpPr>
          <p:nvPr/>
        </p:nvSpPr>
        <p:spPr bwMode="auto">
          <a:xfrm>
            <a:off x="884238" y="1824038"/>
            <a:ext cx="7129462" cy="1111971"/>
          </a:xfrm>
          <a:prstGeom prst="rect">
            <a:avLst/>
          </a:prstGeom>
          <a:noFill/>
          <a:ln w="9525">
            <a:noFill/>
            <a:miter lim="800000"/>
            <a:headEnd/>
            <a:tailEnd/>
          </a:ln>
        </p:spPr>
        <p:txBody>
          <a:bodyPr lIns="68580" tIns="34290" rIns="68580" bIns="34290">
            <a:spAutoFit/>
          </a:bodyPr>
          <a:lstStyle/>
          <a:p>
            <a:pPr>
              <a:lnSpc>
                <a:spcPct val="150000"/>
              </a:lnSpc>
            </a:pPr>
            <a:r>
              <a:rPr lang="zh-CN" altLang="en-US" sz="2400" dirty="0">
                <a:latin typeface="微软雅黑" pitchFamily="34" charset="-122"/>
                <a:ea typeface="微软雅黑" pitchFamily="34" charset="-122"/>
              </a:rPr>
              <a:t>如图所示</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我们还可以用小车替代滑块进行“阻力对物体运动的影响”实验探究</a:t>
            </a:r>
            <a:r>
              <a:rPr lang="en-US" altLang="zh-CN" sz="2400" dirty="0">
                <a:latin typeface="微软雅黑" pitchFamily="34" charset="-122"/>
                <a:ea typeface="微软雅黑" pitchFamily="34" charset="-122"/>
              </a:rPr>
              <a:t>.</a:t>
            </a:r>
          </a:p>
        </p:txBody>
      </p:sp>
      <p:pic>
        <p:nvPicPr>
          <p:cNvPr id="10" name="HK5.EPS" descr="id:2147504898;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552700" y="3162300"/>
            <a:ext cx="2816225" cy="9001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94918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4512"/>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阻力对物体运动的影响</a:t>
            </a:r>
          </a:p>
        </p:txBody>
      </p:sp>
      <p:sp>
        <p:nvSpPr>
          <p:cNvPr id="11" name="矩形 10"/>
          <p:cNvSpPr>
            <a:spLocks noChangeArrowheads="1"/>
          </p:cNvSpPr>
          <p:nvPr/>
        </p:nvSpPr>
        <p:spPr bwMode="auto">
          <a:xfrm>
            <a:off x="683568" y="1706922"/>
            <a:ext cx="4911898" cy="1731243"/>
          </a:xfrm>
          <a:prstGeom prst="rect">
            <a:avLst/>
          </a:prstGeom>
          <a:noFill/>
          <a:ln w="9525">
            <a:noFill/>
            <a:miter lim="800000"/>
            <a:headEnd/>
            <a:tailEnd/>
          </a:ln>
        </p:spPr>
        <p:txBody>
          <a:bodyPr wrap="square" lIns="68580" tIns="34290" rIns="68580" bIns="34290">
            <a:spAutoFit/>
          </a:bodyPr>
          <a:lstStyle/>
          <a:p>
            <a:pPr>
              <a:lnSpc>
                <a:spcPct val="150000"/>
              </a:lnSpc>
            </a:pPr>
            <a:r>
              <a:rPr lang="zh-CN" altLang="en-US" sz="2400" dirty="0">
                <a:latin typeface="微软雅黑" pitchFamily="34" charset="-122"/>
                <a:ea typeface="微软雅黑" pitchFamily="34" charset="-122"/>
              </a:rPr>
              <a:t>人类发射的探测器已飞出了太阳系</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如果探测器所受外力全部消失</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那么探测器将做匀速直线运动</a:t>
            </a:r>
            <a:r>
              <a:rPr lang="en-US" altLang="zh-CN" sz="2400" dirty="0">
                <a:latin typeface="微软雅黑" pitchFamily="34" charset="-122"/>
                <a:ea typeface="微软雅黑" pitchFamily="34" charset="-122"/>
              </a:rPr>
              <a:t>.</a:t>
            </a:r>
          </a:p>
        </p:txBody>
      </p:sp>
      <p:pic>
        <p:nvPicPr>
          <p:cNvPr id="13" name="hk6.jpg" descr="id:2147504912;FounderCES"/>
          <p:cNvPicPr>
            <a:picLocks noChangeAspect="1" noChangeArrowheads="1"/>
          </p:cNvPicPr>
          <p:nvPr/>
        </p:nvPicPr>
        <p:blipFill>
          <a:blip r:embed="rId3"/>
          <a:srcRect/>
          <a:stretch>
            <a:fillRect/>
          </a:stretch>
        </p:blipFill>
        <p:spPr bwMode="auto">
          <a:xfrm>
            <a:off x="5724127" y="1923678"/>
            <a:ext cx="2835597" cy="188689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4923062"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阻力对物体运动的影响</a:t>
            </a:r>
          </a:p>
        </p:txBody>
      </p:sp>
      <p:sp>
        <p:nvSpPr>
          <p:cNvPr id="23" name="矩形 22"/>
          <p:cNvSpPr>
            <a:spLocks noChangeArrowheads="1"/>
          </p:cNvSpPr>
          <p:nvPr/>
        </p:nvSpPr>
        <p:spPr bwMode="auto">
          <a:xfrm>
            <a:off x="1162050" y="2033588"/>
            <a:ext cx="674052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dirty="0">
                <a:latin typeface="微软雅黑" pitchFamily="34" charset="-122"/>
                <a:ea typeface="微软雅黑" pitchFamily="34" charset="-122"/>
              </a:rPr>
              <a:t>伽利略的理想实验可以推理出物体不受力时将保持匀速直线运动状态</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但是没涉及“物体不受力时是否能保持静止状态”的情形</a:t>
            </a:r>
            <a:r>
              <a:rPr lang="en-US" altLang="zh-CN" sz="2000" dirty="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0138"/>
            <a:ext cx="1193800" cy="522287"/>
          </a:xfrm>
          <a:prstGeom prst="rect">
            <a:avLst/>
          </a:prstGeom>
          <a:noFill/>
          <a:ln w="9525">
            <a:noFill/>
            <a:miter lim="800000"/>
            <a:headEnd/>
            <a:tailEnd/>
          </a:ln>
        </p:spPr>
      </p:pic>
      <p:grpSp>
        <p:nvGrpSpPr>
          <p:cNvPr id="2" name="组合 18"/>
          <p:cNvGrpSpPr>
            <a:grpSpLocks/>
          </p:cNvGrpSpPr>
          <p:nvPr/>
        </p:nvGrpSpPr>
        <p:grpSpPr bwMode="auto">
          <a:xfrm>
            <a:off x="252413" y="0"/>
            <a:ext cx="3482975"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985"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440" y="208087"/>
              <a:ext cx="418795" cy="2622"/>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牛顿第一定律</a:t>
            </a:r>
          </a:p>
        </p:txBody>
      </p:sp>
      <p:sp>
        <p:nvSpPr>
          <p:cNvPr id="14" name="矩形 13"/>
          <p:cNvSpPr>
            <a:spLocks noChangeArrowheads="1"/>
          </p:cNvSpPr>
          <p:nvPr/>
        </p:nvSpPr>
        <p:spPr bwMode="auto">
          <a:xfrm>
            <a:off x="701675" y="1943100"/>
            <a:ext cx="6469063"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牛顿第一定律是在大量实验基础上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进一步推理而概括出来的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因此不可能用实验来直接验证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但是此定律得出的一切推论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都经受住了实践的检验</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3734342"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牛顿第一定律</a:t>
            </a:r>
          </a:p>
        </p:txBody>
      </p:sp>
      <p:sp>
        <p:nvSpPr>
          <p:cNvPr id="23" name="矩形 22"/>
          <p:cNvSpPr>
            <a:spLocks noChangeArrowheads="1"/>
          </p:cNvSpPr>
          <p:nvPr/>
        </p:nvSpPr>
        <p:spPr bwMode="auto">
          <a:xfrm>
            <a:off x="1057275" y="1651000"/>
            <a:ext cx="7046913" cy="938213"/>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踢出去的足球在空中飞行时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如果在空中飞行的足球所受的一切外力突然消失</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那么足球的运动情况会如何</a:t>
            </a:r>
            <a:r>
              <a:rPr lang="en-US" altLang="zh-CN" sz="2000">
                <a:latin typeface="微软雅黑" pitchFamily="34" charset="-122"/>
                <a:ea typeface="微软雅黑" pitchFamily="34" charset="-122"/>
              </a:rPr>
              <a:t>?</a:t>
            </a:r>
          </a:p>
        </p:txBody>
      </p:sp>
      <p:pic>
        <p:nvPicPr>
          <p:cNvPr id="19" name="hk8.jpg" descr="id:2147504969;FounderCES"/>
          <p:cNvPicPr>
            <a:picLocks noChangeAspect="1" noChangeArrowheads="1"/>
          </p:cNvPicPr>
          <p:nvPr/>
        </p:nvPicPr>
        <p:blipFill>
          <a:blip r:embed="rId3"/>
          <a:srcRect/>
          <a:stretch>
            <a:fillRect/>
          </a:stretch>
        </p:blipFill>
        <p:spPr bwMode="auto">
          <a:xfrm>
            <a:off x="6453188" y="2349500"/>
            <a:ext cx="1841500" cy="1255713"/>
          </a:xfrm>
          <a:prstGeom prst="rect">
            <a:avLst/>
          </a:prstGeom>
          <a:noFill/>
          <a:ln w="9525">
            <a:noFill/>
            <a:miter lim="800000"/>
            <a:headEnd/>
            <a:tailEnd/>
          </a:ln>
        </p:spPr>
      </p:pic>
      <p:sp>
        <p:nvSpPr>
          <p:cNvPr id="20" name="矩形 19"/>
          <p:cNvSpPr>
            <a:spLocks noChangeArrowheads="1"/>
          </p:cNvSpPr>
          <p:nvPr/>
        </p:nvSpPr>
        <p:spPr bwMode="auto">
          <a:xfrm>
            <a:off x="908050" y="2795588"/>
            <a:ext cx="5022850" cy="9937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点拨：根据牛顿第一定律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运动的物体不受力会保持匀速直线运动状态</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lide(fromBottom)">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0138"/>
            <a:ext cx="1193800" cy="522287"/>
          </a:xfrm>
          <a:prstGeom prst="rect">
            <a:avLst/>
          </a:prstGeom>
          <a:noFill/>
          <a:ln w="9525">
            <a:noFill/>
            <a:miter lim="800000"/>
            <a:headEnd/>
            <a:tailEnd/>
          </a:ln>
        </p:spPr>
      </p:pic>
      <p:grpSp>
        <p:nvGrpSpPr>
          <p:cNvPr id="2" name="组合 18"/>
          <p:cNvGrpSpPr>
            <a:grpSpLocks/>
          </p:cNvGrpSpPr>
          <p:nvPr/>
        </p:nvGrpSpPr>
        <p:grpSpPr bwMode="auto">
          <a:xfrm>
            <a:off x="252413" y="0"/>
            <a:ext cx="216376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342"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338" y="207288"/>
              <a:ext cx="418795" cy="4221"/>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4" name="矩形 13"/>
          <p:cNvSpPr>
            <a:spLocks noChangeArrowheads="1"/>
          </p:cNvSpPr>
          <p:nvPr/>
        </p:nvSpPr>
        <p:spPr bwMode="auto">
          <a:xfrm>
            <a:off x="896938" y="1785938"/>
            <a:ext cx="7005637" cy="23780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物体在不受外力作用时究竟保持匀速直线运动状态还是静止状态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取决于该物体在失去外力作用前一瞬间的运动状态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如果在失去外力作用前一瞬间物体是运动的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它将保持这一瞬间的速度做匀速直线运动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如果在失去外力作用前一瞬间物体是静止的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它将保持静止状态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直到有外力改变它的运动状态为止</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233661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393700" y="1058863"/>
            <a:ext cx="1970088" cy="555625"/>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1" name="矩形 10"/>
          <p:cNvSpPr>
            <a:spLocks noChangeArrowheads="1"/>
          </p:cNvSpPr>
          <p:nvPr/>
        </p:nvSpPr>
        <p:spPr bwMode="auto">
          <a:xfrm>
            <a:off x="719138" y="1603375"/>
            <a:ext cx="7470775" cy="1314450"/>
          </a:xfrm>
          <a:prstGeom prst="rect">
            <a:avLst/>
          </a:prstGeom>
          <a:noFill/>
          <a:ln w="9525">
            <a:noFill/>
            <a:miter lim="800000"/>
            <a:headEnd/>
            <a:tailEnd/>
          </a:ln>
        </p:spPr>
        <p:txBody>
          <a:bodyPr lIns="68580" tIns="34290" rIns="68580" bIns="34290">
            <a:spAutoFit/>
          </a:bodyPr>
          <a:lstStyle/>
          <a:p>
            <a:pPr>
              <a:lnSpc>
                <a:spcPct val="150000"/>
              </a:lnSpc>
            </a:pPr>
            <a:r>
              <a:rPr lang="zh-CN" altLang="en-US" sz="1800">
                <a:latin typeface="微软雅黑" pitchFamily="34" charset="-122"/>
                <a:ea typeface="微软雅黑" pitchFamily="34" charset="-122"/>
              </a:rPr>
              <a:t>在一次交通事故中</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一辆载有</a:t>
            </a:r>
            <a:r>
              <a:rPr lang="en-US" altLang="zh-CN" sz="1800">
                <a:latin typeface="微软雅黑" pitchFamily="34" charset="-122"/>
                <a:ea typeface="微软雅黑" pitchFamily="34" charset="-122"/>
              </a:rPr>
              <a:t>30</a:t>
            </a:r>
            <a:r>
              <a:rPr lang="zh-CN" altLang="en-US" sz="1800">
                <a:latin typeface="微软雅黑" pitchFamily="34" charset="-122"/>
                <a:ea typeface="微软雅黑" pitchFamily="34" charset="-122"/>
              </a:rPr>
              <a:t>吨钢材的载重汽车由于避让横穿马路的摩托车而紧急制动</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结果车厢中的钢材向前冲出</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压扁驾驶室</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关于这起事故原因是什么</a:t>
            </a:r>
            <a:r>
              <a:rPr lang="en-US" altLang="zh-CN" sz="1800">
                <a:latin typeface="微软雅黑" pitchFamily="34" charset="-122"/>
                <a:ea typeface="微软雅黑" pitchFamily="34" charset="-122"/>
              </a:rPr>
              <a:t>?</a:t>
            </a:r>
          </a:p>
        </p:txBody>
      </p:sp>
      <p:sp>
        <p:nvSpPr>
          <p:cNvPr id="12" name="矩形 11"/>
          <p:cNvSpPr>
            <a:spLocks noChangeArrowheads="1"/>
          </p:cNvSpPr>
          <p:nvPr/>
        </p:nvSpPr>
        <p:spPr bwMode="auto">
          <a:xfrm>
            <a:off x="352425" y="3727450"/>
            <a:ext cx="7343775" cy="900113"/>
          </a:xfrm>
          <a:prstGeom prst="rect">
            <a:avLst/>
          </a:prstGeom>
          <a:noFill/>
          <a:ln w="9525">
            <a:noFill/>
            <a:miter lim="800000"/>
            <a:headEnd/>
            <a:tailEnd/>
          </a:ln>
        </p:spPr>
        <p:txBody>
          <a:bodyPr lIns="68580" tIns="34290" rIns="68580" bIns="34290">
            <a:spAutoFit/>
          </a:bodyPr>
          <a:lstStyle/>
          <a:p>
            <a:pPr>
              <a:lnSpc>
                <a:spcPct val="150000"/>
              </a:lnSpc>
            </a:pPr>
            <a:r>
              <a:rPr lang="zh-CN" altLang="en-US" sz="1800">
                <a:latin typeface="微软雅黑" pitchFamily="34" charset="-122"/>
                <a:ea typeface="微软雅黑" pitchFamily="34" charset="-122"/>
              </a:rPr>
              <a:t>钢材和车原来是运动的</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当汽车突然刹车时</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汽车停止了运动</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而钢材由于惯性</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仍然保持原来的运动状态</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仍向前运动</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于是便进入了驾驶室</a:t>
            </a:r>
            <a:r>
              <a:rPr lang="en-US" altLang="zh-CN" sz="1800">
                <a:latin typeface="微软雅黑" pitchFamily="34" charset="-122"/>
                <a:ea typeface="微软雅黑" pitchFamily="34" charset="-122"/>
              </a:rPr>
              <a:t>.</a:t>
            </a:r>
          </a:p>
        </p:txBody>
      </p:sp>
      <p:pic>
        <p:nvPicPr>
          <p:cNvPr id="13" name="hk16.jpg" descr="id:2147505040;FounderCES"/>
          <p:cNvPicPr>
            <a:picLocks noChangeAspect="1" noChangeArrowheads="1"/>
          </p:cNvPicPr>
          <p:nvPr/>
        </p:nvPicPr>
        <p:blipFill>
          <a:blip r:embed="rId3">
            <a:clrChange>
              <a:clrFrom>
                <a:srgbClr val="E8F2EA"/>
              </a:clrFrom>
              <a:clrTo>
                <a:srgbClr val="E8F2EA">
                  <a:alpha val="0"/>
                </a:srgbClr>
              </a:clrTo>
            </a:clrChange>
          </a:blip>
          <a:srcRect/>
          <a:stretch>
            <a:fillRect/>
          </a:stretch>
        </p:blipFill>
        <p:spPr bwMode="auto">
          <a:xfrm>
            <a:off x="4592638" y="2617788"/>
            <a:ext cx="3529012" cy="10398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lide(fromBottom)">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2323555"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54113"/>
            <a:ext cx="1192212" cy="504825"/>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1" name="矩形 10"/>
          <p:cNvSpPr>
            <a:spLocks noChangeArrowheads="1"/>
          </p:cNvSpPr>
          <p:nvPr/>
        </p:nvSpPr>
        <p:spPr bwMode="auto">
          <a:xfrm>
            <a:off x="884238" y="1824038"/>
            <a:ext cx="7129462" cy="9382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惯性是一种性质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不是力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可以说“具有惯性”“由于惯性”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但是不能说“受到惯性”“惯性力”“由于惯性作用”</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2323555"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54113"/>
            <a:ext cx="1192212" cy="503237"/>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1" name="矩形 10"/>
          <p:cNvSpPr>
            <a:spLocks noChangeArrowheads="1"/>
          </p:cNvSpPr>
          <p:nvPr/>
        </p:nvSpPr>
        <p:spPr bwMode="auto">
          <a:xfrm>
            <a:off x="884238" y="1824038"/>
            <a:ext cx="7129462" cy="941387"/>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惯性大小与速度无关</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假如与速度有关</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当速度为零时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物体就没有惯性了</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但是一切物体都有惯性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所以惯性与速度无关</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1800" y="1100138"/>
            <a:ext cx="1230313" cy="522287"/>
          </a:xfrm>
          <a:prstGeom prst="rect">
            <a:avLst/>
          </a:prstGeom>
          <a:noFill/>
          <a:ln w="9525">
            <a:noFill/>
            <a:miter lim="800000"/>
            <a:headEnd/>
            <a:tailEnd/>
          </a:ln>
        </p:spPr>
      </p:pic>
      <p:grpSp>
        <p:nvGrpSpPr>
          <p:cNvPr id="2" name="组合 18"/>
          <p:cNvGrpSpPr>
            <a:grpSpLocks/>
          </p:cNvGrpSpPr>
          <p:nvPr/>
        </p:nvGrpSpPr>
        <p:grpSpPr bwMode="auto">
          <a:xfrm>
            <a:off x="252413" y="0"/>
            <a:ext cx="215106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534"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062" y="207276"/>
              <a:ext cx="418795" cy="424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4" name="矩形 13"/>
          <p:cNvSpPr>
            <a:spLocks noChangeArrowheads="1"/>
          </p:cNvSpPr>
          <p:nvPr/>
        </p:nvSpPr>
        <p:spPr bwMode="auto">
          <a:xfrm>
            <a:off x="1290638" y="1943100"/>
            <a:ext cx="5943600" cy="938213"/>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要明确哪个物体因为受力而使运动状态发生改变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哪个物体由于惯性保持了运动状态</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2441120"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4512"/>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1" name="矩形 10"/>
          <p:cNvSpPr>
            <a:spLocks noChangeArrowheads="1"/>
          </p:cNvSpPr>
          <p:nvPr/>
        </p:nvSpPr>
        <p:spPr bwMode="auto">
          <a:xfrm>
            <a:off x="628650" y="1801813"/>
            <a:ext cx="5549900" cy="9937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有人设想</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乘坐气球飘在空中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由于地球自转</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一昼夜就能环游世界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这个设想可行吗</a:t>
            </a:r>
            <a:r>
              <a:rPr lang="en-US" altLang="zh-CN" sz="2000">
                <a:latin typeface="微软雅黑" pitchFamily="34" charset="-122"/>
                <a:ea typeface="微软雅黑" pitchFamily="34" charset="-122"/>
              </a:rPr>
              <a:t>?</a:t>
            </a:r>
          </a:p>
        </p:txBody>
      </p:sp>
      <p:sp>
        <p:nvSpPr>
          <p:cNvPr id="18" name="矩形 17"/>
          <p:cNvSpPr>
            <a:spLocks noChangeArrowheads="1"/>
          </p:cNvSpPr>
          <p:nvPr/>
        </p:nvSpPr>
        <p:spPr bwMode="auto">
          <a:xfrm>
            <a:off x="636588" y="3114675"/>
            <a:ext cx="630237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点拨：地球上一切物体都会随着地球一起运动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气球升空后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由于惯性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他仍保持随地球自转的速度</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因此不可能相对于地球环绕一周</a:t>
            </a:r>
            <a:r>
              <a:rPr lang="en-US" altLang="zh-CN" sz="2000">
                <a:latin typeface="微软雅黑" pitchFamily="34" charset="-122"/>
                <a:ea typeface="微软雅黑" pitchFamily="34" charset="-122"/>
              </a:rPr>
              <a:t>.</a:t>
            </a:r>
          </a:p>
        </p:txBody>
      </p:sp>
      <p:pic>
        <p:nvPicPr>
          <p:cNvPr id="13" name="hk18.jpg" descr="id:2147505089;FounderCES"/>
          <p:cNvPicPr>
            <a:picLocks noChangeAspect="1" noChangeArrowheads="1"/>
          </p:cNvPicPr>
          <p:nvPr/>
        </p:nvPicPr>
        <p:blipFill>
          <a:blip r:embed="rId3"/>
          <a:srcRect/>
          <a:stretch>
            <a:fillRect/>
          </a:stretch>
        </p:blipFill>
        <p:spPr bwMode="auto">
          <a:xfrm>
            <a:off x="6475413" y="1885950"/>
            <a:ext cx="1949450" cy="1204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lide(fromBottom)">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2349680"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4512"/>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惯性</a:t>
            </a:r>
          </a:p>
        </p:txBody>
      </p:sp>
      <p:sp>
        <p:nvSpPr>
          <p:cNvPr id="11" name="矩形 10"/>
          <p:cNvSpPr>
            <a:spLocks noChangeArrowheads="1"/>
          </p:cNvSpPr>
          <p:nvPr/>
        </p:nvSpPr>
        <p:spPr bwMode="auto">
          <a:xfrm>
            <a:off x="1397000" y="1801813"/>
            <a:ext cx="550862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惯性是物体具有的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因此讨论惯性时要明确是哪一个物体</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不能将</a:t>
            </a:r>
            <a:r>
              <a:rPr lang="en-US" altLang="zh-CN" sz="2000">
                <a:latin typeface="微软雅黑" pitchFamily="34" charset="-122"/>
                <a:ea typeface="微软雅黑" pitchFamily="34" charset="-122"/>
              </a:rPr>
              <a:t>A</a:t>
            </a:r>
            <a:r>
              <a:rPr lang="zh-CN" altLang="en-US" sz="2000">
                <a:latin typeface="微软雅黑" pitchFamily="34" charset="-122"/>
                <a:ea typeface="微软雅黑" pitchFamily="34" charset="-122"/>
              </a:rPr>
              <a:t>物体具有惯性而导致的结果</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胡乱加在</a:t>
            </a:r>
            <a:r>
              <a:rPr lang="en-US" altLang="zh-CN" sz="2000">
                <a:latin typeface="微软雅黑" pitchFamily="34" charset="-122"/>
                <a:ea typeface="微软雅黑" pitchFamily="34" charset="-122"/>
              </a:rPr>
              <a:t>B</a:t>
            </a:r>
            <a:r>
              <a:rPr lang="zh-CN" altLang="en-US" sz="2000">
                <a:latin typeface="微软雅黑" pitchFamily="34" charset="-122"/>
                <a:ea typeface="微软雅黑" pitchFamily="34" charset="-122"/>
              </a:rPr>
              <a:t>物体上</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357813" cy="900113"/>
          </a:xfrm>
          <a:prstGeom prst="rect">
            <a:avLst/>
          </a:prstGeom>
          <a:noFill/>
          <a:ln w="9525">
            <a:noFill/>
            <a:miter lim="800000"/>
            <a:headEnd/>
            <a:tailEnd/>
          </a:ln>
        </p:spPr>
        <p:txBody>
          <a:bodyPr wrap="none" lIns="68580" tIns="34290" rIns="68580" bIns="34290">
            <a:spAutoFit/>
          </a:bodyPr>
          <a:lstStyle/>
          <a:p>
            <a:r>
              <a:rPr lang="zh-CN" altLang="en-US" sz="5400" b="1">
                <a:solidFill>
                  <a:schemeClr val="accent1"/>
                </a:solidFill>
                <a:latin typeface="隶书"/>
                <a:ea typeface="隶书"/>
                <a:cs typeface="隶书"/>
              </a:rPr>
              <a:t>第七章 力与运动</a:t>
            </a:r>
          </a:p>
        </p:txBody>
      </p:sp>
      <p:sp>
        <p:nvSpPr>
          <p:cNvPr id="64" name="文本框 78"/>
          <p:cNvSpPr txBox="1">
            <a:spLocks noChangeArrowheads="1"/>
          </p:cNvSpPr>
          <p:nvPr/>
        </p:nvSpPr>
        <p:spPr bwMode="auto">
          <a:xfrm>
            <a:off x="2836863" y="1831975"/>
            <a:ext cx="3732212" cy="576263"/>
          </a:xfrm>
          <a:prstGeom prst="rect">
            <a:avLst/>
          </a:prstGeom>
          <a:noFill/>
          <a:ln w="9525">
            <a:noFill/>
            <a:miter lim="800000"/>
            <a:headEnd/>
            <a:tailEnd/>
          </a:ln>
        </p:spPr>
        <p:txBody>
          <a:bodyPr wrap="none" lIns="68580" tIns="34290" rIns="68580" bIns="34290">
            <a:spAutoFit/>
          </a:bodyPr>
          <a:lstStyle/>
          <a:p>
            <a:r>
              <a:rPr lang="zh-CN" altLang="en-US" sz="3300" b="1">
                <a:solidFill>
                  <a:schemeClr val="accent1"/>
                </a:solidFill>
                <a:latin typeface="微软雅黑" pitchFamily="34" charset="-122"/>
                <a:ea typeface="微软雅黑" pitchFamily="34" charset="-122"/>
              </a:rPr>
              <a:t>*第二节　力的合成</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6413"/>
          </a:xfrm>
          <a:prstGeom prst="rect">
            <a:avLst/>
          </a:prstGeom>
          <a:noFill/>
          <a:ln w="9525">
            <a:noFill/>
            <a:miter lim="800000"/>
            <a:headEnd/>
            <a:tailEnd/>
          </a:ln>
        </p:spPr>
      </p:pic>
      <p:grpSp>
        <p:nvGrpSpPr>
          <p:cNvPr id="2" name="组合 18"/>
          <p:cNvGrpSpPr>
            <a:grpSpLocks/>
          </p:cNvGrpSpPr>
          <p:nvPr/>
        </p:nvGrpSpPr>
        <p:grpSpPr bwMode="auto">
          <a:xfrm>
            <a:off x="252413" y="0"/>
            <a:ext cx="215106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534"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062" y="207276"/>
              <a:ext cx="418795" cy="424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合力</a:t>
            </a:r>
          </a:p>
        </p:txBody>
      </p:sp>
      <p:sp>
        <p:nvSpPr>
          <p:cNvPr id="14" name="矩形 13"/>
          <p:cNvSpPr>
            <a:spLocks noChangeArrowheads="1"/>
          </p:cNvSpPr>
          <p:nvPr/>
        </p:nvSpPr>
        <p:spPr bwMode="auto">
          <a:xfrm>
            <a:off x="954088" y="2022475"/>
            <a:ext cx="4989512"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“人多力量大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大象奋力才能拉动一个笨重的箱子</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它的拉力就是很多人所出的每一份力的合力</a:t>
            </a:r>
            <a:r>
              <a:rPr lang="en-US" altLang="zh-CN" sz="2000">
                <a:latin typeface="微软雅黑" pitchFamily="34" charset="-122"/>
                <a:ea typeface="微软雅黑" pitchFamily="34" charset="-122"/>
              </a:rPr>
              <a:t>.</a:t>
            </a:r>
          </a:p>
        </p:txBody>
      </p:sp>
      <p:pic>
        <p:nvPicPr>
          <p:cNvPr id="12" name="hk40.jpg" descr="id:2147505497;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430963" y="1914525"/>
            <a:ext cx="2268537" cy="1335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1800" y="1100138"/>
            <a:ext cx="1230313" cy="522287"/>
          </a:xfrm>
          <a:prstGeom prst="rect">
            <a:avLst/>
          </a:prstGeom>
          <a:noFill/>
          <a:ln w="9525">
            <a:noFill/>
            <a:miter lim="800000"/>
            <a:headEnd/>
            <a:tailEnd/>
          </a:ln>
        </p:spPr>
      </p:pic>
      <p:grpSp>
        <p:nvGrpSpPr>
          <p:cNvPr id="2" name="组合 18"/>
          <p:cNvGrpSpPr>
            <a:grpSpLocks/>
          </p:cNvGrpSpPr>
          <p:nvPr/>
        </p:nvGrpSpPr>
        <p:grpSpPr bwMode="auto">
          <a:xfrm>
            <a:off x="252413" y="0"/>
            <a:ext cx="238601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674"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1972" y="207485"/>
              <a:ext cx="418795" cy="3825"/>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合力</a:t>
            </a:r>
          </a:p>
        </p:txBody>
      </p:sp>
      <p:sp>
        <p:nvSpPr>
          <p:cNvPr id="14" name="矩形 13"/>
          <p:cNvSpPr>
            <a:spLocks noChangeArrowheads="1"/>
          </p:cNvSpPr>
          <p:nvPr/>
        </p:nvSpPr>
        <p:spPr bwMode="auto">
          <a:xfrm>
            <a:off x="1287463" y="1949450"/>
            <a:ext cx="6824662"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合力是为了表示几个力的作用效果而引入的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它并不是存在于物体受到的几个力之外的力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而是为了简化物体受到的各个力的一种方法</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2271303"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00063" y="1106488"/>
            <a:ext cx="1244600" cy="544512"/>
          </a:xfrm>
          <a:prstGeom prst="rect">
            <a:avLst/>
          </a:prstGeom>
          <a:noFill/>
          <a:ln w="9525">
            <a:noFill/>
            <a:miter lim="800000"/>
            <a:headEnd/>
            <a:tailEnd/>
          </a:ln>
        </p:spPr>
      </p:pic>
      <p:sp>
        <p:nvSpPr>
          <p:cNvPr id="9" name="矩形 8"/>
          <p:cNvSpPr>
            <a:spLocks noChangeArrowheads="1"/>
          </p:cNvSpPr>
          <p:nvPr/>
        </p:nvSpPr>
        <p:spPr bwMode="auto">
          <a:xfrm>
            <a:off x="306388" y="349250"/>
            <a:ext cx="19732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合力</a:t>
            </a:r>
          </a:p>
        </p:txBody>
      </p:sp>
      <p:sp>
        <p:nvSpPr>
          <p:cNvPr id="11" name="矩形 10"/>
          <p:cNvSpPr>
            <a:spLocks noChangeArrowheads="1"/>
          </p:cNvSpPr>
          <p:nvPr/>
        </p:nvSpPr>
        <p:spPr bwMode="auto">
          <a:xfrm>
            <a:off x="1985963" y="1119188"/>
            <a:ext cx="4535487" cy="53022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合力和分力的特点</a:t>
            </a:r>
          </a:p>
        </p:txBody>
      </p:sp>
      <p:graphicFrame>
        <p:nvGraphicFramePr>
          <p:cNvPr id="10" name="表格 9"/>
          <p:cNvGraphicFramePr>
            <a:graphicFrameLocks noGrp="1"/>
          </p:cNvGraphicFramePr>
          <p:nvPr/>
        </p:nvGraphicFramePr>
        <p:xfrm>
          <a:off x="874713" y="1973263"/>
          <a:ext cx="7707312" cy="5486400"/>
        </p:xfrm>
        <a:graphic>
          <a:graphicData uri="http://schemas.openxmlformats.org/drawingml/2006/table">
            <a:tbl>
              <a:tblPr/>
              <a:tblGrid>
                <a:gridCol w="1189037"/>
                <a:gridCol w="6518275"/>
              </a:tblGrid>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同一性和同时性</a:t>
                      </a:r>
                    </a:p>
                  </a:txBody>
                  <a:tcPr marL="0" marR="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几个分力必须同时作用在同一个物体上</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endPar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endParaRPr>
                    </a:p>
                  </a:txBody>
                  <a:tcPr marL="12700" marR="1270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没有共存的关系</a:t>
                      </a:r>
                    </a:p>
                  </a:txBody>
                  <a:tcPr marL="0" marR="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合力并不是物体受到的另一个力</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分析物体的受力情况时</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考虑了合力就不能再考虑分力</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考虑了分力就不能再考虑合力</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endPar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endParaRPr>
                    </a:p>
                  </a:txBody>
                  <a:tcPr marL="12700" marR="1270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等效</a:t>
                      </a: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关系</a:t>
                      </a:r>
                    </a:p>
                  </a:txBody>
                  <a:tcPr marL="0" marR="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合力不可以简单地理解为分力的总和</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而应该根据力的作用效果来分析</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运用等效替代的方法</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即合力的实质是“等效力”</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r>
                        <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rPr>
                        <a:t>它在受力分析时用来替代所有的分力</a:t>
                      </a:r>
                      <a:r>
                        <a:rPr kumimoji="0" lang="en-US" altLang="en-US" sz="3000" b="0" i="0" u="none" strike="noStrike" cap="none" normalizeH="0" baseline="0" smtClean="0">
                          <a:ln>
                            <a:noFill/>
                          </a:ln>
                          <a:solidFill>
                            <a:schemeClr val="tx1"/>
                          </a:solidFill>
                          <a:effectLst/>
                          <a:latin typeface="微软雅黑" pitchFamily="34" charset="-122"/>
                          <a:ea typeface="微软雅黑" pitchFamily="34" charset="-122"/>
                        </a:rPr>
                        <a:t>.</a:t>
                      </a:r>
                      <a:endParaRPr kumimoji="0" lang="zh-CN" altLang="en-US" sz="3000" b="0" i="0" u="none" strike="noStrike" cap="none" normalizeH="0" baseline="0" smtClean="0">
                        <a:ln>
                          <a:noFill/>
                        </a:ln>
                        <a:solidFill>
                          <a:schemeClr val="tx1"/>
                        </a:solidFill>
                        <a:effectLst/>
                        <a:latin typeface="微软雅黑" pitchFamily="34" charset="-122"/>
                        <a:ea typeface="微软雅黑" pitchFamily="34" charset="-122"/>
                      </a:endParaRPr>
                    </a:p>
                  </a:txBody>
                  <a:tcPr marL="12700" marR="12700" marT="0" marB="0" anchor="ctr" horzOverflow="overflow">
                    <a:lnL w="12700" cap="flat" cmpd="sng" algn="ctr">
                      <a:solidFill>
                        <a:srgbClr val="00FFFF"/>
                      </a:solidFill>
                      <a:prstDash val="solid"/>
                      <a:round/>
                      <a:headEnd type="none" w="med" len="med"/>
                      <a:tailEnd type="none" w="med" len="med"/>
                    </a:lnL>
                    <a:lnR w="12700" cap="flat" cmpd="sng" algn="ctr">
                      <a:solidFill>
                        <a:srgbClr val="00FFFF"/>
                      </a:solidFill>
                      <a:prstDash val="solid"/>
                      <a:round/>
                      <a:headEnd type="none" w="med" len="med"/>
                      <a:tailEnd type="none" w="med" len="med"/>
                    </a:lnR>
                    <a:lnT w="12700" cap="flat" cmpd="sng" algn="ctr">
                      <a:solidFill>
                        <a:srgbClr val="00FFFF"/>
                      </a:solidFill>
                      <a:prstDash val="solid"/>
                      <a:round/>
                      <a:headEnd type="none" w="med" len="med"/>
                      <a:tailEnd type="none" w="med" len="med"/>
                    </a:lnT>
                    <a:lnB w="12700" cap="flat" cmpd="sng" algn="ctr">
                      <a:solidFill>
                        <a:srgbClr val="00FFFF"/>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396835"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00063" y="1116013"/>
            <a:ext cx="1244600" cy="52705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11" name="矩形 10"/>
          <p:cNvSpPr>
            <a:spLocks noChangeArrowheads="1"/>
          </p:cNvSpPr>
          <p:nvPr/>
        </p:nvSpPr>
        <p:spPr bwMode="auto">
          <a:xfrm>
            <a:off x="600075" y="1809750"/>
            <a:ext cx="7397750" cy="2784475"/>
          </a:xfrm>
          <a:prstGeom prst="rect">
            <a:avLst/>
          </a:prstGeom>
          <a:noFill/>
          <a:ln w="9525">
            <a:noFill/>
            <a:miter lim="800000"/>
            <a:headEnd/>
            <a:tailEnd/>
          </a:ln>
        </p:spPr>
        <p:txBody>
          <a:bodyPr lIns="68580" tIns="34290" rIns="68580" bIns="34290">
            <a:spAutoFit/>
          </a:bodyPr>
          <a:lstStyle/>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不要用老化的橡皮筋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检查方法是用一个弹簧测力计拉橡皮筋反复做几次使橡皮筋拉伸到相同的长度</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看弹簧测力计示数有无变化</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同一次实验中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橡皮筋与细绳的结点</a:t>
            </a:r>
            <a:r>
              <a:rPr lang="en-US" altLang="zh-CN" sz="2000">
                <a:latin typeface="微软雅黑" pitchFamily="34" charset="-122"/>
                <a:ea typeface="微软雅黑" pitchFamily="34" charset="-122"/>
              </a:rPr>
              <a:t>E</a:t>
            </a:r>
            <a:r>
              <a:rPr lang="zh-CN" altLang="en-US" sz="2000">
                <a:latin typeface="微软雅黑" pitchFamily="34" charset="-122"/>
                <a:ea typeface="微软雅黑" pitchFamily="34" charset="-122"/>
              </a:rPr>
              <a:t>的位置一定要相同</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尽可能地减小滑轮和轴之间的摩擦</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(4)</a:t>
            </a:r>
            <a:r>
              <a:rPr lang="zh-CN" altLang="en-US" sz="2000">
                <a:latin typeface="微软雅黑" pitchFamily="34" charset="-122"/>
                <a:ea typeface="微软雅黑" pitchFamily="34" charset="-122"/>
              </a:rPr>
              <a:t>为了得到实验的普遍规律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应改变力的大小及橡皮筋的伸长</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按上述步骤多做几组实验</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4825"/>
          </a:xfrm>
          <a:prstGeom prst="rect">
            <a:avLst/>
          </a:prstGeom>
          <a:noFill/>
          <a:ln w="9525">
            <a:noFill/>
            <a:miter lim="800000"/>
            <a:headEnd/>
            <a:tailEnd/>
          </a:ln>
        </p:spPr>
      </p:pic>
      <p:grpSp>
        <p:nvGrpSpPr>
          <p:cNvPr id="2" name="组合 18"/>
          <p:cNvGrpSpPr>
            <a:grpSpLocks/>
          </p:cNvGrpSpPr>
          <p:nvPr/>
        </p:nvGrpSpPr>
        <p:grpSpPr bwMode="auto">
          <a:xfrm>
            <a:off x="252413" y="0"/>
            <a:ext cx="515143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259" y="208512"/>
              <a:ext cx="418795" cy="1772"/>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649" y="208512"/>
              <a:ext cx="418795" cy="1772"/>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14" name="矩形 13"/>
          <p:cNvSpPr>
            <a:spLocks noChangeArrowheads="1"/>
          </p:cNvSpPr>
          <p:nvPr/>
        </p:nvSpPr>
        <p:spPr bwMode="auto">
          <a:xfrm>
            <a:off x="647700" y="1741488"/>
            <a:ext cx="7581900" cy="9382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合力可能大于任何一个分力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也可能小于任何一个分力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也可能介于两个分力之间</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383187"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96888" y="1022350"/>
            <a:ext cx="1250950" cy="530225"/>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23" name="矩形 22"/>
          <p:cNvSpPr>
            <a:spLocks noChangeArrowheads="1"/>
          </p:cNvSpPr>
          <p:nvPr/>
        </p:nvSpPr>
        <p:spPr bwMode="auto">
          <a:xfrm>
            <a:off x="1874838" y="1139825"/>
            <a:ext cx="6707187" cy="4762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拔河比赛为什么要求一方队员必须站成一条直线</a:t>
            </a:r>
            <a:r>
              <a:rPr lang="en-US" altLang="zh-CN" sz="2000">
                <a:latin typeface="微软雅黑" pitchFamily="34" charset="-122"/>
                <a:ea typeface="微软雅黑" pitchFamily="34" charset="-122"/>
              </a:rPr>
              <a:t>?</a:t>
            </a:r>
          </a:p>
        </p:txBody>
      </p:sp>
      <p:pic>
        <p:nvPicPr>
          <p:cNvPr id="10" name="hk49.jpg" descr="id:2147505599;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100763" y="1781175"/>
            <a:ext cx="2246312" cy="893763"/>
          </a:xfrm>
          <a:prstGeom prst="rect">
            <a:avLst/>
          </a:prstGeom>
          <a:noFill/>
          <a:ln w="9525">
            <a:noFill/>
            <a:miter lim="800000"/>
            <a:headEnd/>
            <a:tailEnd/>
          </a:ln>
        </p:spPr>
      </p:pic>
      <p:sp>
        <p:nvSpPr>
          <p:cNvPr id="11" name="矩形 10"/>
          <p:cNvSpPr>
            <a:spLocks noChangeArrowheads="1"/>
          </p:cNvSpPr>
          <p:nvPr/>
        </p:nvSpPr>
        <p:spPr bwMode="auto">
          <a:xfrm>
            <a:off x="955675" y="2741613"/>
            <a:ext cx="6707188" cy="1862137"/>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点拨：因为同一方的队员对绳子的拉力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可以看成是一个力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这个力就是每一个队员对绳子拉力的合力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而只有在同一直线上的力的合力才等于每一个分力之和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这样的合力也是这些分力的最大合力</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lide(fromBottom)">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396835"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00063" y="1116013"/>
            <a:ext cx="1244600" cy="52705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11" name="矩形 10"/>
          <p:cNvSpPr>
            <a:spLocks noChangeArrowheads="1"/>
          </p:cNvSpPr>
          <p:nvPr/>
        </p:nvSpPr>
        <p:spPr bwMode="auto">
          <a:xfrm>
            <a:off x="600075" y="1809750"/>
            <a:ext cx="7397750" cy="4762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大小相等方向相反的两个力的合力等于零</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355891"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54113"/>
            <a:ext cx="1066800" cy="450850"/>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11" name="矩形 10"/>
          <p:cNvSpPr>
            <a:spLocks noChangeArrowheads="1"/>
          </p:cNvSpPr>
          <p:nvPr/>
        </p:nvSpPr>
        <p:spPr bwMode="auto">
          <a:xfrm>
            <a:off x="312738" y="1633538"/>
            <a:ext cx="8491537" cy="33004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拔河比赛为什么输了</a:t>
            </a:r>
            <a:r>
              <a:rPr lang="en-US" altLang="zh-CN" sz="2000">
                <a:latin typeface="微软雅黑" pitchFamily="34" charset="-122"/>
                <a:ea typeface="微软雅黑" pitchFamily="34" charset="-122"/>
              </a:rPr>
              <a:t>?</a:t>
            </a:r>
          </a:p>
          <a:p>
            <a:pPr>
              <a:lnSpc>
                <a:spcPct val="150000"/>
              </a:lnSpc>
            </a:pPr>
            <a:r>
              <a:rPr lang="zh-CN" altLang="en-US" sz="2000">
                <a:latin typeface="微软雅黑" pitchFamily="34" charset="-122"/>
                <a:ea typeface="微软雅黑" pitchFamily="34" charset="-122"/>
              </a:rPr>
              <a:t>拔河比赛时输掉的一方并不是输在拉力比对方小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而是因为自己受到的摩擦力小于对方对自己的拉力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实际上拔河过程中绳子两端的队伍受到的拉力是相等的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根据力的作用是相互的特点可知</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甲方拉绳子的力等于绳子拉甲方的力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乙方拉绳子的力等于绳子拉乙方的力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而同一根绳子上的力是相等的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所以甲乙双方受到的绳子的拉力是相等的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此时哪一方受到的地面摩擦力小于绳子的拉力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就是输掉比赛的一方</a:t>
            </a:r>
            <a:r>
              <a:rPr lang="en-US" altLang="zh-CN" sz="2000">
                <a:latin typeface="微软雅黑" pitchFamily="34" charset="-122"/>
                <a:ea typeface="微软雅黑" pitchFamily="34" charset="-122"/>
              </a:rPr>
              <a:t>.</a:t>
            </a:r>
          </a:p>
        </p:txBody>
      </p:sp>
      <p:pic>
        <p:nvPicPr>
          <p:cNvPr id="10" name="hk50.jpg" descr="id:2147505627;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603875" y="1268413"/>
            <a:ext cx="2138363" cy="9128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8150" y="1100138"/>
            <a:ext cx="1219200" cy="520700"/>
          </a:xfrm>
          <a:prstGeom prst="rect">
            <a:avLst/>
          </a:prstGeom>
          <a:noFill/>
          <a:ln w="9525">
            <a:noFill/>
            <a:miter lim="800000"/>
            <a:headEnd/>
            <a:tailEnd/>
          </a:ln>
        </p:spPr>
      </p:pic>
      <p:grpSp>
        <p:nvGrpSpPr>
          <p:cNvPr id="2" name="组合 18"/>
          <p:cNvGrpSpPr>
            <a:grpSpLocks/>
          </p:cNvGrpSpPr>
          <p:nvPr/>
        </p:nvGrpSpPr>
        <p:grpSpPr bwMode="auto">
          <a:xfrm>
            <a:off x="252413" y="0"/>
            <a:ext cx="4894262"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1005" y="208465"/>
              <a:ext cx="418795" cy="1865"/>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411" y="208465"/>
              <a:ext cx="418795" cy="1865"/>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同一直线上二力的合成</a:t>
            </a:r>
          </a:p>
        </p:txBody>
      </p:sp>
      <p:sp>
        <p:nvSpPr>
          <p:cNvPr id="14" name="矩形 13"/>
          <p:cNvSpPr>
            <a:spLocks noChangeArrowheads="1"/>
          </p:cNvSpPr>
          <p:nvPr/>
        </p:nvSpPr>
        <p:spPr bwMode="auto">
          <a:xfrm>
            <a:off x="1582738" y="1601788"/>
            <a:ext cx="5770562" cy="23225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解答同一直线上二力合成问题的一般步骤</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要明确分力的方向是相同还是相反</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再利用相应的合力公式</a:t>
            </a:r>
            <a:r>
              <a:rPr lang="en-US" altLang="zh-CN" sz="2000">
                <a:latin typeface="微软雅黑" pitchFamily="34" charset="-122"/>
                <a:ea typeface="微软雅黑" pitchFamily="34" charset="-122"/>
              </a:rPr>
              <a:t>F=F</a:t>
            </a:r>
            <a:r>
              <a:rPr lang="en-US" altLang="zh-CN" sz="2000" baseline="-25000">
                <a:latin typeface="微软雅黑" pitchFamily="34" charset="-122"/>
                <a:ea typeface="微软雅黑" pitchFamily="34" charset="-122"/>
              </a:rPr>
              <a:t>1</a:t>
            </a:r>
            <a:r>
              <a:rPr lang="en-US" altLang="zh-CN" sz="2000">
                <a:latin typeface="微软雅黑" pitchFamily="34" charset="-122"/>
                <a:ea typeface="微软雅黑" pitchFamily="34" charset="-122"/>
              </a:rPr>
              <a:t>+F</a:t>
            </a:r>
            <a:r>
              <a:rPr lang="en-US" altLang="zh-CN" sz="2000" baseline="-25000">
                <a:latin typeface="微软雅黑" pitchFamily="34" charset="-122"/>
                <a:ea typeface="微软雅黑" pitchFamily="34" charset="-122"/>
              </a:rPr>
              <a:t>2</a:t>
            </a:r>
            <a:r>
              <a:rPr lang="zh-CN" altLang="en-US" sz="2000">
                <a:latin typeface="微软雅黑" pitchFamily="34" charset="-122"/>
                <a:ea typeface="微软雅黑" pitchFamily="34" charset="-122"/>
              </a:rPr>
              <a:t>或</a:t>
            </a:r>
            <a:r>
              <a:rPr lang="en-US" altLang="zh-CN" sz="2000">
                <a:latin typeface="微软雅黑" pitchFamily="34" charset="-122"/>
                <a:ea typeface="微软雅黑" pitchFamily="34" charset="-122"/>
              </a:rPr>
              <a:t>F=F</a:t>
            </a:r>
            <a:r>
              <a:rPr lang="en-US" altLang="zh-CN" sz="2000" baseline="-25000">
                <a:latin typeface="微软雅黑" pitchFamily="34" charset="-122"/>
                <a:ea typeface="微软雅黑" pitchFamily="34" charset="-122"/>
              </a:rPr>
              <a:t>1</a:t>
            </a:r>
            <a:r>
              <a:rPr lang="en-US" altLang="zh-CN" sz="2000">
                <a:latin typeface="微软雅黑" pitchFamily="34" charset="-122"/>
                <a:ea typeface="微软雅黑" pitchFamily="34" charset="-122"/>
              </a:rPr>
              <a:t>-F</a:t>
            </a:r>
            <a:r>
              <a:rPr lang="en-US" altLang="zh-CN" sz="2000" baseline="-25000">
                <a:latin typeface="微软雅黑" pitchFamily="34" charset="-122"/>
                <a:ea typeface="微软雅黑" pitchFamily="34" charset="-122"/>
              </a:rPr>
              <a:t>2</a:t>
            </a:r>
            <a:r>
              <a:rPr lang="zh-CN" altLang="en-US" sz="2000">
                <a:latin typeface="微软雅黑" pitchFamily="34" charset="-122"/>
                <a:ea typeface="微软雅黑" pitchFamily="34" charset="-122"/>
              </a:rPr>
              <a:t>进行计算</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注意合力的方向与分力中较大的力的方向相同</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357813" cy="900113"/>
          </a:xfrm>
          <a:prstGeom prst="rect">
            <a:avLst/>
          </a:prstGeom>
          <a:noFill/>
          <a:ln w="9525">
            <a:noFill/>
            <a:miter lim="800000"/>
            <a:headEnd/>
            <a:tailEnd/>
          </a:ln>
        </p:spPr>
        <p:txBody>
          <a:bodyPr wrap="none" lIns="68580" tIns="34290" rIns="68580" bIns="34290">
            <a:spAutoFit/>
          </a:bodyPr>
          <a:lstStyle/>
          <a:p>
            <a:r>
              <a:rPr lang="zh-CN" altLang="en-US" sz="5400" b="1">
                <a:solidFill>
                  <a:schemeClr val="accent1"/>
                </a:solidFill>
                <a:latin typeface="隶书"/>
                <a:ea typeface="隶书"/>
                <a:cs typeface="隶书"/>
              </a:rPr>
              <a:t>第七章 力与运动</a:t>
            </a:r>
          </a:p>
        </p:txBody>
      </p:sp>
      <p:sp>
        <p:nvSpPr>
          <p:cNvPr id="64" name="文本框 78"/>
          <p:cNvSpPr txBox="1">
            <a:spLocks noChangeArrowheads="1"/>
          </p:cNvSpPr>
          <p:nvPr/>
        </p:nvSpPr>
        <p:spPr bwMode="auto">
          <a:xfrm>
            <a:off x="2836863" y="1831975"/>
            <a:ext cx="3524250" cy="576263"/>
          </a:xfrm>
          <a:prstGeom prst="rect">
            <a:avLst/>
          </a:prstGeom>
          <a:noFill/>
          <a:ln w="9525">
            <a:noFill/>
            <a:miter lim="800000"/>
            <a:headEnd/>
            <a:tailEnd/>
          </a:ln>
        </p:spPr>
        <p:txBody>
          <a:bodyPr wrap="none" lIns="68580" tIns="34290" rIns="68580" bIns="34290">
            <a:spAutoFit/>
          </a:bodyPr>
          <a:lstStyle/>
          <a:p>
            <a:r>
              <a:rPr lang="zh-CN" altLang="en-US" sz="3300" b="1">
                <a:solidFill>
                  <a:schemeClr val="accent1"/>
                </a:solidFill>
                <a:latin typeface="微软雅黑" pitchFamily="34" charset="-122"/>
                <a:ea typeface="微软雅黑" pitchFamily="34" charset="-122"/>
              </a:rPr>
              <a:t>第三节　力的平衡</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4975" y="1100138"/>
            <a:ext cx="1225550" cy="520700"/>
          </a:xfrm>
          <a:prstGeom prst="rect">
            <a:avLst/>
          </a:prstGeom>
          <a:noFill/>
          <a:ln w="9525">
            <a:noFill/>
            <a:miter lim="800000"/>
            <a:headEnd/>
            <a:tailEnd/>
          </a:ln>
        </p:spPr>
      </p:pic>
      <p:grpSp>
        <p:nvGrpSpPr>
          <p:cNvPr id="2" name="组合 18"/>
          <p:cNvGrpSpPr>
            <a:grpSpLocks/>
          </p:cNvGrpSpPr>
          <p:nvPr/>
        </p:nvGrpSpPr>
        <p:grpSpPr bwMode="auto">
          <a:xfrm>
            <a:off x="252413" y="0"/>
            <a:ext cx="2908300"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389" y="207828"/>
              <a:ext cx="418795" cy="314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190"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266541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a:t>
            </a:r>
          </a:p>
        </p:txBody>
      </p:sp>
      <p:sp>
        <p:nvSpPr>
          <p:cNvPr id="14" name="矩形 13"/>
          <p:cNvSpPr>
            <a:spLocks noChangeArrowheads="1"/>
          </p:cNvSpPr>
          <p:nvPr/>
        </p:nvSpPr>
        <p:spPr bwMode="auto">
          <a:xfrm>
            <a:off x="1004888" y="3403600"/>
            <a:ext cx="7110412" cy="938213"/>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月球着陆器降落时向下喷气获得反推力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匀速降落</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重力与反推力是一对平衡力</a:t>
            </a:r>
            <a:r>
              <a:rPr lang="en-US" altLang="zh-CN" sz="2000">
                <a:latin typeface="微软雅黑" pitchFamily="34" charset="-122"/>
                <a:ea typeface="微软雅黑" pitchFamily="34" charset="-122"/>
              </a:rPr>
              <a:t>.</a:t>
            </a:r>
          </a:p>
        </p:txBody>
      </p:sp>
      <p:pic>
        <p:nvPicPr>
          <p:cNvPr id="11" name="hk67.jpg" descr="id:2147506022;FounderCES"/>
          <p:cNvPicPr>
            <a:picLocks noChangeAspect="1" noChangeArrowheads="1"/>
          </p:cNvPicPr>
          <p:nvPr/>
        </p:nvPicPr>
        <p:blipFill>
          <a:blip r:embed="rId3"/>
          <a:srcRect/>
          <a:stretch>
            <a:fillRect/>
          </a:stretch>
        </p:blipFill>
        <p:spPr bwMode="auto">
          <a:xfrm>
            <a:off x="3252788" y="1558925"/>
            <a:ext cx="1920875" cy="14271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lide(fromBottom)">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2438" y="1100138"/>
            <a:ext cx="1189037" cy="520700"/>
          </a:xfrm>
          <a:prstGeom prst="rect">
            <a:avLst/>
          </a:prstGeom>
          <a:noFill/>
          <a:ln w="9525">
            <a:noFill/>
            <a:miter lim="800000"/>
            <a:headEnd/>
            <a:tailEnd/>
          </a:ln>
        </p:spPr>
      </p:pic>
      <p:grpSp>
        <p:nvGrpSpPr>
          <p:cNvPr id="2" name="组合 18"/>
          <p:cNvGrpSpPr>
            <a:grpSpLocks/>
          </p:cNvGrpSpPr>
          <p:nvPr/>
        </p:nvGrpSpPr>
        <p:grpSpPr bwMode="auto">
          <a:xfrm>
            <a:off x="252413" y="0"/>
            <a:ext cx="3013075"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835"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554"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266541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a:t>
            </a:r>
          </a:p>
        </p:txBody>
      </p:sp>
      <p:sp>
        <p:nvSpPr>
          <p:cNvPr id="14" name="矩形 13"/>
          <p:cNvSpPr>
            <a:spLocks noChangeArrowheads="1"/>
          </p:cNvSpPr>
          <p:nvPr/>
        </p:nvSpPr>
        <p:spPr bwMode="auto">
          <a:xfrm>
            <a:off x="1123950" y="1901825"/>
            <a:ext cx="688657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若物体处于静止或匀速直线运动状态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一定受平衡力的作用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如搬而未起、推而不动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实际隐含的就是静止的物体受平衡力的作用</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3" y="0"/>
            <a:ext cx="284606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8075"/>
            <a:ext cx="1284287" cy="542925"/>
          </a:xfrm>
          <a:prstGeom prst="rect">
            <a:avLst/>
          </a:prstGeom>
          <a:noFill/>
          <a:ln w="9525">
            <a:noFill/>
            <a:miter lim="800000"/>
            <a:headEnd/>
            <a:tailEnd/>
          </a:ln>
        </p:spPr>
      </p:pic>
      <p:sp>
        <p:nvSpPr>
          <p:cNvPr id="9" name="矩形 8"/>
          <p:cNvSpPr>
            <a:spLocks noChangeArrowheads="1"/>
          </p:cNvSpPr>
          <p:nvPr/>
        </p:nvSpPr>
        <p:spPr bwMode="auto">
          <a:xfrm>
            <a:off x="306388" y="349250"/>
            <a:ext cx="266541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a:t>
            </a:r>
          </a:p>
        </p:txBody>
      </p:sp>
      <p:sp>
        <p:nvSpPr>
          <p:cNvPr id="11" name="矩形 10"/>
          <p:cNvSpPr>
            <a:spLocks noChangeArrowheads="1"/>
          </p:cNvSpPr>
          <p:nvPr/>
        </p:nvSpPr>
        <p:spPr bwMode="auto">
          <a:xfrm>
            <a:off x="936625" y="1801813"/>
            <a:ext cx="6835775" cy="23780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从力的作用效果的角度来说</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平衡力不能使物体的运动状态发生改变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因为它们在“改变物体运动状态”这一效果上是相互抵消的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但是并不是说平衡力对物体的作用效果都是相互抵消的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比如在“使物体发生形变”这一作用效果上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是不能相互抵消的</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4975" y="1100138"/>
            <a:ext cx="1225550" cy="522287"/>
          </a:xfrm>
          <a:prstGeom prst="rect">
            <a:avLst/>
          </a:prstGeom>
          <a:noFill/>
          <a:ln w="9525">
            <a:noFill/>
            <a:miter lim="800000"/>
            <a:headEnd/>
            <a:tailEnd/>
          </a:ln>
        </p:spPr>
      </p:pic>
      <p:grpSp>
        <p:nvGrpSpPr>
          <p:cNvPr id="2" name="组合 18"/>
          <p:cNvGrpSpPr>
            <a:grpSpLocks/>
          </p:cNvGrpSpPr>
          <p:nvPr/>
        </p:nvGrpSpPr>
        <p:grpSpPr bwMode="auto">
          <a:xfrm>
            <a:off x="252413" y="0"/>
            <a:ext cx="37607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695"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243" y="208184"/>
              <a:ext cx="418795" cy="2428"/>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二力平衡的条件</a:t>
            </a:r>
          </a:p>
        </p:txBody>
      </p:sp>
      <p:sp>
        <p:nvSpPr>
          <p:cNvPr id="14" name="矩形 13"/>
          <p:cNvSpPr>
            <a:spLocks noChangeArrowheads="1"/>
          </p:cNvSpPr>
          <p:nvPr/>
        </p:nvSpPr>
        <p:spPr bwMode="auto">
          <a:xfrm>
            <a:off x="1395413" y="1938338"/>
            <a:ext cx="6192837" cy="18605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本实验用到的方法</a:t>
            </a:r>
            <a:r>
              <a:rPr lang="en-US" altLang="zh-CN" sz="2000">
                <a:latin typeface="微软雅黑" pitchFamily="34" charset="-122"/>
                <a:ea typeface="微软雅黑" pitchFamily="34" charset="-122"/>
              </a:rPr>
              <a:t>:</a:t>
            </a:r>
          </a:p>
          <a:p>
            <a:pPr>
              <a:lnSpc>
                <a:spcPct val="150000"/>
              </a:lnSpc>
            </a:pPr>
            <a:r>
              <a:rPr lang="zh-CN" altLang="en-US" sz="2000">
                <a:latin typeface="微软雅黑" pitchFamily="34" charset="-122"/>
                <a:ea typeface="微软雅黑" pitchFamily="34" charset="-122"/>
              </a:rPr>
              <a:t>控制变量法</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改变两个力可能影响二力平衡的某一个因素时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保证其他因素不变</a:t>
            </a:r>
            <a:r>
              <a:rPr lang="en-US" altLang="zh-CN" sz="2000">
                <a:latin typeface="微软雅黑" pitchFamily="34" charset="-122"/>
                <a:ea typeface="微软雅黑" pitchFamily="34" charset="-122"/>
              </a:rPr>
              <a:t>.</a:t>
            </a:r>
          </a:p>
          <a:p>
            <a:pPr>
              <a:lnSpc>
                <a:spcPct val="150000"/>
              </a:lnSpc>
            </a:pPr>
            <a:r>
              <a:rPr lang="zh-CN" altLang="en-US" sz="2000">
                <a:latin typeface="微软雅黑" pitchFamily="34" charset="-122"/>
                <a:ea typeface="微软雅黑" pitchFamily="34" charset="-122"/>
              </a:rPr>
              <a:t>转换法</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通过纸板的运动状态反映二力是否平衡</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4975" y="1101725"/>
            <a:ext cx="1225550" cy="517525"/>
          </a:xfrm>
          <a:prstGeom prst="rect">
            <a:avLst/>
          </a:prstGeom>
          <a:noFill/>
          <a:ln w="9525">
            <a:noFill/>
            <a:miter lim="800000"/>
            <a:headEnd/>
            <a:tailEnd/>
          </a:ln>
        </p:spPr>
      </p:pic>
      <p:grpSp>
        <p:nvGrpSpPr>
          <p:cNvPr id="2" name="组合 18"/>
          <p:cNvGrpSpPr>
            <a:grpSpLocks/>
          </p:cNvGrpSpPr>
          <p:nvPr/>
        </p:nvGrpSpPr>
        <p:grpSpPr bwMode="auto">
          <a:xfrm>
            <a:off x="252413" y="0"/>
            <a:ext cx="37607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695"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243" y="208184"/>
              <a:ext cx="418795" cy="2428"/>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二力平衡的条件</a:t>
            </a:r>
          </a:p>
        </p:txBody>
      </p:sp>
      <p:sp>
        <p:nvSpPr>
          <p:cNvPr id="14" name="矩形 13"/>
          <p:cNvSpPr>
            <a:spLocks noChangeArrowheads="1"/>
          </p:cNvSpPr>
          <p:nvPr/>
        </p:nvSpPr>
        <p:spPr bwMode="auto">
          <a:xfrm>
            <a:off x="1203325" y="1995488"/>
            <a:ext cx="7053263" cy="14001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实验中应选取质量较大的砝码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使两个拉力尽量大些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以削弱摩擦力的影响</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实验中选取纸板而不选木块</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是为了减小与桌面间的摩擦</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4073002"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00063" y="1106488"/>
            <a:ext cx="1244600" cy="544512"/>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二力平衡的条件</a:t>
            </a:r>
          </a:p>
        </p:txBody>
      </p:sp>
      <p:sp>
        <p:nvSpPr>
          <p:cNvPr id="11" name="矩形 10"/>
          <p:cNvSpPr>
            <a:spLocks noChangeArrowheads="1"/>
          </p:cNvSpPr>
          <p:nvPr/>
        </p:nvSpPr>
        <p:spPr bwMode="auto">
          <a:xfrm>
            <a:off x="1566863" y="1657350"/>
            <a:ext cx="6354762" cy="2376488"/>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在探究二力平衡时两个力是否要作用在同一物体上时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可以用剪刀从中间将纸板剪成两半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观察纸板的运动状态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在探究二力平衡时两个力的方向是否要相反时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可以将一端的小盘绕到另一端已经挂上小盘的定滑轮上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观察纸板的运动状态</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98253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7375" y="1152525"/>
            <a:ext cx="1071563" cy="454025"/>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二力平衡的应用</a:t>
            </a:r>
          </a:p>
        </p:txBody>
      </p:sp>
      <p:sp>
        <p:nvSpPr>
          <p:cNvPr id="23" name="矩形 22"/>
          <p:cNvSpPr>
            <a:spLocks noChangeArrowheads="1"/>
          </p:cNvSpPr>
          <p:nvPr/>
        </p:nvSpPr>
        <p:spPr bwMode="auto">
          <a:xfrm>
            <a:off x="930275" y="2771775"/>
            <a:ext cx="6959600" cy="992188"/>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 小孩沿水平方向用力推汽车</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但汽车仍保持静止</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此时汽车处于平衡状态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因此小孩对车的推力等于汽车受到的阻力</a:t>
            </a:r>
            <a:r>
              <a:rPr lang="en-US" altLang="zh-CN" sz="2000">
                <a:latin typeface="微软雅黑" pitchFamily="34" charset="-122"/>
                <a:ea typeface="微软雅黑" pitchFamily="34" charset="-122"/>
              </a:rPr>
              <a:t>.</a:t>
            </a:r>
          </a:p>
        </p:txBody>
      </p:sp>
      <p:pic>
        <p:nvPicPr>
          <p:cNvPr id="13" name="hk74.jpg" descr="id:2147506172;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533650" y="1144588"/>
            <a:ext cx="2847975" cy="111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1800" y="1100138"/>
            <a:ext cx="1230313" cy="522287"/>
          </a:xfrm>
          <a:prstGeom prst="rect">
            <a:avLst/>
          </a:prstGeom>
          <a:noFill/>
          <a:ln w="9525">
            <a:noFill/>
            <a:miter lim="800000"/>
            <a:headEnd/>
            <a:tailEnd/>
          </a:ln>
        </p:spPr>
      </p:pic>
      <p:grpSp>
        <p:nvGrpSpPr>
          <p:cNvPr id="2" name="组合 18"/>
          <p:cNvGrpSpPr>
            <a:grpSpLocks/>
          </p:cNvGrpSpPr>
          <p:nvPr/>
        </p:nvGrpSpPr>
        <p:grpSpPr bwMode="auto">
          <a:xfrm>
            <a:off x="252413" y="0"/>
            <a:ext cx="38623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734"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118"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二力平衡的应用</a:t>
            </a:r>
          </a:p>
        </p:txBody>
      </p:sp>
      <p:sp>
        <p:nvSpPr>
          <p:cNvPr id="14" name="矩形 13"/>
          <p:cNvSpPr>
            <a:spLocks noChangeArrowheads="1"/>
          </p:cNvSpPr>
          <p:nvPr/>
        </p:nvSpPr>
        <p:spPr bwMode="auto">
          <a:xfrm>
            <a:off x="1879600" y="2157413"/>
            <a:ext cx="4924425" cy="9382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二力平衡的条件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同体、共线、等大、反向</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缺一不可</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252413" y="0"/>
            <a:ext cx="3862387" cy="819150"/>
            <a:chOff x="337457" y="0"/>
            <a:chExt cx="5751109" cy="1091406"/>
          </a:xfrm>
        </p:grpSpPr>
        <p:sp>
          <p:nvSpPr>
            <p:cNvPr id="13" name="圆角矩形 12"/>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4" name="直接连接符 13"/>
            <p:cNvCxnSpPr/>
            <p:nvPr/>
          </p:nvCxnSpPr>
          <p:spPr>
            <a:xfrm rot="5400000">
              <a:off x="710734"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a:off x="5112118"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pic>
        <p:nvPicPr>
          <p:cNvPr id="26" name="图片 25" descr="图片1.png"/>
          <p:cNvPicPr>
            <a:picLocks noChangeAspect="1"/>
          </p:cNvPicPr>
          <p:nvPr/>
        </p:nvPicPr>
        <p:blipFill>
          <a:blip r:embed="rId2"/>
          <a:srcRect/>
          <a:stretch>
            <a:fillRect/>
          </a:stretch>
        </p:blipFill>
        <p:spPr bwMode="auto">
          <a:xfrm>
            <a:off x="327025" y="1073150"/>
            <a:ext cx="1117600" cy="474663"/>
          </a:xfrm>
          <a:prstGeom prst="rect">
            <a:avLst/>
          </a:prstGeom>
          <a:noFill/>
          <a:ln w="9525">
            <a:noFill/>
            <a:miter lim="800000"/>
            <a:headEnd/>
            <a:tailEnd/>
          </a:ln>
        </p:spPr>
      </p:pic>
      <p:sp>
        <p:nvSpPr>
          <p:cNvPr id="11" name="矩形 10"/>
          <p:cNvSpPr>
            <a:spLocks noChangeArrowheads="1"/>
          </p:cNvSpPr>
          <p:nvPr/>
        </p:nvSpPr>
        <p:spPr bwMode="auto">
          <a:xfrm>
            <a:off x="1538288" y="1100138"/>
            <a:ext cx="7018337" cy="93980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起重机的钢丝绳吊着一个重物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比较重物在静止、匀速上升、匀速下降时钢丝所受的拉力</a:t>
            </a:r>
            <a:r>
              <a:rPr lang="en-US" altLang="zh-CN" sz="2000">
                <a:latin typeface="微软雅黑" pitchFamily="34" charset="-122"/>
                <a:ea typeface="微软雅黑" pitchFamily="34" charset="-122"/>
              </a:rPr>
              <a:t>.</a:t>
            </a:r>
          </a:p>
        </p:txBody>
      </p:sp>
      <p:sp>
        <p:nvSpPr>
          <p:cNvPr id="12" name="矩形 11"/>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二力平衡的应用</a:t>
            </a:r>
          </a:p>
        </p:txBody>
      </p:sp>
      <p:sp>
        <p:nvSpPr>
          <p:cNvPr id="16" name="矩形 15"/>
          <p:cNvSpPr>
            <a:spLocks noChangeArrowheads="1"/>
          </p:cNvSpPr>
          <p:nvPr/>
        </p:nvSpPr>
        <p:spPr bwMode="auto">
          <a:xfrm>
            <a:off x="1214438" y="2311400"/>
            <a:ext cx="468947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点拨：静止、匀速下降、匀速上升都是平衡状态</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三种情况下拉力都等于重力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即三种情况下拉力相等</a:t>
            </a:r>
            <a:r>
              <a:rPr lang="en-US" altLang="zh-CN" sz="2000">
                <a:latin typeface="微软雅黑" pitchFamily="34" charset="-122"/>
                <a:ea typeface="微软雅黑" pitchFamily="34" charset="-122"/>
              </a:rPr>
              <a:t>.</a:t>
            </a:r>
          </a:p>
        </p:txBody>
      </p:sp>
      <p:pic>
        <p:nvPicPr>
          <p:cNvPr id="17" name="hk76.jpg" descr="id:2147506193;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156325" y="1963738"/>
            <a:ext cx="1890713" cy="1743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slide(fromLeft)">
                                      <p:cBhvr>
                                        <p:cTn id="10" dur="500"/>
                                        <p:tgtEl>
                                          <p:spTgt spid="12"/>
                                        </p:tgtEl>
                                      </p:cBhvr>
                                    </p:animEffect>
                                  </p:childTnLst>
                                </p:cTn>
                              </p:par>
                            </p:childTnLst>
                          </p:cTn>
                        </p:par>
                        <p:par>
                          <p:cTn id="11" fill="hold">
                            <p:stCondLst>
                              <p:cond delay="500"/>
                            </p:stCondLst>
                            <p:childTnLst>
                              <p:par>
                                <p:cTn id="12" presetID="12" presetClass="entr" presetSubtype="4"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slide(fromBottom)">
                                      <p:cBhvr>
                                        <p:cTn id="14" dur="500"/>
                                        <p:tgtEl>
                                          <p:spTgt spid="26"/>
                                        </p:tgtEl>
                                      </p:cBhvr>
                                    </p:animEffect>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slide(fromLeft)">
                                      <p:cBhvr>
                                        <p:cTn id="18" dur="500"/>
                                        <p:tgtEl>
                                          <p:spTgt spid="11"/>
                                        </p:tgtEl>
                                      </p:cBhvr>
                                    </p:animEffect>
                                  </p:childTnLst>
                                </p:cTn>
                              </p:par>
                              <p:par>
                                <p:cTn id="19" presetID="1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lide(fromBottom)">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lide(fromLef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252413" y="0"/>
            <a:ext cx="3862387" cy="819150"/>
            <a:chOff x="337457" y="0"/>
            <a:chExt cx="5751109" cy="1091406"/>
          </a:xfrm>
        </p:grpSpPr>
        <p:sp>
          <p:nvSpPr>
            <p:cNvPr id="13" name="圆角矩形 12"/>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4" name="直接连接符 13"/>
            <p:cNvCxnSpPr/>
            <p:nvPr/>
          </p:nvCxnSpPr>
          <p:spPr>
            <a:xfrm rot="5400000">
              <a:off x="710734"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a:off x="5112118"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pic>
        <p:nvPicPr>
          <p:cNvPr id="26" name="图片 25" descr="图片1.png"/>
          <p:cNvPicPr>
            <a:picLocks noChangeAspect="1"/>
          </p:cNvPicPr>
          <p:nvPr/>
        </p:nvPicPr>
        <p:blipFill>
          <a:blip r:embed="rId2"/>
          <a:srcRect/>
          <a:stretch>
            <a:fillRect/>
          </a:stretch>
        </p:blipFill>
        <p:spPr bwMode="auto">
          <a:xfrm>
            <a:off x="327025" y="1073150"/>
            <a:ext cx="1117600" cy="474663"/>
          </a:xfrm>
          <a:prstGeom prst="rect">
            <a:avLst/>
          </a:prstGeom>
          <a:noFill/>
          <a:ln w="9525">
            <a:noFill/>
            <a:miter lim="800000"/>
            <a:headEnd/>
            <a:tailEnd/>
          </a:ln>
        </p:spPr>
      </p:pic>
      <p:sp>
        <p:nvSpPr>
          <p:cNvPr id="11" name="矩形 10"/>
          <p:cNvSpPr>
            <a:spLocks noChangeArrowheads="1"/>
          </p:cNvSpPr>
          <p:nvPr/>
        </p:nvSpPr>
        <p:spPr bwMode="auto">
          <a:xfrm>
            <a:off x="584200" y="3427413"/>
            <a:ext cx="2001838" cy="992187"/>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悬挂的吊灯</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拉力等于重力</a:t>
            </a:r>
            <a:r>
              <a:rPr lang="en-US" altLang="zh-CN" sz="2000">
                <a:latin typeface="微软雅黑" pitchFamily="34" charset="-122"/>
                <a:ea typeface="微软雅黑" pitchFamily="34" charset="-122"/>
              </a:rPr>
              <a:t>.</a:t>
            </a:r>
          </a:p>
        </p:txBody>
      </p:sp>
      <p:sp>
        <p:nvSpPr>
          <p:cNvPr id="12" name="矩形 11"/>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二力平衡的应用</a:t>
            </a:r>
          </a:p>
        </p:txBody>
      </p:sp>
      <p:pic>
        <p:nvPicPr>
          <p:cNvPr id="18" name="hk78.jpg" descr="id:2147506214;FounderCES"/>
          <p:cNvPicPr>
            <a:picLocks noChangeAspect="1" noChangeArrowheads="1"/>
          </p:cNvPicPr>
          <p:nvPr/>
        </p:nvPicPr>
        <p:blipFill>
          <a:blip r:embed="rId3"/>
          <a:srcRect/>
          <a:stretch>
            <a:fillRect/>
          </a:stretch>
        </p:blipFill>
        <p:spPr bwMode="auto">
          <a:xfrm>
            <a:off x="666750" y="1824038"/>
            <a:ext cx="1749425" cy="1165225"/>
          </a:xfrm>
          <a:prstGeom prst="rect">
            <a:avLst/>
          </a:prstGeom>
          <a:noFill/>
          <a:ln w="9525">
            <a:noFill/>
            <a:miter lim="800000"/>
            <a:headEnd/>
            <a:tailEnd/>
          </a:ln>
        </p:spPr>
      </p:pic>
      <p:pic>
        <p:nvPicPr>
          <p:cNvPr id="19" name="hk79.jpg" descr="id:2147506221;FounderCES"/>
          <p:cNvPicPr>
            <a:picLocks noChangeAspect="1" noChangeArrowheads="1"/>
          </p:cNvPicPr>
          <p:nvPr/>
        </p:nvPicPr>
        <p:blipFill>
          <a:blip r:embed="rId4"/>
          <a:srcRect/>
          <a:stretch>
            <a:fillRect/>
          </a:stretch>
        </p:blipFill>
        <p:spPr bwMode="auto">
          <a:xfrm>
            <a:off x="3240088" y="1847850"/>
            <a:ext cx="1749425" cy="1090613"/>
          </a:xfrm>
          <a:prstGeom prst="rect">
            <a:avLst/>
          </a:prstGeom>
          <a:noFill/>
          <a:ln w="9525">
            <a:noFill/>
            <a:miter lim="800000"/>
            <a:headEnd/>
            <a:tailEnd/>
          </a:ln>
        </p:spPr>
      </p:pic>
      <p:pic>
        <p:nvPicPr>
          <p:cNvPr id="20" name="hk80.jpg" descr="id:2147506228;FounderCES"/>
          <p:cNvPicPr>
            <a:picLocks noChangeAspect="1" noChangeArrowheads="1"/>
          </p:cNvPicPr>
          <p:nvPr/>
        </p:nvPicPr>
        <p:blipFill>
          <a:blip r:embed="rId5"/>
          <a:srcRect/>
          <a:stretch>
            <a:fillRect/>
          </a:stretch>
        </p:blipFill>
        <p:spPr bwMode="auto">
          <a:xfrm>
            <a:off x="6113463" y="1863725"/>
            <a:ext cx="1751012" cy="1160463"/>
          </a:xfrm>
          <a:prstGeom prst="rect">
            <a:avLst/>
          </a:prstGeom>
          <a:noFill/>
          <a:ln w="9525">
            <a:noFill/>
            <a:miter lim="800000"/>
            <a:headEnd/>
            <a:tailEnd/>
          </a:ln>
        </p:spPr>
      </p:pic>
      <p:sp>
        <p:nvSpPr>
          <p:cNvPr id="21" name="矩形 20"/>
          <p:cNvSpPr>
            <a:spLocks noChangeArrowheads="1"/>
          </p:cNvSpPr>
          <p:nvPr/>
        </p:nvSpPr>
        <p:spPr bwMode="auto">
          <a:xfrm>
            <a:off x="3114675" y="3222625"/>
            <a:ext cx="2001838" cy="14001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匀速下降的降落伞</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运动员受到的阻力等于重力</a:t>
            </a:r>
            <a:r>
              <a:rPr lang="en-US" altLang="zh-CN" sz="2000">
                <a:latin typeface="微软雅黑" pitchFamily="34" charset="-122"/>
                <a:ea typeface="微软雅黑" pitchFamily="34" charset="-122"/>
              </a:rPr>
              <a:t>.</a:t>
            </a:r>
          </a:p>
        </p:txBody>
      </p:sp>
      <p:sp>
        <p:nvSpPr>
          <p:cNvPr id="22" name="矩形 21"/>
          <p:cNvSpPr>
            <a:spLocks noChangeArrowheads="1"/>
          </p:cNvSpPr>
          <p:nvPr/>
        </p:nvSpPr>
        <p:spPr bwMode="auto">
          <a:xfrm>
            <a:off x="5643563" y="3195638"/>
            <a:ext cx="3305175"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飞行员在风洞中模拟飞行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恰好停在空中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飞行员的重力等于气流对飞行员的阻力</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slide(fromLeft)">
                                      <p:cBhvr>
                                        <p:cTn id="10" dur="500"/>
                                        <p:tgtEl>
                                          <p:spTgt spid="12"/>
                                        </p:tgtEl>
                                      </p:cBhvr>
                                    </p:animEffect>
                                  </p:childTnLst>
                                </p:cTn>
                              </p:par>
                            </p:childTnLst>
                          </p:cTn>
                        </p:par>
                        <p:par>
                          <p:cTn id="11" fill="hold">
                            <p:stCondLst>
                              <p:cond delay="500"/>
                            </p:stCondLst>
                            <p:childTnLst>
                              <p:par>
                                <p:cTn id="12" presetID="12" presetClass="entr" presetSubtype="4"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slide(fromBottom)">
                                      <p:cBhvr>
                                        <p:cTn id="14" dur="500"/>
                                        <p:tgtEl>
                                          <p:spTgt spid="26"/>
                                        </p:tgtEl>
                                      </p:cBhvr>
                                    </p:animEffect>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slide(fromLeft)">
                                      <p:cBhvr>
                                        <p:cTn id="18" dur="500"/>
                                        <p:tgtEl>
                                          <p:spTgt spid="11"/>
                                        </p:tgtEl>
                                      </p:cBhvr>
                                    </p:animEffect>
                                  </p:childTnLst>
                                </p:cTn>
                              </p:par>
                              <p:par>
                                <p:cTn id="19" presetID="1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lide(fromBottom)">
                                      <p:cBhvr>
                                        <p:cTn id="24" dur="500"/>
                                        <p:tgtEl>
                                          <p:spTgt spid="19"/>
                                        </p:tgtEl>
                                      </p:cBhvr>
                                    </p:animEffect>
                                  </p:childTnLst>
                                </p:cTn>
                              </p:par>
                              <p:par>
                                <p:cTn id="25" presetID="1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lide(fromBottom)">
                                      <p:cBhvr>
                                        <p:cTn id="27" dur="500"/>
                                        <p:tgtEl>
                                          <p:spTgt spid="18"/>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slide(fromLeft)">
                                      <p:cBhvr>
                                        <p:cTn id="30" dur="500"/>
                                        <p:tgtEl>
                                          <p:spTgt spid="21"/>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slide(fromLeft)">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1"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文本框 78"/>
          <p:cNvSpPr txBox="1"/>
          <p:nvPr/>
        </p:nvSpPr>
        <p:spPr>
          <a:xfrm>
            <a:off x="3711968" y="2078424"/>
            <a:ext cx="2123477" cy="655252"/>
          </a:xfrm>
          <a:prstGeom prst="rect">
            <a:avLst/>
          </a:prstGeom>
          <a:noFill/>
        </p:spPr>
        <p:txBody>
          <a:bodyPr spcFirstLastPara="1" wrap="none" lIns="68580" tIns="34290" rIns="68580" bIns="34290">
            <a:prstTxWarp prst="textArchUp">
              <a:avLst/>
            </a:prstTxWarp>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5400" dirty="0" smtClean="0">
                <a:solidFill>
                  <a:schemeClr val="accent5"/>
                </a:solidFill>
              </a:rPr>
              <a:t>谢    谢</a:t>
            </a:r>
            <a:endParaRPr lang="zh-CN" altLang="en-US" sz="5400" dirty="0">
              <a:solidFill>
                <a:schemeClr val="accent5"/>
              </a:solidFill>
            </a:endParaRPr>
          </a:p>
        </p:txBody>
      </p:sp>
      <p:pic>
        <p:nvPicPr>
          <p:cNvPr id="44" name="Picture 4" descr="clouds.png"/>
          <p:cNvPicPr>
            <a:picLocks noChangeAspect="1"/>
          </p:cNvPicPr>
          <p:nvPr/>
        </p:nvPicPr>
        <p:blipFill>
          <a:blip r:embed="rId3"/>
          <a:srcRect/>
          <a:stretch>
            <a:fillRect/>
          </a:stretch>
        </p:blipFill>
        <p:spPr bwMode="auto">
          <a:xfrm>
            <a:off x="5705475" y="123825"/>
            <a:ext cx="3228975" cy="611188"/>
          </a:xfrm>
          <a:prstGeom prst="rect">
            <a:avLst/>
          </a:prstGeom>
          <a:noFill/>
          <a:ln w="9525">
            <a:noFill/>
            <a:miter lim="800000"/>
            <a:headEnd/>
            <a:tailEnd/>
          </a:ln>
        </p:spPr>
      </p:pic>
      <p:pic>
        <p:nvPicPr>
          <p:cNvPr id="45" name="Picture 3" descr="field.png"/>
          <p:cNvPicPr>
            <a:picLocks noChangeAspect="1"/>
          </p:cNvPicPr>
          <p:nvPr/>
        </p:nvPicPr>
        <p:blipFill>
          <a:blip r:embed="rId4"/>
          <a:srcRect/>
          <a:stretch>
            <a:fillRect/>
          </a:stretch>
        </p:blipFill>
        <p:spPr bwMode="auto">
          <a:xfrm>
            <a:off x="0" y="4076700"/>
            <a:ext cx="9183688" cy="1066800"/>
          </a:xfrm>
          <a:prstGeom prst="rect">
            <a:avLst/>
          </a:prstGeom>
          <a:noFill/>
          <a:ln w="9525">
            <a:noFill/>
            <a:miter lim="800000"/>
            <a:headEnd/>
            <a:tailEnd/>
          </a:ln>
        </p:spPr>
      </p:pic>
      <p:pic>
        <p:nvPicPr>
          <p:cNvPr id="47" name="Picture 4" descr="cloud_ballon.png"/>
          <p:cNvPicPr>
            <a:picLocks noChangeAspect="1"/>
          </p:cNvPicPr>
          <p:nvPr/>
        </p:nvPicPr>
        <p:blipFill>
          <a:blip r:embed="rId5"/>
          <a:srcRect/>
          <a:stretch>
            <a:fillRect/>
          </a:stretch>
        </p:blipFill>
        <p:spPr bwMode="auto">
          <a:xfrm>
            <a:off x="7796213" y="5143500"/>
            <a:ext cx="842962" cy="690563"/>
          </a:xfrm>
          <a:prstGeom prst="rect">
            <a:avLst/>
          </a:prstGeom>
          <a:noFill/>
          <a:ln w="9525">
            <a:noFill/>
            <a:miter lim="800000"/>
            <a:headEnd/>
            <a:tailEnd/>
          </a:ln>
        </p:spPr>
      </p:pic>
      <p:pic>
        <p:nvPicPr>
          <p:cNvPr id="48" name="Picture 4" descr="clouds.png"/>
          <p:cNvPicPr>
            <a:picLocks noChangeAspect="1"/>
          </p:cNvPicPr>
          <p:nvPr/>
        </p:nvPicPr>
        <p:blipFill>
          <a:blip r:embed="rId3"/>
          <a:srcRect/>
          <a:stretch>
            <a:fillRect/>
          </a:stretch>
        </p:blipFill>
        <p:spPr bwMode="auto">
          <a:xfrm>
            <a:off x="323850" y="514350"/>
            <a:ext cx="5133975" cy="971550"/>
          </a:xfrm>
          <a:prstGeom prst="rect">
            <a:avLst/>
          </a:prstGeom>
          <a:noFill/>
          <a:ln w="9525">
            <a:noFill/>
            <a:miter lim="800000"/>
            <a:headEnd/>
            <a:tailEnd/>
          </a:ln>
        </p:spPr>
      </p:pic>
      <p:pic>
        <p:nvPicPr>
          <p:cNvPr id="49" name="Picture 10" descr="together.png"/>
          <p:cNvPicPr>
            <a:picLocks noChangeAspect="1"/>
          </p:cNvPicPr>
          <p:nvPr/>
        </p:nvPicPr>
        <p:blipFill>
          <a:blip r:embed="rId6"/>
          <a:srcRect/>
          <a:stretch>
            <a:fillRect/>
          </a:stretch>
        </p:blipFill>
        <p:spPr bwMode="auto">
          <a:xfrm>
            <a:off x="2654300" y="3448050"/>
            <a:ext cx="4251325" cy="1200150"/>
          </a:xfrm>
          <a:prstGeom prst="rect">
            <a:avLst/>
          </a:prstGeom>
          <a:noFill/>
          <a:ln w="9525">
            <a:noFill/>
            <a:miter lim="800000"/>
            <a:headEnd/>
            <a:tailEnd/>
          </a:ln>
        </p:spPr>
      </p:pic>
      <p:pic>
        <p:nvPicPr>
          <p:cNvPr id="50" name="Picture 2" descr="C:\Users\Administrator\Desktop\兔子.png"/>
          <p:cNvPicPr>
            <a:picLocks noChangeAspect="1" noChangeArrowheads="1"/>
          </p:cNvPicPr>
          <p:nvPr/>
        </p:nvPicPr>
        <p:blipFill>
          <a:blip r:embed="rId7"/>
          <a:srcRect/>
          <a:stretch>
            <a:fillRect/>
          </a:stretch>
        </p:blipFill>
        <p:spPr bwMode="auto">
          <a:xfrm>
            <a:off x="5876925" y="4352925"/>
            <a:ext cx="800100" cy="790575"/>
          </a:xfrm>
          <a:prstGeom prst="rect">
            <a:avLst/>
          </a:prstGeom>
          <a:noFill/>
          <a:ln w="9525">
            <a:noFill/>
            <a:miter lim="800000"/>
            <a:headEnd/>
            <a:tailEnd/>
          </a:ln>
        </p:spPr>
      </p:pic>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1000" fill="hold"/>
                                        <p:tgtEl>
                                          <p:spTgt spid="44"/>
                                        </p:tgtEl>
                                        <p:attrNameLst>
                                          <p:attrName>ppt_x</p:attrName>
                                        </p:attrNameLst>
                                      </p:cBhvr>
                                      <p:tavLst>
                                        <p:tav tm="0">
                                          <p:val>
                                            <p:strVal val="#ppt_x-.2"/>
                                          </p:val>
                                        </p:tav>
                                        <p:tav tm="100000">
                                          <p:val>
                                            <p:strVal val="#ppt_x"/>
                                          </p:val>
                                        </p:tav>
                                      </p:tavLst>
                                    </p:anim>
                                    <p:anim calcmode="lin" valueType="num">
                                      <p:cBhvr>
                                        <p:cTn id="14"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4"/>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1000" fill="hold"/>
                                        <p:tgtEl>
                                          <p:spTgt spid="48"/>
                                        </p:tgtEl>
                                        <p:attrNameLst>
                                          <p:attrName>ppt_x</p:attrName>
                                        </p:attrNameLst>
                                      </p:cBhvr>
                                      <p:tavLst>
                                        <p:tav tm="0">
                                          <p:val>
                                            <p:strVal val="#ppt_x-.2"/>
                                          </p:val>
                                        </p:tav>
                                        <p:tav tm="100000">
                                          <p:val>
                                            <p:strVal val="#ppt_x"/>
                                          </p:val>
                                        </p:tav>
                                      </p:tavLst>
                                    </p:anim>
                                    <p:anim calcmode="lin" valueType="num">
                                      <p:cBhvr>
                                        <p:cTn id="20" dur="10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8"/>
                                        </p:tgtEl>
                                      </p:cBhvr>
                                    </p:animEffect>
                                  </p:childTnLst>
                                </p:cTn>
                              </p:par>
                            </p:childTnLst>
                          </p:cTn>
                        </p:par>
                        <p:par>
                          <p:cTn id="22" fill="hold">
                            <p:stCondLst>
                              <p:cond delay="3000"/>
                            </p:stCondLst>
                            <p:childTnLst>
                              <p:par>
                                <p:cTn id="23" presetID="0" presetClass="path" presetSubtype="0" accel="50000" decel="50000" fill="hold" nodeType="afterEffect">
                                  <p:stCondLst>
                                    <p:cond delay="0"/>
                                  </p:stCondLst>
                                  <p:childTnLst>
                                    <p:animMotion origin="layout" path="M 0.03984 -0.24838 C 0.03346 -0.25232 0.02799 -0.25787 0.02213 -0.2625 C 0.01888 -0.26505 0.01549 -0.26597 0.01237 -0.26783 C 0.0112 -0.26852 0.01041 -0.27084 0.00937 -0.27153 C 0.0082 -0.27222 -0.00065 -0.27477 -0.00143 -0.275 C -0.00834 -0.27732 -0.01393 -0.28079 -0.0211 -0.28195 C -0.02539 -0.28403 -0.02956 -0.28634 -0.03386 -0.28912 C -0.03711 -0.29097 -0.03867 -0.29005 -0.04167 -0.29259 C -0.04714 -0.29746 -0.05222 -0.30232 -0.05834 -0.30486 C -0.05925 -0.30602 -0.06016 -0.30764 -0.0612 -0.30857 C -0.06224 -0.30949 -0.06328 -0.30949 -0.06419 -0.31019 C -0.07031 -0.31644 -0.07513 -0.32384 -0.0819 -0.32801 C -0.08477 -0.3331 -0.08776 -0.33843 -0.09076 -0.34375 C -0.09232 -0.34676 -0.09479 -0.34699 -0.09662 -0.34908 C -0.09948 -0.35695 -0.10456 -0.36343 -0.10834 -0.37037 C -0.11406 -0.38056 -0.11979 -0.39074 -0.125 -0.40209 C -0.13268 -0.41829 -0.13607 -0.44236 -0.13972 -0.46204 C -0.14063 -0.47315 -0.14219 -0.4831 -0.14362 -0.49375 C -0.14388 -0.51945 -0.14102 -0.57824 -0.14753 -0.61389 C -0.15026 -0.65695 -0.14948 -0.69468 -0.16029 -0.7338 C -0.16224 -0.74028 -0.1638 -0.74954 -0.16628 -0.75509 C -0.17318 -0.7713 -0.16966 -0.76088 -0.175 -0.76921 C -0.17865 -0.77431 -0.18229 -0.78241 -0.18685 -0.78496 C -0.19935 -0.79259 -0.21068 -0.79584 -0.22409 -0.79746 C -0.25052 -0.8132 -0.28073 -0.79977 -0.30847 -0.7956 C -0.32891 -0.78334 -0.34271 -0.79769 -0.35847 -0.8132 C -0.36107 -0.81574 -0.36432 -0.81644 -0.36641 -0.82037 C -0.36979 -0.82639 -0.3724 -0.82871 -0.37709 -0.83079 C -0.38099 -0.83773 -0.38568 -0.83889 -0.38985 -0.84491 C -0.39375 -0.85093 -0.39714 -0.85371 -0.40169 -0.85903 C -0.40365 -0.86158 -0.40638 -0.86065 -0.40847 -0.86273 C -0.41472 -0.86875 -0.41745 -0.87199 -0.42422 -0.875 C -0.4293 -0.88102 -0.43594 -0.88287 -0.44193 -0.88565 C -0.45143 -0.89699 -0.48125 -0.89236 -0.48503 -0.89259 C -0.49518 -0.89884 -0.48386 -0.89259 -0.50951 -0.89259 C -0.55573 -0.89259 -0.60182 -0.89375 -0.64792 -0.89445 C -0.65742 -0.90023 -0.66589 -0.91088 -0.67539 -0.91736 C -0.67852 -0.91968 -0.68073 -0.92431 -0.68412 -0.92431 " pathEditMode="relative" rAng="0" ptsTypes="fffffffffffffffffffffffffffffffffffffA">
                                      <p:cBhvr>
                                        <p:cTn id="24" dur="2000" fill="hold"/>
                                        <p:tgtEl>
                                          <p:spTgt spid="47"/>
                                        </p:tgtEl>
                                        <p:attrNameLst>
                                          <p:attrName>ppt_x</p:attrName>
                                          <p:attrName>ppt_y</p:attrName>
                                        </p:attrNameLst>
                                      </p:cBhvr>
                                      <p:rCtr x="-36200" y="-33800"/>
                                    </p:animMotion>
                                  </p:childTnLst>
                                </p:cTn>
                              </p:par>
                            </p:childTnLst>
                          </p:cTn>
                        </p:par>
                        <p:par>
                          <p:cTn id="25" fill="hold">
                            <p:stCondLst>
                              <p:cond delay="5000"/>
                            </p:stCondLst>
                            <p:childTnLst>
                              <p:par>
                                <p:cTn id="26" presetID="23" presetClass="entr" presetSubtype="16"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childTnLst>
                                </p:cTn>
                              </p:par>
                              <p:par>
                                <p:cTn id="30" presetID="1"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par>
                                <p:cTn id="32" presetID="0" presetClass="path" presetSubtype="0" accel="50000" decel="50000" fill="hold" nodeType="withEffect">
                                  <p:stCondLst>
                                    <p:cond delay="0"/>
                                  </p:stCondLst>
                                  <p:childTnLst>
                                    <p:animMotion origin="layout" path="M -0.05104 0.01759 C -0.05638 0.01134 -0.05586 0.00416 -0.05938 -0.00463 C -0.06029 -0.00671 -0.06159 -0.0081 -0.0625 -0.01019 C -0.06706 -0.0206 -0.06836 -0.03033 -0.075 -0.03611 C -0.08464 -0.03033 -0.09271 -0.02685 -0.1 -0.01389 C -0.10195 -0.00324 -0.10039 0.00926 -0.10313 0.01944 C -0.10404 0.02291 -0.10938 0.02315 -0.10938 0.02338 C -0.11498 0.02199 -0.1207 0.02222 -0.12604 0.01944 C -0.12722 0.01875 -0.12761 0.01597 -0.12813 0.01389 C -0.13307 -0.00671 -0.12266 0.02407 -0.13333 -0.00463 C -0.13477 -0.00857 -0.13503 -0.01366 -0.13646 -0.01759 C -0.13867 -0.02338 -0.14154 -0.02847 -0.14375 -0.03426 C -0.1444 -0.03611 -0.14466 -0.03912 -0.14583 -0.03982 C -0.15013 -0.04236 -0.14805 -0.04051 -0.15208 -0.04537 C -0.16315 -0.04468 -0.17435 -0.04584 -0.18542 -0.04352 C -0.18672 -0.04329 -0.18724 -0.04005 -0.1875 -0.03796 C -0.18841 -0.02871 -0.18737 -0.01921 -0.18854 -0.01019 C -0.18906 -0.00579 -0.19128 -0.00278 -0.19271 0.00092 C -0.1957 0.00879 -0.19623 0.01643 -0.2 0.02315 C -0.20169 0.03241 -0.20534 0.0368 -0.21042 0.03981 C -0.21862 0.03773 -0.22214 0.03704 -0.22917 0.0287 C -0.23125 0.02616 -0.23542 0.02129 -0.23542 0.02153 C -0.23685 0.01759 -0.23815 0.01389 -0.23958 0.01018 C -0.24505 -0.00417 -0.24219 -0.02477 -0.25104 -0.03611 C -0.25404 -0.03982 -0.25599 -0.04028 -0.25938 -0.04167 C -0.26914 -0.04097 -0.27891 -0.04213 -0.28854 -0.03982 C -0.29219 -0.03889 -0.2918 -0.03056 -0.29271 -0.02685 C -0.29518 -0.0169 -0.29857 -0.01412 -0.30208 -0.00463 C -0.30352 -0.00093 -0.3043 0.0037 -0.30625 0.00648 C -0.31133 0.01342 -0.31693 0.01597 -0.32292 0.01944 C -0.32852 0.02268 -0.33281 0.03079 -0.33854 0.03426 C -0.34037 0.03403 -0.34974 0.0331 -0.35313 0.03055 C -0.35625 0.02824 -0.35768 0.025 -0.36146 0.025 " pathEditMode="relative" rAng="0" ptsTypes="ffffffffffffffffffffffffffffffffA">
                                      <p:cBhvr>
                                        <p:cTn id="33" dur="2000" fill="hold"/>
                                        <p:tgtEl>
                                          <p:spTgt spid="50"/>
                                        </p:tgtEl>
                                        <p:attrNameLst>
                                          <p:attrName>ppt_x</p:attrName>
                                          <p:attrName>ppt_y</p:attrName>
                                        </p:attrNameLst>
                                      </p:cBhvr>
                                      <p:rCtr x="-15500" y="-2100"/>
                                    </p:animMotion>
                                  </p:childTnLst>
                                </p:cTn>
                              </p:par>
                            </p:childTnLst>
                          </p:cTn>
                        </p:par>
                        <p:par>
                          <p:cTn id="34" fill="hold">
                            <p:stCondLst>
                              <p:cond delay="7000"/>
                            </p:stCondLst>
                            <p:childTnLst>
                              <p:par>
                                <p:cTn id="35" presetID="26"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down)">
                                      <p:cBhvr>
                                        <p:cTn id="37" dur="580">
                                          <p:stCondLst>
                                            <p:cond delay="0"/>
                                          </p:stCondLst>
                                        </p:cTn>
                                        <p:tgtEl>
                                          <p:spTgt spid="64"/>
                                        </p:tgtEl>
                                      </p:cBhvr>
                                    </p:animEffect>
                                    <p:anim calcmode="lin" valueType="num">
                                      <p:cBhvr>
                                        <p:cTn id="38"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43" dur="26">
                                          <p:stCondLst>
                                            <p:cond delay="650"/>
                                          </p:stCondLst>
                                        </p:cTn>
                                        <p:tgtEl>
                                          <p:spTgt spid="64"/>
                                        </p:tgtEl>
                                      </p:cBhvr>
                                      <p:to x="100000" y="60000"/>
                                    </p:animScale>
                                    <p:animScale>
                                      <p:cBhvr>
                                        <p:cTn id="44" dur="166" decel="50000">
                                          <p:stCondLst>
                                            <p:cond delay="676"/>
                                          </p:stCondLst>
                                        </p:cTn>
                                        <p:tgtEl>
                                          <p:spTgt spid="64"/>
                                        </p:tgtEl>
                                      </p:cBhvr>
                                      <p:to x="100000" y="100000"/>
                                    </p:animScale>
                                    <p:animScale>
                                      <p:cBhvr>
                                        <p:cTn id="45" dur="26">
                                          <p:stCondLst>
                                            <p:cond delay="1312"/>
                                          </p:stCondLst>
                                        </p:cTn>
                                        <p:tgtEl>
                                          <p:spTgt spid="64"/>
                                        </p:tgtEl>
                                      </p:cBhvr>
                                      <p:to x="100000" y="80000"/>
                                    </p:animScale>
                                    <p:animScale>
                                      <p:cBhvr>
                                        <p:cTn id="46" dur="166" decel="50000">
                                          <p:stCondLst>
                                            <p:cond delay="1338"/>
                                          </p:stCondLst>
                                        </p:cTn>
                                        <p:tgtEl>
                                          <p:spTgt spid="64"/>
                                        </p:tgtEl>
                                      </p:cBhvr>
                                      <p:to x="100000" y="100000"/>
                                    </p:animScale>
                                    <p:animScale>
                                      <p:cBhvr>
                                        <p:cTn id="47" dur="26">
                                          <p:stCondLst>
                                            <p:cond delay="1642"/>
                                          </p:stCondLst>
                                        </p:cTn>
                                        <p:tgtEl>
                                          <p:spTgt spid="64"/>
                                        </p:tgtEl>
                                      </p:cBhvr>
                                      <p:to x="100000" y="90000"/>
                                    </p:animScale>
                                    <p:animScale>
                                      <p:cBhvr>
                                        <p:cTn id="48" dur="166" decel="50000">
                                          <p:stCondLst>
                                            <p:cond delay="1668"/>
                                          </p:stCondLst>
                                        </p:cTn>
                                        <p:tgtEl>
                                          <p:spTgt spid="64"/>
                                        </p:tgtEl>
                                      </p:cBhvr>
                                      <p:to x="100000" y="100000"/>
                                    </p:animScale>
                                    <p:animScale>
                                      <p:cBhvr>
                                        <p:cTn id="49" dur="26">
                                          <p:stCondLst>
                                            <p:cond delay="1808"/>
                                          </p:stCondLst>
                                        </p:cTn>
                                        <p:tgtEl>
                                          <p:spTgt spid="64"/>
                                        </p:tgtEl>
                                      </p:cBhvr>
                                      <p:to x="100000" y="95000"/>
                                    </p:animScale>
                                    <p:animScale>
                                      <p:cBhvr>
                                        <p:cTn id="50" dur="166" decel="50000">
                                          <p:stCondLst>
                                            <p:cond delay="1834"/>
                                          </p:stCondLst>
                                        </p:cTn>
                                        <p:tgtEl>
                                          <p:spTgt spid="6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1787</Words>
  <Application>Microsoft Office PowerPoint</Application>
  <PresentationFormat>全屏显示(16:9)</PresentationFormat>
  <Paragraphs>109</Paragraphs>
  <Slides>39</Slides>
  <Notes>5</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User</cp:lastModifiedBy>
  <cp:revision>2</cp:revision>
  <dcterms:created xsi:type="dcterms:W3CDTF">2020-02-27T09:21:44Z</dcterms:created>
  <dcterms:modified xsi:type="dcterms:W3CDTF">2020-03-12T09:21:43Z</dcterms:modified>
</cp:coreProperties>
</file>