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sldIdLst>
    <p:sldId id="257" r:id="rId2"/>
    <p:sldId id="258" r:id="rId3"/>
    <p:sldId id="259" r:id="rId4"/>
    <p:sldId id="30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1" r:id="rId31"/>
    <p:sldId id="289" r:id="rId32"/>
    <p:sldId id="290" r:id="rId33"/>
    <p:sldId id="292" r:id="rId34"/>
    <p:sldId id="294" r:id="rId35"/>
    <p:sldId id="302" r:id="rId36"/>
    <p:sldId id="303" r:id="rId37"/>
    <p:sldId id="295" r:id="rId38"/>
    <p:sldId id="296" r:id="rId39"/>
    <p:sldId id="338" r:id="rId40"/>
    <p:sldId id="297" r:id="rId41"/>
    <p:sldId id="298" r:id="rId42"/>
    <p:sldId id="299" r:id="rId4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74" autoAdjust="0"/>
  </p:normalViewPr>
  <p:slideViewPr>
    <p:cSldViewPr snapToGrid="0">
      <p:cViewPr>
        <p:scale>
          <a:sx n="66" d="100"/>
          <a:sy n="66" d="100"/>
        </p:scale>
        <p:origin x="-2256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AppData/Local/Temp/HZ$D.625.596/&#20108;&#21147;&#24179;&#34913;&#65288;&#24050;&#25913;&#65289;/12.sw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12.sw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C:\Documents%20and%20Settings\jujumao\Local%20Settings\Temp\Rar$DI00.031\196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&#36229;&#32423;&#24040;&#26143;&#30340;&#31934;&#24425;&#25237;&#31726;&#29255;&#27573;.fl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/>
          <p:nvPr/>
        </p:nvSpPr>
        <p:spPr>
          <a:xfrm>
            <a:off x="1524000" y="5157788"/>
            <a:ext cx="9144000" cy="0"/>
          </a:xfrm>
          <a:prstGeom prst="line">
            <a:avLst/>
          </a:prstGeom>
          <a:ln w="762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075" name="Group 8"/>
          <p:cNvGrpSpPr/>
          <p:nvPr/>
        </p:nvGrpSpPr>
        <p:grpSpPr>
          <a:xfrm>
            <a:off x="4079875" y="3284538"/>
            <a:ext cx="3671888" cy="1873250"/>
            <a:chOff x="0" y="0"/>
            <a:chExt cx="1074" cy="360"/>
          </a:xfrm>
        </p:grpSpPr>
        <p:pic>
          <p:nvPicPr>
            <p:cNvPr id="3089" name="Picture 9" descr="未定标题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74" cy="360"/>
            </a:xfrm>
            <a:prstGeom prst="rect">
              <a:avLst/>
            </a:prstGeom>
            <a:solidFill>
              <a:srgbClr val="00FF00"/>
            </a:solidFill>
            <a:ln w="9525">
              <a:noFill/>
            </a:ln>
          </p:spPr>
        </p:pic>
        <p:sp>
          <p:nvSpPr>
            <p:cNvPr id="3090" name="Oval 10"/>
            <p:cNvSpPr/>
            <p:nvPr/>
          </p:nvSpPr>
          <p:spPr>
            <a:xfrm>
              <a:off x="484" y="138"/>
              <a:ext cx="63" cy="42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76" name="Group 12"/>
          <p:cNvGrpSpPr/>
          <p:nvPr/>
        </p:nvGrpSpPr>
        <p:grpSpPr>
          <a:xfrm>
            <a:off x="5448300" y="2565400"/>
            <a:ext cx="1401763" cy="1512888"/>
            <a:chOff x="0" y="0"/>
            <a:chExt cx="883" cy="953"/>
          </a:xfrm>
        </p:grpSpPr>
        <p:sp>
          <p:nvSpPr>
            <p:cNvPr id="3087" name="Line 13"/>
            <p:cNvSpPr/>
            <p:nvPr/>
          </p:nvSpPr>
          <p:spPr>
            <a:xfrm>
              <a:off x="227" y="356"/>
              <a:ext cx="0" cy="597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  <p:sp>
          <p:nvSpPr>
            <p:cNvPr id="3088" name="Text Box 14"/>
            <p:cNvSpPr txBox="1"/>
            <p:nvPr/>
          </p:nvSpPr>
          <p:spPr>
            <a:xfrm>
              <a:off x="0" y="0"/>
              <a:ext cx="8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支持力</a:t>
              </a:r>
            </a:p>
          </p:txBody>
        </p:sp>
      </p:grpSp>
      <p:grpSp>
        <p:nvGrpSpPr>
          <p:cNvPr id="3077" name="Group 15"/>
          <p:cNvGrpSpPr/>
          <p:nvPr/>
        </p:nvGrpSpPr>
        <p:grpSpPr>
          <a:xfrm>
            <a:off x="5448300" y="4292600"/>
            <a:ext cx="995363" cy="1371600"/>
            <a:chOff x="0" y="0"/>
            <a:chExt cx="627" cy="864"/>
          </a:xfrm>
        </p:grpSpPr>
        <p:sp>
          <p:nvSpPr>
            <p:cNvPr id="3085" name="Line 16"/>
            <p:cNvSpPr/>
            <p:nvPr/>
          </p:nvSpPr>
          <p:spPr>
            <a:xfrm>
              <a:off x="227" y="0"/>
              <a:ext cx="0" cy="549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3086" name="Text Box 17"/>
            <p:cNvSpPr txBox="1"/>
            <p:nvPr/>
          </p:nvSpPr>
          <p:spPr>
            <a:xfrm>
              <a:off x="0" y="499"/>
              <a:ext cx="6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重力</a:t>
              </a:r>
            </a:p>
          </p:txBody>
        </p:sp>
      </p:grpSp>
      <p:grpSp>
        <p:nvGrpSpPr>
          <p:cNvPr id="3078" name="Group 18"/>
          <p:cNvGrpSpPr/>
          <p:nvPr/>
        </p:nvGrpSpPr>
        <p:grpSpPr>
          <a:xfrm>
            <a:off x="5880100" y="3357563"/>
            <a:ext cx="2446338" cy="730250"/>
            <a:chOff x="0" y="0"/>
            <a:chExt cx="1541" cy="460"/>
          </a:xfrm>
        </p:grpSpPr>
        <p:sp>
          <p:nvSpPr>
            <p:cNvPr id="3083" name="Line 19"/>
            <p:cNvSpPr/>
            <p:nvPr/>
          </p:nvSpPr>
          <p:spPr>
            <a:xfrm flipV="1">
              <a:off x="0" y="454"/>
              <a:ext cx="1285" cy="6"/>
            </a:xfrm>
            <a:prstGeom prst="line">
              <a:avLst/>
            </a:prstGeom>
            <a:ln w="76200" cap="flat" cmpd="sng">
              <a:solidFill>
                <a:srgbClr val="00FF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3084" name="Text Box 20"/>
            <p:cNvSpPr txBox="1"/>
            <p:nvPr/>
          </p:nvSpPr>
          <p:spPr>
            <a:xfrm>
              <a:off x="658" y="0"/>
              <a:ext cx="8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22E91D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牵引力</a:t>
              </a:r>
            </a:p>
          </p:txBody>
        </p:sp>
      </p:grpSp>
      <p:grpSp>
        <p:nvGrpSpPr>
          <p:cNvPr id="3079" name="Group 21"/>
          <p:cNvGrpSpPr/>
          <p:nvPr/>
        </p:nvGrpSpPr>
        <p:grpSpPr>
          <a:xfrm>
            <a:off x="3792538" y="3357563"/>
            <a:ext cx="1944687" cy="719137"/>
            <a:chOff x="0" y="0"/>
            <a:chExt cx="1225" cy="453"/>
          </a:xfrm>
        </p:grpSpPr>
        <p:sp>
          <p:nvSpPr>
            <p:cNvPr id="3081" name="Line 22"/>
            <p:cNvSpPr/>
            <p:nvPr/>
          </p:nvSpPr>
          <p:spPr>
            <a:xfrm>
              <a:off x="0" y="453"/>
              <a:ext cx="1225" cy="0"/>
            </a:xfrm>
            <a:prstGeom prst="line">
              <a:avLst/>
            </a:prstGeom>
            <a:ln w="76200" cap="flat" cmpd="sng">
              <a:solidFill>
                <a:srgbClr val="00FF00"/>
              </a:solidFill>
              <a:prstDash val="solid"/>
              <a:headEnd type="stealth" w="med" len="med"/>
              <a:tailEnd type="none" w="med" len="med"/>
            </a:ln>
          </p:spPr>
        </p:sp>
        <p:sp>
          <p:nvSpPr>
            <p:cNvPr id="3082" name="Text Box 23"/>
            <p:cNvSpPr txBox="1"/>
            <p:nvPr/>
          </p:nvSpPr>
          <p:spPr>
            <a:xfrm>
              <a:off x="0" y="0"/>
              <a:ext cx="6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22E91D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阻力</a:t>
              </a:r>
            </a:p>
          </p:txBody>
        </p:sp>
      </p:grpSp>
      <p:sp>
        <p:nvSpPr>
          <p:cNvPr id="3080" name="矩形 25"/>
          <p:cNvSpPr/>
          <p:nvPr/>
        </p:nvSpPr>
        <p:spPr>
          <a:xfrm>
            <a:off x="1515904" y="980396"/>
            <a:ext cx="879983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7.4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探究物体受力时怎样运动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/>
          <p:nvPr/>
        </p:nvSpPr>
        <p:spPr>
          <a:xfrm>
            <a:off x="2279650" y="333375"/>
            <a:ext cx="6985000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：探究二力平衡的条件</a:t>
            </a:r>
          </a:p>
        </p:txBody>
      </p:sp>
      <p:sp>
        <p:nvSpPr>
          <p:cNvPr id="15363" name="Rectangle 2"/>
          <p:cNvSpPr/>
          <p:nvPr/>
        </p:nvSpPr>
        <p:spPr>
          <a:xfrm>
            <a:off x="2782888" y="1125538"/>
            <a:ext cx="381793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1、提出问题：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5364" name="Rectangle 3"/>
          <p:cNvSpPr/>
          <p:nvPr/>
        </p:nvSpPr>
        <p:spPr>
          <a:xfrm>
            <a:off x="2855913" y="2205038"/>
            <a:ext cx="19446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2、猜想： </a:t>
            </a:r>
          </a:p>
        </p:txBody>
      </p:sp>
      <p:sp>
        <p:nvSpPr>
          <p:cNvPr id="15365" name="Rectangle 4"/>
          <p:cNvSpPr/>
          <p:nvPr/>
        </p:nvSpPr>
        <p:spPr>
          <a:xfrm>
            <a:off x="3000375" y="1700213"/>
            <a:ext cx="51847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二力平衡要满足什么条件？ </a:t>
            </a:r>
          </a:p>
        </p:txBody>
      </p:sp>
      <p:sp>
        <p:nvSpPr>
          <p:cNvPr id="15366" name="Rectangle 6"/>
          <p:cNvSpPr/>
          <p:nvPr/>
        </p:nvSpPr>
        <p:spPr>
          <a:xfrm>
            <a:off x="4440238" y="2205038"/>
            <a:ext cx="597693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（提示：</a:t>
            </a:r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力的三要素</a:t>
            </a:r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来考虑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7" name="Text Box 24"/>
          <p:cNvSpPr txBox="1"/>
          <p:nvPr/>
        </p:nvSpPr>
        <p:spPr>
          <a:xfrm>
            <a:off x="3071813" y="3284538"/>
            <a:ext cx="6480175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）两个力的大小可能要相等</a:t>
            </a:r>
          </a:p>
        </p:txBody>
      </p:sp>
      <p:sp>
        <p:nvSpPr>
          <p:cNvPr id="15368" name="Text Box 25"/>
          <p:cNvSpPr txBox="1"/>
          <p:nvPr/>
        </p:nvSpPr>
        <p:spPr>
          <a:xfrm>
            <a:off x="3071813" y="3860800"/>
            <a:ext cx="6696075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）两个力的方向可能要相反</a:t>
            </a:r>
          </a:p>
        </p:txBody>
      </p:sp>
      <p:sp>
        <p:nvSpPr>
          <p:cNvPr id="15369" name="Text Box 26"/>
          <p:cNvSpPr txBox="1"/>
          <p:nvPr/>
        </p:nvSpPr>
        <p:spPr>
          <a:xfrm>
            <a:off x="3071813" y="4365625"/>
            <a:ext cx="5903912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）两个力可能要在一条直线上</a:t>
            </a:r>
          </a:p>
        </p:txBody>
      </p:sp>
      <p:sp>
        <p:nvSpPr>
          <p:cNvPr id="15370" name="Text Box 27"/>
          <p:cNvSpPr txBox="1"/>
          <p:nvPr/>
        </p:nvSpPr>
        <p:spPr>
          <a:xfrm>
            <a:off x="3071813" y="2781300"/>
            <a:ext cx="5761037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）两个力应该在同一物体上</a:t>
            </a:r>
          </a:p>
        </p:txBody>
      </p:sp>
      <p:sp>
        <p:nvSpPr>
          <p:cNvPr id="15371" name="Rectangle 2"/>
          <p:cNvSpPr/>
          <p:nvPr/>
        </p:nvSpPr>
        <p:spPr>
          <a:xfrm>
            <a:off x="2855913" y="4868863"/>
            <a:ext cx="36718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3、设计实验</a:t>
            </a:r>
          </a:p>
        </p:txBody>
      </p:sp>
      <p:sp>
        <p:nvSpPr>
          <p:cNvPr id="15372" name="Rectangle 3"/>
          <p:cNvSpPr/>
          <p:nvPr/>
        </p:nvSpPr>
        <p:spPr>
          <a:xfrm>
            <a:off x="3000375" y="5949950"/>
            <a:ext cx="626046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D2A0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控制变量法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是实验中必须采用的方法。</a:t>
            </a:r>
          </a:p>
        </p:txBody>
      </p:sp>
      <p:sp>
        <p:nvSpPr>
          <p:cNvPr id="15373" name="Text Box 5"/>
          <p:cNvSpPr txBox="1"/>
          <p:nvPr/>
        </p:nvSpPr>
        <p:spPr>
          <a:xfrm>
            <a:off x="3000375" y="5445125"/>
            <a:ext cx="547211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想想看实验要分几次完成呢？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 animBg="1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2424113" y="620713"/>
            <a:ext cx="30241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实验步骤：</a:t>
            </a:r>
          </a:p>
        </p:txBody>
      </p:sp>
      <p:sp>
        <p:nvSpPr>
          <p:cNvPr id="16387" name="Rectangle 3"/>
          <p:cNvSpPr/>
          <p:nvPr/>
        </p:nvSpPr>
        <p:spPr>
          <a:xfrm>
            <a:off x="1919288" y="1196975"/>
            <a:ext cx="8424862" cy="179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、两盘中砝码的质量相等；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、两盘中砝码的质量不相等；</a:t>
            </a:r>
          </a:p>
          <a:p>
            <a:pPr lvl="0"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、两盘中砝码的质量相等，将小车在水平桌面上扭转一个小角度后释放。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2063750" y="3860800"/>
            <a:ext cx="3816350" cy="2225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及时观察、记录：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小车的运动情况（运动、静止）、受力情况（水平方向上所受力的大小、方向、作用点）</a:t>
            </a:r>
          </a:p>
        </p:txBody>
      </p:sp>
      <p:sp>
        <p:nvSpPr>
          <p:cNvPr id="16389" name="矩形 6"/>
          <p:cNvSpPr/>
          <p:nvPr/>
        </p:nvSpPr>
        <p:spPr>
          <a:xfrm>
            <a:off x="2279650" y="3141663"/>
            <a:ext cx="33115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、进行实验：</a:t>
            </a:r>
          </a:p>
        </p:txBody>
      </p:sp>
      <p:pic>
        <p:nvPicPr>
          <p:cNvPr id="16390" name="Picture 4" descr="二力平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63" y="3068638"/>
            <a:ext cx="4859337" cy="2706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1847850" y="1412875"/>
          <a:ext cx="8351520" cy="4185920"/>
        </p:xfrm>
        <a:graphic>
          <a:graphicData uri="http://schemas.openxmlformats.org/drawingml/2006/table">
            <a:tbl>
              <a:tblPr/>
              <a:tblGrid>
                <a:gridCol w="1704975"/>
                <a:gridCol w="1158875"/>
                <a:gridCol w="2658745"/>
                <a:gridCol w="2828925"/>
              </a:tblGrid>
              <a:tr h="812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小车所受二力情况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小车运动情况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（静止与否）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质量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是否在一直线上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812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相等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不相等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相等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5" name="Text Box 79"/>
          <p:cNvSpPr txBox="1"/>
          <p:nvPr/>
        </p:nvSpPr>
        <p:spPr>
          <a:xfrm>
            <a:off x="2116138" y="914400"/>
            <a:ext cx="3098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0" name="Text Box 80"/>
          <p:cNvSpPr txBox="1"/>
          <p:nvPr/>
        </p:nvSpPr>
        <p:spPr>
          <a:xfrm>
            <a:off x="3648075" y="3286125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17441" name="Text Box 81"/>
          <p:cNvSpPr txBox="1"/>
          <p:nvPr/>
        </p:nvSpPr>
        <p:spPr>
          <a:xfrm>
            <a:off x="5591175" y="3213100"/>
            <a:ext cx="54038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</a:p>
        </p:txBody>
      </p:sp>
      <p:sp>
        <p:nvSpPr>
          <p:cNvPr id="17442" name="Text Box 82"/>
          <p:cNvSpPr txBox="1"/>
          <p:nvPr/>
        </p:nvSpPr>
        <p:spPr>
          <a:xfrm>
            <a:off x="8472488" y="3213100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</a:p>
        </p:txBody>
      </p:sp>
      <p:sp>
        <p:nvSpPr>
          <p:cNvPr id="17443" name="Text Box 83"/>
          <p:cNvSpPr txBox="1"/>
          <p:nvPr/>
        </p:nvSpPr>
        <p:spPr>
          <a:xfrm>
            <a:off x="3719513" y="4078288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17444" name="Text Box 84"/>
          <p:cNvSpPr txBox="1"/>
          <p:nvPr/>
        </p:nvSpPr>
        <p:spPr>
          <a:xfrm>
            <a:off x="5591175" y="4005263"/>
            <a:ext cx="54038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</a:p>
        </p:txBody>
      </p:sp>
      <p:sp>
        <p:nvSpPr>
          <p:cNvPr id="17445" name="Text Box 86"/>
          <p:cNvSpPr txBox="1"/>
          <p:nvPr/>
        </p:nvSpPr>
        <p:spPr>
          <a:xfrm>
            <a:off x="8399463" y="4005263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17446" name="Text Box 87"/>
          <p:cNvSpPr txBox="1"/>
          <p:nvPr/>
        </p:nvSpPr>
        <p:spPr>
          <a:xfrm>
            <a:off x="3719513" y="4941888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相反</a:t>
            </a:r>
          </a:p>
        </p:txBody>
      </p:sp>
      <p:sp>
        <p:nvSpPr>
          <p:cNvPr id="17447" name="Text Box 88"/>
          <p:cNvSpPr txBox="1"/>
          <p:nvPr/>
        </p:nvSpPr>
        <p:spPr>
          <a:xfrm>
            <a:off x="5664200" y="4868863"/>
            <a:ext cx="54038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否</a:t>
            </a:r>
          </a:p>
        </p:txBody>
      </p:sp>
      <p:sp>
        <p:nvSpPr>
          <p:cNvPr id="17448" name="Text Box 89"/>
          <p:cNvSpPr txBox="1"/>
          <p:nvPr/>
        </p:nvSpPr>
        <p:spPr>
          <a:xfrm>
            <a:off x="8399463" y="4870450"/>
            <a:ext cx="8985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16425" name="矩形 13"/>
          <p:cNvSpPr/>
          <p:nvPr/>
        </p:nvSpPr>
        <p:spPr>
          <a:xfrm>
            <a:off x="2351088" y="549275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实验记录：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 build="allAtOnce"/>
      <p:bldP spid="17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1847850" y="1196975"/>
            <a:ext cx="8569325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二力平衡的条件：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作用在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一个物体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上的两个力，如果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大小相等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方向相反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，并作用在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同一直线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上，则这两个力就相互平衡。</a:t>
            </a:r>
          </a:p>
        </p:txBody>
      </p:sp>
      <p:sp>
        <p:nvSpPr>
          <p:cNvPr id="17411" name="矩形 3"/>
          <p:cNvSpPr/>
          <p:nvPr/>
        </p:nvSpPr>
        <p:spPr>
          <a:xfrm>
            <a:off x="2135188" y="476250"/>
            <a:ext cx="316801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、得出结论：</a:t>
            </a:r>
          </a:p>
        </p:txBody>
      </p:sp>
      <p:sp>
        <p:nvSpPr>
          <p:cNvPr id="18436" name="Rectangle 4"/>
          <p:cNvSpPr txBox="1"/>
          <p:nvPr/>
        </p:nvSpPr>
        <p:spPr>
          <a:xfrm>
            <a:off x="2711450" y="3789363"/>
            <a:ext cx="6913563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Calibri" panose="020F0502020204030204" charset="0"/>
                <a:ea typeface="黑体" panose="02010609060101010101" pitchFamily="49" charset="-122"/>
              </a:rPr>
              <a:t>大小相等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Calibri" panose="020F0502020204030204" charset="0"/>
                <a:ea typeface="黑体" panose="02010609060101010101" pitchFamily="49" charset="-122"/>
              </a:rPr>
              <a:t>方向相反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Calibri" panose="020F0502020204030204" charset="0"/>
                <a:ea typeface="黑体" panose="02010609060101010101" pitchFamily="49" charset="-122"/>
              </a:rPr>
              <a:t>作用在同一直线上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zh-CN" altLang="en-US" sz="3200" b="1" dirty="0">
                <a:latin typeface="Calibri" panose="020F0502020204030204" charset="0"/>
                <a:ea typeface="黑体" panose="02010609060101010101" pitchFamily="49" charset="-122"/>
                <a:sym typeface="+mn-ea"/>
              </a:rPr>
              <a:t>作用在同一物体上</a:t>
            </a:r>
            <a:endParaRPr lang="zh-CN" altLang="en-US" sz="3200" b="1" dirty="0"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18441" name="矩形 10"/>
          <p:cNvSpPr/>
          <p:nvPr/>
        </p:nvSpPr>
        <p:spPr>
          <a:xfrm>
            <a:off x="2566988" y="2997200"/>
            <a:ext cx="508254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二力平衡条件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可以概括为：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SCF0009"/>
          <p:cNvPicPr>
            <a:picLocks noChangeAspect="1"/>
          </p:cNvPicPr>
          <p:nvPr/>
        </p:nvPicPr>
        <p:blipFill>
          <a:blip r:embed="rId2"/>
          <a:srcRect l="15565" t="4240" r="11092" b="18257"/>
          <a:stretch>
            <a:fillRect/>
          </a:stretch>
        </p:blipFill>
        <p:spPr>
          <a:xfrm>
            <a:off x="6527800" y="981075"/>
            <a:ext cx="3744913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Oval 7"/>
          <p:cNvSpPr/>
          <p:nvPr/>
        </p:nvSpPr>
        <p:spPr>
          <a:xfrm>
            <a:off x="8235950" y="2381250"/>
            <a:ext cx="144463" cy="1444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Line 8"/>
          <p:cNvSpPr/>
          <p:nvPr/>
        </p:nvSpPr>
        <p:spPr>
          <a:xfrm flipV="1">
            <a:off x="8312150" y="727075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8437" name="Line 9"/>
          <p:cNvSpPr/>
          <p:nvPr/>
        </p:nvSpPr>
        <p:spPr>
          <a:xfrm>
            <a:off x="8312150" y="2492375"/>
            <a:ext cx="0" cy="16557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8438" name="Text Box 10"/>
          <p:cNvSpPr txBox="1"/>
          <p:nvPr/>
        </p:nvSpPr>
        <p:spPr>
          <a:xfrm>
            <a:off x="8399463" y="409575"/>
            <a:ext cx="792162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8439" name="Text Box 11"/>
          <p:cNvSpPr txBox="1"/>
          <p:nvPr/>
        </p:nvSpPr>
        <p:spPr>
          <a:xfrm>
            <a:off x="8472488" y="3860800"/>
            <a:ext cx="576262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8440" name="Oval 17"/>
          <p:cNvSpPr/>
          <p:nvPr/>
        </p:nvSpPr>
        <p:spPr>
          <a:xfrm>
            <a:off x="8183563" y="3500438"/>
            <a:ext cx="215900" cy="266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Line 31"/>
          <p:cNvSpPr/>
          <p:nvPr/>
        </p:nvSpPr>
        <p:spPr>
          <a:xfrm flipH="1">
            <a:off x="8328025" y="3571875"/>
            <a:ext cx="0" cy="1582738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2" name="矩形 9"/>
          <p:cNvSpPr/>
          <p:nvPr/>
        </p:nvSpPr>
        <p:spPr>
          <a:xfrm>
            <a:off x="8543925" y="4868863"/>
            <a:ext cx="62166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18443" name="矩形 11"/>
          <p:cNvSpPr/>
          <p:nvPr/>
        </p:nvSpPr>
        <p:spPr>
          <a:xfrm>
            <a:off x="1847850" y="765175"/>
            <a:ext cx="4572000" cy="3017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如图所示，杯子放在桌面上，处于静止状态。杯子的重力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、杯子对桌面的压力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、桌面对杯子的支持力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，这些力是什么关系？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8" name="矩形 13"/>
          <p:cNvSpPr/>
          <p:nvPr/>
        </p:nvSpPr>
        <p:spPr>
          <a:xfrm>
            <a:off x="2351088" y="4005263"/>
            <a:ext cx="41036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一对平衡力</a:t>
            </a:r>
            <a:endParaRPr lang="en-US" altLang="x-none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9" name="矩形 15"/>
          <p:cNvSpPr/>
          <p:nvPr/>
        </p:nvSpPr>
        <p:spPr>
          <a:xfrm>
            <a:off x="2424113" y="4724400"/>
            <a:ext cx="30956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3200" b="1" baseline="-25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呢？</a:t>
            </a:r>
            <a:endParaRPr lang="en-US" altLang="x-none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95550" y="5445125"/>
            <a:ext cx="460851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是一对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作用力和反作用力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/>
      <p:bldP spid="18439" grpId="0"/>
      <p:bldP spid="18440" grpId="0" animBg="1"/>
      <p:bldP spid="18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1774825" y="1341438"/>
          <a:ext cx="8686800" cy="4826000"/>
        </p:xfrm>
        <a:graphic>
          <a:graphicData uri="http://schemas.openxmlformats.org/drawingml/2006/table">
            <a:tbl>
              <a:tblPr/>
              <a:tblGrid>
                <a:gridCol w="1295400"/>
                <a:gridCol w="1657350"/>
                <a:gridCol w="2838450"/>
                <a:gridCol w="2895600"/>
              </a:tblGrid>
              <a:tr h="6775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一对平衡力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一对相互作用力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相同点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大小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835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44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不同点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受力物体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作用在同一物体上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力的变化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一个力发生变化，另一个力不一定随着变化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0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charset="0"/>
                          <a:ea typeface="宋体" panose="02010600030101010101" pitchFamily="2" charset="-122"/>
                        </a:rPr>
                        <a:t>力的性质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4" name="矩形 7"/>
          <p:cNvSpPr>
            <a:spLocks noChangeArrowheads="1"/>
          </p:cNvSpPr>
          <p:nvPr/>
        </p:nvSpPr>
        <p:spPr bwMode="auto">
          <a:xfrm>
            <a:off x="5087938" y="5589588"/>
            <a:ext cx="232791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不同性质的力</a:t>
            </a:r>
          </a:p>
        </p:txBody>
      </p:sp>
      <p:sp>
        <p:nvSpPr>
          <p:cNvPr id="20515" name="矩形 8"/>
          <p:cNvSpPr>
            <a:spLocks noChangeArrowheads="1"/>
          </p:cNvSpPr>
          <p:nvPr/>
        </p:nvSpPr>
        <p:spPr bwMode="auto">
          <a:xfrm>
            <a:off x="7751763" y="5589588"/>
            <a:ext cx="232791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相同性质的力</a:t>
            </a:r>
          </a:p>
        </p:txBody>
      </p:sp>
      <p:sp>
        <p:nvSpPr>
          <p:cNvPr id="19492" name="矩形 9"/>
          <p:cNvSpPr/>
          <p:nvPr/>
        </p:nvSpPr>
        <p:spPr>
          <a:xfrm>
            <a:off x="2135188" y="476250"/>
            <a:ext cx="813752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一对平衡力与一对相互作用力的异同</a:t>
            </a:r>
          </a:p>
        </p:txBody>
      </p:sp>
      <p:sp>
        <p:nvSpPr>
          <p:cNvPr id="20517" name="矩形 10"/>
          <p:cNvSpPr/>
          <p:nvPr/>
        </p:nvSpPr>
        <p:spPr>
          <a:xfrm>
            <a:off x="6527800" y="2060575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相等</a:t>
            </a:r>
          </a:p>
        </p:txBody>
      </p:sp>
      <p:sp>
        <p:nvSpPr>
          <p:cNvPr id="20518" name="矩形 11"/>
          <p:cNvSpPr/>
          <p:nvPr/>
        </p:nvSpPr>
        <p:spPr>
          <a:xfrm>
            <a:off x="5303838" y="2636838"/>
            <a:ext cx="375793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相反，且在同一直线上</a:t>
            </a:r>
          </a:p>
        </p:txBody>
      </p:sp>
      <p:sp>
        <p:nvSpPr>
          <p:cNvPr id="20519" name="矩形 12"/>
          <p:cNvSpPr/>
          <p:nvPr/>
        </p:nvSpPr>
        <p:spPr>
          <a:xfrm>
            <a:off x="7824788" y="3141663"/>
            <a:ext cx="21590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分别作用在两个物体上</a:t>
            </a:r>
          </a:p>
        </p:txBody>
      </p:sp>
      <p:sp>
        <p:nvSpPr>
          <p:cNvPr id="20520" name="矩形 13"/>
          <p:cNvSpPr/>
          <p:nvPr/>
        </p:nvSpPr>
        <p:spPr>
          <a:xfrm>
            <a:off x="7967663" y="4149725"/>
            <a:ext cx="198437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同时产生、 同时变化、同时消失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74825" y="1196975"/>
            <a:ext cx="889317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下图的物体中，哪个能处于静止状态？为什么？</a:t>
            </a:r>
          </a:p>
        </p:txBody>
      </p:sp>
      <p:pic>
        <p:nvPicPr>
          <p:cNvPr id="21507" name="Picture 5" descr="哪个能静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33" y="2015808"/>
            <a:ext cx="8569325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992313" y="4581525"/>
            <a:ext cx="8497888" cy="94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不能静止，因为两个力不作用在同一个物体上，不满足二力平衡的条件。</a:t>
            </a:r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2135188" y="404813"/>
            <a:ext cx="729996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活动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：讨论与二力平衡有关的问题</a:t>
            </a:r>
          </a:p>
        </p:txBody>
      </p:sp>
      <p:sp>
        <p:nvSpPr>
          <p:cNvPr id="21510" name="矩形 7"/>
          <p:cNvSpPr/>
          <p:nvPr/>
        </p:nvSpPr>
        <p:spPr>
          <a:xfrm>
            <a:off x="1919288" y="5661025"/>
            <a:ext cx="817245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不能静止，因为两个力不在同一直线上，不满足二力平衡的条件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6"/>
          <p:cNvSpPr/>
          <p:nvPr/>
        </p:nvSpPr>
        <p:spPr>
          <a:xfrm>
            <a:off x="2279333" y="2609533"/>
            <a:ext cx="7993062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en-US" altLang="zh-CN" sz="2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时，可以静止，因为两个力大小相等，方向相反，并且在同一直线上，满足二力平衡的条件</a:t>
            </a:r>
          </a:p>
        </p:txBody>
      </p:sp>
      <p:sp>
        <p:nvSpPr>
          <p:cNvPr id="22531" name="矩形 7"/>
          <p:cNvSpPr/>
          <p:nvPr/>
        </p:nvSpPr>
        <p:spPr>
          <a:xfrm>
            <a:off x="2207895" y="4192270"/>
            <a:ext cx="8135938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不能静止，因为两个力不在同一直线上，不满足二力平衡的条件</a:t>
            </a:r>
          </a:p>
        </p:txBody>
      </p:sp>
      <p:sp>
        <p:nvSpPr>
          <p:cNvPr id="22532" name="矩形 8"/>
          <p:cNvSpPr/>
          <p:nvPr/>
        </p:nvSpPr>
        <p:spPr>
          <a:xfrm>
            <a:off x="2352358" y="5776595"/>
            <a:ext cx="8135937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不能静止，因为两个力大小明显不相等，不满足二力平衡的条件</a:t>
            </a:r>
          </a:p>
        </p:txBody>
      </p:sp>
      <p:pic>
        <p:nvPicPr>
          <p:cNvPr id="21507" name="Picture 5" descr="哪个能静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78" y="-140652"/>
            <a:ext cx="8569325" cy="256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1847850" y="2490788"/>
            <a:ext cx="1901825" cy="13716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静止状态</a:t>
            </a:r>
          </a:p>
          <a:p>
            <a:pPr lvl="0" algn="ctr" eaLnBrk="0" hangingPunct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或匀速直线运动</a:t>
            </a:r>
          </a:p>
        </p:txBody>
      </p:sp>
      <p:sp>
        <p:nvSpPr>
          <p:cNvPr id="23555" name="Rectangle 4"/>
          <p:cNvSpPr/>
          <p:nvPr/>
        </p:nvSpPr>
        <p:spPr>
          <a:xfrm>
            <a:off x="7751763" y="2997200"/>
            <a:ext cx="2519362" cy="51816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受力为平衡力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3556" name="Rectangle 5"/>
          <p:cNvSpPr/>
          <p:nvPr/>
        </p:nvSpPr>
        <p:spPr>
          <a:xfrm>
            <a:off x="4800600" y="2995613"/>
            <a:ext cx="1800225" cy="51816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平衡状态</a:t>
            </a:r>
          </a:p>
        </p:txBody>
      </p:sp>
      <p:sp>
        <p:nvSpPr>
          <p:cNvPr id="23557" name="Line 6"/>
          <p:cNvSpPr/>
          <p:nvPr/>
        </p:nvSpPr>
        <p:spPr>
          <a:xfrm>
            <a:off x="6816725" y="3067050"/>
            <a:ext cx="762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58" name="Line 7"/>
          <p:cNvSpPr/>
          <p:nvPr/>
        </p:nvSpPr>
        <p:spPr>
          <a:xfrm rot="-10800000" flipH="1">
            <a:off x="3935413" y="3067050"/>
            <a:ext cx="792162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59" name="矩形 13"/>
          <p:cNvSpPr>
            <a:spLocks noChangeArrowheads="1"/>
          </p:cNvSpPr>
          <p:nvPr/>
        </p:nvSpPr>
        <p:spPr bwMode="auto">
          <a:xfrm>
            <a:off x="4511675" y="476250"/>
            <a:ext cx="523303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平衡力与平衡状态的关系</a:t>
            </a:r>
          </a:p>
        </p:txBody>
      </p:sp>
      <p:sp>
        <p:nvSpPr>
          <p:cNvPr id="23560" name="Line 30"/>
          <p:cNvSpPr/>
          <p:nvPr/>
        </p:nvSpPr>
        <p:spPr>
          <a:xfrm>
            <a:off x="8904288" y="3571875"/>
            <a:ext cx="0" cy="165735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1" name="Rectangle 4"/>
          <p:cNvSpPr/>
          <p:nvPr/>
        </p:nvSpPr>
        <p:spPr>
          <a:xfrm>
            <a:off x="5951538" y="5011738"/>
            <a:ext cx="1655762" cy="94488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符合二力平衡条件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3562" name="Rectangle 4"/>
          <p:cNvSpPr/>
          <p:nvPr/>
        </p:nvSpPr>
        <p:spPr>
          <a:xfrm>
            <a:off x="8399463" y="1555750"/>
            <a:ext cx="1512887" cy="51816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不受力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3563" name="Line 7"/>
          <p:cNvSpPr/>
          <p:nvPr/>
        </p:nvSpPr>
        <p:spPr>
          <a:xfrm rot="10800000">
            <a:off x="7680325" y="5229225"/>
            <a:ext cx="12239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4" name="Line 7"/>
          <p:cNvSpPr/>
          <p:nvPr/>
        </p:nvSpPr>
        <p:spPr>
          <a:xfrm>
            <a:off x="2566988" y="1843088"/>
            <a:ext cx="5761037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5" name="Line 7"/>
          <p:cNvSpPr/>
          <p:nvPr/>
        </p:nvSpPr>
        <p:spPr>
          <a:xfrm flipV="1">
            <a:off x="7680325" y="5659438"/>
            <a:ext cx="2016125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6" name="Line 12"/>
          <p:cNvSpPr/>
          <p:nvPr/>
        </p:nvSpPr>
        <p:spPr>
          <a:xfrm flipV="1">
            <a:off x="9696450" y="3500438"/>
            <a:ext cx="0" cy="215900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7" name="Line 12"/>
          <p:cNvSpPr/>
          <p:nvPr/>
        </p:nvSpPr>
        <p:spPr>
          <a:xfrm flipH="1" flipV="1">
            <a:off x="6743700" y="3500438"/>
            <a:ext cx="792163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8" name="Line 12"/>
          <p:cNvSpPr/>
          <p:nvPr/>
        </p:nvSpPr>
        <p:spPr>
          <a:xfrm flipH="1" flipV="1">
            <a:off x="3863975" y="3500438"/>
            <a:ext cx="792163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69" name="Line 12"/>
          <p:cNvSpPr/>
          <p:nvPr/>
        </p:nvSpPr>
        <p:spPr>
          <a:xfrm flipH="1">
            <a:off x="2566988" y="1843088"/>
            <a:ext cx="0" cy="64770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0" name="Rectangle 4"/>
          <p:cNvSpPr/>
          <p:nvPr/>
        </p:nvSpPr>
        <p:spPr>
          <a:xfrm>
            <a:off x="3719513" y="4437063"/>
            <a:ext cx="1008062" cy="179832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等大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反向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同物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72" name="Line 6"/>
          <p:cNvSpPr/>
          <p:nvPr/>
        </p:nvSpPr>
        <p:spPr>
          <a:xfrm flipH="1">
            <a:off x="4799013" y="5227638"/>
            <a:ext cx="9366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3" name="Line 12"/>
          <p:cNvSpPr/>
          <p:nvPr/>
        </p:nvSpPr>
        <p:spPr>
          <a:xfrm flipV="1">
            <a:off x="4870450" y="5732463"/>
            <a:ext cx="936625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" name="矩形 21"/>
          <p:cNvSpPr/>
          <p:nvPr/>
        </p:nvSpPr>
        <p:spPr>
          <a:xfrm>
            <a:off x="1774825" y="476250"/>
            <a:ext cx="293751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归纳、总结：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  <p:bldP spid="23555" grpId="0" bldLvl="0" animBg="1"/>
      <p:bldP spid="23556" grpId="0" bldLvl="0" animBg="1"/>
      <p:bldP spid="23561" grpId="0" bldLvl="0" animBg="1"/>
      <p:bldP spid="23562" grpId="0" bldLvl="0" animBg="1"/>
      <p:bldP spid="2357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6"/>
          <p:cNvSpPr/>
          <p:nvPr/>
        </p:nvSpPr>
        <p:spPr>
          <a:xfrm>
            <a:off x="1992313" y="772795"/>
            <a:ext cx="78486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利用二力平衡的条件求另一个力</a:t>
            </a:r>
          </a:p>
        </p:txBody>
      </p:sp>
      <p:sp>
        <p:nvSpPr>
          <p:cNvPr id="25603" name="矩形 8"/>
          <p:cNvSpPr/>
          <p:nvPr/>
        </p:nvSpPr>
        <p:spPr>
          <a:xfrm>
            <a:off x="3863975" y="2924175"/>
            <a:ext cx="115443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100N</a:t>
            </a:r>
          </a:p>
        </p:txBody>
      </p:sp>
      <p:sp>
        <p:nvSpPr>
          <p:cNvPr id="25604" name="矩形 9"/>
          <p:cNvSpPr/>
          <p:nvPr/>
        </p:nvSpPr>
        <p:spPr>
          <a:xfrm>
            <a:off x="7464425" y="1916113"/>
            <a:ext cx="115443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100N</a:t>
            </a:r>
          </a:p>
        </p:txBody>
      </p:sp>
      <p:sp>
        <p:nvSpPr>
          <p:cNvPr id="25605" name="矩形 10"/>
          <p:cNvSpPr/>
          <p:nvPr/>
        </p:nvSpPr>
        <p:spPr>
          <a:xfrm>
            <a:off x="4295775" y="3860800"/>
            <a:ext cx="12954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不会</a:t>
            </a:r>
          </a:p>
        </p:txBody>
      </p:sp>
      <p:sp>
        <p:nvSpPr>
          <p:cNvPr id="25606" name="矩形 11"/>
          <p:cNvSpPr/>
          <p:nvPr/>
        </p:nvSpPr>
        <p:spPr>
          <a:xfrm>
            <a:off x="1992313" y="1412875"/>
            <a:ext cx="8278812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）直接用手以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5m/s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的速度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向上拉起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100N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的物体，所需拉力大小是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_____   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；如果以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5m/s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的速度拉着物体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下降，所需拉力大小是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_____    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；如果这个物体在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下降过程中受到水平方向一对平衡力的作用，则运动状态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______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（选填“会”或“不会”）发生改变。</a:t>
            </a:r>
          </a:p>
        </p:txBody>
      </p:sp>
      <p:sp>
        <p:nvSpPr>
          <p:cNvPr id="23568" name="矩形 33"/>
          <p:cNvSpPr/>
          <p:nvPr/>
        </p:nvSpPr>
        <p:spPr>
          <a:xfrm>
            <a:off x="2208213" y="132715"/>
            <a:ext cx="4824412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二力平衡条件的应用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0819"/>
          <p:cNvPicPr>
            <a:picLocks noChangeAspect="1"/>
          </p:cNvPicPr>
          <p:nvPr/>
        </p:nvPicPr>
        <p:blipFill>
          <a:blip r:embed="rId2">
            <a:clrChange>
              <a:clrFrom>
                <a:srgbClr val="FBEE0F"/>
              </a:clrFrom>
              <a:clrTo>
                <a:srgbClr val="FBEE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650" y="3789363"/>
            <a:ext cx="252095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5"/>
          <p:cNvSpPr/>
          <p:nvPr/>
        </p:nvSpPr>
        <p:spPr>
          <a:xfrm>
            <a:off x="1703388" y="3068638"/>
            <a:ext cx="2627312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物体不受力</a:t>
            </a:r>
            <a:endParaRPr lang="en-US" altLang="x-none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4" name="Line 12"/>
          <p:cNvSpPr/>
          <p:nvPr/>
        </p:nvSpPr>
        <p:spPr>
          <a:xfrm>
            <a:off x="7680325" y="2852738"/>
            <a:ext cx="86360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5" name="AutoShape 18"/>
          <p:cNvSpPr/>
          <p:nvPr/>
        </p:nvSpPr>
        <p:spPr>
          <a:xfrm>
            <a:off x="5087938" y="2492375"/>
            <a:ext cx="215900" cy="1873250"/>
          </a:xfrm>
          <a:prstGeom prst="leftBrace">
            <a:avLst>
              <a:gd name="adj1" fmla="val 106608"/>
              <a:gd name="adj2" fmla="val 50000"/>
            </a:avLst>
          </a:prstGeom>
          <a:noFill/>
          <a:ln w="38100" cap="flat" cmpd="sng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Line 5"/>
          <p:cNvSpPr/>
          <p:nvPr/>
        </p:nvSpPr>
        <p:spPr>
          <a:xfrm flipV="1">
            <a:off x="7680325" y="4437063"/>
            <a:ext cx="89852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7" name="AutoShape 6"/>
          <p:cNvSpPr/>
          <p:nvPr/>
        </p:nvSpPr>
        <p:spPr>
          <a:xfrm>
            <a:off x="4008438" y="3213100"/>
            <a:ext cx="1008062" cy="360363"/>
          </a:xfrm>
          <a:prstGeom prst="rightArrow">
            <a:avLst>
              <a:gd name="adj1" fmla="val 50000"/>
              <a:gd name="adj2" fmla="val 168281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矩形 11"/>
          <p:cNvSpPr/>
          <p:nvPr/>
        </p:nvSpPr>
        <p:spPr>
          <a:xfrm>
            <a:off x="5375275" y="2565400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静止的物体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矩形 12"/>
          <p:cNvSpPr/>
          <p:nvPr/>
        </p:nvSpPr>
        <p:spPr>
          <a:xfrm>
            <a:off x="8616950" y="2276475"/>
            <a:ext cx="1612900" cy="94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保持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静止状态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0" name="矩形 13"/>
          <p:cNvSpPr/>
          <p:nvPr/>
        </p:nvSpPr>
        <p:spPr>
          <a:xfrm>
            <a:off x="5375275" y="4076700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运动的物体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矩形 14"/>
          <p:cNvSpPr/>
          <p:nvPr/>
        </p:nvSpPr>
        <p:spPr>
          <a:xfrm>
            <a:off x="8616950" y="4005263"/>
            <a:ext cx="1612900" cy="94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匀速直线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运动状态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8" name="矩形 14"/>
          <p:cNvSpPr/>
          <p:nvPr/>
        </p:nvSpPr>
        <p:spPr>
          <a:xfrm>
            <a:off x="1919288" y="476250"/>
            <a:ext cx="242824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4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温故知新</a:t>
            </a:r>
            <a:endParaRPr lang="zh-CN" altLang="en-US" sz="44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383338" y="260350"/>
            <a:ext cx="4067175" cy="2070100"/>
            <a:chOff x="0" y="0"/>
            <a:chExt cx="1536" cy="1304"/>
          </a:xfrm>
        </p:grpSpPr>
        <p:sp>
          <p:nvSpPr>
            <p:cNvPr id="4110" name="AutoShape 9"/>
            <p:cNvSpPr/>
            <p:nvPr/>
          </p:nvSpPr>
          <p:spPr>
            <a:xfrm>
              <a:off x="0" y="0"/>
              <a:ext cx="1536" cy="1248"/>
            </a:xfrm>
            <a:prstGeom prst="cloudCallout">
              <a:avLst>
                <a:gd name="adj1" fmla="val -112060"/>
                <a:gd name="adj2" fmla="val 217889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11" name="Text Box 10"/>
            <p:cNvSpPr txBox="1"/>
            <p:nvPr/>
          </p:nvSpPr>
          <p:spPr>
            <a:xfrm>
              <a:off x="109" y="210"/>
              <a:ext cx="1248" cy="1094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牛顿第一定律的内容是什么？</a:t>
              </a:r>
              <a:endPara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bldLvl="0" animBg="1"/>
      <p:bldP spid="5127" grpId="0" bldLvl="0" animBg="1"/>
      <p:bldP spid="5129" grpId="0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hlinkClick r:id="rId2" action="ppaction://hlinkfile"/>
          </p:cNvPr>
          <p:cNvSpPr txBox="1"/>
          <p:nvPr/>
        </p:nvSpPr>
        <p:spPr>
          <a:xfrm>
            <a:off x="1847850" y="692150"/>
            <a:ext cx="8496300" cy="158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隶书" pitchFamily="1" charset="-122"/>
                <a:ea typeface="隶书" pitchFamily="1" charset="-122"/>
              </a:rPr>
              <a:t>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）重量为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牛的汽车，在平直公路上匀速前进，若它所受到的阻力是车重的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0.05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倍，求汽车发动机的牵引力？</a:t>
            </a:r>
          </a:p>
        </p:txBody>
      </p:sp>
      <p:sp>
        <p:nvSpPr>
          <p:cNvPr id="26627" name="Text Box 3"/>
          <p:cNvSpPr txBox="1"/>
          <p:nvPr/>
        </p:nvSpPr>
        <p:spPr>
          <a:xfrm>
            <a:off x="2351088" y="2492375"/>
            <a:ext cx="76327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已知：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 =5000N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 = 0.05G = 250N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2208213" y="2924175"/>
            <a:ext cx="3529012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隶书" pitchFamily="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求：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 =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2279650" y="3500438"/>
            <a:ext cx="7885113" cy="234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隶书" pitchFamily="1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解：∵汽车做匀速直线运动</a:t>
            </a: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∴所以水平方向受到平衡力的作用，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 = f =0.05G</a:t>
            </a:r>
          </a:p>
          <a:p>
            <a:pPr lvl="0" eaLnBrk="1" hangingPunct="1"/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 = f =0.05×5000N = 250N</a:t>
            </a: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答：汽车发动机的牵引力为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250N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/>
          <p:nvPr/>
        </p:nvSpPr>
        <p:spPr>
          <a:xfrm>
            <a:off x="8977313" y="1412875"/>
            <a:ext cx="4762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7651" name="矩形 8"/>
          <p:cNvSpPr/>
          <p:nvPr/>
        </p:nvSpPr>
        <p:spPr>
          <a:xfrm>
            <a:off x="2208213" y="981075"/>
            <a:ext cx="8135937" cy="2651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例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、放在水平桌面上的静止不动的书，它受到的一对平衡力是                     （    ）</a:t>
            </a:r>
          </a:p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、书受到的重力和它对桌面的压力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、书对桌面的压力和桌面对它的支持力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、地球对书的吸引力和书对地球的吸引力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、书受到的重力和桌面对书的支持力</a:t>
            </a:r>
          </a:p>
        </p:txBody>
      </p:sp>
      <p:pic>
        <p:nvPicPr>
          <p:cNvPr id="27652" name="Picture 2" descr="AD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75" y="3552825"/>
            <a:ext cx="2663825" cy="330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矩形 12"/>
          <p:cNvSpPr/>
          <p:nvPr/>
        </p:nvSpPr>
        <p:spPr>
          <a:xfrm>
            <a:off x="2424113" y="4078288"/>
            <a:ext cx="4968875" cy="179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书对桌面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的压力和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桌面对它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的支持力与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地球对书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的吸引力和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书对地球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的吸引力是什么关系呢？</a:t>
            </a:r>
          </a:p>
        </p:txBody>
      </p:sp>
      <p:sp>
        <p:nvSpPr>
          <p:cNvPr id="27654" name="矩形 13"/>
          <p:cNvSpPr/>
          <p:nvPr/>
        </p:nvSpPr>
        <p:spPr>
          <a:xfrm>
            <a:off x="2855913" y="5876925"/>
            <a:ext cx="352901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作用力和反作用力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矩形 6"/>
          <p:cNvSpPr/>
          <p:nvPr/>
        </p:nvSpPr>
        <p:spPr>
          <a:xfrm>
            <a:off x="2424113" y="333375"/>
            <a:ext cx="56959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、根据运动状态判断受力情况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rcRect l="22615" t="30966" r="69000" b="47130"/>
          <a:stretch>
            <a:fillRect/>
          </a:stretch>
        </p:blipFill>
        <p:spPr>
          <a:xfrm>
            <a:off x="8975725" y="622300"/>
            <a:ext cx="1104900" cy="3741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9336088" y="3933825"/>
            <a:ext cx="720725" cy="1198563"/>
            <a:chOff x="0" y="0"/>
            <a:chExt cx="454" cy="755"/>
          </a:xfrm>
        </p:grpSpPr>
        <p:sp>
          <p:nvSpPr>
            <p:cNvPr id="27673" name="Oval 6"/>
            <p:cNvSpPr/>
            <p:nvPr/>
          </p:nvSpPr>
          <p:spPr>
            <a:xfrm>
              <a:off x="0" y="0"/>
              <a:ext cx="91" cy="9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4" name="Line 7"/>
            <p:cNvSpPr/>
            <p:nvPr/>
          </p:nvSpPr>
          <p:spPr>
            <a:xfrm>
              <a:off x="45" y="46"/>
              <a:ext cx="0" cy="590"/>
            </a:xfrm>
            <a:prstGeom prst="line">
              <a:avLst/>
            </a:prstGeom>
            <a:ln w="57150" cap="flat" cmpd="sng">
              <a:solidFill>
                <a:srgbClr val="FD2A07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5" name="Text Box 8"/>
            <p:cNvSpPr txBox="1"/>
            <p:nvPr/>
          </p:nvSpPr>
          <p:spPr>
            <a:xfrm>
              <a:off x="91" y="389"/>
              <a:ext cx="363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D2A07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9407525" y="2997200"/>
            <a:ext cx="1008063" cy="936625"/>
            <a:chOff x="0" y="0"/>
            <a:chExt cx="635" cy="590"/>
          </a:xfrm>
        </p:grpSpPr>
        <p:sp>
          <p:nvSpPr>
            <p:cNvPr id="27671" name="Line 10"/>
            <p:cNvSpPr/>
            <p:nvPr/>
          </p:nvSpPr>
          <p:spPr>
            <a:xfrm flipV="1">
              <a:off x="0" y="0"/>
              <a:ext cx="0" cy="590"/>
            </a:xfrm>
            <a:prstGeom prst="line">
              <a:avLst/>
            </a:prstGeom>
            <a:ln w="57150" cap="flat" cmpd="sng">
              <a:solidFill>
                <a:srgbClr val="FD2A07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2" name="Text Box 11"/>
            <p:cNvSpPr txBox="1"/>
            <p:nvPr/>
          </p:nvSpPr>
          <p:spPr>
            <a:xfrm>
              <a:off x="91" y="0"/>
              <a:ext cx="544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D2A07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baseline="-25000" dirty="0">
                  <a:solidFill>
                    <a:srgbClr val="FD2A07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拉</a:t>
              </a:r>
            </a:p>
          </p:txBody>
        </p:sp>
      </p:grpSp>
      <p:sp>
        <p:nvSpPr>
          <p:cNvPr id="28682" name="Text Box 12"/>
          <p:cNvSpPr txBox="1"/>
          <p:nvPr/>
        </p:nvSpPr>
        <p:spPr>
          <a:xfrm>
            <a:off x="2063750" y="3573463"/>
            <a:ext cx="1655763" cy="51816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钩码静止</a:t>
            </a:r>
          </a:p>
        </p:txBody>
      </p:sp>
      <p:sp>
        <p:nvSpPr>
          <p:cNvPr id="28683" name="Text Box 13"/>
          <p:cNvSpPr txBox="1"/>
          <p:nvPr/>
        </p:nvSpPr>
        <p:spPr>
          <a:xfrm>
            <a:off x="7104063" y="3500438"/>
            <a:ext cx="1512887" cy="51943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G = </a:t>
            </a:r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拉</a:t>
            </a:r>
          </a:p>
        </p:txBody>
      </p:sp>
      <p:sp>
        <p:nvSpPr>
          <p:cNvPr id="28684" name="AutoShape 14"/>
          <p:cNvSpPr/>
          <p:nvPr/>
        </p:nvSpPr>
        <p:spPr>
          <a:xfrm>
            <a:off x="3792538" y="3716338"/>
            <a:ext cx="719137" cy="288925"/>
          </a:xfrm>
          <a:prstGeom prst="rightArrow">
            <a:avLst>
              <a:gd name="adj1" fmla="val 50000"/>
              <a:gd name="adj2" fmla="val 868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矩形 15"/>
          <p:cNvSpPr/>
          <p:nvPr/>
        </p:nvSpPr>
        <p:spPr>
          <a:xfrm>
            <a:off x="2063750" y="836613"/>
            <a:ext cx="6192838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：你知道弹簧测力计测物重时，为什么弹簧测力计的示数就是物体的重力呢？</a:t>
            </a:r>
          </a:p>
        </p:txBody>
      </p:sp>
      <p:sp>
        <p:nvSpPr>
          <p:cNvPr id="28686" name="Line 31"/>
          <p:cNvSpPr/>
          <p:nvPr/>
        </p:nvSpPr>
        <p:spPr>
          <a:xfrm flipH="1">
            <a:off x="9407525" y="3573463"/>
            <a:ext cx="0" cy="935037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7" name="Oval 14"/>
          <p:cNvSpPr/>
          <p:nvPr/>
        </p:nvSpPr>
        <p:spPr>
          <a:xfrm flipH="1">
            <a:off x="9336088" y="3429000"/>
            <a:ext cx="144462" cy="215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688" name="矩形 18"/>
          <p:cNvSpPr/>
          <p:nvPr/>
        </p:nvSpPr>
        <p:spPr>
          <a:xfrm>
            <a:off x="9551988" y="4005263"/>
            <a:ext cx="419100" cy="5803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3333CC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F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9" name="Text Box 12"/>
          <p:cNvSpPr txBox="1"/>
          <p:nvPr/>
        </p:nvSpPr>
        <p:spPr>
          <a:xfrm>
            <a:off x="4583113" y="3500438"/>
            <a:ext cx="1728787" cy="51816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二力平衡</a:t>
            </a:r>
          </a:p>
        </p:txBody>
      </p:sp>
      <p:sp>
        <p:nvSpPr>
          <p:cNvPr id="28690" name="Text Box 12"/>
          <p:cNvSpPr txBox="1"/>
          <p:nvPr/>
        </p:nvSpPr>
        <p:spPr>
          <a:xfrm>
            <a:off x="4872038" y="5876925"/>
            <a:ext cx="1655762" cy="58039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G = F</a:t>
            </a:r>
            <a:endParaRPr lang="zh-CN" altLang="en-US" sz="3200" b="1" baseline="-250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91" name="AutoShape 14"/>
          <p:cNvSpPr/>
          <p:nvPr/>
        </p:nvSpPr>
        <p:spPr>
          <a:xfrm>
            <a:off x="6311900" y="3644900"/>
            <a:ext cx="719138" cy="288925"/>
          </a:xfrm>
          <a:prstGeom prst="rightArrow">
            <a:avLst>
              <a:gd name="adj1" fmla="val 50000"/>
              <a:gd name="adj2" fmla="val 86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2" name="Text Box 12"/>
          <p:cNvSpPr txBox="1"/>
          <p:nvPr/>
        </p:nvSpPr>
        <p:spPr>
          <a:xfrm>
            <a:off x="1847850" y="4508500"/>
            <a:ext cx="2087563" cy="94488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钩码与弹簧   相互作用</a:t>
            </a:r>
          </a:p>
        </p:txBody>
      </p:sp>
      <p:sp>
        <p:nvSpPr>
          <p:cNvPr id="28693" name="AutoShape 14"/>
          <p:cNvSpPr/>
          <p:nvPr/>
        </p:nvSpPr>
        <p:spPr>
          <a:xfrm>
            <a:off x="6456363" y="4868863"/>
            <a:ext cx="719137" cy="288925"/>
          </a:xfrm>
          <a:prstGeom prst="rightArrow">
            <a:avLst>
              <a:gd name="adj1" fmla="val 50000"/>
              <a:gd name="adj2" fmla="val 86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4" name="Text Box 13"/>
          <p:cNvSpPr txBox="1"/>
          <p:nvPr/>
        </p:nvSpPr>
        <p:spPr>
          <a:xfrm>
            <a:off x="7248525" y="4724400"/>
            <a:ext cx="1511300" cy="51943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CC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F = </a:t>
            </a:r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拉</a:t>
            </a:r>
          </a:p>
        </p:txBody>
      </p:sp>
      <p:sp>
        <p:nvSpPr>
          <p:cNvPr id="28695" name="AutoShape 9"/>
          <p:cNvSpPr/>
          <p:nvPr/>
        </p:nvSpPr>
        <p:spPr>
          <a:xfrm flipH="1">
            <a:off x="8759825" y="3573463"/>
            <a:ext cx="144463" cy="1584325"/>
          </a:xfrm>
          <a:prstGeom prst="leftBrace">
            <a:avLst>
              <a:gd name="adj1" fmla="val 54022"/>
              <a:gd name="adj2" fmla="val 50000"/>
            </a:avLst>
          </a:pr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6" name="AutoShape 6"/>
          <p:cNvSpPr/>
          <p:nvPr/>
        </p:nvSpPr>
        <p:spPr>
          <a:xfrm>
            <a:off x="2927350" y="6021388"/>
            <a:ext cx="1800225" cy="360362"/>
          </a:xfrm>
          <a:prstGeom prst="rightArrow">
            <a:avLst>
              <a:gd name="adj1" fmla="val 50000"/>
              <a:gd name="adj2" fmla="val 167676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11450" y="2492375"/>
            <a:ext cx="244792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受力分析：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12"/>
          <p:cNvSpPr txBox="1"/>
          <p:nvPr/>
        </p:nvSpPr>
        <p:spPr>
          <a:xfrm>
            <a:off x="4656138" y="4508500"/>
            <a:ext cx="1728787" cy="94488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作用力与反作用力</a:t>
            </a:r>
          </a:p>
        </p:txBody>
      </p:sp>
      <p:sp>
        <p:nvSpPr>
          <p:cNvPr id="27" name="AutoShape 14"/>
          <p:cNvSpPr/>
          <p:nvPr/>
        </p:nvSpPr>
        <p:spPr>
          <a:xfrm>
            <a:off x="3863975" y="4941888"/>
            <a:ext cx="719138" cy="287337"/>
          </a:xfrm>
          <a:prstGeom prst="rightArrow">
            <a:avLst>
              <a:gd name="adj1" fmla="val 50000"/>
              <a:gd name="adj2" fmla="val 873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bldLvl="0" animBg="1"/>
      <p:bldP spid="28683" grpId="0" bldLvl="0" animBg="1"/>
      <p:bldP spid="28684" grpId="0" bldLvl="0" animBg="1"/>
      <p:bldP spid="28687" grpId="0" bldLvl="0" animBg="1"/>
      <p:bldP spid="28688" grpId="0"/>
      <p:bldP spid="28689" grpId="0" bldLvl="0" animBg="1"/>
      <p:bldP spid="28690" grpId="0" bldLvl="0" animBg="1"/>
      <p:bldP spid="28691" grpId="0" bldLvl="0" animBg="1"/>
      <p:bldP spid="28692" grpId="0" bldLvl="0" animBg="1"/>
      <p:bldP spid="28693" grpId="0" bldLvl="0" animBg="1"/>
      <p:bldP spid="28694" grpId="0" bldLvl="0" animBg="1"/>
      <p:bldP spid="28695" grpId="0" bldLvl="0" animBg="1"/>
      <p:bldP spid="28696" grpId="0" bldLvl="0" animBg="1"/>
      <p:bldP spid="26" grpId="0" bldLvl="0" animBg="1"/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hlinkClick r:id="rId2" action="ppaction://hlinkfile"/>
          </p:cNvPr>
          <p:cNvSpPr txBox="1"/>
          <p:nvPr/>
        </p:nvSpPr>
        <p:spPr>
          <a:xfrm>
            <a:off x="1847850" y="765175"/>
            <a:ext cx="8497888" cy="2529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、用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牛的力握住重为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牛装油的瓶子悬空静止不动，则手与油瓶之间的摩擦力的大小为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_____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，若将手的握力增加到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牛，则手与油瓶之间的摩擦力的大小将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______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（填“增大”、“减小”或“不变”）</a:t>
            </a:r>
          </a:p>
        </p:txBody>
      </p:sp>
      <p:sp>
        <p:nvSpPr>
          <p:cNvPr id="29699" name="Rectangle 6"/>
          <p:cNvSpPr/>
          <p:nvPr/>
        </p:nvSpPr>
        <p:spPr>
          <a:xfrm>
            <a:off x="2855913" y="1773238"/>
            <a:ext cx="92837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15N</a:t>
            </a:r>
          </a:p>
        </p:txBody>
      </p:sp>
      <p:sp>
        <p:nvSpPr>
          <p:cNvPr id="29700" name="Rectangle 8"/>
          <p:cNvSpPr/>
          <p:nvPr/>
        </p:nvSpPr>
        <p:spPr>
          <a:xfrm>
            <a:off x="7680325" y="2205038"/>
            <a:ext cx="99949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不变</a:t>
            </a:r>
          </a:p>
        </p:txBody>
      </p:sp>
      <p:sp>
        <p:nvSpPr>
          <p:cNvPr id="29701" name="矩形 4"/>
          <p:cNvSpPr/>
          <p:nvPr/>
        </p:nvSpPr>
        <p:spPr>
          <a:xfrm>
            <a:off x="1919288" y="3789363"/>
            <a:ext cx="8353425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、小张同学用一水平推力推水平地面上的讲台，结果没有推动，讲台桌受到地面的摩擦力和水平推力是否是一对平衡力呢？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30211t09-00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7" r="14427" b="32687"/>
          <a:stretch>
            <a:fillRect/>
          </a:stretch>
        </p:blipFill>
        <p:spPr>
          <a:xfrm>
            <a:off x="2063750" y="4149725"/>
            <a:ext cx="460851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5" descr="30211t09-0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87" t="18555" r="7588" b="27785"/>
          <a:stretch>
            <a:fillRect/>
          </a:stretch>
        </p:blipFill>
        <p:spPr>
          <a:xfrm>
            <a:off x="7175500" y="3068638"/>
            <a:ext cx="3097213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矩形 4"/>
          <p:cNvSpPr/>
          <p:nvPr/>
        </p:nvSpPr>
        <p:spPr>
          <a:xfrm>
            <a:off x="1992313" y="620713"/>
            <a:ext cx="619283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、根据受力情况判断运动状态</a:t>
            </a:r>
          </a:p>
        </p:txBody>
      </p:sp>
      <p:sp>
        <p:nvSpPr>
          <p:cNvPr id="30725" name="矩形 5"/>
          <p:cNvSpPr/>
          <p:nvPr/>
        </p:nvSpPr>
        <p:spPr>
          <a:xfrm>
            <a:off x="1992313" y="1268413"/>
            <a:ext cx="82804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）、一辆小车受到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50N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的拉力和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50N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的阻力，小车怎样运动？</a:t>
            </a:r>
          </a:p>
        </p:txBody>
      </p:sp>
      <p:sp>
        <p:nvSpPr>
          <p:cNvPr id="30726" name="矩形 6"/>
          <p:cNvSpPr/>
          <p:nvPr/>
        </p:nvSpPr>
        <p:spPr>
          <a:xfrm>
            <a:off x="2063750" y="2276475"/>
            <a:ext cx="7993063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）、一本书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G=3N,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桌面对它的支持力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F=3N,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书处于什么状态？</a:t>
            </a:r>
          </a:p>
        </p:txBody>
      </p:sp>
      <p:sp>
        <p:nvSpPr>
          <p:cNvPr id="30727" name="矩形 7"/>
          <p:cNvSpPr/>
          <p:nvPr/>
        </p:nvSpPr>
        <p:spPr>
          <a:xfrm>
            <a:off x="2351088" y="3429000"/>
            <a:ext cx="82105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</a:p>
        </p:txBody>
      </p:sp>
      <p:sp>
        <p:nvSpPr>
          <p:cNvPr id="30728" name="Line 7"/>
          <p:cNvSpPr/>
          <p:nvPr/>
        </p:nvSpPr>
        <p:spPr>
          <a:xfrm rot="-10800000" flipH="1">
            <a:off x="3287713" y="3716338"/>
            <a:ext cx="1008062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9" name="矩形 9"/>
          <p:cNvSpPr/>
          <p:nvPr/>
        </p:nvSpPr>
        <p:spPr>
          <a:xfrm>
            <a:off x="4295775" y="3429000"/>
            <a:ext cx="30956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匀速直线运动状态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0" name="矩形 10"/>
          <p:cNvSpPr/>
          <p:nvPr/>
        </p:nvSpPr>
        <p:spPr>
          <a:xfrm>
            <a:off x="6888163" y="5157788"/>
            <a:ext cx="97917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</a:t>
            </a:r>
          </a:p>
        </p:txBody>
      </p:sp>
      <p:sp>
        <p:nvSpPr>
          <p:cNvPr id="30731" name="Line 7"/>
          <p:cNvSpPr/>
          <p:nvPr/>
        </p:nvSpPr>
        <p:spPr>
          <a:xfrm rot="-10800000" flipH="1">
            <a:off x="7896225" y="5516563"/>
            <a:ext cx="72072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2" name="矩形 12"/>
          <p:cNvSpPr/>
          <p:nvPr/>
        </p:nvSpPr>
        <p:spPr>
          <a:xfrm>
            <a:off x="8688388" y="5229225"/>
            <a:ext cx="18002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静止状态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/>
          <p:nvPr/>
        </p:nvSpPr>
        <p:spPr>
          <a:xfrm>
            <a:off x="2711450" y="5516563"/>
            <a:ext cx="156019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平衡力</a:t>
            </a:r>
          </a:p>
        </p:txBody>
      </p:sp>
      <p:sp>
        <p:nvSpPr>
          <p:cNvPr id="31747" name="Text Box 18"/>
          <p:cNvSpPr txBox="1"/>
          <p:nvPr/>
        </p:nvSpPr>
        <p:spPr>
          <a:xfrm>
            <a:off x="6096000" y="5373688"/>
            <a:ext cx="33131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运动状态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不改变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（平衡状态）</a:t>
            </a:r>
          </a:p>
        </p:txBody>
      </p:sp>
      <p:grpSp>
        <p:nvGrpSpPr>
          <p:cNvPr id="2" name="组合 21"/>
          <p:cNvGrpSpPr/>
          <p:nvPr/>
        </p:nvGrpSpPr>
        <p:grpSpPr>
          <a:xfrm>
            <a:off x="4511675" y="1268413"/>
            <a:ext cx="1214438" cy="3114373"/>
            <a:chOff x="0" y="0"/>
            <a:chExt cx="1136650" cy="3716337"/>
          </a:xfrm>
        </p:grpSpPr>
        <p:sp>
          <p:nvSpPr>
            <p:cNvPr id="30736" name="Rectangle 20"/>
            <p:cNvSpPr/>
            <p:nvPr/>
          </p:nvSpPr>
          <p:spPr>
            <a:xfrm>
              <a:off x="0" y="1368425"/>
              <a:ext cx="1008063" cy="71913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0737" name="Group 21"/>
            <p:cNvGrpSpPr/>
            <p:nvPr/>
          </p:nvGrpSpPr>
          <p:grpSpPr>
            <a:xfrm>
              <a:off x="503238" y="0"/>
              <a:ext cx="633412" cy="1714500"/>
              <a:chOff x="0" y="0"/>
              <a:chExt cx="399" cy="1080"/>
            </a:xfrm>
          </p:grpSpPr>
          <p:sp>
            <p:nvSpPr>
              <p:cNvPr id="30743" name="Line 22"/>
              <p:cNvSpPr/>
              <p:nvPr/>
            </p:nvSpPr>
            <p:spPr>
              <a:xfrm flipV="1">
                <a:off x="0" y="45"/>
                <a:ext cx="8" cy="1035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</p:sp>
          <p:sp>
            <p:nvSpPr>
              <p:cNvPr id="30744" name="Text Box 23"/>
              <p:cNvSpPr txBox="1"/>
              <p:nvPr/>
            </p:nvSpPr>
            <p:spPr>
              <a:xfrm>
                <a:off x="81" y="0"/>
                <a:ext cx="318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3200" b="1" i="1" dirty="0">
                    <a:solidFill>
                      <a:srgbClr val="FF3300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Ｆ</a:t>
                </a:r>
                <a:endParaRPr lang="zh-CN" altLang="en-US" sz="3200" b="1" i="1" dirty="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738" name="Group 24"/>
            <p:cNvGrpSpPr/>
            <p:nvPr/>
          </p:nvGrpSpPr>
          <p:grpSpPr>
            <a:xfrm>
              <a:off x="431800" y="1655762"/>
              <a:ext cx="504825" cy="2060575"/>
              <a:chOff x="0" y="0"/>
              <a:chExt cx="318" cy="1298"/>
            </a:xfrm>
          </p:grpSpPr>
          <p:grpSp>
            <p:nvGrpSpPr>
              <p:cNvPr id="30739" name="Group 25"/>
              <p:cNvGrpSpPr/>
              <p:nvPr/>
            </p:nvGrpSpPr>
            <p:grpSpPr>
              <a:xfrm>
                <a:off x="0" y="46"/>
                <a:ext cx="318" cy="1252"/>
                <a:chOff x="0" y="0"/>
                <a:chExt cx="318" cy="1252"/>
              </a:xfrm>
            </p:grpSpPr>
            <p:sp>
              <p:nvSpPr>
                <p:cNvPr id="30741" name="Line 26"/>
                <p:cNvSpPr/>
                <p:nvPr/>
              </p:nvSpPr>
              <p:spPr>
                <a:xfrm>
                  <a:off x="46" y="0"/>
                  <a:ext cx="0" cy="1088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stealth" w="lg" len="lg"/>
                </a:ln>
              </p:spPr>
            </p:sp>
            <p:sp>
              <p:nvSpPr>
                <p:cNvPr id="30742" name="Text Box 27"/>
                <p:cNvSpPr txBox="1"/>
                <p:nvPr/>
              </p:nvSpPr>
              <p:spPr>
                <a:xfrm>
                  <a:off x="0" y="817"/>
                  <a:ext cx="318" cy="43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eaLnBrk="1" hangingPunct="1"/>
                  <a:r>
                    <a:rPr lang="zh-CN" altLang="en-US" sz="3200" b="1" i="1" dirty="0">
                      <a:solidFill>
                        <a:srgbClr val="FF3300"/>
                      </a:solidFill>
                      <a:latin typeface="Calibri" panose="020F0502020204030204" charset="0"/>
                      <a:ea typeface="宋体" panose="02010600030101010101" pitchFamily="2" charset="-122"/>
                    </a:rPr>
                    <a:t>Ｇ</a:t>
                  </a:r>
                  <a:endParaRPr lang="zh-CN" altLang="en-US" sz="3200" b="1" i="1" dirty="0">
                    <a:latin typeface="Tahoma" panose="020B060403050404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740" name="Oval 28"/>
              <p:cNvSpPr/>
              <p:nvPr/>
            </p:nvSpPr>
            <p:spPr>
              <a:xfrm>
                <a:off x="0" y="0"/>
                <a:ext cx="87" cy="94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58" name="Text Box 29"/>
          <p:cNvSpPr txBox="1"/>
          <p:nvPr/>
        </p:nvSpPr>
        <p:spPr>
          <a:xfrm>
            <a:off x="8183563" y="2565400"/>
            <a:ext cx="18732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向上匀速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0" name="Text Box 31"/>
          <p:cNvSpPr txBox="1"/>
          <p:nvPr/>
        </p:nvSpPr>
        <p:spPr>
          <a:xfrm>
            <a:off x="8328025" y="3357563"/>
            <a:ext cx="187166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向下匀速</a:t>
            </a:r>
          </a:p>
        </p:txBody>
      </p:sp>
      <p:sp>
        <p:nvSpPr>
          <p:cNvPr id="31762" name="Text Box 33"/>
          <p:cNvSpPr txBox="1"/>
          <p:nvPr/>
        </p:nvSpPr>
        <p:spPr>
          <a:xfrm>
            <a:off x="8399463" y="1844675"/>
            <a:ext cx="8978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静止</a:t>
            </a:r>
          </a:p>
        </p:txBody>
      </p:sp>
      <p:sp>
        <p:nvSpPr>
          <p:cNvPr id="31763" name="Text Box 35"/>
          <p:cNvSpPr txBox="1"/>
          <p:nvPr/>
        </p:nvSpPr>
        <p:spPr>
          <a:xfrm>
            <a:off x="5808663" y="2492375"/>
            <a:ext cx="97917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</a:t>
            </a:r>
          </a:p>
        </p:txBody>
      </p:sp>
      <p:pic>
        <p:nvPicPr>
          <p:cNvPr id="31764" name="Picture 6" descr="图片1"/>
          <p:cNvPicPr>
            <a:picLocks noChangeAspect="1"/>
          </p:cNvPicPr>
          <p:nvPr/>
        </p:nvPicPr>
        <p:blipFill>
          <a:blip r:embed="rId2"/>
          <a:srcRect t="7576"/>
          <a:stretch>
            <a:fillRect/>
          </a:stretch>
        </p:blipFill>
        <p:spPr>
          <a:xfrm>
            <a:off x="1524000" y="1412875"/>
            <a:ext cx="2703513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5" name="Line 7"/>
          <p:cNvSpPr/>
          <p:nvPr/>
        </p:nvSpPr>
        <p:spPr>
          <a:xfrm rot="-10800000" flipH="1">
            <a:off x="4440238" y="5732463"/>
            <a:ext cx="15113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6" name="Line 12"/>
          <p:cNvSpPr/>
          <p:nvPr/>
        </p:nvSpPr>
        <p:spPr>
          <a:xfrm flipH="1" flipV="1">
            <a:off x="4367213" y="6021388"/>
            <a:ext cx="1584325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2" name="矩形 26"/>
          <p:cNvSpPr/>
          <p:nvPr/>
        </p:nvSpPr>
        <p:spPr>
          <a:xfrm>
            <a:off x="1992313" y="549275"/>
            <a:ext cx="75596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）一个物体只受拉力和重力的作用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8" name="矩形 27"/>
          <p:cNvSpPr/>
          <p:nvPr/>
        </p:nvSpPr>
        <p:spPr>
          <a:xfrm>
            <a:off x="2495550" y="4652963"/>
            <a:ext cx="156019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归纳：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AutoShape 9"/>
          <p:cNvSpPr/>
          <p:nvPr/>
        </p:nvSpPr>
        <p:spPr>
          <a:xfrm>
            <a:off x="7967663" y="2060575"/>
            <a:ext cx="288925" cy="1584325"/>
          </a:xfrm>
          <a:prstGeom prst="leftBrace">
            <a:avLst>
              <a:gd name="adj1" fmla="val 53845"/>
              <a:gd name="adj2" fmla="val 50000"/>
            </a:avLst>
          </a:pr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AutoShape 6"/>
          <p:cNvSpPr/>
          <p:nvPr/>
        </p:nvSpPr>
        <p:spPr>
          <a:xfrm>
            <a:off x="6816725" y="2708275"/>
            <a:ext cx="1079500" cy="288925"/>
          </a:xfrm>
          <a:prstGeom prst="rightArrow">
            <a:avLst>
              <a:gd name="adj1" fmla="val 50000"/>
              <a:gd name="adj2" fmla="val 167059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0" grpId="0"/>
      <p:bldP spid="31762" grpId="0"/>
      <p:bldP spid="31763" grpId="0"/>
      <p:bldP spid="25" grpId="0" bldLvl="0" animBg="1"/>
      <p:bldP spid="2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3" y="2776538"/>
            <a:ext cx="257175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Line 5"/>
          <p:cNvSpPr/>
          <p:nvPr/>
        </p:nvSpPr>
        <p:spPr>
          <a:xfrm flipH="1">
            <a:off x="4691063" y="2852738"/>
            <a:ext cx="457200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2772" name="Oval 9"/>
          <p:cNvSpPr/>
          <p:nvPr/>
        </p:nvSpPr>
        <p:spPr>
          <a:xfrm>
            <a:off x="5529263" y="3297238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605463" y="3373438"/>
            <a:ext cx="533400" cy="1127125"/>
            <a:chOff x="0" y="0"/>
            <a:chExt cx="336" cy="710"/>
          </a:xfrm>
        </p:grpSpPr>
        <p:sp>
          <p:nvSpPr>
            <p:cNvPr id="31768" name="Line 11"/>
            <p:cNvSpPr/>
            <p:nvPr/>
          </p:nvSpPr>
          <p:spPr>
            <a:xfrm>
              <a:off x="0" y="0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1769" name="Text Box 12"/>
            <p:cNvSpPr txBox="1"/>
            <p:nvPr/>
          </p:nvSpPr>
          <p:spPr>
            <a:xfrm>
              <a:off x="48" y="384"/>
              <a:ext cx="28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5605463" y="2306638"/>
            <a:ext cx="685800" cy="1066800"/>
            <a:chOff x="0" y="0"/>
            <a:chExt cx="432" cy="672"/>
          </a:xfrm>
        </p:grpSpPr>
        <p:sp>
          <p:nvSpPr>
            <p:cNvPr id="31766" name="Line 14"/>
            <p:cNvSpPr/>
            <p:nvPr/>
          </p:nvSpPr>
          <p:spPr>
            <a:xfrm flipV="1">
              <a:off x="0" y="144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1767" name="Text Box 15"/>
            <p:cNvSpPr txBox="1"/>
            <p:nvPr/>
          </p:nvSpPr>
          <p:spPr>
            <a:xfrm>
              <a:off x="48" y="0"/>
              <a:ext cx="38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sp>
        <p:nvSpPr>
          <p:cNvPr id="32779" name="Line 17"/>
          <p:cNvSpPr/>
          <p:nvPr/>
        </p:nvSpPr>
        <p:spPr>
          <a:xfrm flipH="1">
            <a:off x="4538663" y="3373438"/>
            <a:ext cx="1066800" cy="0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2780" name="Text Box 18"/>
          <p:cNvSpPr txBox="1"/>
          <p:nvPr/>
        </p:nvSpPr>
        <p:spPr>
          <a:xfrm>
            <a:off x="3295650" y="3068638"/>
            <a:ext cx="1471613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=50 N</a:t>
            </a:r>
          </a:p>
        </p:txBody>
      </p:sp>
      <p:sp>
        <p:nvSpPr>
          <p:cNvPr id="32781" name="Line 20"/>
          <p:cNvSpPr/>
          <p:nvPr/>
        </p:nvSpPr>
        <p:spPr>
          <a:xfrm>
            <a:off x="5605463" y="3373438"/>
            <a:ext cx="1066800" cy="0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2782" name="Text Box 21"/>
          <p:cNvSpPr txBox="1"/>
          <p:nvPr/>
        </p:nvSpPr>
        <p:spPr>
          <a:xfrm>
            <a:off x="6672263" y="3068638"/>
            <a:ext cx="1552575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=30 N</a:t>
            </a:r>
          </a:p>
        </p:txBody>
      </p:sp>
      <p:sp>
        <p:nvSpPr>
          <p:cNvPr id="32783" name="AutoShape 6"/>
          <p:cNvSpPr/>
          <p:nvPr/>
        </p:nvSpPr>
        <p:spPr>
          <a:xfrm>
            <a:off x="3432175" y="5157788"/>
            <a:ext cx="863600" cy="287337"/>
          </a:xfrm>
          <a:prstGeom prst="rightArrow">
            <a:avLst>
              <a:gd name="adj1" fmla="val 50000"/>
              <a:gd name="adj2" fmla="val 167989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AutoShape 6"/>
          <p:cNvSpPr/>
          <p:nvPr/>
        </p:nvSpPr>
        <p:spPr>
          <a:xfrm>
            <a:off x="6816725" y="5229225"/>
            <a:ext cx="720725" cy="215900"/>
          </a:xfrm>
          <a:prstGeom prst="rightArrow">
            <a:avLst>
              <a:gd name="adj1" fmla="val 50000"/>
              <a:gd name="adj2" fmla="val 167916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Text Box 12"/>
          <p:cNvSpPr txBox="1"/>
          <p:nvPr/>
        </p:nvSpPr>
        <p:spPr>
          <a:xfrm>
            <a:off x="1990725" y="5013325"/>
            <a:ext cx="1370013" cy="57912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＞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6" name="Text Box 12"/>
          <p:cNvSpPr txBox="1"/>
          <p:nvPr/>
        </p:nvSpPr>
        <p:spPr>
          <a:xfrm>
            <a:off x="4152900" y="4797425"/>
            <a:ext cx="2663825" cy="1066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二力不平衡（非平衡力）</a:t>
            </a:r>
          </a:p>
        </p:txBody>
      </p:sp>
      <p:sp>
        <p:nvSpPr>
          <p:cNvPr id="32787" name="Text Box 12"/>
          <p:cNvSpPr txBox="1"/>
          <p:nvPr/>
        </p:nvSpPr>
        <p:spPr>
          <a:xfrm>
            <a:off x="7608888" y="5013325"/>
            <a:ext cx="2736850" cy="57912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7623F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运动状态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0" name="矩形 28"/>
          <p:cNvSpPr/>
          <p:nvPr/>
        </p:nvSpPr>
        <p:spPr>
          <a:xfrm>
            <a:off x="2279650" y="404813"/>
            <a:ext cx="222504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思维启发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9480550" y="4725988"/>
            <a:ext cx="720725" cy="1150937"/>
            <a:chOff x="0" y="0"/>
            <a:chExt cx="219" cy="342"/>
          </a:xfrm>
        </p:grpSpPr>
        <p:sp>
          <p:nvSpPr>
            <p:cNvPr id="31763" name="Freeform 16"/>
            <p:cNvSpPr/>
            <p:nvPr/>
          </p:nvSpPr>
          <p:spPr>
            <a:xfrm>
              <a:off x="0" y="0"/>
              <a:ext cx="219" cy="342"/>
            </a:xfrm>
            <a:custGeom>
              <a:avLst/>
              <a:gdLst>
                <a:gd name="txL" fmla="*/ 0 w 439"/>
                <a:gd name="txT" fmla="*/ 0 h 683"/>
                <a:gd name="txR" fmla="*/ 439 w 439"/>
                <a:gd name="txB" fmla="*/ 683 h 683"/>
              </a:gdLst>
              <a:ahLst/>
              <a:cxnLst>
                <a:cxn ang="0">
                  <a:pos x="18" y="24"/>
                </a:cxn>
                <a:cxn ang="0">
                  <a:pos x="24" y="18"/>
                </a:cxn>
                <a:cxn ang="0">
                  <a:pos x="34" y="21"/>
                </a:cxn>
                <a:cxn ang="0">
                  <a:pos x="33" y="31"/>
                </a:cxn>
                <a:cxn ang="0">
                  <a:pos x="21" y="38"/>
                </a:cxn>
                <a:cxn ang="0">
                  <a:pos x="19" y="60"/>
                </a:cxn>
                <a:cxn ang="0">
                  <a:pos x="21" y="66"/>
                </a:cxn>
                <a:cxn ang="0">
                  <a:pos x="17" y="74"/>
                </a:cxn>
                <a:cxn ang="0">
                  <a:pos x="18" y="81"/>
                </a:cxn>
                <a:cxn ang="0">
                  <a:pos x="26" y="86"/>
                </a:cxn>
                <a:cxn ang="0">
                  <a:pos x="37" y="82"/>
                </a:cxn>
                <a:cxn ang="0">
                  <a:pos x="41" y="74"/>
                </a:cxn>
                <a:cxn ang="0">
                  <a:pos x="36" y="65"/>
                </a:cxn>
                <a:cxn ang="0">
                  <a:pos x="41" y="60"/>
                </a:cxn>
                <a:cxn ang="0">
                  <a:pos x="41" y="49"/>
                </a:cxn>
                <a:cxn ang="0">
                  <a:pos x="53" y="39"/>
                </a:cxn>
                <a:cxn ang="0">
                  <a:pos x="54" y="24"/>
                </a:cxn>
                <a:cxn ang="0">
                  <a:pos x="47" y="8"/>
                </a:cxn>
                <a:cxn ang="0">
                  <a:pos x="31" y="0"/>
                </a:cxn>
                <a:cxn ang="0">
                  <a:pos x="14" y="5"/>
                </a:cxn>
                <a:cxn ang="0">
                  <a:pos x="3" y="15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18" y="37"/>
                </a:cxn>
                <a:cxn ang="0">
                  <a:pos x="18" y="24"/>
                </a:cxn>
              </a:cxnLst>
              <a:rect l="txL" t="txT" r="txR" b="txB"/>
              <a:pathLst>
                <a:path w="439" h="683">
                  <a:moveTo>
                    <a:pt x="150" y="185"/>
                  </a:moveTo>
                  <a:lnTo>
                    <a:pt x="194" y="138"/>
                  </a:lnTo>
                  <a:lnTo>
                    <a:pt x="272" y="167"/>
                  </a:lnTo>
                  <a:lnTo>
                    <a:pt x="265" y="244"/>
                  </a:lnTo>
                  <a:lnTo>
                    <a:pt x="171" y="304"/>
                  </a:lnTo>
                  <a:lnTo>
                    <a:pt x="153" y="474"/>
                  </a:lnTo>
                  <a:lnTo>
                    <a:pt x="171" y="527"/>
                  </a:lnTo>
                  <a:lnTo>
                    <a:pt x="140" y="585"/>
                  </a:lnTo>
                  <a:lnTo>
                    <a:pt x="147" y="645"/>
                  </a:lnTo>
                  <a:lnTo>
                    <a:pt x="213" y="683"/>
                  </a:lnTo>
                  <a:lnTo>
                    <a:pt x="300" y="656"/>
                  </a:lnTo>
                  <a:lnTo>
                    <a:pt x="328" y="585"/>
                  </a:lnTo>
                  <a:lnTo>
                    <a:pt x="293" y="518"/>
                  </a:lnTo>
                  <a:lnTo>
                    <a:pt x="331" y="480"/>
                  </a:lnTo>
                  <a:lnTo>
                    <a:pt x="331" y="387"/>
                  </a:lnTo>
                  <a:lnTo>
                    <a:pt x="429" y="308"/>
                  </a:lnTo>
                  <a:lnTo>
                    <a:pt x="439" y="188"/>
                  </a:lnTo>
                  <a:lnTo>
                    <a:pt x="376" y="59"/>
                  </a:lnTo>
                  <a:lnTo>
                    <a:pt x="251" y="0"/>
                  </a:lnTo>
                  <a:lnTo>
                    <a:pt x="112" y="38"/>
                  </a:lnTo>
                  <a:lnTo>
                    <a:pt x="31" y="115"/>
                  </a:lnTo>
                  <a:lnTo>
                    <a:pt x="0" y="234"/>
                  </a:lnTo>
                  <a:lnTo>
                    <a:pt x="4" y="304"/>
                  </a:lnTo>
                  <a:lnTo>
                    <a:pt x="147" y="296"/>
                  </a:lnTo>
                  <a:lnTo>
                    <a:pt x="150" y="18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Freeform 17"/>
            <p:cNvSpPr/>
            <p:nvPr/>
          </p:nvSpPr>
          <p:spPr>
            <a:xfrm>
              <a:off x="12" y="14"/>
              <a:ext cx="195" cy="238"/>
            </a:xfrm>
            <a:custGeom>
              <a:avLst/>
              <a:gdLst>
                <a:gd name="txL" fmla="*/ 0 w 390"/>
                <a:gd name="txT" fmla="*/ 0 h 477"/>
                <a:gd name="txR" fmla="*/ 390 w 390"/>
                <a:gd name="txB" fmla="*/ 477 h 477"/>
              </a:gdLst>
              <a:ahLst/>
              <a:cxnLst>
                <a:cxn ang="0">
                  <a:pos x="0" y="30"/>
                </a:cxn>
                <a:cxn ang="0">
                  <a:pos x="7" y="28"/>
                </a:cxn>
                <a:cxn ang="0">
                  <a:pos x="12" y="30"/>
                </a:cxn>
                <a:cxn ang="0">
                  <a:pos x="11" y="21"/>
                </a:cxn>
                <a:cxn ang="0">
                  <a:pos x="13" y="12"/>
                </a:cxn>
                <a:cxn ang="0">
                  <a:pos x="25" y="9"/>
                </a:cxn>
                <a:cxn ang="0">
                  <a:pos x="31" y="13"/>
                </a:cxn>
                <a:cxn ang="0">
                  <a:pos x="38" y="19"/>
                </a:cxn>
                <a:cxn ang="0">
                  <a:pos x="36" y="29"/>
                </a:cxn>
                <a:cxn ang="0">
                  <a:pos x="24" y="34"/>
                </a:cxn>
                <a:cxn ang="0">
                  <a:pos x="22" y="41"/>
                </a:cxn>
                <a:cxn ang="0">
                  <a:pos x="23" y="49"/>
                </a:cxn>
                <a:cxn ang="0">
                  <a:pos x="21" y="59"/>
                </a:cxn>
                <a:cxn ang="0">
                  <a:pos x="32" y="59"/>
                </a:cxn>
                <a:cxn ang="0">
                  <a:pos x="34" y="52"/>
                </a:cxn>
                <a:cxn ang="0">
                  <a:pos x="33" y="43"/>
                </a:cxn>
                <a:cxn ang="0">
                  <a:pos x="40" y="38"/>
                </a:cxn>
                <a:cxn ang="0">
                  <a:pos x="45" y="35"/>
                </a:cxn>
                <a:cxn ang="0">
                  <a:pos x="49" y="24"/>
                </a:cxn>
                <a:cxn ang="0">
                  <a:pos x="46" y="12"/>
                </a:cxn>
                <a:cxn ang="0">
                  <a:pos x="33" y="0"/>
                </a:cxn>
                <a:cxn ang="0">
                  <a:pos x="19" y="1"/>
                </a:cxn>
                <a:cxn ang="0">
                  <a:pos x="6" y="8"/>
                </a:cxn>
                <a:cxn ang="0">
                  <a:pos x="2" y="17"/>
                </a:cxn>
                <a:cxn ang="0">
                  <a:pos x="0" y="30"/>
                </a:cxn>
              </a:cxnLst>
              <a:rect l="txL" t="txT" r="txR" b="txB"/>
              <a:pathLst>
                <a:path w="390" h="477">
                  <a:moveTo>
                    <a:pt x="0" y="241"/>
                  </a:moveTo>
                  <a:lnTo>
                    <a:pt x="57" y="230"/>
                  </a:lnTo>
                  <a:lnTo>
                    <a:pt x="89" y="241"/>
                  </a:lnTo>
                  <a:lnTo>
                    <a:pt x="87" y="175"/>
                  </a:lnTo>
                  <a:lnTo>
                    <a:pt x="111" y="101"/>
                  </a:lnTo>
                  <a:lnTo>
                    <a:pt x="206" y="74"/>
                  </a:lnTo>
                  <a:lnTo>
                    <a:pt x="251" y="105"/>
                  </a:lnTo>
                  <a:lnTo>
                    <a:pt x="299" y="153"/>
                  </a:lnTo>
                  <a:lnTo>
                    <a:pt x="285" y="237"/>
                  </a:lnTo>
                  <a:lnTo>
                    <a:pt x="195" y="276"/>
                  </a:lnTo>
                  <a:lnTo>
                    <a:pt x="171" y="335"/>
                  </a:lnTo>
                  <a:lnTo>
                    <a:pt x="178" y="395"/>
                  </a:lnTo>
                  <a:lnTo>
                    <a:pt x="166" y="477"/>
                  </a:lnTo>
                  <a:lnTo>
                    <a:pt x="256" y="477"/>
                  </a:lnTo>
                  <a:lnTo>
                    <a:pt x="268" y="416"/>
                  </a:lnTo>
                  <a:lnTo>
                    <a:pt x="261" y="345"/>
                  </a:lnTo>
                  <a:lnTo>
                    <a:pt x="316" y="307"/>
                  </a:lnTo>
                  <a:lnTo>
                    <a:pt x="358" y="287"/>
                  </a:lnTo>
                  <a:lnTo>
                    <a:pt x="390" y="196"/>
                  </a:lnTo>
                  <a:lnTo>
                    <a:pt x="361" y="98"/>
                  </a:lnTo>
                  <a:lnTo>
                    <a:pt x="264" y="0"/>
                  </a:lnTo>
                  <a:lnTo>
                    <a:pt x="146" y="8"/>
                  </a:lnTo>
                  <a:lnTo>
                    <a:pt x="51" y="67"/>
                  </a:lnTo>
                  <a:lnTo>
                    <a:pt x="10" y="14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B2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Freeform 18"/>
            <p:cNvSpPr/>
            <p:nvPr/>
          </p:nvSpPr>
          <p:spPr>
            <a:xfrm>
              <a:off x="83" y="270"/>
              <a:ext cx="63" cy="54"/>
            </a:xfrm>
            <a:custGeom>
              <a:avLst/>
              <a:gdLst>
                <a:gd name="txL" fmla="*/ 0 w 126"/>
                <a:gd name="txT" fmla="*/ 0 h 109"/>
                <a:gd name="txR" fmla="*/ 126 w 126"/>
                <a:gd name="txB" fmla="*/ 109 h 109"/>
              </a:gdLst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9"/>
                </a:cxn>
                <a:cxn ang="0">
                  <a:pos x="4" y="13"/>
                </a:cxn>
                <a:cxn ang="0">
                  <a:pos x="13" y="13"/>
                </a:cxn>
                <a:cxn ang="0">
                  <a:pos x="16" y="8"/>
                </a:cxn>
                <a:cxn ang="0">
                  <a:pos x="13" y="1"/>
                </a:cxn>
                <a:cxn ang="0">
                  <a:pos x="6" y="0"/>
                </a:cxn>
              </a:cxnLst>
              <a:rect l="txL" t="txT" r="txR" b="txB"/>
              <a:pathLst>
                <a:path w="126" h="109">
                  <a:moveTo>
                    <a:pt x="45" y="0"/>
                  </a:moveTo>
                  <a:lnTo>
                    <a:pt x="9" y="20"/>
                  </a:lnTo>
                  <a:lnTo>
                    <a:pt x="0" y="73"/>
                  </a:lnTo>
                  <a:lnTo>
                    <a:pt x="28" y="109"/>
                  </a:lnTo>
                  <a:lnTo>
                    <a:pt x="98" y="109"/>
                  </a:lnTo>
                  <a:lnTo>
                    <a:pt x="126" y="66"/>
                  </a:lnTo>
                  <a:lnTo>
                    <a:pt x="102" y="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B2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3" name="矩形 28"/>
          <p:cNvSpPr/>
          <p:nvPr/>
        </p:nvSpPr>
        <p:spPr>
          <a:xfrm>
            <a:off x="1992313" y="1268413"/>
            <a:ext cx="82073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一辆小车受到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50N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的拉力和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30N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的阻力，小车怎样运动？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/>
      <p:bldP spid="32780" grpId="0"/>
      <p:bldP spid="32782" grpId="0"/>
      <p:bldP spid="32783" grpId="0" bldLvl="0" animBg="1"/>
      <p:bldP spid="32784" grpId="0" bldLvl="0" animBg="1"/>
      <p:bldP spid="32785" grpId="0" bldLvl="0" animBg="1"/>
      <p:bldP spid="32786" grpId="0" bldLvl="0" animBg="1"/>
      <p:bldP spid="3278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8"/>
          <p:cNvSpPr/>
          <p:nvPr/>
        </p:nvSpPr>
        <p:spPr>
          <a:xfrm>
            <a:off x="1847850" y="476250"/>
            <a:ext cx="882015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三、非平衡力和物体运动状态的变化</a:t>
            </a:r>
          </a:p>
        </p:txBody>
      </p:sp>
      <p:sp>
        <p:nvSpPr>
          <p:cNvPr id="33795" name="矩形 9"/>
          <p:cNvSpPr/>
          <p:nvPr/>
        </p:nvSpPr>
        <p:spPr>
          <a:xfrm>
            <a:off x="1847850" y="1341438"/>
            <a:ext cx="814578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：观察物体受非平衡力作用时怎样运动</a:t>
            </a:r>
          </a:p>
        </p:txBody>
      </p:sp>
      <p:pic>
        <p:nvPicPr>
          <p:cNvPr id="33796" name="Picture 7" descr="1"/>
          <p:cNvPicPr>
            <a:picLocks noChangeAspect="1"/>
          </p:cNvPicPr>
          <p:nvPr/>
        </p:nvPicPr>
        <p:blipFill>
          <a:blip r:embed="rId2"/>
          <a:srcRect r="6" b="67"/>
          <a:stretch>
            <a:fillRect/>
          </a:stretch>
        </p:blipFill>
        <p:spPr>
          <a:xfrm>
            <a:off x="6743700" y="2708275"/>
            <a:ext cx="3744913" cy="220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11"/>
          <p:cNvSpPr/>
          <p:nvPr/>
        </p:nvSpPr>
        <p:spPr>
          <a:xfrm>
            <a:off x="1992313" y="2349500"/>
            <a:ext cx="4535487" cy="1496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8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A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．将小车放在光滑水平桌面上，在盘中放一个砝码，在拉力作用下，小车的运动状态将怎样变化？</a:t>
            </a:r>
          </a:p>
        </p:txBody>
      </p:sp>
      <p:sp>
        <p:nvSpPr>
          <p:cNvPr id="33798" name="矩形 12"/>
          <p:cNvSpPr/>
          <p:nvPr/>
        </p:nvSpPr>
        <p:spPr>
          <a:xfrm>
            <a:off x="2495550" y="4797425"/>
            <a:ext cx="426593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进行实验，观察现象：</a:t>
            </a:r>
          </a:p>
        </p:txBody>
      </p:sp>
      <p:sp>
        <p:nvSpPr>
          <p:cNvPr id="33799" name="矩形 13"/>
          <p:cNvSpPr/>
          <p:nvPr/>
        </p:nvSpPr>
        <p:spPr>
          <a:xfrm>
            <a:off x="2135188" y="5373688"/>
            <a:ext cx="7993062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在拉力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的作用下，小车由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变为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并且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速度越来越快</a:t>
            </a:r>
          </a:p>
        </p:txBody>
      </p:sp>
      <p:sp>
        <p:nvSpPr>
          <p:cNvPr id="33800" name="矩形 14"/>
          <p:cNvSpPr/>
          <p:nvPr/>
        </p:nvSpPr>
        <p:spPr>
          <a:xfrm>
            <a:off x="2711450" y="4005263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受力分析：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Oval 14"/>
          <p:cNvSpPr/>
          <p:nvPr/>
        </p:nvSpPr>
        <p:spPr>
          <a:xfrm>
            <a:off x="8183563" y="3429000"/>
            <a:ext cx="144462" cy="14446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256588" y="3429000"/>
            <a:ext cx="609600" cy="1100138"/>
            <a:chOff x="0" y="0"/>
            <a:chExt cx="384" cy="693"/>
          </a:xfrm>
        </p:grpSpPr>
        <p:sp>
          <p:nvSpPr>
            <p:cNvPr id="32784" name="Line 9"/>
            <p:cNvSpPr/>
            <p:nvPr/>
          </p:nvSpPr>
          <p:spPr>
            <a:xfrm>
              <a:off x="0" y="0"/>
              <a:ext cx="0" cy="624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2785" name="Text Box 10"/>
            <p:cNvSpPr txBox="1"/>
            <p:nvPr/>
          </p:nvSpPr>
          <p:spPr>
            <a:xfrm>
              <a:off x="48" y="405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sp>
        <p:nvSpPr>
          <p:cNvPr id="33805" name="Line 12"/>
          <p:cNvSpPr/>
          <p:nvPr/>
        </p:nvSpPr>
        <p:spPr>
          <a:xfrm flipH="1" flipV="1">
            <a:off x="8256588" y="2492375"/>
            <a:ext cx="0" cy="1008063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06" name="矩形 20"/>
          <p:cNvSpPr/>
          <p:nvPr/>
        </p:nvSpPr>
        <p:spPr>
          <a:xfrm>
            <a:off x="8328025" y="2492375"/>
            <a:ext cx="58737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800" b="1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grpSp>
        <p:nvGrpSpPr>
          <p:cNvPr id="3" name="Group 11"/>
          <p:cNvGrpSpPr/>
          <p:nvPr/>
        </p:nvGrpSpPr>
        <p:grpSpPr>
          <a:xfrm rot="5400000">
            <a:off x="8769350" y="2484438"/>
            <a:ext cx="487363" cy="1512887"/>
            <a:chOff x="0" y="0"/>
            <a:chExt cx="307" cy="753"/>
          </a:xfrm>
        </p:grpSpPr>
        <p:sp>
          <p:nvSpPr>
            <p:cNvPr id="32782" name="Line 12"/>
            <p:cNvSpPr/>
            <p:nvPr/>
          </p:nvSpPr>
          <p:spPr>
            <a:xfrm flipV="1">
              <a:off x="307" y="129"/>
              <a:ext cx="0" cy="624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2783" name="Text Box 13"/>
            <p:cNvSpPr txBox="1"/>
            <p:nvPr/>
          </p:nvSpPr>
          <p:spPr>
            <a:xfrm rot="-5626322">
              <a:off x="-24" y="2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ldLvl="0" animBg="1"/>
      <p:bldP spid="338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/>
          <p:nvPr/>
        </p:nvSpPr>
        <p:spPr>
          <a:xfrm>
            <a:off x="1524000" y="4652963"/>
            <a:ext cx="1331913" cy="763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en-US" sz="44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4819" name="Picture 6" descr="2"/>
          <p:cNvPicPr>
            <a:picLocks noChangeAspect="1"/>
          </p:cNvPicPr>
          <p:nvPr/>
        </p:nvPicPr>
        <p:blipFill>
          <a:blip r:embed="rId2"/>
          <a:srcRect r="56" b="-179"/>
          <a:stretch>
            <a:fillRect/>
          </a:stretch>
        </p:blipFill>
        <p:spPr>
          <a:xfrm>
            <a:off x="2495550" y="1916113"/>
            <a:ext cx="7632700" cy="2735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 Box 7"/>
          <p:cNvSpPr txBox="1"/>
          <p:nvPr/>
        </p:nvSpPr>
        <p:spPr>
          <a:xfrm>
            <a:off x="2279650" y="5300663"/>
            <a:ext cx="304101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观察到的现象：</a:t>
            </a:r>
          </a:p>
        </p:txBody>
      </p:sp>
      <p:sp>
        <p:nvSpPr>
          <p:cNvPr id="33797" name="矩形 8"/>
          <p:cNvSpPr/>
          <p:nvPr/>
        </p:nvSpPr>
        <p:spPr>
          <a:xfrm>
            <a:off x="1919288" y="333375"/>
            <a:ext cx="8353425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B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．让一个小球从斜面上某一高度处滚到纸板铺垫的水平面上，在摩擦力的作用下，小球的运动状态怎样变化？</a:t>
            </a:r>
          </a:p>
        </p:txBody>
      </p:sp>
      <p:sp>
        <p:nvSpPr>
          <p:cNvPr id="34822" name="矩形 9"/>
          <p:cNvSpPr/>
          <p:nvPr/>
        </p:nvSpPr>
        <p:spPr>
          <a:xfrm>
            <a:off x="2208213" y="5876925"/>
            <a:ext cx="82804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摩擦阻力使小车的速度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越来越慢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，最后变为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7" name="Oval 14"/>
          <p:cNvSpPr/>
          <p:nvPr/>
        </p:nvSpPr>
        <p:spPr>
          <a:xfrm>
            <a:off x="5087938" y="3284538"/>
            <a:ext cx="863600" cy="7921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Oval 28"/>
          <p:cNvSpPr/>
          <p:nvPr/>
        </p:nvSpPr>
        <p:spPr>
          <a:xfrm flipH="1">
            <a:off x="5375275" y="3644900"/>
            <a:ext cx="252413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Line 7"/>
          <p:cNvSpPr/>
          <p:nvPr/>
        </p:nvSpPr>
        <p:spPr>
          <a:xfrm rot="10800000" flipH="1" flipV="1">
            <a:off x="5519738" y="3716338"/>
            <a:ext cx="0" cy="9366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" name="Line 5"/>
          <p:cNvSpPr/>
          <p:nvPr/>
        </p:nvSpPr>
        <p:spPr>
          <a:xfrm flipH="1">
            <a:off x="4511675" y="3716338"/>
            <a:ext cx="93662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12"/>
          <p:cNvSpPr/>
          <p:nvPr/>
        </p:nvSpPr>
        <p:spPr>
          <a:xfrm flipV="1">
            <a:off x="5519738" y="2708275"/>
            <a:ext cx="0" cy="1008063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矩形 11"/>
          <p:cNvSpPr/>
          <p:nvPr/>
        </p:nvSpPr>
        <p:spPr>
          <a:xfrm>
            <a:off x="5591175" y="4221163"/>
            <a:ext cx="43942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3" name="矩形 12"/>
          <p:cNvSpPr/>
          <p:nvPr/>
        </p:nvSpPr>
        <p:spPr>
          <a:xfrm>
            <a:off x="5591175" y="2565400"/>
            <a:ext cx="42037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4" name="矩形 13"/>
          <p:cNvSpPr/>
          <p:nvPr/>
        </p:nvSpPr>
        <p:spPr>
          <a:xfrm>
            <a:off x="4295775" y="3500438"/>
            <a:ext cx="30099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5" name="矩形 14"/>
          <p:cNvSpPr/>
          <p:nvPr/>
        </p:nvSpPr>
        <p:spPr>
          <a:xfrm>
            <a:off x="2351088" y="4724400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受力分析：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7" grpId="0" bldLvl="0" animBg="1"/>
      <p:bldP spid="8" grpId="0" bldLvl="0" animBg="1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/>
          <p:nvPr/>
        </p:nvSpPr>
        <p:spPr>
          <a:xfrm>
            <a:off x="2424113" y="4724400"/>
            <a:ext cx="3960812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观察到的现象：</a:t>
            </a:r>
          </a:p>
        </p:txBody>
      </p:sp>
      <p:pic>
        <p:nvPicPr>
          <p:cNvPr id="35843" name="Picture 6" descr="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r="66" b="-111"/>
          <a:stretch>
            <a:fillRect/>
          </a:stretch>
        </p:blipFill>
        <p:spPr>
          <a:xfrm>
            <a:off x="2063750" y="1989138"/>
            <a:ext cx="8208963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矩形 7"/>
          <p:cNvSpPr/>
          <p:nvPr/>
        </p:nvSpPr>
        <p:spPr>
          <a:xfrm>
            <a:off x="1919288" y="260350"/>
            <a:ext cx="8461375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C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．将小球抛出去，观察其运动情况．由于受到重力的作用，小球在空中的运动路径是怎样的？它的运动状态是否改变？</a:t>
            </a:r>
          </a:p>
        </p:txBody>
      </p:sp>
      <p:sp>
        <p:nvSpPr>
          <p:cNvPr id="35845" name="矩形 9"/>
          <p:cNvSpPr/>
          <p:nvPr/>
        </p:nvSpPr>
        <p:spPr>
          <a:xfrm>
            <a:off x="1992313" y="5445125"/>
            <a:ext cx="82804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小球在重力的作用下，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运动方向不断变化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，沿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曲线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下降！</a:t>
            </a:r>
          </a:p>
        </p:txBody>
      </p:sp>
      <p:sp>
        <p:nvSpPr>
          <p:cNvPr id="6" name="Oval 14"/>
          <p:cNvSpPr/>
          <p:nvPr/>
        </p:nvSpPr>
        <p:spPr>
          <a:xfrm>
            <a:off x="6240463" y="2492375"/>
            <a:ext cx="215900" cy="215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311900" y="2636838"/>
            <a:ext cx="609600" cy="1100137"/>
            <a:chOff x="0" y="0"/>
            <a:chExt cx="384" cy="693"/>
          </a:xfrm>
        </p:grpSpPr>
        <p:sp>
          <p:nvSpPr>
            <p:cNvPr id="34824" name="Line 9"/>
            <p:cNvSpPr/>
            <p:nvPr/>
          </p:nvSpPr>
          <p:spPr>
            <a:xfrm>
              <a:off x="0" y="0"/>
              <a:ext cx="0" cy="624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4825" name="Text Box 10"/>
            <p:cNvSpPr txBox="1"/>
            <p:nvPr/>
          </p:nvSpPr>
          <p:spPr>
            <a:xfrm>
              <a:off x="48" y="405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819"/>
          <p:cNvPicPr>
            <a:picLocks noChangeAspect="1"/>
          </p:cNvPicPr>
          <p:nvPr/>
        </p:nvPicPr>
        <p:blipFill>
          <a:blip r:embed="rId2">
            <a:clrChange>
              <a:clrFrom>
                <a:srgbClr val="FBEE0F"/>
              </a:clrFrom>
              <a:clrTo>
                <a:srgbClr val="FBEE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3563" y="3860800"/>
            <a:ext cx="2484437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5"/>
          <p:cNvSpPr/>
          <p:nvPr/>
        </p:nvSpPr>
        <p:spPr>
          <a:xfrm>
            <a:off x="2640013" y="1412875"/>
            <a:ext cx="181610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静止状态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矩形 6"/>
          <p:cNvSpPr/>
          <p:nvPr/>
        </p:nvSpPr>
        <p:spPr>
          <a:xfrm>
            <a:off x="2711450" y="2276475"/>
            <a:ext cx="20891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匀速直线</a:t>
            </a:r>
            <a:endParaRPr lang="en-US" altLang="x-none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运动状态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9" name="AutoShape 9"/>
          <p:cNvSpPr/>
          <p:nvPr/>
        </p:nvSpPr>
        <p:spPr>
          <a:xfrm flipH="1">
            <a:off x="4800600" y="1557338"/>
            <a:ext cx="215900" cy="1727200"/>
          </a:xfrm>
          <a:prstGeom prst="leftBrace">
            <a:avLst>
              <a:gd name="adj1" fmla="val 54185"/>
              <a:gd name="adj2" fmla="val 50000"/>
            </a:avLst>
          </a:pr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虚尾箭头 8"/>
          <p:cNvGrpSpPr/>
          <p:nvPr/>
        </p:nvGrpSpPr>
        <p:grpSpPr>
          <a:xfrm>
            <a:off x="5168900" y="2170113"/>
            <a:ext cx="1987550" cy="396875"/>
            <a:chOff x="0" y="0"/>
            <a:chExt cx="1252" cy="250"/>
          </a:xfrm>
        </p:grpSpPr>
        <p:pic>
          <p:nvPicPr>
            <p:cNvPr id="5134" name="虚尾箭头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52" cy="2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5" name="Text Box 8"/>
            <p:cNvSpPr txBox="1"/>
            <p:nvPr/>
          </p:nvSpPr>
          <p:spPr>
            <a:xfrm>
              <a:off x="68" y="67"/>
              <a:ext cx="1106" cy="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2800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3" name="矩形 9"/>
          <p:cNvSpPr/>
          <p:nvPr/>
        </p:nvSpPr>
        <p:spPr>
          <a:xfrm>
            <a:off x="7464425" y="2060575"/>
            <a:ext cx="222440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物体不受力</a:t>
            </a:r>
            <a:endParaRPr lang="en-US" altLang="x-none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808663" y="1484313"/>
            <a:ext cx="935037" cy="1944687"/>
            <a:chOff x="0" y="0"/>
            <a:chExt cx="219" cy="342"/>
          </a:xfrm>
        </p:grpSpPr>
        <p:sp>
          <p:nvSpPr>
            <p:cNvPr id="5131" name="Freeform 16"/>
            <p:cNvSpPr/>
            <p:nvPr/>
          </p:nvSpPr>
          <p:spPr>
            <a:xfrm>
              <a:off x="0" y="0"/>
              <a:ext cx="219" cy="342"/>
            </a:xfrm>
            <a:custGeom>
              <a:avLst/>
              <a:gdLst>
                <a:gd name="txL" fmla="*/ 0 w 439"/>
                <a:gd name="txT" fmla="*/ 0 h 683"/>
                <a:gd name="txR" fmla="*/ 439 w 439"/>
                <a:gd name="txB" fmla="*/ 683 h 683"/>
              </a:gdLst>
              <a:ahLst/>
              <a:cxnLst>
                <a:cxn ang="0">
                  <a:pos x="18" y="24"/>
                </a:cxn>
                <a:cxn ang="0">
                  <a:pos x="24" y="18"/>
                </a:cxn>
                <a:cxn ang="0">
                  <a:pos x="34" y="21"/>
                </a:cxn>
                <a:cxn ang="0">
                  <a:pos x="33" y="31"/>
                </a:cxn>
                <a:cxn ang="0">
                  <a:pos x="21" y="38"/>
                </a:cxn>
                <a:cxn ang="0">
                  <a:pos x="19" y="60"/>
                </a:cxn>
                <a:cxn ang="0">
                  <a:pos x="21" y="66"/>
                </a:cxn>
                <a:cxn ang="0">
                  <a:pos x="17" y="74"/>
                </a:cxn>
                <a:cxn ang="0">
                  <a:pos x="18" y="81"/>
                </a:cxn>
                <a:cxn ang="0">
                  <a:pos x="26" y="86"/>
                </a:cxn>
                <a:cxn ang="0">
                  <a:pos x="37" y="82"/>
                </a:cxn>
                <a:cxn ang="0">
                  <a:pos x="41" y="74"/>
                </a:cxn>
                <a:cxn ang="0">
                  <a:pos x="36" y="65"/>
                </a:cxn>
                <a:cxn ang="0">
                  <a:pos x="41" y="60"/>
                </a:cxn>
                <a:cxn ang="0">
                  <a:pos x="41" y="49"/>
                </a:cxn>
                <a:cxn ang="0">
                  <a:pos x="53" y="39"/>
                </a:cxn>
                <a:cxn ang="0">
                  <a:pos x="54" y="24"/>
                </a:cxn>
                <a:cxn ang="0">
                  <a:pos x="47" y="8"/>
                </a:cxn>
                <a:cxn ang="0">
                  <a:pos x="31" y="0"/>
                </a:cxn>
                <a:cxn ang="0">
                  <a:pos x="14" y="5"/>
                </a:cxn>
                <a:cxn ang="0">
                  <a:pos x="3" y="15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18" y="37"/>
                </a:cxn>
                <a:cxn ang="0">
                  <a:pos x="18" y="24"/>
                </a:cxn>
              </a:cxnLst>
              <a:rect l="txL" t="txT" r="txR" b="txB"/>
              <a:pathLst>
                <a:path w="439" h="683">
                  <a:moveTo>
                    <a:pt x="150" y="185"/>
                  </a:moveTo>
                  <a:lnTo>
                    <a:pt x="194" y="138"/>
                  </a:lnTo>
                  <a:lnTo>
                    <a:pt x="272" y="167"/>
                  </a:lnTo>
                  <a:lnTo>
                    <a:pt x="265" y="244"/>
                  </a:lnTo>
                  <a:lnTo>
                    <a:pt x="171" y="304"/>
                  </a:lnTo>
                  <a:lnTo>
                    <a:pt x="153" y="474"/>
                  </a:lnTo>
                  <a:lnTo>
                    <a:pt x="171" y="527"/>
                  </a:lnTo>
                  <a:lnTo>
                    <a:pt x="140" y="585"/>
                  </a:lnTo>
                  <a:lnTo>
                    <a:pt x="147" y="645"/>
                  </a:lnTo>
                  <a:lnTo>
                    <a:pt x="213" y="683"/>
                  </a:lnTo>
                  <a:lnTo>
                    <a:pt x="300" y="656"/>
                  </a:lnTo>
                  <a:lnTo>
                    <a:pt x="328" y="585"/>
                  </a:lnTo>
                  <a:lnTo>
                    <a:pt x="293" y="518"/>
                  </a:lnTo>
                  <a:lnTo>
                    <a:pt x="331" y="480"/>
                  </a:lnTo>
                  <a:lnTo>
                    <a:pt x="331" y="387"/>
                  </a:lnTo>
                  <a:lnTo>
                    <a:pt x="429" y="308"/>
                  </a:lnTo>
                  <a:lnTo>
                    <a:pt x="439" y="188"/>
                  </a:lnTo>
                  <a:lnTo>
                    <a:pt x="376" y="59"/>
                  </a:lnTo>
                  <a:lnTo>
                    <a:pt x="251" y="0"/>
                  </a:lnTo>
                  <a:lnTo>
                    <a:pt x="112" y="38"/>
                  </a:lnTo>
                  <a:lnTo>
                    <a:pt x="31" y="115"/>
                  </a:lnTo>
                  <a:lnTo>
                    <a:pt x="0" y="234"/>
                  </a:lnTo>
                  <a:lnTo>
                    <a:pt x="4" y="304"/>
                  </a:lnTo>
                  <a:lnTo>
                    <a:pt x="147" y="296"/>
                  </a:lnTo>
                  <a:lnTo>
                    <a:pt x="150" y="185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Freeform 17"/>
            <p:cNvSpPr/>
            <p:nvPr/>
          </p:nvSpPr>
          <p:spPr>
            <a:xfrm>
              <a:off x="12" y="14"/>
              <a:ext cx="195" cy="238"/>
            </a:xfrm>
            <a:custGeom>
              <a:avLst/>
              <a:gdLst>
                <a:gd name="txL" fmla="*/ 0 w 390"/>
                <a:gd name="txT" fmla="*/ 0 h 477"/>
                <a:gd name="txR" fmla="*/ 390 w 390"/>
                <a:gd name="txB" fmla="*/ 477 h 477"/>
              </a:gdLst>
              <a:ahLst/>
              <a:cxnLst>
                <a:cxn ang="0">
                  <a:pos x="0" y="30"/>
                </a:cxn>
                <a:cxn ang="0">
                  <a:pos x="7" y="28"/>
                </a:cxn>
                <a:cxn ang="0">
                  <a:pos x="12" y="30"/>
                </a:cxn>
                <a:cxn ang="0">
                  <a:pos x="11" y="21"/>
                </a:cxn>
                <a:cxn ang="0">
                  <a:pos x="13" y="12"/>
                </a:cxn>
                <a:cxn ang="0">
                  <a:pos x="25" y="9"/>
                </a:cxn>
                <a:cxn ang="0">
                  <a:pos x="31" y="13"/>
                </a:cxn>
                <a:cxn ang="0">
                  <a:pos x="38" y="19"/>
                </a:cxn>
                <a:cxn ang="0">
                  <a:pos x="36" y="29"/>
                </a:cxn>
                <a:cxn ang="0">
                  <a:pos x="24" y="34"/>
                </a:cxn>
                <a:cxn ang="0">
                  <a:pos x="22" y="41"/>
                </a:cxn>
                <a:cxn ang="0">
                  <a:pos x="23" y="49"/>
                </a:cxn>
                <a:cxn ang="0">
                  <a:pos x="21" y="59"/>
                </a:cxn>
                <a:cxn ang="0">
                  <a:pos x="32" y="59"/>
                </a:cxn>
                <a:cxn ang="0">
                  <a:pos x="34" y="52"/>
                </a:cxn>
                <a:cxn ang="0">
                  <a:pos x="33" y="43"/>
                </a:cxn>
                <a:cxn ang="0">
                  <a:pos x="40" y="38"/>
                </a:cxn>
                <a:cxn ang="0">
                  <a:pos x="45" y="35"/>
                </a:cxn>
                <a:cxn ang="0">
                  <a:pos x="49" y="24"/>
                </a:cxn>
                <a:cxn ang="0">
                  <a:pos x="46" y="12"/>
                </a:cxn>
                <a:cxn ang="0">
                  <a:pos x="33" y="0"/>
                </a:cxn>
                <a:cxn ang="0">
                  <a:pos x="19" y="1"/>
                </a:cxn>
                <a:cxn ang="0">
                  <a:pos x="6" y="8"/>
                </a:cxn>
                <a:cxn ang="0">
                  <a:pos x="2" y="17"/>
                </a:cxn>
                <a:cxn ang="0">
                  <a:pos x="0" y="30"/>
                </a:cxn>
              </a:cxnLst>
              <a:rect l="txL" t="txT" r="txR" b="txB"/>
              <a:pathLst>
                <a:path w="390" h="477">
                  <a:moveTo>
                    <a:pt x="0" y="241"/>
                  </a:moveTo>
                  <a:lnTo>
                    <a:pt x="57" y="230"/>
                  </a:lnTo>
                  <a:lnTo>
                    <a:pt x="89" y="241"/>
                  </a:lnTo>
                  <a:lnTo>
                    <a:pt x="87" y="175"/>
                  </a:lnTo>
                  <a:lnTo>
                    <a:pt x="111" y="101"/>
                  </a:lnTo>
                  <a:lnTo>
                    <a:pt x="206" y="74"/>
                  </a:lnTo>
                  <a:lnTo>
                    <a:pt x="251" y="105"/>
                  </a:lnTo>
                  <a:lnTo>
                    <a:pt x="299" y="153"/>
                  </a:lnTo>
                  <a:lnTo>
                    <a:pt x="285" y="237"/>
                  </a:lnTo>
                  <a:lnTo>
                    <a:pt x="195" y="276"/>
                  </a:lnTo>
                  <a:lnTo>
                    <a:pt x="171" y="335"/>
                  </a:lnTo>
                  <a:lnTo>
                    <a:pt x="178" y="395"/>
                  </a:lnTo>
                  <a:lnTo>
                    <a:pt x="166" y="477"/>
                  </a:lnTo>
                  <a:lnTo>
                    <a:pt x="256" y="477"/>
                  </a:lnTo>
                  <a:lnTo>
                    <a:pt x="268" y="416"/>
                  </a:lnTo>
                  <a:lnTo>
                    <a:pt x="261" y="345"/>
                  </a:lnTo>
                  <a:lnTo>
                    <a:pt x="316" y="307"/>
                  </a:lnTo>
                  <a:lnTo>
                    <a:pt x="358" y="287"/>
                  </a:lnTo>
                  <a:lnTo>
                    <a:pt x="390" y="196"/>
                  </a:lnTo>
                  <a:lnTo>
                    <a:pt x="361" y="98"/>
                  </a:lnTo>
                  <a:lnTo>
                    <a:pt x="264" y="0"/>
                  </a:lnTo>
                  <a:lnTo>
                    <a:pt x="146" y="8"/>
                  </a:lnTo>
                  <a:lnTo>
                    <a:pt x="51" y="67"/>
                  </a:lnTo>
                  <a:lnTo>
                    <a:pt x="10" y="14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B2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Freeform 18"/>
            <p:cNvSpPr/>
            <p:nvPr/>
          </p:nvSpPr>
          <p:spPr>
            <a:xfrm>
              <a:off x="83" y="270"/>
              <a:ext cx="63" cy="54"/>
            </a:xfrm>
            <a:custGeom>
              <a:avLst/>
              <a:gdLst>
                <a:gd name="txL" fmla="*/ 0 w 126"/>
                <a:gd name="txT" fmla="*/ 0 h 109"/>
                <a:gd name="txR" fmla="*/ 126 w 126"/>
                <a:gd name="txB" fmla="*/ 109 h 109"/>
              </a:gdLst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9"/>
                </a:cxn>
                <a:cxn ang="0">
                  <a:pos x="4" y="13"/>
                </a:cxn>
                <a:cxn ang="0">
                  <a:pos x="13" y="13"/>
                </a:cxn>
                <a:cxn ang="0">
                  <a:pos x="16" y="8"/>
                </a:cxn>
                <a:cxn ang="0">
                  <a:pos x="13" y="1"/>
                </a:cxn>
                <a:cxn ang="0">
                  <a:pos x="6" y="0"/>
                </a:cxn>
              </a:cxnLst>
              <a:rect l="txL" t="txT" r="txR" b="txB"/>
              <a:pathLst>
                <a:path w="126" h="109">
                  <a:moveTo>
                    <a:pt x="45" y="0"/>
                  </a:moveTo>
                  <a:lnTo>
                    <a:pt x="9" y="20"/>
                  </a:lnTo>
                  <a:lnTo>
                    <a:pt x="0" y="73"/>
                  </a:lnTo>
                  <a:lnTo>
                    <a:pt x="28" y="109"/>
                  </a:lnTo>
                  <a:lnTo>
                    <a:pt x="98" y="109"/>
                  </a:lnTo>
                  <a:lnTo>
                    <a:pt x="126" y="66"/>
                  </a:lnTo>
                  <a:lnTo>
                    <a:pt x="102" y="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B2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9" name="矩形 14"/>
          <p:cNvSpPr/>
          <p:nvPr/>
        </p:nvSpPr>
        <p:spPr>
          <a:xfrm>
            <a:off x="2279650" y="404813"/>
            <a:ext cx="2736850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思维启发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96257"/>
          <p:cNvSpPr/>
          <p:nvPr/>
        </p:nvSpPr>
        <p:spPr>
          <a:xfrm>
            <a:off x="1524000" y="4868863"/>
            <a:ext cx="8229600" cy="19891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dirty="0">
              <a:solidFill>
                <a:srgbClr val="0000CC"/>
              </a:solidFill>
            </a:endParaRPr>
          </a:p>
        </p:txBody>
      </p:sp>
      <p:pic>
        <p:nvPicPr>
          <p:cNvPr id="96259" name="图片 96258" descr="1"/>
          <p:cNvPicPr>
            <a:picLocks noChangeAspect="1"/>
          </p:cNvPicPr>
          <p:nvPr/>
        </p:nvPicPr>
        <p:blipFill>
          <a:blip r:embed="rId3"/>
          <a:srcRect l="3400" r="3400" b="18600"/>
          <a:stretch>
            <a:fillRect/>
          </a:stretch>
        </p:blipFill>
        <p:spPr>
          <a:xfrm>
            <a:off x="1774825" y="1125538"/>
            <a:ext cx="2665413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文本框 96259"/>
          <p:cNvSpPr txBox="1"/>
          <p:nvPr/>
        </p:nvSpPr>
        <p:spPr>
          <a:xfrm>
            <a:off x="1703388" y="260350"/>
            <a:ext cx="7498080" cy="678815"/>
          </a:xfrm>
          <a:prstGeom prst="rect">
            <a:avLst/>
          </a:prstGeom>
          <a:gradFill rotWithShape="1">
            <a:gsLst>
              <a:gs pos="0">
                <a:srgbClr val="FF99CC">
                  <a:gamma/>
                  <a:tint val="3137"/>
                  <a:invGamma/>
                </a:srgbClr>
              </a:gs>
              <a:gs pos="100000">
                <a:srgbClr val="FF99CC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华文彩云" pitchFamily="2" charset="-122"/>
              </a:rPr>
              <a:t>观察物体受非平衡力作用时怎样运动</a:t>
            </a:r>
          </a:p>
        </p:txBody>
      </p:sp>
      <p:sp>
        <p:nvSpPr>
          <p:cNvPr id="96261" name="文本框 96260"/>
          <p:cNvSpPr txBox="1"/>
          <p:nvPr/>
        </p:nvSpPr>
        <p:spPr>
          <a:xfrm>
            <a:off x="1774825" y="3141663"/>
            <a:ext cx="2592388" cy="222504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tint val="0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lvl="0" defTabSz="0">
              <a:tabLst>
                <a:tab pos="495300" algn="l"/>
              </a:tabLst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小车受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拉力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作用，由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变为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并且其运动的速度越来越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6263" name="矩形 96262"/>
          <p:cNvSpPr/>
          <p:nvPr/>
        </p:nvSpPr>
        <p:spPr>
          <a:xfrm>
            <a:off x="4583113" y="3214053"/>
            <a:ext cx="3313112" cy="1798320"/>
          </a:xfrm>
          <a:prstGeom prst="rect">
            <a:avLst/>
          </a:prstGeom>
          <a:gradFill rotWithShape="1">
            <a:gsLst>
              <a:gs pos="0">
                <a:srgbClr val="3399FF">
                  <a:alpha val="67999"/>
                </a:srgbClr>
              </a:gs>
              <a:gs pos="100000">
                <a:srgbClr val="FFFFFF">
                  <a:alpha val="6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>
            <a:spAutoFit/>
          </a:bodyPr>
          <a:lstStyle/>
          <a:p>
            <a:pPr lvl="0" defTabSz="0">
              <a:tabLst>
                <a:tab pos="495300" algn="l"/>
              </a:tabLst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小球受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摩擦力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作用，其运动速度越来越</a:t>
            </a:r>
            <a:r>
              <a:rPr lang="zh-CN" altLang="en-US" sz="28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，最后变为</a:t>
            </a:r>
            <a:r>
              <a:rPr lang="zh-CN" altLang="en-US" sz="28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6264" name="矩形 96263"/>
          <p:cNvSpPr/>
          <p:nvPr/>
        </p:nvSpPr>
        <p:spPr>
          <a:xfrm>
            <a:off x="8112125" y="3427572"/>
            <a:ext cx="2305050" cy="179832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D2E9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>
            <a:spAutoFit/>
          </a:bodyPr>
          <a:lstStyle/>
          <a:p>
            <a:pPr lvl="0" defTabSz="0">
              <a:tabLst>
                <a:tab pos="495300" algn="l"/>
              </a:tabLst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由于受到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重力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的作用，小球在空中沿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 </a:t>
            </a:r>
            <a:r>
              <a:rPr lang="zh-CN" altLang="en-US" sz="28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曲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线运动。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6266" name="lxqlx8"/>
          <p:cNvGrpSpPr/>
          <p:nvPr/>
        </p:nvGrpSpPr>
        <p:grpSpPr>
          <a:xfrm>
            <a:off x="5432425" y="1927225"/>
            <a:ext cx="2103438" cy="61913"/>
            <a:chOff x="4373" y="6238"/>
            <a:chExt cx="3035" cy="93"/>
          </a:xfrm>
        </p:grpSpPr>
        <p:sp>
          <p:nvSpPr>
            <p:cNvPr id="96267" name="矩形 96266"/>
            <p:cNvSpPr/>
            <p:nvPr/>
          </p:nvSpPr>
          <p:spPr>
            <a:xfrm>
              <a:off x="4373" y="6239"/>
              <a:ext cx="3021" cy="9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68" name="直接连接符 96267"/>
            <p:cNvSpPr/>
            <p:nvPr/>
          </p:nvSpPr>
          <p:spPr>
            <a:xfrm>
              <a:off x="4378" y="6238"/>
              <a:ext cx="30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6269" name="lxqlx8"/>
          <p:cNvGrpSpPr/>
          <p:nvPr/>
        </p:nvGrpSpPr>
        <p:grpSpPr>
          <a:xfrm rot="-8664851" flipV="1">
            <a:off x="4583113" y="1652588"/>
            <a:ext cx="1019175" cy="104775"/>
            <a:chOff x="4373" y="6238"/>
            <a:chExt cx="3035" cy="93"/>
          </a:xfrm>
        </p:grpSpPr>
        <p:sp>
          <p:nvSpPr>
            <p:cNvPr id="96270" name="矩形 96269"/>
            <p:cNvSpPr/>
            <p:nvPr/>
          </p:nvSpPr>
          <p:spPr>
            <a:xfrm>
              <a:off x="4373" y="6239"/>
              <a:ext cx="3021" cy="9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71" name="直接连接符 96270"/>
            <p:cNvSpPr/>
            <p:nvPr/>
          </p:nvSpPr>
          <p:spPr>
            <a:xfrm>
              <a:off x="4378" y="6238"/>
              <a:ext cx="30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6276" name="组合 96275"/>
          <p:cNvGrpSpPr/>
          <p:nvPr/>
        </p:nvGrpSpPr>
        <p:grpSpPr>
          <a:xfrm rot="-310704">
            <a:off x="8112125" y="1268413"/>
            <a:ext cx="1897063" cy="1089025"/>
            <a:chOff x="3672" y="2532"/>
            <a:chExt cx="2988" cy="1716"/>
          </a:xfrm>
        </p:grpSpPr>
        <p:sp>
          <p:nvSpPr>
            <p:cNvPr id="96277" name="lxqlx39"/>
            <p:cNvSpPr/>
            <p:nvPr/>
          </p:nvSpPr>
          <p:spPr>
            <a:xfrm>
              <a:off x="5112" y="253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45882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78" name="任意多边形 96277"/>
            <p:cNvSpPr/>
            <p:nvPr/>
          </p:nvSpPr>
          <p:spPr>
            <a:xfrm rot="395891" flipH="1" flipV="1">
              <a:off x="3672" y="2688"/>
              <a:ext cx="2988" cy="1560"/>
            </a:xfrm>
            <a:custGeom>
              <a:avLst/>
              <a:gdLst>
                <a:gd name="txL" fmla="*/ 0 w 43200"/>
                <a:gd name="txT" fmla="*/ 0 h 21675"/>
                <a:gd name="txR" fmla="*/ 43200 w 43200"/>
                <a:gd name="txB" fmla="*/ 21675 h 21675"/>
              </a:gdLst>
              <a:ahLst/>
              <a:cxnLst>
                <a:cxn ang="0">
                  <a:pos x="43199" y="77"/>
                </a:cxn>
                <a:cxn ang="270">
                  <a:pos x="0" y="0"/>
                </a:cxn>
                <a:cxn ang="0">
                  <a:pos x="21600" y="75"/>
                </a:cxn>
              </a:cxnLst>
              <a:rect l="txL" t="txT" r="txR" b="txB"/>
              <a:pathLst>
                <a:path w="43200" h="21675" fill="none">
                  <a:moveTo>
                    <a:pt x="43199" y="77"/>
                  </a:moveTo>
                  <a:arcTo wR="21600" hR="21600" stAng="-21599682" swAng="10811618"/>
                </a:path>
                <a:path w="43200" h="21675" stroke="0">
                  <a:moveTo>
                    <a:pt x="43199" y="77"/>
                  </a:moveTo>
                  <a:arcTo wR="21600" hR="21600" stAng="-21599682" swAng="10811618"/>
                  <a:lnTo>
                    <a:pt x="21600" y="75"/>
                  </a:lnTo>
                  <a:close/>
                </a:path>
              </a:pathLst>
            </a:custGeom>
            <a:noFill/>
            <a:ln w="28575" cap="rnd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6279" name="直接连接符 96278"/>
          <p:cNvSpPr/>
          <p:nvPr/>
        </p:nvSpPr>
        <p:spPr>
          <a:xfrm>
            <a:off x="9048750" y="1341438"/>
            <a:ext cx="0" cy="574675"/>
          </a:xfrm>
          <a:prstGeom prst="line">
            <a:avLst/>
          </a:prstGeom>
          <a:ln w="412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80" name="文本框 96279"/>
          <p:cNvSpPr txBox="1"/>
          <p:nvPr/>
        </p:nvSpPr>
        <p:spPr>
          <a:xfrm>
            <a:off x="8975725" y="1773238"/>
            <a:ext cx="57626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96281" name="文本框 96280"/>
          <p:cNvSpPr txBox="1"/>
          <p:nvPr/>
        </p:nvSpPr>
        <p:spPr>
          <a:xfrm>
            <a:off x="1919288" y="5719445"/>
            <a:ext cx="8497887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华文行楷" pitchFamily="2" charset="-122"/>
              </a:rPr>
              <a:t>结论：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行楷" pitchFamily="2" charset="-122"/>
              </a:rPr>
              <a:t>受非平衡力时，运动状态是改变的。</a:t>
            </a:r>
          </a:p>
        </p:txBody>
      </p:sp>
      <p:grpSp>
        <p:nvGrpSpPr>
          <p:cNvPr id="96282" name="lxqlx8"/>
          <p:cNvGrpSpPr/>
          <p:nvPr/>
        </p:nvGrpSpPr>
        <p:grpSpPr>
          <a:xfrm>
            <a:off x="5441950" y="1927225"/>
            <a:ext cx="2103438" cy="61913"/>
            <a:chOff x="4373" y="6238"/>
            <a:chExt cx="3035" cy="93"/>
          </a:xfrm>
        </p:grpSpPr>
        <p:sp>
          <p:nvSpPr>
            <p:cNvPr id="96283" name="矩形 96282"/>
            <p:cNvSpPr/>
            <p:nvPr/>
          </p:nvSpPr>
          <p:spPr>
            <a:xfrm>
              <a:off x="4373" y="6239"/>
              <a:ext cx="3021" cy="9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84" name="直接连接符 96283"/>
            <p:cNvSpPr/>
            <p:nvPr/>
          </p:nvSpPr>
          <p:spPr>
            <a:xfrm>
              <a:off x="4378" y="6238"/>
              <a:ext cx="30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6285" name="lxqlx8"/>
          <p:cNvGrpSpPr/>
          <p:nvPr/>
        </p:nvGrpSpPr>
        <p:grpSpPr>
          <a:xfrm rot="-8664851" flipV="1">
            <a:off x="4592638" y="1652588"/>
            <a:ext cx="1019175" cy="104775"/>
            <a:chOff x="4373" y="6238"/>
            <a:chExt cx="3035" cy="93"/>
          </a:xfrm>
        </p:grpSpPr>
        <p:sp>
          <p:nvSpPr>
            <p:cNvPr id="96286" name="矩形 96285"/>
            <p:cNvSpPr/>
            <p:nvPr/>
          </p:nvSpPr>
          <p:spPr>
            <a:xfrm>
              <a:off x="4373" y="6239"/>
              <a:ext cx="3021" cy="9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87" name="直接连接符 96286"/>
            <p:cNvSpPr/>
            <p:nvPr/>
          </p:nvSpPr>
          <p:spPr>
            <a:xfrm>
              <a:off x="4378" y="6238"/>
              <a:ext cx="303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6292" name="直接连接符 96291"/>
          <p:cNvSpPr/>
          <p:nvPr/>
        </p:nvSpPr>
        <p:spPr>
          <a:xfrm flipH="1">
            <a:off x="5951538" y="1700213"/>
            <a:ext cx="504825" cy="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293" name="文本框 96292"/>
          <p:cNvSpPr txBox="1"/>
          <p:nvPr/>
        </p:nvSpPr>
        <p:spPr>
          <a:xfrm>
            <a:off x="5951538" y="1125538"/>
            <a:ext cx="360362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96294" name="文本框 96293"/>
          <p:cNvSpPr txBox="1"/>
          <p:nvPr/>
        </p:nvSpPr>
        <p:spPr>
          <a:xfrm>
            <a:off x="3216275" y="1125538"/>
            <a:ext cx="8636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拉</a:t>
            </a:r>
          </a:p>
        </p:txBody>
      </p:sp>
      <p:sp>
        <p:nvSpPr>
          <p:cNvPr id="2" name="椭圆 1"/>
          <p:cNvSpPr/>
          <p:nvPr/>
        </p:nvSpPr>
        <p:spPr>
          <a:xfrm>
            <a:off x="6311900" y="1452245"/>
            <a:ext cx="326390" cy="497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ldLvl="0" animBg="1"/>
      <p:bldP spid="96263" grpId="0" bldLvl="0" animBg="1"/>
      <p:bldP spid="96264" grpId="0" bldLvl="0" animBg="1"/>
      <p:bldP spid="962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79650" y="3213100"/>
            <a:ext cx="3960813" cy="1411288"/>
            <a:chOff x="0" y="0"/>
            <a:chExt cx="2495" cy="889"/>
          </a:xfrm>
        </p:grpSpPr>
        <p:grpSp>
          <p:nvGrpSpPr>
            <p:cNvPr id="35855" name="Group 6"/>
            <p:cNvGrpSpPr/>
            <p:nvPr/>
          </p:nvGrpSpPr>
          <p:grpSpPr>
            <a:xfrm>
              <a:off x="226" y="0"/>
              <a:ext cx="2269" cy="408"/>
              <a:chOff x="0" y="0"/>
              <a:chExt cx="2269" cy="408"/>
            </a:xfrm>
          </p:grpSpPr>
          <p:sp>
            <p:nvSpPr>
              <p:cNvPr id="35857" name="Rectangle 7"/>
              <p:cNvSpPr/>
              <p:nvPr/>
            </p:nvSpPr>
            <p:spPr>
              <a:xfrm>
                <a:off x="907" y="0"/>
                <a:ext cx="726" cy="40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8" name="Line 8"/>
              <p:cNvSpPr/>
              <p:nvPr/>
            </p:nvSpPr>
            <p:spPr>
              <a:xfrm>
                <a:off x="1315" y="226"/>
                <a:ext cx="59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oval" w="med" len="med"/>
                <a:tailEnd type="triangle" w="med" len="med"/>
              </a:ln>
            </p:spPr>
          </p:sp>
          <p:sp>
            <p:nvSpPr>
              <p:cNvPr id="35859" name="Line 9"/>
              <p:cNvSpPr/>
              <p:nvPr/>
            </p:nvSpPr>
            <p:spPr>
              <a:xfrm flipH="1">
                <a:off x="317" y="226"/>
                <a:ext cx="99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5860" name="Text Box 10"/>
              <p:cNvSpPr txBox="1"/>
              <p:nvPr/>
            </p:nvSpPr>
            <p:spPr>
              <a:xfrm>
                <a:off x="0" y="0"/>
                <a:ext cx="36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5861" name="Text Box 11"/>
              <p:cNvSpPr txBox="1"/>
              <p:nvPr/>
            </p:nvSpPr>
            <p:spPr>
              <a:xfrm>
                <a:off x="1905" y="0"/>
                <a:ext cx="36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32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  <p:sp>
          <p:nvSpPr>
            <p:cNvPr id="35856" name="Text Box 12"/>
            <p:cNvSpPr txBox="1"/>
            <p:nvPr/>
          </p:nvSpPr>
          <p:spPr>
            <a:xfrm>
              <a:off x="0" y="590"/>
              <a:ext cx="2495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F</a:t>
              </a:r>
              <a:r>
                <a:rPr lang="en-US" altLang="zh-CN" sz="2800" b="1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en-US" altLang="zh-CN" sz="28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&gt;F</a:t>
              </a:r>
              <a:r>
                <a:rPr lang="en-US" altLang="zh-CN" sz="2800" b="1" baseline="-25000" dirty="0"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 </a:t>
              </a:r>
              <a:r>
                <a:rPr lang="zh-CN" altLang="en-US" sz="28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，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合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=F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—F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311900" y="3068638"/>
            <a:ext cx="3636963" cy="1555750"/>
            <a:chOff x="-182" y="-46"/>
            <a:chExt cx="2291" cy="980"/>
          </a:xfrm>
        </p:grpSpPr>
        <p:sp>
          <p:nvSpPr>
            <p:cNvPr id="35850" name="Text Box 14"/>
            <p:cNvSpPr txBox="1"/>
            <p:nvPr/>
          </p:nvSpPr>
          <p:spPr>
            <a:xfrm>
              <a:off x="408" y="635"/>
              <a:ext cx="1701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合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=F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+F</a:t>
              </a:r>
              <a:r>
                <a:rPr lang="en-US" altLang="zh-CN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5851" name="Group 15"/>
            <p:cNvGrpSpPr/>
            <p:nvPr/>
          </p:nvGrpSpPr>
          <p:grpSpPr>
            <a:xfrm>
              <a:off x="-182" y="-46"/>
              <a:ext cx="1658" cy="456"/>
              <a:chOff x="-182" y="-46"/>
              <a:chExt cx="1658" cy="456"/>
            </a:xfrm>
          </p:grpSpPr>
          <p:sp>
            <p:nvSpPr>
              <p:cNvPr id="35852" name="Rectangle 16"/>
              <p:cNvSpPr/>
              <p:nvPr/>
            </p:nvSpPr>
            <p:spPr>
              <a:xfrm>
                <a:off x="750" y="0"/>
                <a:ext cx="726" cy="40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3" name="Text Box 18"/>
              <p:cNvSpPr txBox="1"/>
              <p:nvPr/>
            </p:nvSpPr>
            <p:spPr>
              <a:xfrm>
                <a:off x="-182" y="45"/>
                <a:ext cx="36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3200" b="1" baseline="-25000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5854" name="Text Box 19"/>
              <p:cNvSpPr txBox="1"/>
              <p:nvPr/>
            </p:nvSpPr>
            <p:spPr>
              <a:xfrm>
                <a:off x="362" y="-46"/>
                <a:ext cx="333" cy="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</p:grpSp>
      </p:grpSp>
      <p:sp>
        <p:nvSpPr>
          <p:cNvPr id="37906" name="Text Box 21"/>
          <p:cNvSpPr txBox="1"/>
          <p:nvPr/>
        </p:nvSpPr>
        <p:spPr>
          <a:xfrm>
            <a:off x="2135188" y="1125538"/>
            <a:ext cx="828198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作用在同一个物体、同一直线上的两个力。</a:t>
            </a:r>
          </a:p>
        </p:txBody>
      </p:sp>
      <p:sp>
        <p:nvSpPr>
          <p:cNvPr id="35845" name="矩形 21"/>
          <p:cNvSpPr/>
          <p:nvPr/>
        </p:nvSpPr>
        <p:spPr>
          <a:xfrm>
            <a:off x="2351088" y="404813"/>
            <a:ext cx="324612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物体的合力：</a:t>
            </a:r>
          </a:p>
        </p:txBody>
      </p:sp>
      <p:sp>
        <p:nvSpPr>
          <p:cNvPr id="37908" name="矩形 22"/>
          <p:cNvSpPr/>
          <p:nvPr/>
        </p:nvSpPr>
        <p:spPr>
          <a:xfrm>
            <a:off x="1992313" y="1773238"/>
            <a:ext cx="8280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、若它们的方向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相反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，则合力为二力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之差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，方向与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较大力的方向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相同；</a:t>
            </a:r>
          </a:p>
        </p:txBody>
      </p:sp>
      <p:sp>
        <p:nvSpPr>
          <p:cNvPr id="37909" name="矩形 23"/>
          <p:cNvSpPr/>
          <p:nvPr/>
        </p:nvSpPr>
        <p:spPr>
          <a:xfrm>
            <a:off x="1919288" y="5013325"/>
            <a:ext cx="849788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、若它们的方向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，则合力大小为二力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，方向与二力方向相同。</a:t>
            </a:r>
          </a:p>
        </p:txBody>
      </p:sp>
      <p:sp>
        <p:nvSpPr>
          <p:cNvPr id="22" name="Line 5"/>
          <p:cNvSpPr/>
          <p:nvPr/>
        </p:nvSpPr>
        <p:spPr>
          <a:xfrm flipH="1" flipV="1">
            <a:off x="7608888" y="3500438"/>
            <a:ext cx="792162" cy="1587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" name="Line 7"/>
          <p:cNvSpPr/>
          <p:nvPr/>
        </p:nvSpPr>
        <p:spPr>
          <a:xfrm rot="10800000">
            <a:off x="6743700" y="3500438"/>
            <a:ext cx="16557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2"/>
          <p:cNvSpPr txBox="1"/>
          <p:nvPr/>
        </p:nvSpPr>
        <p:spPr>
          <a:xfrm>
            <a:off x="6816725" y="2492375"/>
            <a:ext cx="28797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小车向左加速</a:t>
            </a:r>
          </a:p>
        </p:txBody>
      </p:sp>
      <p:sp>
        <p:nvSpPr>
          <p:cNvPr id="38915" name="Text Box 33"/>
          <p:cNvSpPr txBox="1"/>
          <p:nvPr/>
        </p:nvSpPr>
        <p:spPr>
          <a:xfrm>
            <a:off x="7680325" y="5661025"/>
            <a:ext cx="251936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小车向左减速</a:t>
            </a:r>
          </a:p>
        </p:txBody>
      </p:sp>
      <p:sp>
        <p:nvSpPr>
          <p:cNvPr id="38916" name="Text Box 34"/>
          <p:cNvSpPr txBox="1"/>
          <p:nvPr/>
        </p:nvSpPr>
        <p:spPr>
          <a:xfrm>
            <a:off x="2208213" y="2420938"/>
            <a:ext cx="136683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38917" name="Text Box 35"/>
          <p:cNvSpPr txBox="1"/>
          <p:nvPr/>
        </p:nvSpPr>
        <p:spPr>
          <a:xfrm>
            <a:off x="2351088" y="5661025"/>
            <a:ext cx="11525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38918" name="Line 5"/>
          <p:cNvSpPr/>
          <p:nvPr/>
        </p:nvSpPr>
        <p:spPr>
          <a:xfrm>
            <a:off x="3216275" y="2708275"/>
            <a:ext cx="79057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19" name="Line 5"/>
          <p:cNvSpPr/>
          <p:nvPr/>
        </p:nvSpPr>
        <p:spPr>
          <a:xfrm>
            <a:off x="6024563" y="2781300"/>
            <a:ext cx="79057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0" name="Line 5"/>
          <p:cNvSpPr/>
          <p:nvPr/>
        </p:nvSpPr>
        <p:spPr>
          <a:xfrm>
            <a:off x="7032625" y="5876925"/>
            <a:ext cx="6477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1" name="Line 5"/>
          <p:cNvSpPr/>
          <p:nvPr/>
        </p:nvSpPr>
        <p:spPr>
          <a:xfrm>
            <a:off x="3503613" y="5876925"/>
            <a:ext cx="6477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2" name="矩形 26"/>
          <p:cNvSpPr/>
          <p:nvPr/>
        </p:nvSpPr>
        <p:spPr>
          <a:xfrm>
            <a:off x="4151313" y="2349500"/>
            <a:ext cx="1612900" cy="94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合力方向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相同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3" name="矩形 40"/>
          <p:cNvSpPr/>
          <p:nvPr/>
        </p:nvSpPr>
        <p:spPr>
          <a:xfrm>
            <a:off x="7459663" y="404813"/>
            <a:ext cx="34099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4" name="矩形 53"/>
          <p:cNvSpPr/>
          <p:nvPr/>
        </p:nvSpPr>
        <p:spPr>
          <a:xfrm rot="-10800000" flipV="1">
            <a:off x="4224338" y="5589588"/>
            <a:ext cx="28892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合力方向与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相反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2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738" y="836613"/>
            <a:ext cx="257175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6" name="Line 5"/>
          <p:cNvSpPr/>
          <p:nvPr/>
        </p:nvSpPr>
        <p:spPr>
          <a:xfrm flipH="1">
            <a:off x="7602538" y="981075"/>
            <a:ext cx="457200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27" name="Oval 9"/>
          <p:cNvSpPr/>
          <p:nvPr/>
        </p:nvSpPr>
        <p:spPr>
          <a:xfrm>
            <a:off x="8259763" y="1425575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8335963" y="1501775"/>
            <a:ext cx="520700" cy="1004888"/>
            <a:chOff x="0" y="0"/>
            <a:chExt cx="328" cy="633"/>
          </a:xfrm>
        </p:grpSpPr>
        <p:sp>
          <p:nvSpPr>
            <p:cNvPr id="36904" name="Line 11"/>
            <p:cNvSpPr/>
            <p:nvPr/>
          </p:nvSpPr>
          <p:spPr>
            <a:xfrm>
              <a:off x="0" y="0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6905" name="Text Box 12"/>
            <p:cNvSpPr txBox="1"/>
            <p:nvPr/>
          </p:nvSpPr>
          <p:spPr>
            <a:xfrm>
              <a:off x="40" y="307"/>
              <a:ext cx="28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8335963" y="434975"/>
            <a:ext cx="685800" cy="1066800"/>
            <a:chOff x="0" y="0"/>
            <a:chExt cx="432" cy="672"/>
          </a:xfrm>
        </p:grpSpPr>
        <p:sp>
          <p:nvSpPr>
            <p:cNvPr id="36902" name="Line 14"/>
            <p:cNvSpPr/>
            <p:nvPr/>
          </p:nvSpPr>
          <p:spPr>
            <a:xfrm flipV="1">
              <a:off x="0" y="144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6903" name="Text Box 15"/>
            <p:cNvSpPr txBox="1"/>
            <p:nvPr/>
          </p:nvSpPr>
          <p:spPr>
            <a:xfrm>
              <a:off x="48" y="0"/>
              <a:ext cx="38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sp>
        <p:nvSpPr>
          <p:cNvPr id="38934" name="Line 17"/>
          <p:cNvSpPr/>
          <p:nvPr/>
        </p:nvSpPr>
        <p:spPr>
          <a:xfrm flipH="1">
            <a:off x="7269163" y="1501775"/>
            <a:ext cx="1066800" cy="0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35" name="Text Box 18"/>
          <p:cNvSpPr txBox="1"/>
          <p:nvPr/>
        </p:nvSpPr>
        <p:spPr>
          <a:xfrm>
            <a:off x="6026150" y="1196975"/>
            <a:ext cx="1471613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=50 N</a:t>
            </a:r>
          </a:p>
        </p:txBody>
      </p:sp>
      <p:sp>
        <p:nvSpPr>
          <p:cNvPr id="38936" name="Line 20"/>
          <p:cNvSpPr/>
          <p:nvPr/>
        </p:nvSpPr>
        <p:spPr>
          <a:xfrm flipV="1">
            <a:off x="8335963" y="1484313"/>
            <a:ext cx="779462" cy="17462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37" name="Text Box 21"/>
          <p:cNvSpPr txBox="1"/>
          <p:nvPr/>
        </p:nvSpPr>
        <p:spPr>
          <a:xfrm>
            <a:off x="9115425" y="1196975"/>
            <a:ext cx="1552575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=30 N</a:t>
            </a:r>
          </a:p>
        </p:txBody>
      </p:sp>
      <p:sp>
        <p:nvSpPr>
          <p:cNvPr id="36886" name="矩形 67"/>
          <p:cNvSpPr/>
          <p:nvPr/>
        </p:nvSpPr>
        <p:spPr>
          <a:xfrm>
            <a:off x="2063750" y="404813"/>
            <a:ext cx="45370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再讨论活动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之前的例子</a:t>
            </a:r>
          </a:p>
        </p:txBody>
      </p:sp>
      <p:sp>
        <p:nvSpPr>
          <p:cNvPr id="38939" name="矩形 68"/>
          <p:cNvSpPr/>
          <p:nvPr/>
        </p:nvSpPr>
        <p:spPr>
          <a:xfrm>
            <a:off x="4660900" y="3429000"/>
            <a:ext cx="340995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4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8" y="3933825"/>
            <a:ext cx="2571750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41" name="Line 5"/>
          <p:cNvSpPr/>
          <p:nvPr/>
        </p:nvSpPr>
        <p:spPr>
          <a:xfrm flipH="1">
            <a:off x="4805363" y="4005263"/>
            <a:ext cx="457200" cy="0"/>
          </a:xfrm>
          <a:prstGeom prst="line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42" name="Oval 9"/>
          <p:cNvSpPr/>
          <p:nvPr/>
        </p:nvSpPr>
        <p:spPr>
          <a:xfrm>
            <a:off x="5462588" y="4449763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538788" y="4525963"/>
            <a:ext cx="511175" cy="1004888"/>
            <a:chOff x="0" y="0"/>
            <a:chExt cx="322" cy="633"/>
          </a:xfrm>
        </p:grpSpPr>
        <p:sp>
          <p:nvSpPr>
            <p:cNvPr id="36900" name="Line 11"/>
            <p:cNvSpPr/>
            <p:nvPr/>
          </p:nvSpPr>
          <p:spPr>
            <a:xfrm>
              <a:off x="0" y="0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6901" name="Text Box 12"/>
            <p:cNvSpPr txBox="1"/>
            <p:nvPr/>
          </p:nvSpPr>
          <p:spPr>
            <a:xfrm>
              <a:off x="34" y="307"/>
              <a:ext cx="28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33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538788" y="3573463"/>
            <a:ext cx="663575" cy="952500"/>
            <a:chOff x="0" y="0"/>
            <a:chExt cx="418" cy="600"/>
          </a:xfrm>
        </p:grpSpPr>
        <p:sp>
          <p:nvSpPr>
            <p:cNvPr id="36898" name="Line 14"/>
            <p:cNvSpPr/>
            <p:nvPr/>
          </p:nvSpPr>
          <p:spPr>
            <a:xfrm flipV="1">
              <a:off x="0" y="72"/>
              <a:ext cx="0" cy="528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36899" name="Text Box 15"/>
            <p:cNvSpPr txBox="1"/>
            <p:nvPr/>
          </p:nvSpPr>
          <p:spPr>
            <a:xfrm>
              <a:off x="34" y="0"/>
              <a:ext cx="38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</p:grpSp>
      <p:sp>
        <p:nvSpPr>
          <p:cNvPr id="38949" name="Line 17"/>
          <p:cNvSpPr/>
          <p:nvPr/>
        </p:nvSpPr>
        <p:spPr>
          <a:xfrm flipH="1" flipV="1">
            <a:off x="4876800" y="4508500"/>
            <a:ext cx="661988" cy="17463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50" name="Text Box 18"/>
          <p:cNvSpPr txBox="1"/>
          <p:nvPr/>
        </p:nvSpPr>
        <p:spPr>
          <a:xfrm>
            <a:off x="3581400" y="4221163"/>
            <a:ext cx="1471613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=30 N</a:t>
            </a:r>
          </a:p>
        </p:txBody>
      </p:sp>
      <p:sp>
        <p:nvSpPr>
          <p:cNvPr id="38951" name="Line 20"/>
          <p:cNvSpPr/>
          <p:nvPr/>
        </p:nvSpPr>
        <p:spPr>
          <a:xfrm flipV="1">
            <a:off x="5538788" y="4508500"/>
            <a:ext cx="1066800" cy="17463"/>
          </a:xfrm>
          <a:prstGeom prst="line">
            <a:avLst/>
          </a:prstGeom>
          <a:ln w="25400" cap="flat" cmpd="sng">
            <a:solidFill>
              <a:srgbClr val="003366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8952" name="Text Box 21"/>
          <p:cNvSpPr txBox="1"/>
          <p:nvPr/>
        </p:nvSpPr>
        <p:spPr>
          <a:xfrm>
            <a:off x="6743700" y="4221163"/>
            <a:ext cx="1552575" cy="487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=50 N</a:t>
            </a:r>
          </a:p>
        </p:txBody>
      </p:sp>
      <p:sp>
        <p:nvSpPr>
          <p:cNvPr id="38953" name="矩形 82"/>
          <p:cNvSpPr/>
          <p:nvPr/>
        </p:nvSpPr>
        <p:spPr>
          <a:xfrm>
            <a:off x="2424113" y="3213100"/>
            <a:ext cx="110109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再如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  <p:bldP spid="38927" grpId="0" bldLvl="0" animBg="1"/>
      <p:bldP spid="38935" grpId="0"/>
      <p:bldP spid="38937" grpId="0"/>
      <p:bldP spid="38939" grpId="0"/>
      <p:bldP spid="38942" grpId="0" bldLvl="0" animBg="1"/>
      <p:bldP spid="38950" grpId="0"/>
      <p:bldP spid="389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2"/>
          <p:cNvSpPr txBox="1"/>
          <p:nvPr/>
        </p:nvSpPr>
        <p:spPr>
          <a:xfrm>
            <a:off x="1919288" y="692150"/>
            <a:ext cx="8424862" cy="2863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x-none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跳伞运动员及携带物品总重力为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牛，从高空竖直下落过程中，开始阶段速度越来越大，则此时他所受空气阻力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（填“＞”、“＜”或“＝”，下同）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牛；后来匀速下落，匀速下落时所受的空气阻力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牛。</a:t>
            </a:r>
            <a:r>
              <a:rPr lang="zh-CN" altLang="en-US" sz="2800" b="1" dirty="0">
                <a:latin typeface="宋体" panose="02010600030101010101" pitchFamily="2" charset="-122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9939" name="Text Box 24"/>
          <p:cNvSpPr txBox="1"/>
          <p:nvPr/>
        </p:nvSpPr>
        <p:spPr>
          <a:xfrm>
            <a:off x="5591175" y="1844675"/>
            <a:ext cx="533400" cy="51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&lt;</a:t>
            </a:r>
          </a:p>
        </p:txBody>
      </p:sp>
      <p:sp>
        <p:nvSpPr>
          <p:cNvPr id="39940" name="Text Box 25"/>
          <p:cNvSpPr txBox="1"/>
          <p:nvPr/>
        </p:nvSpPr>
        <p:spPr>
          <a:xfrm>
            <a:off x="4727575" y="2852738"/>
            <a:ext cx="533400" cy="5803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38917" name="矩形 4"/>
          <p:cNvSpPr/>
          <p:nvPr/>
        </p:nvSpPr>
        <p:spPr>
          <a:xfrm>
            <a:off x="2135188" y="3716338"/>
            <a:ext cx="8137525" cy="2225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、下列各物体中，受力不平衡的物体是（      ）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A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、地球同步卫星</a:t>
            </a:r>
            <a:endParaRPr lang="en-US" altLang="x-none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、匀速竖直上升的直升飞机</a:t>
            </a:r>
            <a:endParaRPr lang="en-US" altLang="x-none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、静止在水平桌面上的课本</a:t>
            </a:r>
            <a:endParaRPr lang="en-US" altLang="x-none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、在平直铁轨上匀速直线行驶的火车</a:t>
            </a:r>
          </a:p>
        </p:txBody>
      </p:sp>
      <p:sp>
        <p:nvSpPr>
          <p:cNvPr id="39942" name="Text Box 20"/>
          <p:cNvSpPr txBox="1"/>
          <p:nvPr/>
        </p:nvSpPr>
        <p:spPr>
          <a:xfrm>
            <a:off x="9191625" y="3789363"/>
            <a:ext cx="57626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矩形 7"/>
          <p:cNvSpPr/>
          <p:nvPr/>
        </p:nvSpPr>
        <p:spPr>
          <a:xfrm>
            <a:off x="4583113" y="188913"/>
            <a:ext cx="222504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40966" name="矩形 10"/>
          <p:cNvSpPr/>
          <p:nvPr/>
        </p:nvSpPr>
        <p:spPr>
          <a:xfrm>
            <a:off x="644525" y="836930"/>
            <a:ext cx="10834370" cy="5760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1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、用沿水平方向的大小为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1N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的力拉放在水平地面上的物体，但没有拉动，将拉力增大到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仍没有拉动物体，则物体两次受到的摩擦力的大小是                            （    ）</a:t>
            </a:r>
          </a:p>
          <a:p>
            <a:pPr lvl="0" eaLnBrk="1" hangingPunct="1"/>
            <a:r>
              <a:rPr lang="en-US" altLang="x-none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、都是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1N     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B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、第一次是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1N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，第二次是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10N</a:t>
            </a:r>
          </a:p>
          <a:p>
            <a:pPr lvl="0" eaLnBrk="1" hangingPunct="1"/>
            <a:r>
              <a:rPr lang="en-US" altLang="x-none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、都是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10N    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D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、无法判断</a:t>
            </a:r>
          </a:p>
        </p:txBody>
      </p:sp>
      <p:sp>
        <p:nvSpPr>
          <p:cNvPr id="41991" name="矩形 11"/>
          <p:cNvSpPr/>
          <p:nvPr/>
        </p:nvSpPr>
        <p:spPr>
          <a:xfrm>
            <a:off x="1771968" y="3482340"/>
            <a:ext cx="4762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矩形 8"/>
          <p:cNvSpPr/>
          <p:nvPr/>
        </p:nvSpPr>
        <p:spPr>
          <a:xfrm>
            <a:off x="995045" y="334645"/>
            <a:ext cx="10741025" cy="5455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2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．起重机的钢丝绳吊着重物，请比较：在重物静止时，重物匀速上升时，重物匀速下降时钢丝绳对重物的拉力大小，则         （       ）</a:t>
            </a:r>
          </a:p>
          <a:p>
            <a:pPr lvl="0"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A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．重物匀速上升时，拉力最大</a:t>
            </a:r>
          </a:p>
          <a:p>
            <a:pPr lvl="0"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B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．重物静止时，拉力最大</a:t>
            </a:r>
          </a:p>
          <a:p>
            <a:pPr lvl="0"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C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．重物匀速下降时，拉力最大</a:t>
            </a:r>
          </a:p>
          <a:p>
            <a:pPr lvl="0"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D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．上述三种情况，拉力一样大</a:t>
            </a:r>
          </a:p>
        </p:txBody>
      </p:sp>
      <p:sp>
        <p:nvSpPr>
          <p:cNvPr id="41989" name="矩形 9"/>
          <p:cNvSpPr/>
          <p:nvPr/>
        </p:nvSpPr>
        <p:spPr>
          <a:xfrm>
            <a:off x="2805430" y="2418715"/>
            <a:ext cx="4318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矩形 5"/>
          <p:cNvSpPr/>
          <p:nvPr/>
        </p:nvSpPr>
        <p:spPr>
          <a:xfrm>
            <a:off x="715010" y="378460"/>
            <a:ext cx="11014710" cy="557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、两个力的三要素完全相同，这两个力 （    ）</a:t>
            </a:r>
          </a:p>
          <a:p>
            <a:pPr lvl="0" eaLnBrk="1" hangingPunct="1"/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、一定是一对平衡力</a:t>
            </a:r>
          </a:p>
          <a:p>
            <a:pPr lvl="0" eaLnBrk="1" hangingPunct="1"/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、一定不是一对平衡力</a:t>
            </a:r>
          </a:p>
          <a:p>
            <a:pPr lvl="0" eaLnBrk="1" hangingPunct="1"/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、可能是一对平衡力</a:t>
            </a:r>
          </a:p>
          <a:p>
            <a:pPr lvl="0" eaLnBrk="1" hangingPunct="1"/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、无法判断</a:t>
            </a:r>
          </a:p>
        </p:txBody>
      </p:sp>
      <p:sp>
        <p:nvSpPr>
          <p:cNvPr id="43010" name="Text Box 4"/>
          <p:cNvSpPr txBox="1"/>
          <p:nvPr/>
        </p:nvSpPr>
        <p:spPr>
          <a:xfrm>
            <a:off x="5612130" y="1471295"/>
            <a:ext cx="4889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/>
          <p:nvPr/>
        </p:nvSpPr>
        <p:spPr>
          <a:xfrm>
            <a:off x="323850" y="159385"/>
            <a:ext cx="11544300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4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、静止的升降机里挂着一支弹簧测力计，称钩上挂一重物，读数为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，升降机匀速上升时，读数为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，升降机匀速下降时，读数为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，比较三个读数                            </a:t>
            </a:r>
          </a:p>
          <a:p>
            <a:pPr lvl="0" eaLnBrk="1" hangingPunct="1"/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lvl="0" eaLnBrk="1" hangingPunct="1"/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A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﹥ G﹥ 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 B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﹥G=F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  <a:p>
            <a:pPr lvl="0" eaLnBrk="1" hangingPunct="1"/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C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=G﹥ 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D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=G=F</a:t>
            </a:r>
            <a:r>
              <a:rPr lang="en-US" altLang="zh-CN" sz="48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3012" name="Text Box 6"/>
          <p:cNvSpPr txBox="1"/>
          <p:nvPr/>
        </p:nvSpPr>
        <p:spPr>
          <a:xfrm>
            <a:off x="7595553" y="2407285"/>
            <a:ext cx="4762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/>
          <p:nvPr/>
        </p:nvSpPr>
        <p:spPr>
          <a:xfrm>
            <a:off x="4267200" y="1143000"/>
            <a:ext cx="51435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1" name="Text Box 4"/>
          <p:cNvSpPr txBox="1"/>
          <p:nvPr/>
        </p:nvSpPr>
        <p:spPr>
          <a:xfrm>
            <a:off x="104775" y="621030"/>
            <a:ext cx="11882755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、下列几种说法中正确的是                     （         ）</a:t>
            </a:r>
          </a:p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、物体受到平衡力作用时，一定静止</a:t>
            </a:r>
          </a:p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、物体匀速直线运动时，一定受平衡力</a:t>
            </a:r>
          </a:p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、所受合力为零的物体可能处于静止状态</a:t>
            </a:r>
          </a:p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、处于静止状态的物体一定没有受力</a:t>
            </a:r>
          </a:p>
        </p:txBody>
      </p:sp>
      <p:sp>
        <p:nvSpPr>
          <p:cNvPr id="44036" name="Text Box 5"/>
          <p:cNvSpPr txBox="1"/>
          <p:nvPr/>
        </p:nvSpPr>
        <p:spPr>
          <a:xfrm>
            <a:off x="1355725" y="1373188"/>
            <a:ext cx="4762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矩形 5"/>
          <p:cNvSpPr/>
          <p:nvPr/>
        </p:nvSpPr>
        <p:spPr>
          <a:xfrm>
            <a:off x="308610" y="60325"/>
            <a:ext cx="11574780" cy="4358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、下列说法中正确的是：      （       ）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、有力作用在物体上，物体运动状态一定改变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、要改变物体的运动状态，必需对物体施加力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、物体受平衡力的作用时，一定保持静止状态或</a:t>
            </a:r>
          </a:p>
          <a:p>
            <a:pPr lvl="0" eaLnBrk="1" hangingPunct="1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匀速直线运动状态</a:t>
            </a:r>
          </a:p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、物体保持静止或匀速直线运动状态，它一定</a:t>
            </a:r>
          </a:p>
          <a:p>
            <a:pPr lvl="0" eaLnBrk="1" hangingPunct="1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受到了平衡力的作用</a:t>
            </a:r>
          </a:p>
        </p:txBody>
      </p:sp>
      <p:sp>
        <p:nvSpPr>
          <p:cNvPr id="44038" name="矩形 6"/>
          <p:cNvSpPr/>
          <p:nvPr/>
        </p:nvSpPr>
        <p:spPr>
          <a:xfrm>
            <a:off x="8818880" y="60008"/>
            <a:ext cx="88265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 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3009" descr="MCj0088978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1744663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43010"/>
          <p:cNvSpPr txBox="1"/>
          <p:nvPr/>
        </p:nvSpPr>
        <p:spPr>
          <a:xfrm>
            <a:off x="1703388" y="260350"/>
            <a:ext cx="1200150" cy="352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1600" b="0" dirty="0">
                <a:solidFill>
                  <a:srgbClr val="FF0000"/>
                </a:solidFill>
                <a:latin typeface="Arial" panose="020B0604020202020204" pitchFamily="34" charset="0"/>
                <a:ea typeface="华文彩云" pitchFamily="2" charset="-122"/>
              </a:rPr>
              <a:t>观察与思考</a:t>
            </a:r>
          </a:p>
        </p:txBody>
      </p:sp>
      <p:grpSp>
        <p:nvGrpSpPr>
          <p:cNvPr id="43013" name="组合 43012"/>
          <p:cNvGrpSpPr/>
          <p:nvPr/>
        </p:nvGrpSpPr>
        <p:grpSpPr>
          <a:xfrm>
            <a:off x="1774825" y="2205038"/>
            <a:ext cx="8696325" cy="3730625"/>
            <a:chOff x="117" y="189"/>
            <a:chExt cx="5478" cy="2430"/>
          </a:xfrm>
        </p:grpSpPr>
        <p:pic>
          <p:nvPicPr>
            <p:cNvPr id="43014" name="标题 43013"/>
            <p:cNvPicPr>
              <a:picLocks noGrp="1" noChangeAspect="1"/>
            </p:cNvPicPr>
            <p:nvPr>
              <p:ph type="title"/>
            </p:nvPr>
          </p:nvPicPr>
          <p:blipFill>
            <a:blip r:embed="rId6"/>
            <a:stretch>
              <a:fillRect/>
            </a:stretch>
          </p:blipFill>
          <p:spPr>
            <a:xfrm>
              <a:off x="117" y="391"/>
              <a:ext cx="1840" cy="2087"/>
            </a:xfrm>
          </p:spPr>
        </p:pic>
        <p:pic>
          <p:nvPicPr>
            <p:cNvPr id="43015" name="文本占位符 43014"/>
            <p:cNvPicPr>
              <a:picLocks noGrp="1" noChangeAspect="1"/>
            </p:cNvPicPr>
            <p:nvPr>
              <p:ph idx="1"/>
            </p:nvPr>
          </p:nvPicPr>
          <p:blipFill>
            <a:blip r:embed="rId7"/>
            <a:stretch>
              <a:fillRect/>
            </a:stretch>
          </p:blipFill>
          <p:spPr>
            <a:xfrm>
              <a:off x="2003" y="189"/>
              <a:ext cx="1652" cy="2430"/>
            </a:xfrm>
          </p:spPr>
        </p:pic>
        <p:pic>
          <p:nvPicPr>
            <p:cNvPr id="43016" name="图片 430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96" y="391"/>
              <a:ext cx="1899" cy="20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3017" name="矩形 43016"/>
          <p:cNvSpPr/>
          <p:nvPr/>
        </p:nvSpPr>
        <p:spPr>
          <a:xfrm>
            <a:off x="2063750" y="5788025"/>
            <a:ext cx="225171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在树枝上的小鸟</a:t>
            </a:r>
          </a:p>
        </p:txBody>
      </p:sp>
      <p:sp>
        <p:nvSpPr>
          <p:cNvPr id="43018" name="矩形 43017"/>
          <p:cNvSpPr/>
          <p:nvPr/>
        </p:nvSpPr>
        <p:spPr>
          <a:xfrm>
            <a:off x="4656138" y="5949950"/>
            <a:ext cx="287972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被托起在空中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静止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不动的杂技演员</a:t>
            </a:r>
          </a:p>
        </p:txBody>
      </p:sp>
      <p:sp>
        <p:nvSpPr>
          <p:cNvPr id="43019" name="矩形 43018"/>
          <p:cNvSpPr/>
          <p:nvPr/>
        </p:nvSpPr>
        <p:spPr>
          <a:xfrm>
            <a:off x="7535863" y="5788025"/>
            <a:ext cx="294132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匀速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下降的跳伞运动员和伞</a:t>
            </a:r>
          </a:p>
        </p:txBody>
      </p:sp>
      <p:grpSp>
        <p:nvGrpSpPr>
          <p:cNvPr id="43021" name="组合 43020"/>
          <p:cNvGrpSpPr/>
          <p:nvPr/>
        </p:nvGrpSpPr>
        <p:grpSpPr>
          <a:xfrm>
            <a:off x="8904288" y="4508500"/>
            <a:ext cx="504825" cy="720725"/>
            <a:chOff x="4649" y="2840"/>
            <a:chExt cx="318" cy="454"/>
          </a:xfrm>
        </p:grpSpPr>
        <p:sp>
          <p:nvSpPr>
            <p:cNvPr id="43022" name="文本框 43021"/>
            <p:cNvSpPr txBox="1"/>
            <p:nvPr/>
          </p:nvSpPr>
          <p:spPr>
            <a:xfrm>
              <a:off x="4740" y="2840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43023" name="直接连接符 43022"/>
            <p:cNvSpPr/>
            <p:nvPr/>
          </p:nvSpPr>
          <p:spPr>
            <a:xfrm flipV="1">
              <a:off x="4649" y="2976"/>
              <a:ext cx="0" cy="31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3024" name="组合 43023"/>
          <p:cNvGrpSpPr/>
          <p:nvPr/>
        </p:nvGrpSpPr>
        <p:grpSpPr>
          <a:xfrm>
            <a:off x="8832850" y="5183188"/>
            <a:ext cx="782638" cy="563563"/>
            <a:chOff x="4604" y="3265"/>
            <a:chExt cx="493" cy="355"/>
          </a:xfrm>
        </p:grpSpPr>
        <p:sp>
          <p:nvSpPr>
            <p:cNvPr id="43025" name="文本框 43024"/>
            <p:cNvSpPr txBox="1"/>
            <p:nvPr/>
          </p:nvSpPr>
          <p:spPr>
            <a:xfrm>
              <a:off x="4740" y="3294"/>
              <a:ext cx="357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  <p:sp>
          <p:nvSpPr>
            <p:cNvPr id="43026" name="直接连接符 43025"/>
            <p:cNvSpPr/>
            <p:nvPr/>
          </p:nvSpPr>
          <p:spPr>
            <a:xfrm>
              <a:off x="4649" y="3294"/>
              <a:ext cx="0" cy="31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27" name="椭圆 43026"/>
            <p:cNvSpPr/>
            <p:nvPr/>
          </p:nvSpPr>
          <p:spPr>
            <a:xfrm>
              <a:off x="4604" y="3265"/>
              <a:ext cx="91" cy="39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028" name="组合 43027"/>
          <p:cNvGrpSpPr/>
          <p:nvPr/>
        </p:nvGrpSpPr>
        <p:grpSpPr>
          <a:xfrm>
            <a:off x="3575050" y="2852738"/>
            <a:ext cx="611188" cy="1081087"/>
            <a:chOff x="1292" y="1797"/>
            <a:chExt cx="385" cy="681"/>
          </a:xfrm>
        </p:grpSpPr>
        <p:sp>
          <p:nvSpPr>
            <p:cNvPr id="43029" name="直接连接符 43028"/>
            <p:cNvSpPr/>
            <p:nvPr/>
          </p:nvSpPr>
          <p:spPr>
            <a:xfrm flipV="1">
              <a:off x="1292" y="1933"/>
              <a:ext cx="0" cy="545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30" name="文本框 43029"/>
            <p:cNvSpPr txBox="1"/>
            <p:nvPr/>
          </p:nvSpPr>
          <p:spPr>
            <a:xfrm>
              <a:off x="1474" y="1797"/>
              <a:ext cx="20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43031" name="组合 43030"/>
          <p:cNvGrpSpPr/>
          <p:nvPr/>
        </p:nvGrpSpPr>
        <p:grpSpPr>
          <a:xfrm>
            <a:off x="3503613" y="3860800"/>
            <a:ext cx="865187" cy="955675"/>
            <a:chOff x="1247" y="2428"/>
            <a:chExt cx="545" cy="602"/>
          </a:xfrm>
        </p:grpSpPr>
        <p:sp>
          <p:nvSpPr>
            <p:cNvPr id="43032" name="直接连接符 43031"/>
            <p:cNvSpPr/>
            <p:nvPr/>
          </p:nvSpPr>
          <p:spPr>
            <a:xfrm>
              <a:off x="1292" y="2478"/>
              <a:ext cx="0" cy="54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33" name="椭圆 43032"/>
            <p:cNvSpPr/>
            <p:nvPr/>
          </p:nvSpPr>
          <p:spPr>
            <a:xfrm>
              <a:off x="1247" y="2428"/>
              <a:ext cx="91" cy="6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文本框 43033"/>
            <p:cNvSpPr txBox="1"/>
            <p:nvPr/>
          </p:nvSpPr>
          <p:spPr>
            <a:xfrm>
              <a:off x="1474" y="2704"/>
              <a:ext cx="31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43035" name="组合 43034"/>
          <p:cNvGrpSpPr/>
          <p:nvPr/>
        </p:nvGrpSpPr>
        <p:grpSpPr>
          <a:xfrm>
            <a:off x="6167438" y="1916113"/>
            <a:ext cx="538162" cy="1082675"/>
            <a:chOff x="2925" y="1207"/>
            <a:chExt cx="339" cy="682"/>
          </a:xfrm>
        </p:grpSpPr>
        <p:sp>
          <p:nvSpPr>
            <p:cNvPr id="43036" name="直接连接符 43035"/>
            <p:cNvSpPr/>
            <p:nvPr/>
          </p:nvSpPr>
          <p:spPr>
            <a:xfrm flipV="1">
              <a:off x="2925" y="1344"/>
              <a:ext cx="0" cy="545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37" name="文本框 43036"/>
            <p:cNvSpPr txBox="1"/>
            <p:nvPr/>
          </p:nvSpPr>
          <p:spPr>
            <a:xfrm>
              <a:off x="3061" y="1207"/>
              <a:ext cx="20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43038" name="组合 43037"/>
          <p:cNvGrpSpPr/>
          <p:nvPr/>
        </p:nvGrpSpPr>
        <p:grpSpPr>
          <a:xfrm>
            <a:off x="6096000" y="2919413"/>
            <a:ext cx="792163" cy="954088"/>
            <a:chOff x="2880" y="1839"/>
            <a:chExt cx="499" cy="601"/>
          </a:xfrm>
        </p:grpSpPr>
        <p:sp>
          <p:nvSpPr>
            <p:cNvPr id="43039" name="直接连接符 43038"/>
            <p:cNvSpPr/>
            <p:nvPr/>
          </p:nvSpPr>
          <p:spPr>
            <a:xfrm>
              <a:off x="2925" y="1889"/>
              <a:ext cx="0" cy="54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40" name="椭圆 43039"/>
            <p:cNvSpPr/>
            <p:nvPr/>
          </p:nvSpPr>
          <p:spPr>
            <a:xfrm>
              <a:off x="2880" y="1839"/>
              <a:ext cx="91" cy="6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1" name="文本框 43040"/>
            <p:cNvSpPr txBox="1"/>
            <p:nvPr/>
          </p:nvSpPr>
          <p:spPr>
            <a:xfrm>
              <a:off x="3061" y="2114"/>
              <a:ext cx="31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Tx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sp>
        <p:nvSpPr>
          <p:cNvPr id="43042" name="文本框 43041"/>
          <p:cNvSpPr txBox="1"/>
          <p:nvPr/>
        </p:nvSpPr>
        <p:spPr>
          <a:xfrm>
            <a:off x="3000375" y="1125538"/>
            <a:ext cx="8137525" cy="972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华文彩云" pitchFamily="2" charset="-122"/>
              </a:rPr>
              <a:t>下列物体处于什么状态？</a:t>
            </a:r>
          </a:p>
        </p:txBody>
      </p:sp>
      <p:sp>
        <p:nvSpPr>
          <p:cNvPr id="43043" name="文本框 43042"/>
          <p:cNvSpPr txBox="1"/>
          <p:nvPr/>
        </p:nvSpPr>
        <p:spPr>
          <a:xfrm>
            <a:off x="3216275" y="188913"/>
            <a:ext cx="7164388" cy="9728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华文彩云" pitchFamily="2" charset="-122"/>
              </a:rPr>
              <a:t>下列物体受到哪些力？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2" grpId="0"/>
      <p:bldP spid="430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3"/>
          <p:cNvSpPr/>
          <p:nvPr/>
        </p:nvSpPr>
        <p:spPr>
          <a:xfrm>
            <a:off x="190500" y="187325"/>
            <a:ext cx="11811000" cy="1920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 7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、在“探究滑动摩擦力的大小跟哪些因素有关”的实验中，为什么要水平拉动弹簧测力计，并使木块做匀速直线运动？</a:t>
            </a:r>
          </a:p>
        </p:txBody>
      </p:sp>
      <p:sp>
        <p:nvSpPr>
          <p:cNvPr id="44035" name="矩形 4"/>
          <p:cNvSpPr/>
          <p:nvPr/>
        </p:nvSpPr>
        <p:spPr>
          <a:xfrm>
            <a:off x="106045" y="2853055"/>
            <a:ext cx="11810365" cy="3139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8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、你认为自然界中存在着不受力的物体吗？月球为什么能绕着地球做曲线运动？地球为什么能绕着太阳作曲线运动？</a:t>
            </a:r>
          </a:p>
          <a:p>
            <a:pPr lvl="0" eaLnBrk="1" hangingPunct="1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请你想象一下，假如自然界失去引力，将会出现什么情况？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矩形 8"/>
          <p:cNvSpPr/>
          <p:nvPr/>
        </p:nvSpPr>
        <p:spPr>
          <a:xfrm>
            <a:off x="273050" y="5229225"/>
            <a:ext cx="1174813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）降落伞可以给飞船一个巨大的向上阻力，使飞船可以减慢下降的速度。</a:t>
            </a:r>
          </a:p>
        </p:txBody>
      </p:sp>
      <p:sp>
        <p:nvSpPr>
          <p:cNvPr id="45059" name="矩形 4"/>
          <p:cNvSpPr/>
          <p:nvPr/>
        </p:nvSpPr>
        <p:spPr>
          <a:xfrm>
            <a:off x="153035" y="269240"/>
            <a:ext cx="11743055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、讨论下面的问题，并发表你的观点：</a:t>
            </a:r>
          </a:p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）匀速行驶的汽车，关闭发动机后仍在水平公路上行驶。有人说，这时汽车在水平方向上是作不受力的运动。他的说法对吗？为什么？</a:t>
            </a:r>
          </a:p>
          <a:p>
            <a:pPr lvl="0"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）神州号宇宙飞船降落到地面前，为什么要打开一个巨大的降落伞？</a:t>
            </a:r>
          </a:p>
        </p:txBody>
      </p:sp>
      <p:sp>
        <p:nvSpPr>
          <p:cNvPr id="6" name="矩形 5"/>
          <p:cNvSpPr/>
          <p:nvPr/>
        </p:nvSpPr>
        <p:spPr>
          <a:xfrm>
            <a:off x="389890" y="3789680"/>
            <a:ext cx="1144079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）他的说法不对，因为汽车在水平方向受地面的摩擦力和空气的阻力作用，它继续往前是因为惯性；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5"/>
          <p:cNvSpPr/>
          <p:nvPr/>
        </p:nvSpPr>
        <p:spPr>
          <a:xfrm>
            <a:off x="4872038" y="260350"/>
            <a:ext cx="1800225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小结</a:t>
            </a:r>
          </a:p>
        </p:txBody>
      </p:sp>
      <p:sp>
        <p:nvSpPr>
          <p:cNvPr id="47107" name="矩形 6"/>
          <p:cNvSpPr/>
          <p:nvPr/>
        </p:nvSpPr>
        <p:spPr>
          <a:xfrm>
            <a:off x="1992313" y="1196975"/>
            <a:ext cx="82804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、如果两个力作用在同一个物体上，而物体保持静止状态或匀速直线运动，我们就说，这两个力是平衡的或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</a:t>
            </a:r>
          </a:p>
        </p:txBody>
      </p:sp>
      <p:sp>
        <p:nvSpPr>
          <p:cNvPr id="47108" name="矩形 7"/>
          <p:cNvSpPr/>
          <p:nvPr/>
        </p:nvSpPr>
        <p:spPr>
          <a:xfrm>
            <a:off x="2063750" y="2924175"/>
            <a:ext cx="8135938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、作用在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同一个物体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上的两个力，如果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大小相等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方向相反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作用在同一直线上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，这两个力就彼此平衡</a:t>
            </a:r>
          </a:p>
        </p:txBody>
      </p:sp>
      <p:sp>
        <p:nvSpPr>
          <p:cNvPr id="47109" name="矩形 8"/>
          <p:cNvSpPr/>
          <p:nvPr/>
        </p:nvSpPr>
        <p:spPr>
          <a:xfrm>
            <a:off x="2063750" y="4724400"/>
            <a:ext cx="8280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、物体受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非平衡力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作用时的运动状态是变化的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/>
          <p:nvPr/>
        </p:nvSpPr>
        <p:spPr>
          <a:xfrm>
            <a:off x="1847850" y="1052513"/>
            <a:ext cx="8424863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为什么物体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两个力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的作用，其运动状态跟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不受力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时一样，也能保持静止或匀速直线运动状态呢？</a:t>
            </a:r>
          </a:p>
        </p:txBody>
      </p:sp>
      <p:sp>
        <p:nvSpPr>
          <p:cNvPr id="10243" name="矩形 5"/>
          <p:cNvSpPr/>
          <p:nvPr/>
        </p:nvSpPr>
        <p:spPr>
          <a:xfrm>
            <a:off x="1919288" y="2636838"/>
            <a:ext cx="83534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这是由于物体受到的两个力的作用效果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相互抵消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的缘故，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相当于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不受力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2279650" y="260350"/>
            <a:ext cx="5329238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一、什么是二力平衡</a:t>
            </a:r>
          </a:p>
        </p:txBody>
      </p:sp>
      <p:sp>
        <p:nvSpPr>
          <p:cNvPr id="10245" name="矩形 7"/>
          <p:cNvSpPr/>
          <p:nvPr/>
        </p:nvSpPr>
        <p:spPr>
          <a:xfrm>
            <a:off x="1919288" y="3789363"/>
            <a:ext cx="8353425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一个物体在两个力的作用下，保持静止状态或做匀速直线运动，我们就说这两个力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互相平衡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，或者说物体处于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二力平衡状态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0246" name="Rectangle 3"/>
          <p:cNvSpPr/>
          <p:nvPr/>
        </p:nvSpPr>
        <p:spPr>
          <a:xfrm>
            <a:off x="3071813" y="5516563"/>
            <a:ext cx="3168650" cy="94488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静止状态</a:t>
            </a:r>
          </a:p>
          <a:p>
            <a:pPr lvl="0" algn="ctr" eaLnBrk="0" hangingPunct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匀速直线运动状态</a:t>
            </a:r>
          </a:p>
        </p:txBody>
      </p:sp>
      <p:sp>
        <p:nvSpPr>
          <p:cNvPr id="10247" name="AutoShape 6"/>
          <p:cNvSpPr/>
          <p:nvPr/>
        </p:nvSpPr>
        <p:spPr>
          <a:xfrm>
            <a:off x="6311900" y="5949950"/>
            <a:ext cx="1223963" cy="287338"/>
          </a:xfrm>
          <a:prstGeom prst="rightArrow">
            <a:avLst>
              <a:gd name="adj1" fmla="val 50000"/>
              <a:gd name="adj2" fmla="val 168828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Rectangle 4"/>
          <p:cNvSpPr/>
          <p:nvPr/>
        </p:nvSpPr>
        <p:spPr>
          <a:xfrm>
            <a:off x="7751763" y="5805488"/>
            <a:ext cx="2339975" cy="51816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二力平衡状态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249" name="矩形 11"/>
          <p:cNvSpPr>
            <a:spLocks noChangeArrowheads="1"/>
          </p:cNvSpPr>
          <p:nvPr/>
        </p:nvSpPr>
        <p:spPr bwMode="auto">
          <a:xfrm flipH="1">
            <a:off x="2135188" y="5516563"/>
            <a:ext cx="64770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即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1088" y="3860800"/>
            <a:ext cx="156019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定义：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nimBg="1"/>
      <p:bldP spid="10247" grpId="0" bldLvl="0" animBg="1"/>
      <p:bldP spid="1024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WHJ_038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908050"/>
            <a:ext cx="2592388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5"/>
          <p:cNvSpPr/>
          <p:nvPr/>
        </p:nvSpPr>
        <p:spPr>
          <a:xfrm>
            <a:off x="3143250" y="2178050"/>
            <a:ext cx="4114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</a:p>
        </p:txBody>
      </p:sp>
      <p:grpSp>
        <p:nvGrpSpPr>
          <p:cNvPr id="10244" name="Group 6"/>
          <p:cNvGrpSpPr/>
          <p:nvPr/>
        </p:nvGrpSpPr>
        <p:grpSpPr>
          <a:xfrm>
            <a:off x="3359150" y="2465388"/>
            <a:ext cx="1068388" cy="865187"/>
            <a:chOff x="0" y="0"/>
            <a:chExt cx="673" cy="431"/>
          </a:xfrm>
        </p:grpSpPr>
        <p:sp>
          <p:nvSpPr>
            <p:cNvPr id="10274" name="Line 7"/>
            <p:cNvSpPr/>
            <p:nvPr/>
          </p:nvSpPr>
          <p:spPr>
            <a:xfrm flipH="1">
              <a:off x="0" y="0"/>
              <a:ext cx="6" cy="431"/>
            </a:xfrm>
            <a:prstGeom prst="line">
              <a:avLst/>
            </a:prstGeom>
            <a:ln w="57150" cap="sq" cmpd="sng">
              <a:solidFill>
                <a:srgbClr val="EE3F1C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0275" name="Rectangle 8"/>
            <p:cNvSpPr/>
            <p:nvPr/>
          </p:nvSpPr>
          <p:spPr>
            <a:xfrm>
              <a:off x="46" y="72"/>
              <a:ext cx="6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重力</a:t>
              </a:r>
            </a:p>
          </p:txBody>
        </p:sp>
      </p:grpSp>
      <p:grpSp>
        <p:nvGrpSpPr>
          <p:cNvPr id="10245" name="Group 9"/>
          <p:cNvGrpSpPr/>
          <p:nvPr/>
        </p:nvGrpSpPr>
        <p:grpSpPr>
          <a:xfrm>
            <a:off x="3359150" y="1384300"/>
            <a:ext cx="1401763" cy="931863"/>
            <a:chOff x="0" y="0"/>
            <a:chExt cx="883" cy="587"/>
          </a:xfrm>
        </p:grpSpPr>
        <p:sp>
          <p:nvSpPr>
            <p:cNvPr id="10272" name="Rectangle 10"/>
            <p:cNvSpPr/>
            <p:nvPr/>
          </p:nvSpPr>
          <p:spPr>
            <a:xfrm>
              <a:off x="0" y="0"/>
              <a:ext cx="8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支持力</a:t>
              </a:r>
            </a:p>
          </p:txBody>
        </p:sp>
        <p:sp>
          <p:nvSpPr>
            <p:cNvPr id="10273" name="Line 11"/>
            <p:cNvSpPr/>
            <p:nvPr/>
          </p:nvSpPr>
          <p:spPr>
            <a:xfrm>
              <a:off x="0" y="136"/>
              <a:ext cx="0" cy="45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</p:grpSp>
      <p:pic>
        <p:nvPicPr>
          <p:cNvPr id="10246" name="Picture 4" descr="10t1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113" y="2359025"/>
            <a:ext cx="2376487" cy="2763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7" name="Group 5"/>
          <p:cNvGrpSpPr/>
          <p:nvPr/>
        </p:nvGrpSpPr>
        <p:grpSpPr>
          <a:xfrm>
            <a:off x="5664200" y="3078163"/>
            <a:ext cx="1485900" cy="822325"/>
            <a:chOff x="0" y="0"/>
            <a:chExt cx="936" cy="518"/>
          </a:xfrm>
        </p:grpSpPr>
        <p:sp>
          <p:nvSpPr>
            <p:cNvPr id="10270" name="Line 6"/>
            <p:cNvSpPr/>
            <p:nvPr/>
          </p:nvSpPr>
          <p:spPr>
            <a:xfrm flipH="1">
              <a:off x="0" y="0"/>
              <a:ext cx="0" cy="425"/>
            </a:xfrm>
            <a:prstGeom prst="line">
              <a:avLst/>
            </a:prstGeom>
            <a:ln w="38100" cap="sq" cmpd="sng">
              <a:solidFill>
                <a:srgbClr val="EE3F1C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0271" name="Rectangle 7"/>
            <p:cNvSpPr/>
            <p:nvPr/>
          </p:nvSpPr>
          <p:spPr>
            <a:xfrm>
              <a:off x="90" y="153"/>
              <a:ext cx="84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 力</a:t>
              </a:r>
            </a:p>
          </p:txBody>
        </p:sp>
      </p:grpSp>
      <p:grpSp>
        <p:nvGrpSpPr>
          <p:cNvPr id="10248" name="Group 8"/>
          <p:cNvGrpSpPr/>
          <p:nvPr/>
        </p:nvGrpSpPr>
        <p:grpSpPr>
          <a:xfrm>
            <a:off x="5662613" y="2241550"/>
            <a:ext cx="1474788" cy="909638"/>
            <a:chOff x="0" y="0"/>
            <a:chExt cx="929" cy="573"/>
          </a:xfrm>
        </p:grpSpPr>
        <p:sp>
          <p:nvSpPr>
            <p:cNvPr id="10268" name="Rectangle 9"/>
            <p:cNvSpPr/>
            <p:nvPr/>
          </p:nvSpPr>
          <p:spPr>
            <a:xfrm>
              <a:off x="46" y="0"/>
              <a:ext cx="88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支持力</a:t>
              </a:r>
            </a:p>
          </p:txBody>
        </p:sp>
        <p:sp>
          <p:nvSpPr>
            <p:cNvPr id="10269" name="Line 10"/>
            <p:cNvSpPr/>
            <p:nvPr/>
          </p:nvSpPr>
          <p:spPr>
            <a:xfrm flipH="1">
              <a:off x="0" y="91"/>
              <a:ext cx="0" cy="48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</p:grpSp>
      <p:sp>
        <p:nvSpPr>
          <p:cNvPr id="10249" name="Rectangle 11"/>
          <p:cNvSpPr/>
          <p:nvPr/>
        </p:nvSpPr>
        <p:spPr>
          <a:xfrm>
            <a:off x="5446713" y="2935288"/>
            <a:ext cx="4114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</a:p>
        </p:txBody>
      </p:sp>
      <p:sp>
        <p:nvSpPr>
          <p:cNvPr id="11282" name="矩形 21"/>
          <p:cNvSpPr/>
          <p:nvPr/>
        </p:nvSpPr>
        <p:spPr>
          <a:xfrm>
            <a:off x="4737100" y="1125538"/>
            <a:ext cx="2327910" cy="94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重力与支持力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</a:t>
            </a:r>
          </a:p>
        </p:txBody>
      </p:sp>
      <p:sp>
        <p:nvSpPr>
          <p:cNvPr id="11283" name="Line 12"/>
          <p:cNvSpPr/>
          <p:nvPr/>
        </p:nvSpPr>
        <p:spPr>
          <a:xfrm>
            <a:off x="7104063" y="1557338"/>
            <a:ext cx="86360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4" name="Line 12"/>
          <p:cNvSpPr/>
          <p:nvPr/>
        </p:nvSpPr>
        <p:spPr>
          <a:xfrm>
            <a:off x="8759825" y="3716338"/>
            <a:ext cx="0" cy="720725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5" name="Line 12"/>
          <p:cNvSpPr/>
          <p:nvPr/>
        </p:nvSpPr>
        <p:spPr>
          <a:xfrm>
            <a:off x="6816725" y="5732463"/>
            <a:ext cx="792163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6" name="矩形 25"/>
          <p:cNvSpPr/>
          <p:nvPr/>
        </p:nvSpPr>
        <p:spPr>
          <a:xfrm>
            <a:off x="8040688" y="1341438"/>
            <a:ext cx="232791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小鸟静止不动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矩形 26"/>
          <p:cNvSpPr/>
          <p:nvPr/>
        </p:nvSpPr>
        <p:spPr>
          <a:xfrm>
            <a:off x="7535863" y="2565400"/>
            <a:ext cx="252095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重力与支持力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</a:t>
            </a:r>
          </a:p>
        </p:txBody>
      </p:sp>
      <p:sp>
        <p:nvSpPr>
          <p:cNvPr id="11288" name="矩形 27"/>
          <p:cNvSpPr/>
          <p:nvPr/>
        </p:nvSpPr>
        <p:spPr>
          <a:xfrm>
            <a:off x="7680325" y="4437063"/>
            <a:ext cx="2327910" cy="518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演员静止不动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7" name="Picture 5" descr="30211t09-010 复制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725863"/>
            <a:ext cx="2163763" cy="3124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8" name="Group 5"/>
          <p:cNvGrpSpPr/>
          <p:nvPr/>
        </p:nvGrpSpPr>
        <p:grpSpPr>
          <a:xfrm>
            <a:off x="2676525" y="6165850"/>
            <a:ext cx="1317625" cy="604838"/>
            <a:chOff x="0" y="0"/>
            <a:chExt cx="979" cy="461"/>
          </a:xfrm>
        </p:grpSpPr>
        <p:sp>
          <p:nvSpPr>
            <p:cNvPr id="10266" name="Line 6"/>
            <p:cNvSpPr/>
            <p:nvPr/>
          </p:nvSpPr>
          <p:spPr>
            <a:xfrm flipH="1">
              <a:off x="0" y="7"/>
              <a:ext cx="0" cy="454"/>
            </a:xfrm>
            <a:prstGeom prst="line">
              <a:avLst/>
            </a:prstGeom>
            <a:ln w="38100" cap="sq" cmpd="sng">
              <a:solidFill>
                <a:srgbClr val="EE3F1C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0267" name="Rectangle 7"/>
            <p:cNvSpPr/>
            <p:nvPr/>
          </p:nvSpPr>
          <p:spPr>
            <a:xfrm>
              <a:off x="133" y="0"/>
              <a:ext cx="846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重力</a:t>
              </a:r>
            </a:p>
          </p:txBody>
        </p:sp>
      </p:grpSp>
      <p:grpSp>
        <p:nvGrpSpPr>
          <p:cNvPr id="10259" name="Group 8"/>
          <p:cNvGrpSpPr/>
          <p:nvPr/>
        </p:nvGrpSpPr>
        <p:grpSpPr>
          <a:xfrm>
            <a:off x="2674938" y="5194300"/>
            <a:ext cx="1068387" cy="909638"/>
            <a:chOff x="0" y="0"/>
            <a:chExt cx="673" cy="573"/>
          </a:xfrm>
        </p:grpSpPr>
        <p:sp>
          <p:nvSpPr>
            <p:cNvPr id="10264" name="Rectangle 9"/>
            <p:cNvSpPr/>
            <p:nvPr/>
          </p:nvSpPr>
          <p:spPr>
            <a:xfrm>
              <a:off x="46" y="0"/>
              <a:ext cx="6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阻力</a:t>
              </a:r>
            </a:p>
          </p:txBody>
        </p:sp>
        <p:sp>
          <p:nvSpPr>
            <p:cNvPr id="10265" name="Line 10"/>
            <p:cNvSpPr/>
            <p:nvPr/>
          </p:nvSpPr>
          <p:spPr>
            <a:xfrm flipH="1">
              <a:off x="0" y="91"/>
              <a:ext cx="0" cy="48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</p:grpSp>
      <p:sp>
        <p:nvSpPr>
          <p:cNvPr id="10260" name="Rectangle 11"/>
          <p:cNvSpPr/>
          <p:nvPr/>
        </p:nvSpPr>
        <p:spPr>
          <a:xfrm>
            <a:off x="2459038" y="5886450"/>
            <a:ext cx="4114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</a:p>
        </p:txBody>
      </p:sp>
      <p:sp>
        <p:nvSpPr>
          <p:cNvPr id="11297" name="矩形 39"/>
          <p:cNvSpPr/>
          <p:nvPr/>
        </p:nvSpPr>
        <p:spPr>
          <a:xfrm>
            <a:off x="3863975" y="5373688"/>
            <a:ext cx="3095625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重力与空气阻力</a:t>
            </a:r>
            <a:endParaRPr lang="en-US" altLang="x-none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x-none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</a:t>
            </a:r>
          </a:p>
        </p:txBody>
      </p:sp>
      <p:sp>
        <p:nvSpPr>
          <p:cNvPr id="11298" name="矩形 40"/>
          <p:cNvSpPr/>
          <p:nvPr/>
        </p:nvSpPr>
        <p:spPr>
          <a:xfrm>
            <a:off x="7824788" y="5300663"/>
            <a:ext cx="2327910" cy="94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跳伞运动员</a:t>
            </a:r>
            <a:endParaRPr lang="en-US" altLang="x-none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匀速直线运动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3" name="矩形 44"/>
          <p:cNvSpPr/>
          <p:nvPr/>
        </p:nvSpPr>
        <p:spPr>
          <a:xfrm>
            <a:off x="2208213" y="260350"/>
            <a:ext cx="777557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归纳前面的例子，我们会有什么发现呢？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7" grpId="0"/>
      <p:bldP spid="11297" grpId="0"/>
      <p:bldP spid="11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/>
          <p:nvPr/>
        </p:nvSpPr>
        <p:spPr>
          <a:xfrm>
            <a:off x="5016500" y="692150"/>
            <a:ext cx="2592388" cy="94488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静止状态</a:t>
            </a:r>
          </a:p>
          <a:p>
            <a:pPr lvl="0" eaLnBrk="0" hangingPunct="0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匀速直线运动</a:t>
            </a:r>
          </a:p>
        </p:txBody>
      </p:sp>
      <p:sp>
        <p:nvSpPr>
          <p:cNvPr id="12291" name="AutoShape 6"/>
          <p:cNvSpPr/>
          <p:nvPr/>
        </p:nvSpPr>
        <p:spPr>
          <a:xfrm>
            <a:off x="4079875" y="1052513"/>
            <a:ext cx="863600" cy="288925"/>
          </a:xfrm>
          <a:prstGeom prst="rightArrow">
            <a:avLst>
              <a:gd name="adj1" fmla="val 50000"/>
              <a:gd name="adj2" fmla="val 167827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Rectangle 4"/>
          <p:cNvSpPr/>
          <p:nvPr/>
        </p:nvSpPr>
        <p:spPr>
          <a:xfrm>
            <a:off x="1703388" y="908050"/>
            <a:ext cx="2232025" cy="57912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二力平衡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293" name="矩形 6"/>
          <p:cNvSpPr/>
          <p:nvPr/>
        </p:nvSpPr>
        <p:spPr>
          <a:xfrm>
            <a:off x="2063750" y="2349500"/>
            <a:ext cx="756126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使物体处于平衡状态的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两个力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（或多个力）</a:t>
            </a:r>
          </a:p>
        </p:txBody>
      </p:sp>
      <p:sp>
        <p:nvSpPr>
          <p:cNvPr id="12294" name="矩形 7"/>
          <p:cNvSpPr/>
          <p:nvPr/>
        </p:nvSpPr>
        <p:spPr>
          <a:xfrm>
            <a:off x="2208213" y="1773238"/>
            <a:ext cx="1816100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平衡力：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AutoShape 6"/>
          <p:cNvSpPr/>
          <p:nvPr/>
        </p:nvSpPr>
        <p:spPr>
          <a:xfrm>
            <a:off x="7680325" y="1125538"/>
            <a:ext cx="647700" cy="215900"/>
          </a:xfrm>
          <a:prstGeom prst="rightArrow">
            <a:avLst>
              <a:gd name="adj1" fmla="val 50000"/>
              <a:gd name="adj2" fmla="val 168444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Rectangle 4"/>
          <p:cNvSpPr/>
          <p:nvPr/>
        </p:nvSpPr>
        <p:spPr>
          <a:xfrm>
            <a:off x="8328025" y="908050"/>
            <a:ext cx="2089150" cy="57912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平衡状态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2297" name="Picture 2" descr="AD0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52825"/>
            <a:ext cx="2663825" cy="3305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3036888" y="3984625"/>
            <a:ext cx="541432" cy="1062038"/>
            <a:chOff x="0" y="0"/>
            <a:chExt cx="928" cy="995"/>
          </a:xfrm>
        </p:grpSpPr>
        <p:sp>
          <p:nvSpPr>
            <p:cNvPr id="11305" name="Rectangle 4"/>
            <p:cNvSpPr/>
            <p:nvPr/>
          </p:nvSpPr>
          <p:spPr>
            <a:xfrm>
              <a:off x="175" y="0"/>
              <a:ext cx="753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1306" name="Line 5"/>
            <p:cNvSpPr/>
            <p:nvPr/>
          </p:nvSpPr>
          <p:spPr>
            <a:xfrm>
              <a:off x="0" y="0"/>
              <a:ext cx="0" cy="995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2963863" y="4992688"/>
            <a:ext cx="615029" cy="1266825"/>
            <a:chOff x="0" y="0"/>
            <a:chExt cx="1051" cy="1187"/>
          </a:xfrm>
        </p:grpSpPr>
        <p:sp>
          <p:nvSpPr>
            <p:cNvPr id="11302" name="Line 7"/>
            <p:cNvSpPr/>
            <p:nvPr/>
          </p:nvSpPr>
          <p:spPr>
            <a:xfrm>
              <a:off x="144" y="192"/>
              <a:ext cx="0" cy="995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</p:sp>
        <p:sp>
          <p:nvSpPr>
            <p:cNvPr id="11303" name="Text Box 8"/>
            <p:cNvSpPr txBox="1"/>
            <p:nvPr/>
          </p:nvSpPr>
          <p:spPr>
            <a:xfrm>
              <a:off x="265" y="672"/>
              <a:ext cx="786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04" name="Oval 9"/>
            <p:cNvSpPr/>
            <p:nvPr/>
          </p:nvSpPr>
          <p:spPr>
            <a:xfrm>
              <a:off x="0" y="0"/>
              <a:ext cx="288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05" name="Line 2"/>
          <p:cNvSpPr/>
          <p:nvPr/>
        </p:nvSpPr>
        <p:spPr>
          <a:xfrm>
            <a:off x="8256588" y="3644900"/>
            <a:ext cx="172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Line 5"/>
          <p:cNvSpPr/>
          <p:nvPr/>
        </p:nvSpPr>
        <p:spPr>
          <a:xfrm flipH="1">
            <a:off x="8328025" y="3284538"/>
            <a:ext cx="206375" cy="39528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7" name="Line 6"/>
          <p:cNvSpPr/>
          <p:nvPr/>
        </p:nvSpPr>
        <p:spPr>
          <a:xfrm flipH="1">
            <a:off x="8616950" y="3284538"/>
            <a:ext cx="215900" cy="381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8" name="Line 7"/>
          <p:cNvSpPr/>
          <p:nvPr/>
        </p:nvSpPr>
        <p:spPr>
          <a:xfrm flipH="1">
            <a:off x="8891588" y="3286125"/>
            <a:ext cx="215900" cy="381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8"/>
          <p:cNvSpPr/>
          <p:nvPr/>
        </p:nvSpPr>
        <p:spPr>
          <a:xfrm flipH="1">
            <a:off x="9178925" y="3284538"/>
            <a:ext cx="230188" cy="2889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0" name="Line 9"/>
          <p:cNvSpPr/>
          <p:nvPr/>
        </p:nvSpPr>
        <p:spPr>
          <a:xfrm flipH="1">
            <a:off x="9467850" y="3284538"/>
            <a:ext cx="228600" cy="2889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1" name="Line 10"/>
          <p:cNvSpPr/>
          <p:nvPr/>
        </p:nvSpPr>
        <p:spPr>
          <a:xfrm flipH="1">
            <a:off x="9828213" y="3286125"/>
            <a:ext cx="142875" cy="287338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2" name="Line 12"/>
          <p:cNvSpPr/>
          <p:nvPr/>
        </p:nvSpPr>
        <p:spPr>
          <a:xfrm flipH="1">
            <a:off x="9120188" y="3571875"/>
            <a:ext cx="12700" cy="13700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3" name="Oval 13"/>
          <p:cNvSpPr/>
          <p:nvPr/>
        </p:nvSpPr>
        <p:spPr>
          <a:xfrm>
            <a:off x="8845550" y="5732463"/>
            <a:ext cx="609600" cy="533400"/>
          </a:xfrm>
          <a:prstGeom prst="ellipse">
            <a:avLst/>
          </a:prstGeom>
          <a:gradFill rotWithShape="0">
            <a:gsLst>
              <a:gs pos="0">
                <a:srgbClr val="4D0808">
                  <a:alpha val="100000"/>
                </a:srgbClr>
              </a:gs>
              <a:gs pos="30000">
                <a:srgbClr val="FF0300">
                  <a:alpha val="100000"/>
                </a:srgbClr>
              </a:gs>
              <a:gs pos="55000">
                <a:srgbClr val="FF7A00">
                  <a:alpha val="100000"/>
                </a:srgbClr>
              </a:gs>
              <a:gs pos="100000">
                <a:srgbClr val="FFF200">
                  <a:alpha val="100000"/>
                </a:srgbClr>
              </a:gs>
            </a:gsLst>
            <a:lin ang="5400000" scaled="1"/>
            <a:tileRect/>
          </a:gra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4" name="AutoShape 14" descr="白色大理石"/>
          <p:cNvSpPr/>
          <p:nvPr/>
        </p:nvSpPr>
        <p:spPr>
          <a:xfrm rot="8090947">
            <a:off x="8510588" y="5191125"/>
            <a:ext cx="1217612" cy="1225550"/>
          </a:xfrm>
          <a:prstGeom prst="rtTriangle">
            <a:avLst/>
          </a:prstGeom>
          <a:blipFill rotWithShape="0">
            <a:blip r:embed="rId3"/>
          </a:blip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8975725" y="5470525"/>
            <a:ext cx="676275" cy="1381125"/>
            <a:chOff x="0" y="0"/>
            <a:chExt cx="426" cy="870"/>
          </a:xfrm>
        </p:grpSpPr>
        <p:sp>
          <p:nvSpPr>
            <p:cNvPr id="11298" name="Oval 17"/>
            <p:cNvSpPr/>
            <p:nvPr/>
          </p:nvSpPr>
          <p:spPr>
            <a:xfrm>
              <a:off x="0" y="0"/>
              <a:ext cx="192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99" name="Group 18"/>
            <p:cNvGrpSpPr/>
            <p:nvPr/>
          </p:nvGrpSpPr>
          <p:grpSpPr>
            <a:xfrm>
              <a:off x="91" y="96"/>
              <a:ext cx="335" cy="774"/>
              <a:chOff x="0" y="0"/>
              <a:chExt cx="335" cy="774"/>
            </a:xfrm>
          </p:grpSpPr>
          <p:sp>
            <p:nvSpPr>
              <p:cNvPr id="11300" name="Line 19"/>
              <p:cNvSpPr/>
              <p:nvPr/>
            </p:nvSpPr>
            <p:spPr>
              <a:xfrm flipH="1">
                <a:off x="0" y="0"/>
                <a:ext cx="5" cy="720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11301" name="Text Box 20"/>
              <p:cNvSpPr txBox="1"/>
              <p:nvPr/>
            </p:nvSpPr>
            <p:spPr>
              <a:xfrm>
                <a:off x="45" y="448"/>
                <a:ext cx="290" cy="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21"/>
          <p:cNvGrpSpPr/>
          <p:nvPr/>
        </p:nvGrpSpPr>
        <p:grpSpPr>
          <a:xfrm>
            <a:off x="9120188" y="4292600"/>
            <a:ext cx="484188" cy="1190625"/>
            <a:chOff x="0" y="0"/>
            <a:chExt cx="305" cy="750"/>
          </a:xfrm>
        </p:grpSpPr>
        <p:sp>
          <p:nvSpPr>
            <p:cNvPr id="11296" name="Line 22"/>
            <p:cNvSpPr/>
            <p:nvPr/>
          </p:nvSpPr>
          <p:spPr>
            <a:xfrm>
              <a:off x="0" y="91"/>
              <a:ext cx="0" cy="659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</p:sp>
        <p:sp>
          <p:nvSpPr>
            <p:cNvPr id="11297" name="Text Box 23"/>
            <p:cNvSpPr txBox="1"/>
            <p:nvPr/>
          </p:nvSpPr>
          <p:spPr>
            <a:xfrm>
              <a:off x="53" y="0"/>
              <a:ext cx="252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323" name="Picture 5" descr="G1010023"/>
          <p:cNvPicPr>
            <a:picLocks noChangeAspect="1"/>
          </p:cNvPicPr>
          <p:nvPr/>
        </p:nvPicPr>
        <p:blipFill>
          <a:blip r:embed="rId4"/>
          <a:srcRect l="31036" b="16519"/>
          <a:stretch>
            <a:fillRect/>
          </a:stretch>
        </p:blipFill>
        <p:spPr>
          <a:xfrm>
            <a:off x="5159375" y="3357563"/>
            <a:ext cx="2233613" cy="3240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12"/>
          <p:cNvGrpSpPr/>
          <p:nvPr/>
        </p:nvGrpSpPr>
        <p:grpSpPr>
          <a:xfrm>
            <a:off x="5375275" y="5876925"/>
            <a:ext cx="2232025" cy="660400"/>
            <a:chOff x="0" y="0"/>
            <a:chExt cx="1406" cy="416"/>
          </a:xfrm>
        </p:grpSpPr>
        <p:grpSp>
          <p:nvGrpSpPr>
            <p:cNvPr id="11291" name="Group 13"/>
            <p:cNvGrpSpPr/>
            <p:nvPr/>
          </p:nvGrpSpPr>
          <p:grpSpPr>
            <a:xfrm>
              <a:off x="181" y="45"/>
              <a:ext cx="862" cy="91"/>
              <a:chOff x="0" y="0"/>
              <a:chExt cx="862" cy="91"/>
            </a:xfrm>
          </p:grpSpPr>
          <p:sp>
            <p:nvSpPr>
              <p:cNvPr id="11294" name="AutoShape 14"/>
              <p:cNvSpPr/>
              <p:nvPr/>
            </p:nvSpPr>
            <p:spPr>
              <a:xfrm>
                <a:off x="0" y="0"/>
                <a:ext cx="862" cy="91"/>
              </a:xfrm>
              <a:prstGeom prst="leftRightArrow">
                <a:avLst>
                  <a:gd name="adj1" fmla="val 50000"/>
                  <a:gd name="adj2" fmla="val 189450"/>
                </a:avLst>
              </a:prstGeom>
              <a:solidFill>
                <a:schemeClr val="fol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5" name="Oval 15"/>
              <p:cNvSpPr/>
              <p:nvPr/>
            </p:nvSpPr>
            <p:spPr>
              <a:xfrm>
                <a:off x="408" y="0"/>
                <a:ext cx="45" cy="91"/>
              </a:xfrm>
              <a:prstGeom prst="ellipse">
                <a:avLst/>
              </a:prstGeom>
              <a:solidFill>
                <a:schemeClr val="folHlink"/>
              </a:solidFill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92" name="Text Box 16"/>
            <p:cNvSpPr txBox="1"/>
            <p:nvPr/>
          </p:nvSpPr>
          <p:spPr>
            <a:xfrm>
              <a:off x="0" y="90"/>
              <a:ext cx="40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Ｆ</a:t>
              </a:r>
            </a:p>
          </p:txBody>
        </p:sp>
        <p:sp>
          <p:nvSpPr>
            <p:cNvPr id="11293" name="Text Box 17"/>
            <p:cNvSpPr txBox="1"/>
            <p:nvPr/>
          </p:nvSpPr>
          <p:spPr>
            <a:xfrm>
              <a:off x="1088" y="0"/>
              <a:ext cx="31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12330" name="矩形 41"/>
          <p:cNvSpPr/>
          <p:nvPr/>
        </p:nvSpPr>
        <p:spPr>
          <a:xfrm>
            <a:off x="2279650" y="2852738"/>
            <a:ext cx="110109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例如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 bldLvl="0" animBg="1"/>
      <p:bldP spid="12292" grpId="0" bldLvl="0" animBg="1"/>
      <p:bldP spid="12295" grpId="0" bldLvl="0" animBg="1"/>
      <p:bldP spid="12296" grpId="0" bldLvl="0" animBg="1"/>
      <p:bldP spid="12313" grpId="0" bldLvl="0" animBg="1"/>
      <p:bldP spid="123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819"/>
          <p:cNvPicPr>
            <a:picLocks noChangeAspect="1"/>
          </p:cNvPicPr>
          <p:nvPr/>
        </p:nvPicPr>
        <p:blipFill>
          <a:blip r:embed="rId2">
            <a:clrChange>
              <a:clrFrom>
                <a:srgbClr val="FBEE0F"/>
              </a:clrFrom>
              <a:clrTo>
                <a:srgbClr val="FBEE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750" y="1844675"/>
            <a:ext cx="4032250" cy="5013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8"/>
          <p:cNvGrpSpPr/>
          <p:nvPr/>
        </p:nvGrpSpPr>
        <p:grpSpPr>
          <a:xfrm>
            <a:off x="1703388" y="0"/>
            <a:ext cx="5330825" cy="2447925"/>
            <a:chOff x="62" y="-164"/>
            <a:chExt cx="1536" cy="1248"/>
          </a:xfrm>
        </p:grpSpPr>
        <p:sp>
          <p:nvSpPr>
            <p:cNvPr id="12292" name="AutoShape 9"/>
            <p:cNvSpPr/>
            <p:nvPr/>
          </p:nvSpPr>
          <p:spPr>
            <a:xfrm>
              <a:off x="62" y="-164"/>
              <a:ext cx="1536" cy="1248"/>
            </a:xfrm>
            <a:prstGeom prst="cloudCallout">
              <a:avLst>
                <a:gd name="adj1" fmla="val 70065"/>
                <a:gd name="adj2" fmla="val 14311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293" name="Text Box 10"/>
            <p:cNvSpPr txBox="1"/>
            <p:nvPr/>
          </p:nvSpPr>
          <p:spPr>
            <a:xfrm>
              <a:off x="228" y="-31"/>
              <a:ext cx="1240" cy="1041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如果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作用在一个物体上的两个力相互平衡，这两个力需要满足什么条件呢？</a:t>
              </a:r>
              <a:endParaRPr lang="en-US" altLang="x-none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/>
          <p:nvPr/>
        </p:nvSpPr>
        <p:spPr>
          <a:xfrm rot="-10800000" flipV="1">
            <a:off x="2927350" y="2924175"/>
            <a:ext cx="4824413" cy="1943100"/>
          </a:xfrm>
          <a:prstGeom prst="rtTriangle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8688388" y="4076700"/>
            <a:ext cx="1154112" cy="2603500"/>
            <a:chOff x="0" y="0"/>
            <a:chExt cx="727" cy="1640"/>
          </a:xfrm>
        </p:grpSpPr>
        <p:grpSp>
          <p:nvGrpSpPr>
            <p:cNvPr id="13324" name="Group 7"/>
            <p:cNvGrpSpPr/>
            <p:nvPr/>
          </p:nvGrpSpPr>
          <p:grpSpPr>
            <a:xfrm>
              <a:off x="0" y="0"/>
              <a:ext cx="727" cy="1640"/>
              <a:chOff x="0" y="0"/>
              <a:chExt cx="727" cy="1640"/>
            </a:xfrm>
          </p:grpSpPr>
          <p:grpSp>
            <p:nvGrpSpPr>
              <p:cNvPr id="13326" name="Group 8"/>
              <p:cNvGrpSpPr/>
              <p:nvPr/>
            </p:nvGrpSpPr>
            <p:grpSpPr>
              <a:xfrm>
                <a:off x="0" y="0"/>
                <a:ext cx="727" cy="1640"/>
                <a:chOff x="0" y="0"/>
                <a:chExt cx="727" cy="1640"/>
              </a:xfrm>
            </p:grpSpPr>
            <p:sp>
              <p:nvSpPr>
                <p:cNvPr id="13329" name="Line 9"/>
                <p:cNvSpPr/>
                <p:nvPr/>
              </p:nvSpPr>
              <p:spPr>
                <a:xfrm>
                  <a:off x="354" y="0"/>
                  <a:ext cx="1" cy="87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30" name="Oval 10"/>
                <p:cNvSpPr/>
                <p:nvPr/>
              </p:nvSpPr>
              <p:spPr>
                <a:xfrm>
                  <a:off x="167" y="1152"/>
                  <a:ext cx="384" cy="3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0808">
                        <a:alpha val="100000"/>
                      </a:srgbClr>
                    </a:gs>
                    <a:gs pos="30000">
                      <a:srgbClr val="FF0300">
                        <a:alpha val="100000"/>
                      </a:srgbClr>
                    </a:gs>
                    <a:gs pos="55000">
                      <a:srgbClr val="FF7A00">
                        <a:alpha val="100000"/>
                      </a:srgbClr>
                    </a:gs>
                    <a:gs pos="100000">
                      <a:srgbClr val="FFF2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eaLnBrk="1" hangingPunct="1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1" name="AutoShape 11" descr="白色大理石"/>
                <p:cNvSpPr/>
                <p:nvPr/>
              </p:nvSpPr>
              <p:spPr>
                <a:xfrm rot="8090947">
                  <a:off x="15" y="927"/>
                  <a:ext cx="696" cy="727"/>
                </a:xfrm>
                <a:prstGeom prst="rtTriangle">
                  <a:avLst/>
                </a:prstGeom>
                <a:blipFill rotWithShape="0">
                  <a:blip r:embed="rId2"/>
                </a:blip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eaLnBrk="1" hangingPunct="1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327" name="Line 12"/>
              <p:cNvSpPr/>
              <p:nvPr/>
            </p:nvSpPr>
            <p:spPr>
              <a:xfrm>
                <a:off x="363" y="1134"/>
                <a:ext cx="0" cy="499"/>
              </a:xfrm>
              <a:prstGeom prst="line">
                <a:avLst/>
              </a:prstGeom>
              <a:ln w="635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3328" name="Line 13"/>
              <p:cNvSpPr/>
              <p:nvPr/>
            </p:nvSpPr>
            <p:spPr>
              <a:xfrm flipV="1">
                <a:off x="363" y="0"/>
                <a:ext cx="0" cy="1134"/>
              </a:xfrm>
              <a:prstGeom prst="line">
                <a:avLst/>
              </a:prstGeom>
              <a:ln w="635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3325" name="Oval 14"/>
            <p:cNvSpPr/>
            <p:nvPr/>
          </p:nvSpPr>
          <p:spPr>
            <a:xfrm>
              <a:off x="317" y="1089"/>
              <a:ext cx="91" cy="45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6527800" y="2203450"/>
            <a:ext cx="925513" cy="1727200"/>
            <a:chOff x="0" y="0"/>
            <a:chExt cx="583" cy="1088"/>
          </a:xfrm>
        </p:grpSpPr>
        <p:sp>
          <p:nvSpPr>
            <p:cNvPr id="13321" name="Rectangle 16"/>
            <p:cNvSpPr/>
            <p:nvPr/>
          </p:nvSpPr>
          <p:spPr>
            <a:xfrm rot="-1330591">
              <a:off x="0" y="317"/>
              <a:ext cx="583" cy="31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2" name="Line 17"/>
            <p:cNvSpPr/>
            <p:nvPr/>
          </p:nvSpPr>
          <p:spPr>
            <a:xfrm>
              <a:off x="318" y="499"/>
              <a:ext cx="0" cy="589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oval" w="med" len="med"/>
              <a:tailEnd type="triangle" w="med" len="med"/>
            </a:ln>
          </p:spPr>
        </p:sp>
        <p:sp>
          <p:nvSpPr>
            <p:cNvPr id="13323" name="Line 18"/>
            <p:cNvSpPr/>
            <p:nvPr/>
          </p:nvSpPr>
          <p:spPr>
            <a:xfrm flipH="1" flipV="1">
              <a:off x="136" y="0"/>
              <a:ext cx="182" cy="499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3317" name="Text Box 19"/>
          <p:cNvSpPr txBox="1"/>
          <p:nvPr/>
        </p:nvSpPr>
        <p:spPr>
          <a:xfrm rot="-1375534">
            <a:off x="5903913" y="3457575"/>
            <a:ext cx="16557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11040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光滑</a:t>
            </a:r>
          </a:p>
        </p:txBody>
      </p:sp>
      <p:sp>
        <p:nvSpPr>
          <p:cNvPr id="13318" name="矩形 20"/>
          <p:cNvSpPr/>
          <p:nvPr/>
        </p:nvSpPr>
        <p:spPr>
          <a:xfrm>
            <a:off x="2208213" y="549275"/>
            <a:ext cx="5688012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二、二力平衡的条件</a:t>
            </a:r>
          </a:p>
        </p:txBody>
      </p:sp>
      <p:sp>
        <p:nvSpPr>
          <p:cNvPr id="14354" name="矩形 21"/>
          <p:cNvSpPr/>
          <p:nvPr/>
        </p:nvSpPr>
        <p:spPr>
          <a:xfrm>
            <a:off x="2135188" y="1412875"/>
            <a:ext cx="853281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1104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物体受到两个力的作用，是不是一定就会平衡呢？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55" name="矩形 22"/>
          <p:cNvSpPr/>
          <p:nvPr/>
        </p:nvSpPr>
        <p:spPr>
          <a:xfrm>
            <a:off x="2208213" y="5300663"/>
            <a:ext cx="6264275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1104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显然，这两个力是不平衡的，那么两个力满足什么条件才能互相平衡呢？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40955 0.22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713 L 2.22222E-6 -0.620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主题1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7</TotalTime>
  <Words>2816</Words>
  <Application>Microsoft Office PowerPoint</Application>
  <PresentationFormat>自定义</PresentationFormat>
  <Paragraphs>346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2017-04-05T12:10:00Z</dcterms:created>
  <dcterms:modified xsi:type="dcterms:W3CDTF">2020-03-01T07:18:58Z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