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34.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32.xml" ContentType="application/vnd.openxmlformats-officedocument.presentationml.tags+xml"/>
  <Override PartName="/ppt/tags/tag41.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tags/tag39.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Default Extension="wav" ContentType="audio/wav"/>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slideLayouts/slideLayout10.xml" ContentType="application/vnd.openxmlformats-officedocument.presentationml.slideLayout+xml"/>
  <Default Extension="gif" ContentType="image/gif"/>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slides/slide8.xml" ContentType="application/vnd.openxmlformats-officedocument.presentationml.slide+xml"/>
  <Override PartName="/ppt/slides/slide49.xml" ContentType="application/vnd.openxmlformats-officedocument.presentationml.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44" d="100"/>
          <a:sy n="144" d="100"/>
        </p:scale>
        <p:origin x="-684" y="-90"/>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36B8F8D-D73D-4CF1-AA77-5AA5A4C953CD}" type="datetimeFigureOut">
              <a:rPr lang="zh-CN" altLang="en-US" smtClean="0"/>
              <a:pPr/>
              <a:t>2020/2/27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A6BF0D0-AA31-4F10-ACFC-48F435C0096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4650" y="685800"/>
            <a:ext cx="61087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5CACD6D-F2D1-4216-B0D1-3ECF17BF78DE}" type="slidenum">
              <a:rPr lang="zh-CN" altLang="en-US" smtClean="0"/>
              <a:pPr/>
              <a:t>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4650" y="685800"/>
            <a:ext cx="6108700" cy="3429000"/>
          </a:xfrm>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内容">
    <p:spTree>
      <p:nvGrpSpPr>
        <p:cNvPr id="1" name=""/>
        <p:cNvGrpSpPr/>
        <p:nvPr/>
      </p:nvGrpSpPr>
      <p:grpSpPr>
        <a:xfrm>
          <a:off x="0" y="0"/>
          <a:ext cx="0" cy="0"/>
          <a:chOff x="0" y="0"/>
          <a:chExt cx="0" cy="0"/>
        </a:xfrm>
      </p:grpSpPr>
      <p:sp>
        <p:nvSpPr>
          <p:cNvPr id="9" name="文本占位符 8"/>
          <p:cNvSpPr>
            <a:spLocks noGrp="1"/>
          </p:cNvSpPr>
          <p:nvPr>
            <p:ph type="body" sz="quarter" idx="13"/>
          </p:nvPr>
        </p:nvSpPr>
        <p:spPr>
          <a:xfrm>
            <a:off x="628654" y="191345"/>
            <a:ext cx="7886697" cy="4363282"/>
          </a:xfrm>
        </p:spPr>
        <p:txBody>
          <a:bodyPr>
            <a:normAutofit/>
          </a:bodyPr>
          <a:lstStyle>
            <a:lvl1pPr marL="0" indent="0">
              <a:buFontTx/>
              <a:buNone/>
              <a:defRPr sz="1795">
                <a:solidFill>
                  <a:schemeClr val="accent1">
                    <a:lumMod val="20000"/>
                    <a:lumOff val="80000"/>
                  </a:schemeClr>
                </a:solidFill>
              </a:defRPr>
            </a:lvl1pPr>
            <a:lvl2pPr marL="220980" indent="0">
              <a:buFontTx/>
              <a:buNone/>
              <a:defRPr sz="1495">
                <a:solidFill>
                  <a:schemeClr val="accent1">
                    <a:lumMod val="20000"/>
                    <a:lumOff val="80000"/>
                  </a:schemeClr>
                </a:solidFill>
              </a:defRPr>
            </a:lvl2pPr>
            <a:lvl3pPr marL="370840" indent="0">
              <a:buFontTx/>
              <a:buNone/>
              <a:defRPr sz="1345">
                <a:solidFill>
                  <a:schemeClr val="accent1">
                    <a:lumMod val="20000"/>
                    <a:lumOff val="80000"/>
                  </a:schemeClr>
                </a:solidFill>
              </a:defRPr>
            </a:lvl3pPr>
            <a:lvl4pPr marL="477520" indent="0">
              <a:buFontTx/>
              <a:buNone/>
              <a:defRPr sz="1345">
                <a:solidFill>
                  <a:schemeClr val="accent1">
                    <a:lumMod val="20000"/>
                    <a:lumOff val="80000"/>
                  </a:schemeClr>
                </a:solidFill>
              </a:defRPr>
            </a:lvl4pPr>
            <a:lvl5pPr marL="591185" indent="0">
              <a:buFontTx/>
              <a:buNone/>
              <a:defRPr sz="1345">
                <a:solidFill>
                  <a:schemeClr val="accent1">
                    <a:lumMod val="20000"/>
                    <a:lumOff val="80000"/>
                  </a:schemeClr>
                </a:solidFill>
              </a:defRPr>
            </a:lvl5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Date Placeholder 3"/>
          <p:cNvSpPr>
            <a:spLocks noGrp="1"/>
          </p:cNvSpPr>
          <p:nvPr>
            <p:ph type="dt" sz="half" idx="14"/>
          </p:nvPr>
        </p:nvSpPr>
        <p:spPr/>
        <p:txBody>
          <a:bodyPr/>
          <a:lstStyle>
            <a:lvl1pPr>
              <a:defRPr/>
            </a:lvl1pPr>
          </a:lstStyle>
          <a:p>
            <a:fld id="{31660A90-06ED-4147-B6DB-D950C5196BD0}" type="datetimeFigureOut">
              <a:rPr lang="zh-CN" altLang="en-US"/>
              <a:pPr/>
              <a:t>2020/2/27</a:t>
            </a:fld>
            <a:endParaRPr lang="zh-CN" altLang="en-US"/>
          </a:p>
        </p:txBody>
      </p:sp>
      <p:sp>
        <p:nvSpPr>
          <p:cNvPr id="4" name="Footer Placeholder 4"/>
          <p:cNvSpPr>
            <a:spLocks noGrp="1"/>
          </p:cNvSpPr>
          <p:nvPr>
            <p:ph type="ftr" sz="quarter" idx="15"/>
          </p:nvPr>
        </p:nvSpPr>
        <p:spPr/>
        <p:txBody>
          <a:bodyPr/>
          <a:lstStyle>
            <a:lvl1pPr>
              <a:defRPr/>
            </a:lvl1pPr>
          </a:lstStyle>
          <a:p>
            <a:endParaRPr lang="zh-CN" altLang="en-US"/>
          </a:p>
        </p:txBody>
      </p:sp>
      <p:sp>
        <p:nvSpPr>
          <p:cNvPr id="5" name="Slide Number Placeholder 5"/>
          <p:cNvSpPr>
            <a:spLocks noGrp="1"/>
          </p:cNvSpPr>
          <p:nvPr>
            <p:ph type="sldNum" sz="quarter" idx="16"/>
          </p:nvPr>
        </p:nvSpPr>
        <p:spPr/>
        <p:txBody>
          <a:bodyPr/>
          <a:lstStyle>
            <a:lvl1pPr>
              <a:defRPr/>
            </a:lvl1pPr>
          </a:lstStyle>
          <a:p>
            <a:fld id="{D362EC77-6060-4278-82ED-38E783CC3B39}" type="slidenum">
              <a:rPr lang="zh-CN" altLang="en-US"/>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2020/2/27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2020/2/27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2020/2/27</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tags" Target="../tags/tag10.xml"/><Relationship Id="rId4" Type="http://schemas.openxmlformats.org/officeDocument/2006/relationships/image" Target="../media/image12.gif"/></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gif"/><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8.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7.xml"/><Relationship Id="rId1" Type="http://schemas.openxmlformats.org/officeDocument/2006/relationships/tags" Target="../tags/tag16.xml"/><Relationship Id="rId5" Type="http://schemas.openxmlformats.org/officeDocument/2006/relationships/image" Target="../media/image18.jpeg"/><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28.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slideLayout" Target="../slideLayouts/slideLayout7.xml"/><Relationship Id="rId1" Type="http://schemas.openxmlformats.org/officeDocument/2006/relationships/tags" Target="../tags/tag25.xml"/><Relationship Id="rId4" Type="http://schemas.openxmlformats.org/officeDocument/2006/relationships/image" Target="../media/image23.gi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9.xml"/></Relationships>
</file>

<file path=ppt/slides/_rels/slide34.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slideLayout" Target="../slideLayouts/slideLayout7.xml"/><Relationship Id="rId1" Type="http://schemas.openxmlformats.org/officeDocument/2006/relationships/tags" Target="../tags/tag30.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1.xml"/></Relationships>
</file>

<file path=ppt/slides/_rels/slide36.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slideLayout" Target="../slideLayouts/slideLayout7.xml"/><Relationship Id="rId1" Type="http://schemas.openxmlformats.org/officeDocument/2006/relationships/tags" Target="../tags/tag32.xml"/></Relationships>
</file>

<file path=ppt/slides/_rels/slide3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7.xml"/><Relationship Id="rId1" Type="http://schemas.openxmlformats.org/officeDocument/2006/relationships/tags" Target="../tags/tag33.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4.xml"/></Relationships>
</file>

<file path=ppt/slides/_rels/slide39.xml.rels><?xml version="1.0" encoding="UTF-8" standalone="yes"?>
<Relationships xmlns="http://schemas.openxmlformats.org/package/2006/relationships"><Relationship Id="rId3" Type="http://schemas.openxmlformats.org/officeDocument/2006/relationships/hyperlink" Target="&#22871;&#32039;&#26023;&#22836;.Avi" TargetMode="External"/><Relationship Id="rId2" Type="http://schemas.openxmlformats.org/officeDocument/2006/relationships/slideLayout" Target="../slideLayouts/slideLayout7.xml"/><Relationship Id="rId1" Type="http://schemas.openxmlformats.org/officeDocument/2006/relationships/tags" Target="../tags/tag35.xml"/><Relationship Id="rId4" Type="http://schemas.openxmlformats.org/officeDocument/2006/relationships/image" Target="../media/image27.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40.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slideLayout" Target="../slideLayouts/slideLayout7.xml"/><Relationship Id="rId1" Type="http://schemas.openxmlformats.org/officeDocument/2006/relationships/tags" Target="../tags/tag36.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7.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8.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9.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0.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1.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2.xml"/></Relationships>
</file>

<file path=ppt/slides/_rels/slide4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12.xml"/><Relationship Id="rId1" Type="http://schemas.openxmlformats.org/officeDocument/2006/relationships/tags" Target="../tags/tag43.xml"/></Relationships>
</file>

<file path=ppt/slides/_rels/slide4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12.xml"/><Relationship Id="rId1" Type="http://schemas.openxmlformats.org/officeDocument/2006/relationships/tags" Target="../tags/tag44.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5.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7.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6.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7.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8.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49.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hyperlink" Target="&#20285;&#21033;&#30053;&#26012;&#38754;&#23454;&#39564;(&#21147;&#23398;&#35270;&#39057;).asf"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3557271" y="1286511"/>
            <a:ext cx="5523865" cy="812266"/>
          </a:xfrm>
          <a:prstGeom prst="rect">
            <a:avLst/>
          </a:prstGeom>
          <a:noFill/>
          <a:ln w="9525">
            <a:noFill/>
            <a:miter/>
          </a:ln>
        </p:spPr>
        <p:txBody>
          <a:bodyPr anchor="ctr">
            <a:scene3d>
              <a:camera prst="orthographicFront"/>
              <a:lightRig rig="threePt" dir="t"/>
            </a:scene3d>
          </a:bodyPr>
          <a:lstStyle>
            <a:lvl1pPr marL="0" lvl="0" indent="0" algn="l" defTabSz="683895" eaLnBrk="1" fontAlgn="base" latinLnBrk="0" hangingPunct="1">
              <a:lnSpc>
                <a:spcPct val="100000"/>
              </a:lnSpc>
              <a:spcBef>
                <a:spcPct val="0"/>
              </a:spcBef>
              <a:spcAft>
                <a:spcPct val="0"/>
              </a:spcAft>
              <a:buClr>
                <a:srgbClr val="000000"/>
              </a:buClr>
              <a:buNone/>
              <a:defRPr sz="2695" b="0" i="0" u="none" kern="1200" baseline="0">
                <a:solidFill>
                  <a:schemeClr val="tx1"/>
                </a:solidFill>
                <a:latin typeface="+mj-lt"/>
                <a:ea typeface="+mj-ea"/>
                <a:cs typeface="+mj-cs"/>
              </a:defRPr>
            </a:lvl1pPr>
          </a:lstStyle>
          <a:p>
            <a:pPr algn="ctr"/>
            <a:r>
              <a:rPr lang="zh-CN" altLang="en-US" sz="3600" b="1" dirty="0">
                <a:solidFill>
                  <a:schemeClr val="tx1"/>
                </a:solidFill>
                <a:effectLst>
                  <a:outerShdw blurRad="38100" dist="25400" dir="5400000" algn="ctr" rotWithShape="0">
                    <a:srgbClr val="6E747A">
                      <a:alpha val="43000"/>
                    </a:srgbClr>
                  </a:outerShdw>
                </a:effectLst>
                <a:latin typeface="华文细黑" panose="02010600040101010101" pitchFamily="2" charset="-122"/>
                <a:ea typeface="华文细黑" panose="02010600040101010101" pitchFamily="2" charset="-122"/>
              </a:rPr>
              <a:t>人教版物理•八年级下 </a:t>
            </a:r>
          </a:p>
        </p:txBody>
      </p:sp>
      <p:sp>
        <p:nvSpPr>
          <p:cNvPr id="2" name="副标题 2"/>
          <p:cNvSpPr txBox="1"/>
          <p:nvPr/>
        </p:nvSpPr>
        <p:spPr>
          <a:xfrm>
            <a:off x="4927158" y="2427008"/>
            <a:ext cx="3015069" cy="492478"/>
          </a:xfrm>
          <a:prstGeom prst="rect">
            <a:avLst/>
          </a:prstGeom>
          <a:noFill/>
          <a:ln w="9525">
            <a:noFill/>
            <a:miter/>
          </a:ln>
        </p:spPr>
        <p:txBody>
          <a:bodyPr>
            <a:scene3d>
              <a:camera prst="orthographicFront"/>
              <a:lightRig rig="threePt" dir="t"/>
            </a:scene3d>
          </a:bodyPr>
          <a:lstStyle>
            <a:lvl1pPr marL="256540" lvl="0" indent="-255905" algn="l" defTabSz="683895" eaLnBrk="1" fontAlgn="base" latinLnBrk="0" hangingPunct="1">
              <a:lnSpc>
                <a:spcPct val="100000"/>
              </a:lnSpc>
              <a:spcBef>
                <a:spcPct val="15000"/>
              </a:spcBef>
              <a:spcAft>
                <a:spcPct val="0"/>
              </a:spcAft>
              <a:buChar char="•"/>
              <a:defRPr sz="2395" b="0" i="0" u="none" kern="1200" baseline="0">
                <a:solidFill>
                  <a:schemeClr val="tx1"/>
                </a:solidFill>
                <a:latin typeface="+mn-lt"/>
                <a:ea typeface="+mn-ea"/>
                <a:cs typeface="+mn-cs"/>
              </a:defRPr>
            </a:lvl1pPr>
            <a:lvl2pPr marL="555625" lvl="1" indent="-213360" algn="l" defTabSz="683895" eaLnBrk="1" fontAlgn="base" latinLnBrk="0" hangingPunct="1">
              <a:lnSpc>
                <a:spcPct val="100000"/>
              </a:lnSpc>
              <a:spcBef>
                <a:spcPct val="15000"/>
              </a:spcBef>
              <a:spcAft>
                <a:spcPct val="0"/>
              </a:spcAft>
              <a:buChar char="–"/>
              <a:defRPr sz="2095" b="0" i="0" u="none" kern="1200" baseline="0">
                <a:solidFill>
                  <a:schemeClr val="tx1"/>
                </a:solidFill>
                <a:latin typeface="+mn-lt"/>
                <a:ea typeface="+mn-ea"/>
                <a:cs typeface="+mn-cs"/>
              </a:defRPr>
            </a:lvl2pPr>
            <a:lvl3pPr marL="855345" lvl="2" indent="-170180" algn="l" defTabSz="683895" eaLnBrk="1" fontAlgn="base" latinLnBrk="0" hangingPunct="1">
              <a:lnSpc>
                <a:spcPct val="100000"/>
              </a:lnSpc>
              <a:spcBef>
                <a:spcPct val="15000"/>
              </a:spcBef>
              <a:spcAft>
                <a:spcPct val="0"/>
              </a:spcAft>
              <a:buChar char="•"/>
              <a:defRPr sz="1795" b="0" i="0" u="none" kern="1200" baseline="0">
                <a:solidFill>
                  <a:schemeClr val="tx1"/>
                </a:solidFill>
                <a:latin typeface="+mn-lt"/>
                <a:ea typeface="+mn-ea"/>
                <a:cs typeface="+mn-cs"/>
              </a:defRPr>
            </a:lvl3pPr>
            <a:lvl4pPr marL="1196975" lvl="3"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4pPr>
            <a:lvl5pPr marL="1539240" lvl="4"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5pPr>
            <a:lvl6pPr marL="1881505" lvl="5"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6pPr>
            <a:lvl7pPr marL="2223135" lvl="6"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7pPr>
            <a:lvl8pPr marL="2565400" lvl="7"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8pPr>
            <a:lvl9pPr marL="2907665" lvl="8" indent="-170180" algn="l" defTabSz="683895" eaLnBrk="1" fontAlgn="base" latinLnBrk="0" hangingPunct="1">
              <a:lnSpc>
                <a:spcPct val="100000"/>
              </a:lnSpc>
              <a:spcBef>
                <a:spcPct val="15000"/>
              </a:spcBef>
              <a:spcAft>
                <a:spcPct val="0"/>
              </a:spcAft>
              <a:buChar char="»"/>
              <a:defRPr sz="1495" b="0" i="0" u="none" kern="1200" baseline="0">
                <a:solidFill>
                  <a:schemeClr val="tx1"/>
                </a:solidFill>
                <a:latin typeface="+mn-lt"/>
                <a:ea typeface="+mn-ea"/>
                <a:cs typeface="+mn-cs"/>
              </a:defRPr>
            </a:lvl9pPr>
          </a:lstStyle>
          <a:p>
            <a:pPr marL="635" indent="0" algn="ctr">
              <a:buNone/>
            </a:pPr>
            <a:r>
              <a:rPr lang="zh-CN" altLang="en-US" dirty="0">
                <a:solidFill>
                  <a:srgbClr val="0000FF"/>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第八章 运动和力</a:t>
            </a:r>
          </a:p>
        </p:txBody>
      </p:sp>
      <p:sp>
        <p:nvSpPr>
          <p:cNvPr id="3" name="矩形 2"/>
          <p:cNvSpPr/>
          <p:nvPr/>
        </p:nvSpPr>
        <p:spPr>
          <a:xfrm>
            <a:off x="4126230" y="3249063"/>
            <a:ext cx="4312920" cy="585009"/>
          </a:xfrm>
          <a:prstGeom prst="rect">
            <a:avLst/>
          </a:prstGeom>
          <a:noFill/>
        </p:spPr>
        <p:txBody>
          <a:bodyPr wrap="square" lIns="91440" tIns="45720" rIns="91440" bIns="45720">
            <a:spAutoFit/>
            <a:scene3d>
              <a:camera prst="orthographicFront"/>
              <a:lightRig rig="threePt" dir="t"/>
            </a:scene3d>
          </a:bodyPr>
          <a:lstStyle/>
          <a:p>
            <a:pPr algn="l"/>
            <a:r>
              <a:rPr lang="en-US" sz="3200" b="1" kern="1200" dirty="0">
                <a:solidFill>
                  <a:srgbClr val="0000FF"/>
                </a:solidFill>
                <a:effectLst>
                  <a:outerShdw blurRad="38100" dist="25400" dir="5400000" algn="ctr" rotWithShape="0">
                    <a:srgbClr val="6E747A">
                      <a:alpha val="43000"/>
                    </a:srgbClr>
                  </a:outerShdw>
                </a:effectLst>
                <a:latin typeface="Times New Roman" panose="02020603050405020304" charset="0"/>
                <a:ea typeface="微软雅黑" panose="020B0503020204020204" pitchFamily="34" charset="-122"/>
              </a:rPr>
              <a:t>       </a:t>
            </a:r>
            <a:r>
              <a:rPr lang="en-US" altLang="zh-CN" sz="3200" b="1" kern="1200" dirty="0">
                <a:solidFill>
                  <a:srgbClr val="0000FF"/>
                </a:solidFill>
                <a:effectLst>
                  <a:outerShdw blurRad="38100" dist="25400" dir="5400000" algn="ctr" rotWithShape="0">
                    <a:srgbClr val="6E747A">
                      <a:alpha val="43000"/>
                    </a:srgbClr>
                  </a:outerShdw>
                </a:effectLst>
                <a:latin typeface="Times New Roman" panose="02020603050405020304" charset="0"/>
                <a:ea typeface="微软雅黑" panose="020B0503020204020204" pitchFamily="34" charset="-122"/>
              </a:rPr>
              <a:t>8.1</a:t>
            </a:r>
            <a:r>
              <a:rPr lang="zh-CN" altLang="en-US" sz="3200" b="1" kern="1200" dirty="0">
                <a:solidFill>
                  <a:srgbClr val="0000FF"/>
                </a:solidFill>
                <a:effectLst>
                  <a:outerShdw blurRad="38100" dist="25400" dir="5400000" algn="ctr" rotWithShape="0">
                    <a:srgbClr val="6E747A">
                      <a:alpha val="43000"/>
                    </a:srgbClr>
                  </a:outerShdw>
                </a:effectLst>
                <a:latin typeface="Times New Roman" panose="02020603050405020304" charset="0"/>
                <a:ea typeface="微软雅黑" panose="020B0503020204020204" pitchFamily="34" charset="-122"/>
              </a:rPr>
              <a:t>牛顿第一定律</a:t>
            </a:r>
            <a:endParaRPr sz="3200" b="1" kern="1200" dirty="0">
              <a:solidFill>
                <a:srgbClr val="0000FF"/>
              </a:solidFill>
              <a:effectLst>
                <a:outerShdw blurRad="38100" dist="25400" dir="5400000" algn="ctr" rotWithShape="0">
                  <a:srgbClr val="6E747A">
                    <a:alpha val="43000"/>
                  </a:srgbClr>
                </a:outerShdw>
              </a:effectLst>
              <a:latin typeface="Times New Roman" panose="02020603050405020304" charset="0"/>
              <a:ea typeface="微软雅黑" panose="020B0503020204020204" pitchFamily="34" charset="-122"/>
            </a:endParaRPr>
          </a:p>
        </p:txBody>
      </p:sp>
      <p:pic>
        <p:nvPicPr>
          <p:cNvPr id="7" name="图片 6" descr="牛顿.jpg"/>
          <p:cNvPicPr>
            <a:picLocks noChangeAspect="1"/>
          </p:cNvPicPr>
          <p:nvPr/>
        </p:nvPicPr>
        <p:blipFill>
          <a:blip r:embed="rId2"/>
          <a:stretch>
            <a:fillRect/>
          </a:stretch>
        </p:blipFill>
        <p:spPr>
          <a:xfrm rot="21296028">
            <a:off x="704092" y="1226035"/>
            <a:ext cx="3037163" cy="3037163"/>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1265"/>
          <p:cNvSpPr>
            <a:spLocks noGrp="1" noChangeArrowheads="1"/>
          </p:cNvSpPr>
          <p:nvPr>
            <p:ph type="title"/>
          </p:nvPr>
        </p:nvSpPr>
        <p:spPr>
          <a:xfrm>
            <a:off x="1152656" y="2085976"/>
            <a:ext cx="6507327" cy="857250"/>
          </a:xfrm>
        </p:spPr>
        <p:txBody>
          <a:bodyPr>
            <a:normAutofit fontScale="90000"/>
          </a:bodyPr>
          <a:lstStyle/>
          <a:p>
            <a:r>
              <a:rPr lang="zh-CN" altLang="en-US" sz="5385" b="1" dirty="0">
                <a:solidFill>
                  <a:srgbClr val="FF0000"/>
                </a:solidFill>
                <a:effectLst>
                  <a:outerShdw blurRad="38100" dist="38100" dir="2700000" algn="tl">
                    <a:srgbClr val="000000">
                      <a:alpha val="43137"/>
                    </a:srgbClr>
                  </a:outerShdw>
                </a:effectLst>
              </a:rPr>
              <a:t>探究力和运动的关系</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770" decel="100000"/>
                                        <p:tgtEl>
                                          <p:spTgt spid="11266"/>
                                        </p:tgtEl>
                                      </p:cBhvr>
                                    </p:animEffect>
                                    <p:animScale>
                                      <p:cBhvr>
                                        <p:cTn id="8" dur="770" decel="100000"/>
                                        <p:tgtEl>
                                          <p:spTgt spid="11266"/>
                                        </p:tgtEl>
                                      </p:cBhvr>
                                      <p:from x="10000" y="10000"/>
                                      <p:to x="200000" y="450000"/>
                                    </p:animScale>
                                    <p:animScale>
                                      <p:cBhvr>
                                        <p:cTn id="9" dur="1230" accel="100000" fill="hold">
                                          <p:stCondLst>
                                            <p:cond delay="770"/>
                                          </p:stCondLst>
                                        </p:cTn>
                                        <p:tgtEl>
                                          <p:spTgt spid="11266"/>
                                        </p:tgtEl>
                                      </p:cBhvr>
                                      <p:from x="200000" y="450000"/>
                                      <p:to x="100000" y="100000"/>
                                    </p:animScale>
                                    <p:set>
                                      <p:cBhvr>
                                        <p:cTn id="10" dur="770" fill="hold"/>
                                        <p:tgtEl>
                                          <p:spTgt spid="11266"/>
                                        </p:tgtEl>
                                        <p:attrNameLst>
                                          <p:attrName>ppt_x</p:attrName>
                                        </p:attrNameLst>
                                      </p:cBhvr>
                                      <p:to>
                                        <p:strVal val="(0.5)"/>
                                      </p:to>
                                    </p:set>
                                    <p:anim from="(0.5)" to="(#ppt_x)" calcmode="lin" valueType="num">
                                      <p:cBhvr>
                                        <p:cTn id="11" dur="1230" accel="100000" fill="hold">
                                          <p:stCondLst>
                                            <p:cond delay="770"/>
                                          </p:stCondLst>
                                        </p:cTn>
                                        <p:tgtEl>
                                          <p:spTgt spid="11266"/>
                                        </p:tgtEl>
                                        <p:attrNameLst>
                                          <p:attrName>ppt_x</p:attrName>
                                        </p:attrNameLst>
                                      </p:cBhvr>
                                    </p:anim>
                                    <p:set>
                                      <p:cBhvr>
                                        <p:cTn id="12" dur="770" fill="hold"/>
                                        <p:tgtEl>
                                          <p:spTgt spid="11266"/>
                                        </p:tgtEl>
                                        <p:attrNameLst>
                                          <p:attrName>ppt_y</p:attrName>
                                        </p:attrNameLst>
                                      </p:cBhvr>
                                      <p:to>
                                        <p:strVal val="(#ppt_y+0.4)"/>
                                      </p:to>
                                    </p:set>
                                    <p:anim from="(#ppt_y+0.4)" to="(#ppt_y)" calcmode="lin" valueType="num">
                                      <p:cBhvr>
                                        <p:cTn id="13" dur="1230" accel="100000" fill="hold">
                                          <p:stCondLst>
                                            <p:cond delay="770"/>
                                          </p:stCondLst>
                                        </p:cTn>
                                        <p:tgtEl>
                                          <p:spTgt spid="11266"/>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15"/>
          <p:cNvSpPr txBox="1">
            <a:spLocks noChangeArrowheads="1"/>
          </p:cNvSpPr>
          <p:nvPr/>
        </p:nvSpPr>
        <p:spPr bwMode="auto">
          <a:xfrm>
            <a:off x="1984034" y="1364456"/>
            <a:ext cx="5016782" cy="36551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095" b="1">
                <a:solidFill>
                  <a:srgbClr val="FF0000"/>
                </a:solidFill>
                <a:latin typeface="宋体" panose="02010600030101010101" pitchFamily="2" charset="-122"/>
              </a:rPr>
              <a:t>实验目的：</a:t>
            </a:r>
            <a:endParaRPr lang="en-US" altLang="zh-CN" sz="2095" b="1">
              <a:solidFill>
                <a:srgbClr val="FF0000"/>
              </a:solidFill>
              <a:latin typeface="宋体" panose="02010600030101010101" pitchFamily="2" charset="-122"/>
            </a:endParaRPr>
          </a:p>
          <a:p>
            <a:endParaRPr lang="zh-CN" altLang="en-US" sz="2095" b="1">
              <a:solidFill>
                <a:srgbClr val="FF0000"/>
              </a:solidFill>
              <a:latin typeface="宋体" panose="02010600030101010101" pitchFamily="2" charset="-122"/>
            </a:endParaRPr>
          </a:p>
          <a:p>
            <a:r>
              <a:rPr lang="zh-CN" altLang="en-US" sz="2095" b="1">
                <a:solidFill>
                  <a:srgbClr val="FF0000"/>
                </a:solidFill>
                <a:latin typeface="宋体" panose="02010600030101010101" pitchFamily="2" charset="-122"/>
              </a:rPr>
              <a:t>实验思路：</a:t>
            </a:r>
            <a:endParaRPr lang="en-US" altLang="zh-CN" sz="2095" b="1">
              <a:solidFill>
                <a:srgbClr val="FF0000"/>
              </a:solidFill>
              <a:latin typeface="宋体" panose="02010600030101010101" pitchFamily="2" charset="-122"/>
            </a:endParaRPr>
          </a:p>
          <a:p>
            <a:endParaRPr lang="zh-CN" altLang="en-US" sz="2095" b="1">
              <a:solidFill>
                <a:srgbClr val="FF0000"/>
              </a:solidFill>
              <a:latin typeface="宋体" panose="02010600030101010101" pitchFamily="2" charset="-122"/>
            </a:endParaRPr>
          </a:p>
          <a:p>
            <a:endParaRPr lang="zh-CN" altLang="en-US" sz="2095" b="1">
              <a:solidFill>
                <a:srgbClr val="FF0000"/>
              </a:solidFill>
              <a:latin typeface="宋体" panose="02010600030101010101" pitchFamily="2" charset="-122"/>
            </a:endParaRPr>
          </a:p>
          <a:p>
            <a:r>
              <a:rPr lang="zh-CN" altLang="en-US" sz="2095" b="1">
                <a:solidFill>
                  <a:srgbClr val="FF0000"/>
                </a:solidFill>
                <a:latin typeface="宋体" panose="02010600030101010101" pitchFamily="2" charset="-122"/>
              </a:rPr>
              <a:t>相同条件：</a:t>
            </a:r>
          </a:p>
          <a:p>
            <a:endParaRPr lang="zh-CN" altLang="en-US" sz="2095" b="1">
              <a:solidFill>
                <a:srgbClr val="FF0000"/>
              </a:solidFill>
              <a:latin typeface="宋体" panose="02010600030101010101" pitchFamily="2" charset="-122"/>
            </a:endParaRPr>
          </a:p>
          <a:p>
            <a:r>
              <a:rPr lang="zh-CN" altLang="en-US" sz="2095" b="1">
                <a:solidFill>
                  <a:srgbClr val="FF0000"/>
                </a:solidFill>
                <a:latin typeface="宋体" panose="02010600030101010101" pitchFamily="2" charset="-122"/>
              </a:rPr>
              <a:t>不同条件：</a:t>
            </a:r>
            <a:endParaRPr lang="en-US" altLang="zh-CN" sz="2095" b="1">
              <a:solidFill>
                <a:srgbClr val="FF0000"/>
              </a:solidFill>
              <a:latin typeface="宋体" panose="02010600030101010101" pitchFamily="2" charset="-122"/>
            </a:endParaRPr>
          </a:p>
          <a:p>
            <a:endParaRPr lang="zh-CN" altLang="en-US" sz="2095" b="1">
              <a:solidFill>
                <a:srgbClr val="FF0000"/>
              </a:solidFill>
              <a:latin typeface="宋体" panose="02010600030101010101" pitchFamily="2" charset="-122"/>
            </a:endParaRPr>
          </a:p>
          <a:p>
            <a:r>
              <a:rPr lang="zh-CN" altLang="en-US" sz="2095" b="1">
                <a:solidFill>
                  <a:srgbClr val="FF0000"/>
                </a:solidFill>
                <a:latin typeface="宋体" panose="02010600030101010101" pitchFamily="2" charset="-122"/>
              </a:rPr>
              <a:t>实验器材：</a:t>
            </a:r>
            <a:endParaRPr lang="en-US" altLang="zh-CN" sz="2095" b="1">
              <a:solidFill>
                <a:srgbClr val="FF0000"/>
              </a:solidFill>
              <a:latin typeface="宋体" panose="02010600030101010101" pitchFamily="2" charset="-122"/>
            </a:endParaRPr>
          </a:p>
          <a:p>
            <a:endParaRPr lang="en-US" altLang="zh-CN" sz="2095" b="1">
              <a:solidFill>
                <a:srgbClr val="FF0000"/>
              </a:solidFill>
              <a:latin typeface="宋体" panose="02010600030101010101" pitchFamily="2" charset="-122"/>
            </a:endParaRPr>
          </a:p>
        </p:txBody>
      </p:sp>
      <p:sp>
        <p:nvSpPr>
          <p:cNvPr id="12291" name="Text Box 4"/>
          <p:cNvSpPr txBox="1">
            <a:spLocks noChangeArrowheads="1"/>
          </p:cNvSpPr>
          <p:nvPr/>
        </p:nvSpPr>
        <p:spPr bwMode="auto">
          <a:xfrm>
            <a:off x="3471016" y="1335057"/>
            <a:ext cx="4438380" cy="4628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400" dirty="0">
                <a:solidFill>
                  <a:schemeClr val="tx1"/>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物体的运动是否需要力维持。</a:t>
            </a:r>
          </a:p>
        </p:txBody>
      </p:sp>
      <p:sp>
        <p:nvSpPr>
          <p:cNvPr id="12292" name="Text Box 5"/>
          <p:cNvSpPr txBox="1">
            <a:spLocks noChangeArrowheads="1"/>
          </p:cNvSpPr>
          <p:nvPr/>
        </p:nvSpPr>
        <p:spPr bwMode="auto">
          <a:xfrm>
            <a:off x="3471017" y="1977630"/>
            <a:ext cx="4617719" cy="8312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2400" dirty="0">
                <a:solidFill>
                  <a:schemeClr val="tx1"/>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逐步改变水平轨道的光滑程度，观察比较小车运动的距离的远近。</a:t>
            </a:r>
          </a:p>
        </p:txBody>
      </p:sp>
      <p:sp>
        <p:nvSpPr>
          <p:cNvPr id="12293" name="Text Box 11"/>
          <p:cNvSpPr txBox="1">
            <a:spLocks noChangeArrowheads="1"/>
          </p:cNvSpPr>
          <p:nvPr/>
        </p:nvSpPr>
        <p:spPr bwMode="auto">
          <a:xfrm>
            <a:off x="3471017" y="2842023"/>
            <a:ext cx="4660477" cy="8312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400" dirty="0">
                <a:solidFill>
                  <a:schemeClr val="tx1"/>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使小车从同一斜面，同一高度由静止开始自由滚下。</a:t>
            </a:r>
          </a:p>
        </p:txBody>
      </p:sp>
      <p:sp>
        <p:nvSpPr>
          <p:cNvPr id="12294" name="Text Box 7"/>
          <p:cNvSpPr txBox="1">
            <a:spLocks noChangeArrowheads="1"/>
          </p:cNvSpPr>
          <p:nvPr/>
        </p:nvSpPr>
        <p:spPr bwMode="auto">
          <a:xfrm>
            <a:off x="3471017" y="3637361"/>
            <a:ext cx="4342177" cy="4628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400" dirty="0">
                <a:solidFill>
                  <a:schemeClr val="tx1"/>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水平轨道粗糙程度不同。</a:t>
            </a:r>
          </a:p>
        </p:txBody>
      </p:sp>
      <p:sp>
        <p:nvSpPr>
          <p:cNvPr id="12295" name="Text Box 8"/>
          <p:cNvSpPr txBox="1">
            <a:spLocks noChangeArrowheads="1"/>
          </p:cNvSpPr>
          <p:nvPr/>
        </p:nvSpPr>
        <p:spPr bwMode="auto">
          <a:xfrm>
            <a:off x="3471016" y="4277917"/>
            <a:ext cx="4617720" cy="4619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400" dirty="0">
                <a:solidFill>
                  <a:schemeClr val="tx1"/>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斜面、小车、木板、绵布、毛巾。</a:t>
            </a:r>
          </a:p>
        </p:txBody>
      </p:sp>
      <p:sp>
        <p:nvSpPr>
          <p:cNvPr id="12296" name="矩形 12295"/>
          <p:cNvSpPr>
            <a:spLocks noChangeArrowheads="1"/>
          </p:cNvSpPr>
          <p:nvPr/>
        </p:nvSpPr>
        <p:spPr bwMode="auto">
          <a:xfrm>
            <a:off x="1608726" y="250032"/>
            <a:ext cx="6156960" cy="857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r>
              <a:rPr lang="zh-CN" altLang="en-US" sz="4935" dirty="0">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阻力对运动的影响</a:t>
            </a:r>
          </a:p>
        </p:txBody>
      </p:sp>
    </p:spTree>
    <p:custDataLst>
      <p:tags r:id="rId1"/>
    </p:custData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12296"/>
                                        </p:tgtEl>
                                        <p:attrNameLst>
                                          <p:attrName>style.visibility</p:attrName>
                                        </p:attrNameLst>
                                      </p:cBhvr>
                                      <p:to>
                                        <p:strVal val="visible"/>
                                      </p:to>
                                    </p:set>
                                    <p:animEffect transition="in" filter="fade">
                                      <p:cBhvr>
                                        <p:cTn id="7" dur="770" decel="100000"/>
                                        <p:tgtEl>
                                          <p:spTgt spid="12296"/>
                                        </p:tgtEl>
                                      </p:cBhvr>
                                    </p:animEffect>
                                    <p:animScale>
                                      <p:cBhvr>
                                        <p:cTn id="8" dur="770" decel="100000"/>
                                        <p:tgtEl>
                                          <p:spTgt spid="12296"/>
                                        </p:tgtEl>
                                      </p:cBhvr>
                                      <p:from x="10000" y="10000"/>
                                      <p:to x="200000" y="450000"/>
                                    </p:animScale>
                                    <p:animScale>
                                      <p:cBhvr>
                                        <p:cTn id="9" dur="1230" accel="100000" fill="hold">
                                          <p:stCondLst>
                                            <p:cond delay="770"/>
                                          </p:stCondLst>
                                        </p:cTn>
                                        <p:tgtEl>
                                          <p:spTgt spid="12296"/>
                                        </p:tgtEl>
                                      </p:cBhvr>
                                      <p:from x="200000" y="450000"/>
                                      <p:to x="100000" y="100000"/>
                                    </p:animScale>
                                    <p:set>
                                      <p:cBhvr>
                                        <p:cTn id="10" dur="770" fill="hold"/>
                                        <p:tgtEl>
                                          <p:spTgt spid="12296"/>
                                        </p:tgtEl>
                                        <p:attrNameLst>
                                          <p:attrName>ppt_x</p:attrName>
                                        </p:attrNameLst>
                                      </p:cBhvr>
                                      <p:to>
                                        <p:strVal val="(0.5)"/>
                                      </p:to>
                                    </p:set>
                                    <p:anim from="(0.5)" to="(#ppt_x)" calcmode="lin" valueType="num">
                                      <p:cBhvr>
                                        <p:cTn id="11" dur="1230" accel="100000" fill="hold">
                                          <p:stCondLst>
                                            <p:cond delay="770"/>
                                          </p:stCondLst>
                                        </p:cTn>
                                        <p:tgtEl>
                                          <p:spTgt spid="12296"/>
                                        </p:tgtEl>
                                        <p:attrNameLst>
                                          <p:attrName>ppt_x</p:attrName>
                                        </p:attrNameLst>
                                      </p:cBhvr>
                                    </p:anim>
                                    <p:set>
                                      <p:cBhvr>
                                        <p:cTn id="12" dur="770" fill="hold"/>
                                        <p:tgtEl>
                                          <p:spTgt spid="12296"/>
                                        </p:tgtEl>
                                        <p:attrNameLst>
                                          <p:attrName>ppt_y</p:attrName>
                                        </p:attrNameLst>
                                      </p:cBhvr>
                                      <p:to>
                                        <p:strVal val="(#ppt_y+0.4)"/>
                                      </p:to>
                                    </p:set>
                                    <p:anim from="(#ppt_y+0.4)" to="(#ppt_y)" calcmode="lin" valueType="num">
                                      <p:cBhvr>
                                        <p:cTn id="13" dur="1230" accel="100000" fill="hold">
                                          <p:stCondLst>
                                            <p:cond delay="770"/>
                                          </p:stCondLst>
                                        </p:cTn>
                                        <p:tgtEl>
                                          <p:spTgt spid="12296"/>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2290"/>
                                        </p:tgtEl>
                                        <p:attrNameLst>
                                          <p:attrName>style.visibility</p:attrName>
                                        </p:attrNameLst>
                                      </p:cBhvr>
                                      <p:to>
                                        <p:strVal val="visible"/>
                                      </p:to>
                                    </p:set>
                                    <p:anim calcmode="lin" valueType="num">
                                      <p:cBhvr additive="base">
                                        <p:cTn id="18" dur="500" fill="hold"/>
                                        <p:tgtEl>
                                          <p:spTgt spid="12290"/>
                                        </p:tgtEl>
                                        <p:attrNameLst>
                                          <p:attrName>ppt_x</p:attrName>
                                        </p:attrNameLst>
                                      </p:cBhvr>
                                      <p:tavLst>
                                        <p:tav tm="0">
                                          <p:val>
                                            <p:strVal val="#ppt_x"/>
                                          </p:val>
                                        </p:tav>
                                        <p:tav tm="100000">
                                          <p:val>
                                            <p:strVal val="#ppt_x"/>
                                          </p:val>
                                        </p:tav>
                                      </p:tavLst>
                                    </p:anim>
                                    <p:anim calcmode="lin" valueType="num">
                                      <p:cBhvr additive="base">
                                        <p:cTn id="19" dur="500" fill="hold"/>
                                        <p:tgtEl>
                                          <p:spTgt spid="12290"/>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2291"/>
                                        </p:tgtEl>
                                        <p:attrNameLst>
                                          <p:attrName>style.visibility</p:attrName>
                                        </p:attrNameLst>
                                      </p:cBhvr>
                                      <p:to>
                                        <p:strVal val="visible"/>
                                      </p:to>
                                    </p:set>
                                    <p:animEffect transition="in" filter="blinds(horizontal)">
                                      <p:cBhvr>
                                        <p:cTn id="24" dur="500"/>
                                        <p:tgtEl>
                                          <p:spTgt spid="12291"/>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grpId="0" nodeType="clickEffect">
                                  <p:stCondLst>
                                    <p:cond delay="0"/>
                                  </p:stCondLst>
                                  <p:childTnLst>
                                    <p:set>
                                      <p:cBhvr>
                                        <p:cTn id="28" dur="1" fill="hold">
                                          <p:stCondLst>
                                            <p:cond delay="0"/>
                                          </p:stCondLst>
                                        </p:cTn>
                                        <p:tgtEl>
                                          <p:spTgt spid="12292"/>
                                        </p:tgtEl>
                                        <p:attrNameLst>
                                          <p:attrName>style.visibility</p:attrName>
                                        </p:attrNameLst>
                                      </p:cBhvr>
                                      <p:to>
                                        <p:strVal val="visible"/>
                                      </p:to>
                                    </p:set>
                                    <p:animEffect transition="in" filter="checkerboard(across)">
                                      <p:cBhvr>
                                        <p:cTn id="29" dur="500"/>
                                        <p:tgtEl>
                                          <p:spTgt spid="12292"/>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2293"/>
                                        </p:tgtEl>
                                        <p:attrNameLst>
                                          <p:attrName>style.visibility</p:attrName>
                                        </p:attrNameLst>
                                      </p:cBhvr>
                                      <p:to>
                                        <p:strVal val="visible"/>
                                      </p:to>
                                    </p:set>
                                    <p:animEffect transition="in" filter="blinds(horizontal)">
                                      <p:cBhvr>
                                        <p:cTn id="34" dur="500"/>
                                        <p:tgtEl>
                                          <p:spTgt spid="12293"/>
                                        </p:tgtEl>
                                      </p:cBhvr>
                                    </p:animEffect>
                                  </p:childTnLst>
                                </p:cTn>
                              </p:par>
                            </p:childTnLst>
                          </p:cTn>
                        </p:par>
                      </p:childTnLst>
                    </p:cTn>
                  </p:par>
                  <p:par>
                    <p:cTn id="35" fill="hold">
                      <p:stCondLst>
                        <p:cond delay="indefinite"/>
                      </p:stCondLst>
                      <p:childTnLst>
                        <p:par>
                          <p:cTn id="36" fill="hold">
                            <p:stCondLst>
                              <p:cond delay="0"/>
                            </p:stCondLst>
                            <p:childTnLst>
                              <p:par>
                                <p:cTn id="37" presetID="18" presetClass="entr" presetSubtype="12" fill="hold" grpId="0" nodeType="clickEffect">
                                  <p:stCondLst>
                                    <p:cond delay="0"/>
                                  </p:stCondLst>
                                  <p:childTnLst>
                                    <p:set>
                                      <p:cBhvr>
                                        <p:cTn id="38" dur="1" fill="hold">
                                          <p:stCondLst>
                                            <p:cond delay="0"/>
                                          </p:stCondLst>
                                        </p:cTn>
                                        <p:tgtEl>
                                          <p:spTgt spid="12294"/>
                                        </p:tgtEl>
                                        <p:attrNameLst>
                                          <p:attrName>style.visibility</p:attrName>
                                        </p:attrNameLst>
                                      </p:cBhvr>
                                      <p:to>
                                        <p:strVal val="visible"/>
                                      </p:to>
                                    </p:set>
                                    <p:animEffect transition="in" filter="strips(downLeft)">
                                      <p:cBhvr>
                                        <p:cTn id="39" dur="500"/>
                                        <p:tgtEl>
                                          <p:spTgt spid="12294"/>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6" fill="hold" grpId="0" nodeType="clickEffect">
                                  <p:stCondLst>
                                    <p:cond delay="0"/>
                                  </p:stCondLst>
                                  <p:childTnLst>
                                    <p:set>
                                      <p:cBhvr>
                                        <p:cTn id="43" dur="1" fill="hold">
                                          <p:stCondLst>
                                            <p:cond delay="0"/>
                                          </p:stCondLst>
                                        </p:cTn>
                                        <p:tgtEl>
                                          <p:spTgt spid="12295"/>
                                        </p:tgtEl>
                                        <p:attrNameLst>
                                          <p:attrName>style.visibility</p:attrName>
                                        </p:attrNameLst>
                                      </p:cBhvr>
                                      <p:to>
                                        <p:strVal val="visible"/>
                                      </p:to>
                                    </p:set>
                                    <p:animEffect transition="in" filter="barn(inHorizontal)">
                                      <p:cBhvr>
                                        <p:cTn id="44" dur="500"/>
                                        <p:tgtEl>
                                          <p:spTgt spid="12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P spid="12291" grpId="0"/>
      <p:bldP spid="12292" grpId="0"/>
      <p:bldP spid="12293" grpId="0"/>
      <p:bldP spid="12294" grpId="0"/>
      <p:bldP spid="12295" grpId="0"/>
      <p:bldP spid="1229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文本框 13315"/>
          <p:cNvSpPr txBox="1">
            <a:spLocks noChangeArrowheads="1"/>
          </p:cNvSpPr>
          <p:nvPr/>
        </p:nvSpPr>
        <p:spPr bwMode="auto">
          <a:xfrm>
            <a:off x="1887444" y="25567"/>
            <a:ext cx="5089090" cy="709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spcBef>
                <a:spcPct val="50000"/>
              </a:spcBef>
            </a:pPr>
            <a:r>
              <a:rPr lang="zh-CN" altLang="en-US" sz="40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注意观察“空中漫步”</a:t>
            </a:r>
          </a:p>
        </p:txBody>
      </p:sp>
      <p:pic>
        <p:nvPicPr>
          <p:cNvPr id="7" name="图片 6"/>
          <p:cNvPicPr>
            <a:picLocks noChangeAspect="1"/>
          </p:cNvPicPr>
          <p:nvPr/>
        </p:nvPicPr>
        <p:blipFill>
          <a:blip r:embed="rId4"/>
          <a:stretch>
            <a:fillRect/>
          </a:stretch>
        </p:blipFill>
        <p:spPr>
          <a:xfrm>
            <a:off x="664996" y="904901"/>
            <a:ext cx="7135627" cy="3791584"/>
          </a:xfrm>
          <a:prstGeom prst="rect">
            <a:avLst/>
          </a:prstGeom>
        </p:spPr>
      </p:pic>
      <p:sp>
        <p:nvSpPr>
          <p:cNvPr id="2" name="文本框 1"/>
          <p:cNvSpPr txBox="1"/>
          <p:nvPr/>
        </p:nvSpPr>
        <p:spPr>
          <a:xfrm>
            <a:off x="1118125" y="4696485"/>
            <a:ext cx="6287387" cy="524515"/>
          </a:xfrm>
          <a:prstGeom prst="rect">
            <a:avLst/>
          </a:prstGeom>
          <a:noFill/>
        </p:spPr>
        <p:txBody>
          <a:bodyPr wrap="square" rtlCol="0">
            <a:spAutoFit/>
          </a:bodyPr>
          <a:lstStyle/>
          <a:p>
            <a:r>
              <a:rPr lang="zh-CN" altLang="en-US" sz="2800" b="1" dirty="0">
                <a:solidFill>
                  <a:srgbClr val="FF0000"/>
                </a:solidFill>
              </a:rPr>
              <a:t>思考：运动员为什么能“飞”那么远啊</a:t>
            </a:r>
            <a:r>
              <a:rPr lang="en-US" altLang="zh-CN" sz="2800" b="1" dirty="0">
                <a:solidFill>
                  <a:srgbClr val="FF0000"/>
                </a:solidFill>
              </a:rPr>
              <a:t>?</a:t>
            </a:r>
            <a:endParaRPr lang="zh-CN" altLang="en-US" sz="2800" b="1" dirty="0">
              <a:solidFill>
                <a:srgbClr val="FF0000"/>
              </a:solidFill>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3"/>
          </p:nvPr>
        </p:nvSpPr>
        <p:spPr>
          <a:xfrm>
            <a:off x="628654" y="611108"/>
            <a:ext cx="6381747" cy="3943518"/>
          </a:xfrm>
        </p:spPr>
        <p:txBody>
          <a:bodyPr/>
          <a:lstStyle/>
          <a:p>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28650" y="611108"/>
            <a:ext cx="4019550" cy="2167527"/>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628650" y="2839038"/>
            <a:ext cx="5091102" cy="1204244"/>
          </a:xfrm>
          <a:prstGeom prst="rect">
            <a:avLst/>
          </a:prstGeom>
        </p:spPr>
      </p:pic>
      <p:sp>
        <p:nvSpPr>
          <p:cNvPr id="9" name="矩形 8"/>
          <p:cNvSpPr>
            <a:spLocks noChangeArrowheads="1"/>
          </p:cNvSpPr>
          <p:nvPr/>
        </p:nvSpPr>
        <p:spPr bwMode="auto">
          <a:xfrm>
            <a:off x="680149" y="49742"/>
            <a:ext cx="6156960" cy="611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r>
              <a:rPr lang="zh-CN" altLang="en-US" sz="3600" dirty="0">
                <a:solidFill>
                  <a:srgbClr val="FF0000"/>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阻力对运动的影响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70" decel="100000"/>
                                        <p:tgtEl>
                                          <p:spTgt spid="9"/>
                                        </p:tgtEl>
                                      </p:cBhvr>
                                    </p:animEffect>
                                    <p:animScale>
                                      <p:cBhvr>
                                        <p:cTn id="8" dur="770" decel="100000"/>
                                        <p:tgtEl>
                                          <p:spTgt spid="9"/>
                                        </p:tgtEl>
                                      </p:cBhvr>
                                      <p:from x="10000" y="10000"/>
                                      <p:to x="200000" y="450000"/>
                                    </p:animScale>
                                    <p:animScale>
                                      <p:cBhvr>
                                        <p:cTn id="9" dur="1230" accel="100000" fill="hold">
                                          <p:stCondLst>
                                            <p:cond delay="770"/>
                                          </p:stCondLst>
                                        </p:cTn>
                                        <p:tgtEl>
                                          <p:spTgt spid="9"/>
                                        </p:tgtEl>
                                      </p:cBhvr>
                                      <p:from x="200000" y="450000"/>
                                      <p:to x="100000" y="100000"/>
                                    </p:animScale>
                                    <p:set>
                                      <p:cBhvr>
                                        <p:cTn id="10" dur="770" fill="hold"/>
                                        <p:tgtEl>
                                          <p:spTgt spid="9"/>
                                        </p:tgtEl>
                                        <p:attrNameLst>
                                          <p:attrName>ppt_x</p:attrName>
                                        </p:attrNameLst>
                                      </p:cBhvr>
                                      <p:to>
                                        <p:strVal val="(0.5)"/>
                                      </p:to>
                                    </p:set>
                                    <p:anim from="(0.5)" to="(#ppt_x)" calcmode="lin" valueType="num">
                                      <p:cBhvr>
                                        <p:cTn id="11" dur="1230" accel="100000" fill="hold">
                                          <p:stCondLst>
                                            <p:cond delay="770"/>
                                          </p:stCondLst>
                                        </p:cTn>
                                        <p:tgtEl>
                                          <p:spTgt spid="9"/>
                                        </p:tgtEl>
                                        <p:attrNameLst>
                                          <p:attrName>ppt_x</p:attrName>
                                        </p:attrNameLst>
                                      </p:cBhvr>
                                    </p:anim>
                                    <p:set>
                                      <p:cBhvr>
                                        <p:cTn id="12" dur="770" fill="hold"/>
                                        <p:tgtEl>
                                          <p:spTgt spid="9"/>
                                        </p:tgtEl>
                                        <p:attrNameLst>
                                          <p:attrName>ppt_y</p:attrName>
                                        </p:attrNameLst>
                                      </p:cBhvr>
                                      <p:to>
                                        <p:strVal val="(#ppt_y+0.4)"/>
                                      </p:to>
                                    </p:set>
                                    <p:anim from="(#ppt_y+0.4)" to="(#ppt_y)" calcmode="lin" valueType="num">
                                      <p:cBhvr>
                                        <p:cTn id="13" dur="1230" accel="100000" fill="hold">
                                          <p:stCondLst>
                                            <p:cond delay="770"/>
                                          </p:stCondLst>
                                        </p:cTn>
                                        <p:tgtEl>
                                          <p:spTgt spid="9"/>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32"/>
          <p:cNvSpPr>
            <a:spLocks noChangeArrowheads="1"/>
          </p:cNvSpPr>
          <p:nvPr/>
        </p:nvSpPr>
        <p:spPr bwMode="auto">
          <a:xfrm>
            <a:off x="3440137" y="141685"/>
            <a:ext cx="1723549" cy="4628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400" dirty="0">
                <a:effectLst>
                  <a:outerShdw blurRad="38100" dist="38100" dir="2700000" algn="tl">
                    <a:srgbClr val="000000">
                      <a:alpha val="43137"/>
                    </a:srgbClr>
                  </a:outerShdw>
                </a:effectLst>
                <a:latin typeface="Times New Roman" panose="02020603050405020304" charset="0"/>
                <a:ea typeface="华文新魏" panose="02010800040101010101" pitchFamily="2" charset="-122"/>
              </a:rPr>
              <a:t>实验记录表</a:t>
            </a:r>
          </a:p>
        </p:txBody>
      </p:sp>
      <p:graphicFrame>
        <p:nvGraphicFramePr>
          <p:cNvPr id="14339" name="表格 14338"/>
          <p:cNvGraphicFramePr/>
          <p:nvPr/>
        </p:nvGraphicFramePr>
        <p:xfrm>
          <a:off x="1393754" y="653744"/>
          <a:ext cx="6033440" cy="2177566"/>
        </p:xfrm>
        <a:graphic>
          <a:graphicData uri="http://schemas.openxmlformats.org/drawingml/2006/table">
            <a:tbl>
              <a:tblPr/>
              <a:tblGrid>
                <a:gridCol w="1131864"/>
                <a:gridCol w="1992936"/>
                <a:gridCol w="1616439"/>
                <a:gridCol w="1292201"/>
              </a:tblGrid>
              <a:tr h="891689">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b="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100" b="1">
                          <a:ea typeface="黑体" panose="02010609060101010101" pitchFamily="49" charset="-122"/>
                        </a:rPr>
                        <a:t>表面的材料</a:t>
                      </a:r>
                    </a:p>
                  </a:txBody>
                  <a:tcPr marL="68411" marR="68411" marT="34290" marB="34290"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b="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100" dirty="0"/>
                    </a:p>
                  </a:txBody>
                  <a:tcPr marL="68411" marR="68411"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b="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100" dirty="0"/>
                    </a:p>
                  </a:txBody>
                  <a:tcPr marL="68411" marR="68411"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b="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100" dirty="0"/>
                    </a:p>
                  </a:txBody>
                  <a:tcPr marL="68411" marR="68411" marT="34290" marB="3429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21482">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b="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100" b="1">
                          <a:ea typeface="黑体" panose="02010609060101010101" pitchFamily="49" charset="-122"/>
                        </a:rPr>
                        <a:t>毛巾</a:t>
                      </a:r>
                    </a:p>
                  </a:txBody>
                  <a:tcPr marL="68411" marR="68411" marT="34290" marB="34290"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b="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100" dirty="0"/>
                    </a:p>
                  </a:txBody>
                  <a:tcPr marL="68411" marR="68411"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b="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100" dirty="0"/>
                    </a:p>
                  </a:txBody>
                  <a:tcPr marL="68411" marR="68411"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b="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100" dirty="0"/>
                    </a:p>
                  </a:txBody>
                  <a:tcPr marL="68411" marR="68411" marT="34290" marB="3429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42913">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b="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100" b="1">
                          <a:ea typeface="黑体" panose="02010609060101010101" pitchFamily="49" charset="-122"/>
                        </a:rPr>
                        <a:t>棉布</a:t>
                      </a:r>
                    </a:p>
                  </a:txBody>
                  <a:tcPr marL="68411" marR="68411" marT="34290" marB="34290"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b="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100" dirty="0"/>
                    </a:p>
                  </a:txBody>
                  <a:tcPr marL="68411" marR="68411"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b="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100" dirty="0"/>
                    </a:p>
                  </a:txBody>
                  <a:tcPr marL="68411" marR="68411"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b="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100" dirty="0"/>
                    </a:p>
                  </a:txBody>
                  <a:tcPr marL="68411" marR="68411" marT="34290" marB="3429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21482">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b="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gn="ctr">
                        <a:buNone/>
                      </a:pPr>
                      <a:r>
                        <a:rPr lang="zh-CN" altLang="en-US" sz="2100" b="1">
                          <a:ea typeface="黑体" panose="02010609060101010101" pitchFamily="49" charset="-122"/>
                        </a:rPr>
                        <a:t>木板</a:t>
                      </a:r>
                    </a:p>
                  </a:txBody>
                  <a:tcPr marL="68411" marR="68411" marT="34290" marB="34290" anchor="ctr">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b="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100" dirty="0"/>
                    </a:p>
                  </a:txBody>
                  <a:tcPr marL="68411" marR="68411"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b="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100" dirty="0"/>
                    </a:p>
                  </a:txBody>
                  <a:tcPr marL="68411" marR="68411"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b="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buNone/>
                      </a:pPr>
                      <a:endParaRPr lang="zh-CN" altLang="en-US" sz="2100" dirty="0"/>
                    </a:p>
                  </a:txBody>
                  <a:tcPr marL="68411" marR="68411" marT="34290" marB="34290">
                    <a:lnL w="12700" cap="flat" cmpd="sng">
                      <a:solidFill>
                        <a:schemeClr val="tx1"/>
                      </a:solidFill>
                      <a:prstDash val="solid"/>
                      <a:headEnd type="none" w="med" len="med"/>
                      <a:tailEnd type="none" w="med" len="med"/>
                    </a:lnL>
                    <a:lnR w="28575"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28575"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15389" name="Rectangle 36"/>
          <p:cNvSpPr>
            <a:spLocks noChangeArrowheads="1"/>
          </p:cNvSpPr>
          <p:nvPr/>
        </p:nvSpPr>
        <p:spPr bwMode="auto">
          <a:xfrm>
            <a:off x="2579066" y="735808"/>
            <a:ext cx="1745897" cy="8312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buClr>
                <a:schemeClr val="tx2"/>
              </a:buClr>
              <a:buSzPct val="90000"/>
              <a:buFont typeface="Symbol" panose="05050102010706020507" pitchFamily="18" charset="2"/>
              <a:buNone/>
            </a:pPr>
            <a:r>
              <a:rPr lang="zh-CN" altLang="en-US" sz="2395" dirty="0">
                <a:latin typeface="Times New Roman" panose="02020603050405020304" charset="0"/>
                <a:ea typeface="黑体" panose="02010609060101010101" pitchFamily="49" charset="-122"/>
              </a:rPr>
              <a:t>小车受到阻力的大小</a:t>
            </a:r>
          </a:p>
        </p:txBody>
      </p:sp>
      <p:sp>
        <p:nvSpPr>
          <p:cNvPr id="15390" name="Rectangle 37"/>
          <p:cNvSpPr>
            <a:spLocks noChangeArrowheads="1"/>
          </p:cNvSpPr>
          <p:nvPr/>
        </p:nvSpPr>
        <p:spPr bwMode="auto">
          <a:xfrm>
            <a:off x="4572001" y="681038"/>
            <a:ext cx="1561806" cy="8312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buClr>
                <a:schemeClr val="tx2"/>
              </a:buClr>
              <a:buSzPct val="90000"/>
              <a:buFont typeface="Symbol" panose="05050102010706020507" pitchFamily="18" charset="2"/>
              <a:buNone/>
            </a:pPr>
            <a:r>
              <a:rPr lang="zh-CN" altLang="en-US" sz="2395">
                <a:latin typeface="Times New Roman" panose="02020603050405020304" charset="0"/>
                <a:ea typeface="黑体" panose="02010609060101010101" pitchFamily="49" charset="-122"/>
              </a:rPr>
              <a:t>小车运动的距离</a:t>
            </a:r>
          </a:p>
        </p:txBody>
      </p:sp>
      <p:sp>
        <p:nvSpPr>
          <p:cNvPr id="15391" name="Text Box 38"/>
          <p:cNvSpPr txBox="1">
            <a:spLocks noChangeArrowheads="1"/>
          </p:cNvSpPr>
          <p:nvPr/>
        </p:nvSpPr>
        <p:spPr bwMode="auto">
          <a:xfrm>
            <a:off x="6080361" y="681038"/>
            <a:ext cx="1561806" cy="73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spcBef>
                <a:spcPct val="50000"/>
              </a:spcBef>
            </a:pPr>
            <a:r>
              <a:rPr lang="zh-CN" altLang="en-US" sz="2095">
                <a:latin typeface="Times New Roman" panose="02020603050405020304" charset="0"/>
                <a:ea typeface="黑体" panose="02010609060101010101" pitchFamily="49" charset="-122"/>
              </a:rPr>
              <a:t>小车速度减小的快慢</a:t>
            </a:r>
          </a:p>
        </p:txBody>
      </p:sp>
      <p:sp>
        <p:nvSpPr>
          <p:cNvPr id="14369" name="Rectangle 26"/>
          <p:cNvSpPr>
            <a:spLocks noChangeArrowheads="1"/>
          </p:cNvSpPr>
          <p:nvPr/>
        </p:nvSpPr>
        <p:spPr bwMode="auto">
          <a:xfrm>
            <a:off x="3278613" y="1491854"/>
            <a:ext cx="723275" cy="4157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95">
                <a:solidFill>
                  <a:srgbClr val="FF0000"/>
                </a:solidFill>
                <a:latin typeface="Times New Roman" panose="02020603050405020304" charset="0"/>
                <a:ea typeface="黑体" panose="02010609060101010101" pitchFamily="49" charset="-122"/>
              </a:rPr>
              <a:t>最大</a:t>
            </a:r>
          </a:p>
        </p:txBody>
      </p:sp>
      <p:sp>
        <p:nvSpPr>
          <p:cNvPr id="14370" name="Rectangle 27"/>
          <p:cNvSpPr>
            <a:spLocks noChangeArrowheads="1"/>
          </p:cNvSpPr>
          <p:nvPr/>
        </p:nvSpPr>
        <p:spPr bwMode="auto">
          <a:xfrm>
            <a:off x="3386690" y="2409825"/>
            <a:ext cx="453970" cy="4157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95">
                <a:solidFill>
                  <a:srgbClr val="FF0000"/>
                </a:solidFill>
                <a:latin typeface="Times New Roman" panose="02020603050405020304" charset="0"/>
                <a:ea typeface="黑体" panose="02010609060101010101" pitchFamily="49" charset="-122"/>
              </a:rPr>
              <a:t>小</a:t>
            </a:r>
          </a:p>
        </p:txBody>
      </p:sp>
      <p:sp>
        <p:nvSpPr>
          <p:cNvPr id="14371" name="Rectangle 28"/>
          <p:cNvSpPr>
            <a:spLocks noChangeArrowheads="1"/>
          </p:cNvSpPr>
          <p:nvPr/>
        </p:nvSpPr>
        <p:spPr bwMode="auto">
          <a:xfrm>
            <a:off x="5111210" y="1924051"/>
            <a:ext cx="723275" cy="4157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95">
                <a:solidFill>
                  <a:srgbClr val="FF0000"/>
                </a:solidFill>
                <a:latin typeface="Times New Roman" panose="02020603050405020304" charset="0"/>
                <a:ea typeface="黑体" panose="02010609060101010101" pitchFamily="49" charset="-122"/>
              </a:rPr>
              <a:t>较长</a:t>
            </a:r>
          </a:p>
        </p:txBody>
      </p:sp>
      <p:sp>
        <p:nvSpPr>
          <p:cNvPr id="14372" name="Rectangle 29"/>
          <p:cNvSpPr>
            <a:spLocks noChangeArrowheads="1"/>
          </p:cNvSpPr>
          <p:nvPr/>
        </p:nvSpPr>
        <p:spPr bwMode="auto">
          <a:xfrm>
            <a:off x="5164655" y="1491854"/>
            <a:ext cx="453970" cy="4157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95">
                <a:solidFill>
                  <a:srgbClr val="FF0000"/>
                </a:solidFill>
                <a:latin typeface="Times New Roman" panose="02020603050405020304" charset="0"/>
                <a:ea typeface="黑体" panose="02010609060101010101" pitchFamily="49" charset="-122"/>
              </a:rPr>
              <a:t>短</a:t>
            </a:r>
          </a:p>
        </p:txBody>
      </p:sp>
      <p:sp>
        <p:nvSpPr>
          <p:cNvPr id="14373" name="Rectangle 30"/>
          <p:cNvSpPr>
            <a:spLocks noChangeArrowheads="1"/>
          </p:cNvSpPr>
          <p:nvPr/>
        </p:nvSpPr>
        <p:spPr bwMode="auto">
          <a:xfrm>
            <a:off x="5111210" y="2409825"/>
            <a:ext cx="723275" cy="4157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95">
                <a:solidFill>
                  <a:srgbClr val="FF0000"/>
                </a:solidFill>
                <a:latin typeface="Times New Roman" panose="02020603050405020304" charset="0"/>
                <a:ea typeface="黑体" panose="02010609060101010101" pitchFamily="49" charset="-122"/>
              </a:rPr>
              <a:t>最长</a:t>
            </a:r>
          </a:p>
        </p:txBody>
      </p:sp>
      <p:sp>
        <p:nvSpPr>
          <p:cNvPr id="14374" name="Rectangle 31"/>
          <p:cNvSpPr>
            <a:spLocks noChangeArrowheads="1"/>
          </p:cNvSpPr>
          <p:nvPr/>
        </p:nvSpPr>
        <p:spPr bwMode="auto">
          <a:xfrm>
            <a:off x="3278613" y="1924051"/>
            <a:ext cx="723275" cy="4157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095">
                <a:solidFill>
                  <a:srgbClr val="FF0000"/>
                </a:solidFill>
                <a:latin typeface="Times New Roman" panose="02020603050405020304" charset="0"/>
                <a:ea typeface="黑体" panose="02010609060101010101" pitchFamily="49" charset="-122"/>
              </a:rPr>
              <a:t>较大</a:t>
            </a:r>
          </a:p>
        </p:txBody>
      </p:sp>
      <p:sp>
        <p:nvSpPr>
          <p:cNvPr id="14375" name="Text Box 33"/>
          <p:cNvSpPr txBox="1">
            <a:spLocks noChangeArrowheads="1"/>
          </p:cNvSpPr>
          <p:nvPr/>
        </p:nvSpPr>
        <p:spPr bwMode="auto">
          <a:xfrm>
            <a:off x="6673017" y="1491854"/>
            <a:ext cx="431129" cy="4157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spcBef>
                <a:spcPct val="50000"/>
              </a:spcBef>
            </a:pPr>
            <a:r>
              <a:rPr lang="zh-CN" altLang="en-US" sz="2095">
                <a:solidFill>
                  <a:srgbClr val="FF0000"/>
                </a:solidFill>
                <a:latin typeface="Times New Roman" panose="02020603050405020304" charset="0"/>
                <a:ea typeface="黑体" panose="02010609060101010101" pitchFamily="49" charset="-122"/>
              </a:rPr>
              <a:t>快</a:t>
            </a:r>
          </a:p>
        </p:txBody>
      </p:sp>
      <p:sp>
        <p:nvSpPr>
          <p:cNvPr id="14376" name="Text Box 34"/>
          <p:cNvSpPr txBox="1">
            <a:spLocks noChangeArrowheads="1"/>
          </p:cNvSpPr>
          <p:nvPr/>
        </p:nvSpPr>
        <p:spPr bwMode="auto">
          <a:xfrm>
            <a:off x="6564936" y="1924051"/>
            <a:ext cx="862258" cy="4157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spcBef>
                <a:spcPct val="50000"/>
              </a:spcBef>
            </a:pPr>
            <a:r>
              <a:rPr lang="zh-CN" altLang="en-US" sz="2095">
                <a:solidFill>
                  <a:srgbClr val="FF0000"/>
                </a:solidFill>
                <a:latin typeface="Times New Roman" panose="02020603050405020304" charset="0"/>
                <a:ea typeface="黑体" panose="02010609060101010101" pitchFamily="49" charset="-122"/>
              </a:rPr>
              <a:t>较慢</a:t>
            </a:r>
          </a:p>
        </p:txBody>
      </p:sp>
      <p:sp>
        <p:nvSpPr>
          <p:cNvPr id="14377" name="Text Box 35"/>
          <p:cNvSpPr txBox="1">
            <a:spLocks noChangeArrowheads="1"/>
          </p:cNvSpPr>
          <p:nvPr/>
        </p:nvSpPr>
        <p:spPr bwMode="auto">
          <a:xfrm>
            <a:off x="6564937" y="2409825"/>
            <a:ext cx="862259" cy="4157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spcBef>
                <a:spcPct val="50000"/>
              </a:spcBef>
            </a:pPr>
            <a:r>
              <a:rPr lang="zh-CN" altLang="en-US" sz="2095">
                <a:solidFill>
                  <a:srgbClr val="FF0000"/>
                </a:solidFill>
                <a:latin typeface="Times New Roman" panose="02020603050405020304" charset="0"/>
                <a:ea typeface="黑体" panose="02010609060101010101" pitchFamily="49" charset="-122"/>
              </a:rPr>
              <a:t>最慢</a:t>
            </a:r>
          </a:p>
        </p:txBody>
      </p:sp>
      <p:grpSp>
        <p:nvGrpSpPr>
          <p:cNvPr id="2" name="组合 14377"/>
          <p:cNvGrpSpPr/>
          <p:nvPr/>
        </p:nvGrpSpPr>
        <p:grpSpPr bwMode="auto">
          <a:xfrm>
            <a:off x="1151468" y="2839642"/>
            <a:ext cx="6841067" cy="1776412"/>
            <a:chOff x="0" y="0"/>
            <a:chExt cx="5148" cy="1492"/>
          </a:xfrm>
        </p:grpSpPr>
        <p:sp>
          <p:nvSpPr>
            <p:cNvPr id="15402" name="Text Box 74"/>
            <p:cNvSpPr txBox="1">
              <a:spLocks noChangeArrowheads="1"/>
            </p:cNvSpPr>
            <p:nvPr/>
          </p:nvSpPr>
          <p:spPr bwMode="auto">
            <a:xfrm>
              <a:off x="0" y="0"/>
              <a:ext cx="1474" cy="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395" b="1" dirty="0">
                  <a:solidFill>
                    <a:srgbClr val="990000"/>
                  </a:solidFill>
                  <a:latin typeface="+mn-ea"/>
                </a:rPr>
                <a:t>实验结论：</a:t>
              </a:r>
            </a:p>
          </p:txBody>
        </p:sp>
        <p:sp>
          <p:nvSpPr>
            <p:cNvPr id="15403" name="Text Box 75"/>
            <p:cNvSpPr txBox="1">
              <a:spLocks noChangeArrowheads="1"/>
            </p:cNvSpPr>
            <p:nvPr/>
          </p:nvSpPr>
          <p:spPr bwMode="auto">
            <a:xfrm>
              <a:off x="204" y="365"/>
              <a:ext cx="4944" cy="11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1" fontAlgn="auto" latinLnBrk="0" hangingPunct="1">
                <a:lnSpc>
                  <a:spcPct val="150000"/>
                </a:lnSpc>
                <a:spcBef>
                  <a:spcPts val="0"/>
                </a:spcBef>
              </a:pPr>
              <a:r>
                <a:rPr lang="zh-CN" altLang="en-US" b="1" dirty="0">
                  <a:latin typeface="+mn-ea"/>
                  <a:cs typeface="+mn-ea"/>
                </a:rPr>
                <a:t>水平表面越</a:t>
              </a:r>
              <a:r>
                <a:rPr lang="zh-CN" altLang="en-US" b="1" u="sng" dirty="0">
                  <a:latin typeface="+mn-ea"/>
                  <a:cs typeface="+mn-ea"/>
                </a:rPr>
                <a:t>           </a:t>
              </a:r>
              <a:r>
                <a:rPr lang="zh-CN" altLang="en-US" b="1" dirty="0">
                  <a:latin typeface="+mn-ea"/>
                  <a:cs typeface="+mn-ea"/>
                </a:rPr>
                <a:t>，小车运动时受到的阻力</a:t>
              </a:r>
              <a:r>
                <a:rPr lang="zh-CN" altLang="en-US" b="1" u="sng" dirty="0">
                  <a:latin typeface="+mn-ea"/>
                  <a:cs typeface="+mn-ea"/>
                </a:rPr>
                <a:t>          </a:t>
              </a:r>
              <a:r>
                <a:rPr lang="zh-CN" altLang="en-US" b="1" dirty="0">
                  <a:latin typeface="+mn-ea"/>
                  <a:cs typeface="+mn-ea"/>
                </a:rPr>
                <a:t>，通过的距离</a:t>
              </a:r>
              <a:r>
                <a:rPr lang="zh-CN" altLang="en-US" b="1" u="sng" dirty="0">
                  <a:latin typeface="+mn-ea"/>
                  <a:cs typeface="+mn-ea"/>
                </a:rPr>
                <a:t>     </a:t>
              </a:r>
              <a:r>
                <a:rPr lang="zh-CN" altLang="en-US" b="1" dirty="0">
                  <a:latin typeface="+mn-ea"/>
                  <a:cs typeface="+mn-ea"/>
                </a:rPr>
                <a:t>，</a:t>
              </a:r>
            </a:p>
            <a:p>
              <a:pPr eaLnBrk="1" fontAlgn="auto" latinLnBrk="0" hangingPunct="1">
                <a:lnSpc>
                  <a:spcPct val="150000"/>
                </a:lnSpc>
                <a:spcBef>
                  <a:spcPts val="0"/>
                </a:spcBef>
              </a:pPr>
              <a:r>
                <a:rPr lang="zh-CN" altLang="en-US" b="1" dirty="0">
                  <a:latin typeface="+mn-ea"/>
                  <a:cs typeface="+mn-ea"/>
                </a:rPr>
                <a:t>速度减小得</a:t>
              </a:r>
              <a:r>
                <a:rPr lang="zh-CN" altLang="en-US" b="1" u="sng" dirty="0">
                  <a:latin typeface="+mn-ea"/>
                  <a:cs typeface="+mn-ea"/>
                </a:rPr>
                <a:t>  　  </a:t>
              </a:r>
              <a:r>
                <a:rPr lang="zh-CN" altLang="en-US" b="1" dirty="0">
                  <a:latin typeface="+mn-ea"/>
                  <a:cs typeface="+mn-ea"/>
                </a:rPr>
                <a:t>。</a:t>
              </a:r>
            </a:p>
          </p:txBody>
        </p:sp>
      </p:grpSp>
      <p:sp>
        <p:nvSpPr>
          <p:cNvPr id="14381" name="Text Box 76"/>
          <p:cNvSpPr txBox="1">
            <a:spLocks noChangeArrowheads="1"/>
          </p:cNvSpPr>
          <p:nvPr/>
        </p:nvSpPr>
        <p:spPr bwMode="auto">
          <a:xfrm>
            <a:off x="2977846" y="3274644"/>
            <a:ext cx="1023785" cy="4619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395" dirty="0">
                <a:solidFill>
                  <a:srgbClr val="FF0000"/>
                </a:solidFill>
                <a:latin typeface="Arial" panose="020B0604020202020204" pitchFamily="34" charset="0"/>
                <a:ea typeface="黑体" panose="02010609060101010101" pitchFamily="49" charset="-122"/>
              </a:rPr>
              <a:t>光滑</a:t>
            </a:r>
          </a:p>
        </p:txBody>
      </p:sp>
      <p:sp>
        <p:nvSpPr>
          <p:cNvPr id="14382" name="Text Box 77"/>
          <p:cNvSpPr txBox="1">
            <a:spLocks noChangeArrowheads="1"/>
          </p:cNvSpPr>
          <p:nvPr/>
        </p:nvSpPr>
        <p:spPr bwMode="auto">
          <a:xfrm>
            <a:off x="6673487" y="3274816"/>
            <a:ext cx="969151" cy="4615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2395" dirty="0">
                <a:solidFill>
                  <a:srgbClr val="FF0000"/>
                </a:solidFill>
                <a:latin typeface="Arial" panose="020B0604020202020204" pitchFamily="34" charset="0"/>
                <a:ea typeface="黑体" panose="02010609060101010101" pitchFamily="49" charset="-122"/>
              </a:rPr>
              <a:t>越小</a:t>
            </a:r>
          </a:p>
        </p:txBody>
      </p:sp>
      <p:sp>
        <p:nvSpPr>
          <p:cNvPr id="14383" name="Text Box 78"/>
          <p:cNvSpPr txBox="1">
            <a:spLocks noChangeArrowheads="1"/>
          </p:cNvSpPr>
          <p:nvPr/>
        </p:nvSpPr>
        <p:spPr bwMode="auto">
          <a:xfrm>
            <a:off x="2633171" y="3618193"/>
            <a:ext cx="862259" cy="4619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395" dirty="0">
                <a:solidFill>
                  <a:srgbClr val="FF0000"/>
                </a:solidFill>
                <a:latin typeface="Arial" panose="020B0604020202020204" pitchFamily="34" charset="0"/>
                <a:ea typeface="黑体" panose="02010609060101010101" pitchFamily="49" charset="-122"/>
              </a:rPr>
              <a:t>越长</a:t>
            </a:r>
          </a:p>
        </p:txBody>
      </p:sp>
      <p:sp>
        <p:nvSpPr>
          <p:cNvPr id="14384" name="Text Box 80"/>
          <p:cNvSpPr txBox="1">
            <a:spLocks noChangeArrowheads="1"/>
          </p:cNvSpPr>
          <p:nvPr/>
        </p:nvSpPr>
        <p:spPr bwMode="auto">
          <a:xfrm>
            <a:off x="2579620" y="4080524"/>
            <a:ext cx="970339" cy="4619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395" dirty="0">
                <a:solidFill>
                  <a:srgbClr val="FF0000"/>
                </a:solidFill>
                <a:latin typeface="Arial" panose="020B0604020202020204" pitchFamily="34" charset="0"/>
                <a:ea typeface="黑体" panose="02010609060101010101" pitchFamily="49" charset="-122"/>
              </a:rPr>
              <a:t>越慢</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369"/>
                                        </p:tgtEl>
                                        <p:attrNameLst>
                                          <p:attrName>style.visibility</p:attrName>
                                        </p:attrNameLst>
                                      </p:cBhvr>
                                      <p:to>
                                        <p:strVal val="visible"/>
                                      </p:to>
                                    </p:set>
                                    <p:animEffect transition="in" filter="dissolve">
                                      <p:cBhvr>
                                        <p:cTn id="7" dur="500"/>
                                        <p:tgtEl>
                                          <p:spTgt spid="1436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374"/>
                                        </p:tgtEl>
                                        <p:attrNameLst>
                                          <p:attrName>style.visibility</p:attrName>
                                        </p:attrNameLst>
                                      </p:cBhvr>
                                      <p:to>
                                        <p:strVal val="visible"/>
                                      </p:to>
                                    </p:set>
                                    <p:animEffect transition="in" filter="dissolve">
                                      <p:cBhvr>
                                        <p:cTn id="12" dur="500"/>
                                        <p:tgtEl>
                                          <p:spTgt spid="1437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370"/>
                                        </p:tgtEl>
                                        <p:attrNameLst>
                                          <p:attrName>style.visibility</p:attrName>
                                        </p:attrNameLst>
                                      </p:cBhvr>
                                      <p:to>
                                        <p:strVal val="visible"/>
                                      </p:to>
                                    </p:set>
                                    <p:animEffect transition="in" filter="dissolve">
                                      <p:cBhvr>
                                        <p:cTn id="17" dur="500"/>
                                        <p:tgtEl>
                                          <p:spTgt spid="14370"/>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4372"/>
                                        </p:tgtEl>
                                        <p:attrNameLst>
                                          <p:attrName>style.visibility</p:attrName>
                                        </p:attrNameLst>
                                      </p:cBhvr>
                                      <p:to>
                                        <p:strVal val="visible"/>
                                      </p:to>
                                    </p:set>
                                    <p:animEffect transition="in" filter="dissolve">
                                      <p:cBhvr>
                                        <p:cTn id="22" dur="500"/>
                                        <p:tgtEl>
                                          <p:spTgt spid="14372"/>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4371"/>
                                        </p:tgtEl>
                                        <p:attrNameLst>
                                          <p:attrName>style.visibility</p:attrName>
                                        </p:attrNameLst>
                                      </p:cBhvr>
                                      <p:to>
                                        <p:strVal val="visible"/>
                                      </p:to>
                                    </p:set>
                                    <p:animEffect transition="in" filter="dissolve">
                                      <p:cBhvr>
                                        <p:cTn id="27" dur="500"/>
                                        <p:tgtEl>
                                          <p:spTgt spid="14371"/>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4373"/>
                                        </p:tgtEl>
                                        <p:attrNameLst>
                                          <p:attrName>style.visibility</p:attrName>
                                        </p:attrNameLst>
                                      </p:cBhvr>
                                      <p:to>
                                        <p:strVal val="visible"/>
                                      </p:to>
                                    </p:set>
                                    <p:animEffect transition="in" filter="dissolve">
                                      <p:cBhvr>
                                        <p:cTn id="32" dur="500"/>
                                        <p:tgtEl>
                                          <p:spTgt spid="14373"/>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4375"/>
                                        </p:tgtEl>
                                        <p:attrNameLst>
                                          <p:attrName>style.visibility</p:attrName>
                                        </p:attrNameLst>
                                      </p:cBhvr>
                                      <p:to>
                                        <p:strVal val="visible"/>
                                      </p:to>
                                    </p:set>
                                    <p:animEffect transition="in" filter="dissolve">
                                      <p:cBhvr>
                                        <p:cTn id="37" dur="500"/>
                                        <p:tgtEl>
                                          <p:spTgt spid="14375"/>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4376"/>
                                        </p:tgtEl>
                                        <p:attrNameLst>
                                          <p:attrName>style.visibility</p:attrName>
                                        </p:attrNameLst>
                                      </p:cBhvr>
                                      <p:to>
                                        <p:strVal val="visible"/>
                                      </p:to>
                                    </p:set>
                                    <p:animEffect transition="in" filter="dissolve">
                                      <p:cBhvr>
                                        <p:cTn id="42" dur="500"/>
                                        <p:tgtEl>
                                          <p:spTgt spid="14376"/>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4377"/>
                                        </p:tgtEl>
                                        <p:attrNameLst>
                                          <p:attrName>style.visibility</p:attrName>
                                        </p:attrNameLst>
                                      </p:cBhvr>
                                      <p:to>
                                        <p:strVal val="visible"/>
                                      </p:to>
                                    </p:set>
                                    <p:animEffect transition="in" filter="dissolve">
                                      <p:cBhvr>
                                        <p:cTn id="47" dur="500"/>
                                        <p:tgtEl>
                                          <p:spTgt spid="14377"/>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box(in)">
                                      <p:cBhvr>
                                        <p:cTn id="52" dur="1000"/>
                                        <p:tgtEl>
                                          <p:spTgt spid="2"/>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4381"/>
                                        </p:tgtEl>
                                        <p:attrNameLst>
                                          <p:attrName>style.visibility</p:attrName>
                                        </p:attrNameLst>
                                      </p:cBhvr>
                                      <p:to>
                                        <p:strVal val="visible"/>
                                      </p:to>
                                    </p:set>
                                    <p:anim calcmode="lin" valueType="num">
                                      <p:cBhvr additive="base">
                                        <p:cTn id="57" dur="500" fill="hold"/>
                                        <p:tgtEl>
                                          <p:spTgt spid="14381"/>
                                        </p:tgtEl>
                                        <p:attrNameLst>
                                          <p:attrName>ppt_x</p:attrName>
                                        </p:attrNameLst>
                                      </p:cBhvr>
                                      <p:tavLst>
                                        <p:tav tm="0">
                                          <p:val>
                                            <p:strVal val="#ppt_x"/>
                                          </p:val>
                                        </p:tav>
                                        <p:tav tm="100000">
                                          <p:val>
                                            <p:strVal val="#ppt_x"/>
                                          </p:val>
                                        </p:tav>
                                      </p:tavLst>
                                    </p:anim>
                                    <p:anim calcmode="lin" valueType="num">
                                      <p:cBhvr additive="base">
                                        <p:cTn id="58" dur="500" fill="hold"/>
                                        <p:tgtEl>
                                          <p:spTgt spid="14381"/>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4382"/>
                                        </p:tgtEl>
                                        <p:attrNameLst>
                                          <p:attrName>style.visibility</p:attrName>
                                        </p:attrNameLst>
                                      </p:cBhvr>
                                      <p:to>
                                        <p:strVal val="visible"/>
                                      </p:to>
                                    </p:set>
                                    <p:anim calcmode="lin" valueType="num">
                                      <p:cBhvr additive="base">
                                        <p:cTn id="63" dur="500" fill="hold"/>
                                        <p:tgtEl>
                                          <p:spTgt spid="14382"/>
                                        </p:tgtEl>
                                        <p:attrNameLst>
                                          <p:attrName>ppt_x</p:attrName>
                                        </p:attrNameLst>
                                      </p:cBhvr>
                                      <p:tavLst>
                                        <p:tav tm="0">
                                          <p:val>
                                            <p:strVal val="#ppt_x"/>
                                          </p:val>
                                        </p:tav>
                                        <p:tav tm="100000">
                                          <p:val>
                                            <p:strVal val="#ppt_x"/>
                                          </p:val>
                                        </p:tav>
                                      </p:tavLst>
                                    </p:anim>
                                    <p:anim calcmode="lin" valueType="num">
                                      <p:cBhvr additive="base">
                                        <p:cTn id="64" dur="500" fill="hold"/>
                                        <p:tgtEl>
                                          <p:spTgt spid="14382"/>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4383"/>
                                        </p:tgtEl>
                                        <p:attrNameLst>
                                          <p:attrName>style.visibility</p:attrName>
                                        </p:attrNameLst>
                                      </p:cBhvr>
                                      <p:to>
                                        <p:strVal val="visible"/>
                                      </p:to>
                                    </p:set>
                                    <p:anim calcmode="lin" valueType="num">
                                      <p:cBhvr additive="base">
                                        <p:cTn id="69" dur="500" fill="hold"/>
                                        <p:tgtEl>
                                          <p:spTgt spid="14383"/>
                                        </p:tgtEl>
                                        <p:attrNameLst>
                                          <p:attrName>ppt_x</p:attrName>
                                        </p:attrNameLst>
                                      </p:cBhvr>
                                      <p:tavLst>
                                        <p:tav tm="0">
                                          <p:val>
                                            <p:strVal val="#ppt_x"/>
                                          </p:val>
                                        </p:tav>
                                        <p:tav tm="100000">
                                          <p:val>
                                            <p:strVal val="#ppt_x"/>
                                          </p:val>
                                        </p:tav>
                                      </p:tavLst>
                                    </p:anim>
                                    <p:anim calcmode="lin" valueType="num">
                                      <p:cBhvr additive="base">
                                        <p:cTn id="70" dur="500" fill="hold"/>
                                        <p:tgtEl>
                                          <p:spTgt spid="14383"/>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14384"/>
                                        </p:tgtEl>
                                        <p:attrNameLst>
                                          <p:attrName>style.visibility</p:attrName>
                                        </p:attrNameLst>
                                      </p:cBhvr>
                                      <p:to>
                                        <p:strVal val="visible"/>
                                      </p:to>
                                    </p:set>
                                    <p:anim calcmode="lin" valueType="num">
                                      <p:cBhvr additive="base">
                                        <p:cTn id="75" dur="500" fill="hold"/>
                                        <p:tgtEl>
                                          <p:spTgt spid="14384"/>
                                        </p:tgtEl>
                                        <p:attrNameLst>
                                          <p:attrName>ppt_x</p:attrName>
                                        </p:attrNameLst>
                                      </p:cBhvr>
                                      <p:tavLst>
                                        <p:tav tm="0">
                                          <p:val>
                                            <p:strVal val="#ppt_x"/>
                                          </p:val>
                                        </p:tav>
                                        <p:tav tm="100000">
                                          <p:val>
                                            <p:strVal val="#ppt_x"/>
                                          </p:val>
                                        </p:tav>
                                      </p:tavLst>
                                    </p:anim>
                                    <p:anim calcmode="lin" valueType="num">
                                      <p:cBhvr additive="base">
                                        <p:cTn id="76" dur="500" fill="hold"/>
                                        <p:tgtEl>
                                          <p:spTgt spid="143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69" grpId="0"/>
      <p:bldP spid="14370" grpId="0"/>
      <p:bldP spid="14371" grpId="0"/>
      <p:bldP spid="14372" grpId="0"/>
      <p:bldP spid="14373" grpId="0"/>
      <p:bldP spid="14374" grpId="0"/>
      <p:bldP spid="14375" grpId="0"/>
      <p:bldP spid="14376" grpId="0"/>
      <p:bldP spid="14377" grpId="0"/>
      <p:bldP spid="14381" grpId="0"/>
      <p:bldP spid="14382" grpId="0"/>
      <p:bldP spid="14383" grpId="0"/>
      <p:bldP spid="1438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ext Box 2"/>
          <p:cNvSpPr txBox="1">
            <a:spLocks noChangeArrowheads="1"/>
          </p:cNvSpPr>
          <p:nvPr/>
        </p:nvSpPr>
        <p:spPr bwMode="auto">
          <a:xfrm>
            <a:off x="927518" y="274517"/>
            <a:ext cx="3846913" cy="4615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400" dirty="0">
                <a:solidFill>
                  <a:srgbClr val="FF0000"/>
                </a:solidFill>
                <a:latin typeface="Times New Roman" panose="02020603050405020304" charset="0"/>
                <a:ea typeface="黑体" panose="02010609060101010101" pitchFamily="49" charset="-122"/>
              </a:rPr>
              <a:t>推理：</a:t>
            </a:r>
          </a:p>
        </p:txBody>
      </p:sp>
      <p:sp>
        <p:nvSpPr>
          <p:cNvPr id="16387" name="矩形 16386"/>
          <p:cNvSpPr>
            <a:spLocks noChangeArrowheads="1"/>
          </p:cNvSpPr>
          <p:nvPr/>
        </p:nvSpPr>
        <p:spPr bwMode="auto">
          <a:xfrm>
            <a:off x="1070392" y="2185987"/>
            <a:ext cx="6301858" cy="12018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400" dirty="0">
                <a:solidFill>
                  <a:schemeClr val="tx1"/>
                </a:solidFill>
                <a:latin typeface="黑体" panose="02010609060101010101" pitchFamily="49" charset="-122"/>
                <a:ea typeface="黑体" panose="02010609060101010101" pitchFamily="49" charset="-122"/>
              </a:rPr>
              <a:t>实验思考：</a:t>
            </a:r>
          </a:p>
          <a:p>
            <a:r>
              <a:rPr lang="zh-CN" altLang="en-US" sz="2400" dirty="0">
                <a:solidFill>
                  <a:schemeClr val="tx1"/>
                </a:solidFill>
                <a:latin typeface="黑体" panose="02010609060101010101" pitchFamily="49" charset="-122"/>
                <a:ea typeface="黑体" panose="02010609060101010101" pitchFamily="49" charset="-122"/>
              </a:rPr>
              <a:t>为什么每次都要让同一小车从同一斜面、同一高度由静止释放？</a:t>
            </a:r>
          </a:p>
        </p:txBody>
      </p:sp>
      <p:sp>
        <p:nvSpPr>
          <p:cNvPr id="16388" name="矩形 16387"/>
          <p:cNvSpPr>
            <a:spLocks noChangeArrowheads="1"/>
          </p:cNvSpPr>
          <p:nvPr/>
        </p:nvSpPr>
        <p:spPr bwMode="auto">
          <a:xfrm>
            <a:off x="1069123" y="892404"/>
            <a:ext cx="6303045" cy="4615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400">
                <a:solidFill>
                  <a:schemeClr val="tx1"/>
                </a:solidFill>
                <a:latin typeface="黑体" panose="02010609060101010101" pitchFamily="49" charset="-122"/>
                <a:ea typeface="黑体" panose="02010609060101010101" pitchFamily="49" charset="-122"/>
              </a:rPr>
              <a:t>如果运动的物体不受力，它将 </a:t>
            </a:r>
          </a:p>
        </p:txBody>
      </p:sp>
      <p:sp>
        <p:nvSpPr>
          <p:cNvPr id="16389" name="矩形 16388"/>
          <p:cNvSpPr/>
          <p:nvPr/>
        </p:nvSpPr>
        <p:spPr>
          <a:xfrm>
            <a:off x="1070393" y="3388072"/>
            <a:ext cx="6033441" cy="831999"/>
          </a:xfrm>
          <a:prstGeom prst="rect">
            <a:avLst/>
          </a:prstGeom>
          <a:noFill/>
          <a:ln w="9525">
            <a:noFill/>
          </a:ln>
        </p:spPr>
        <p:txBody>
          <a:bodyPr>
            <a:spAutoFit/>
          </a:bodyPr>
          <a:lstStyle/>
          <a:p>
            <a:pPr>
              <a:spcBef>
                <a:spcPct val="50000"/>
              </a:spcBef>
            </a:pPr>
            <a:r>
              <a:rPr lang="zh-CN" altLang="en-US" sz="2400" noProof="1">
                <a:solidFill>
                  <a:srgbClr val="FF0000"/>
                </a:solidFill>
                <a:effectLst>
                  <a:outerShdw blurRad="38100" dist="38100" dir="2700000">
                    <a:srgbClr val="C0C0C0"/>
                  </a:outerShdw>
                </a:effectLst>
                <a:ea typeface="黑体" panose="02010609060101010101" pitchFamily="49" charset="-122"/>
              </a:rPr>
              <a:t>实验中让小车从同一高度滑下，目的是让小车到达水平面时的初始速度相同。</a:t>
            </a:r>
          </a:p>
        </p:txBody>
      </p:sp>
      <p:sp>
        <p:nvSpPr>
          <p:cNvPr id="16390" name="文本框 16389"/>
          <p:cNvSpPr txBox="1">
            <a:spLocks noChangeArrowheads="1"/>
          </p:cNvSpPr>
          <p:nvPr/>
        </p:nvSpPr>
        <p:spPr bwMode="auto">
          <a:xfrm>
            <a:off x="1070392" y="1353758"/>
            <a:ext cx="4450080" cy="831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2400" dirty="0">
                <a:solidFill>
                  <a:srgbClr val="FF0000"/>
                </a:solidFill>
                <a:ea typeface="黑体" panose="02010609060101010101" pitchFamily="49" charset="-122"/>
              </a:rPr>
              <a:t>以恒定不变的速度永远运动下去</a:t>
            </a:r>
          </a:p>
          <a:p>
            <a:r>
              <a:rPr lang="zh-CN" altLang="en-US" sz="2400" dirty="0">
                <a:solidFill>
                  <a:srgbClr val="FF0000"/>
                </a:solidFill>
                <a:ea typeface="黑体" panose="02010609060101010101" pitchFamily="49" charset="-122"/>
              </a:rPr>
              <a:t>(匀速直线运动)</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8">
                                            <p:txEl>
                                              <p:pRg st="0" end="0"/>
                                            </p:txEl>
                                          </p:spTgt>
                                        </p:tgtEl>
                                        <p:attrNameLst>
                                          <p:attrName>style.visibility</p:attrName>
                                        </p:attrNameLst>
                                      </p:cBhvr>
                                      <p:to>
                                        <p:strVal val="visible"/>
                                      </p:to>
                                    </p:set>
                                    <p:anim calcmode="lin" valueType="num">
                                      <p:cBhvr additive="base">
                                        <p:cTn id="7" dur="500" fill="hold"/>
                                        <p:tgtEl>
                                          <p:spTgt spid="1638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390"/>
                                        </p:tgtEl>
                                        <p:attrNameLst>
                                          <p:attrName>style.visibility</p:attrName>
                                        </p:attrNameLst>
                                      </p:cBhvr>
                                      <p:to>
                                        <p:strVal val="visible"/>
                                      </p:to>
                                    </p:set>
                                    <p:anim calcmode="lin" valueType="num">
                                      <p:cBhvr additive="base">
                                        <p:cTn id="13" dur="500" fill="hold"/>
                                        <p:tgtEl>
                                          <p:spTgt spid="16390"/>
                                        </p:tgtEl>
                                        <p:attrNameLst>
                                          <p:attrName>ppt_x</p:attrName>
                                        </p:attrNameLst>
                                      </p:cBhvr>
                                      <p:tavLst>
                                        <p:tav tm="0">
                                          <p:val>
                                            <p:strVal val="#ppt_x"/>
                                          </p:val>
                                        </p:tav>
                                        <p:tav tm="100000">
                                          <p:val>
                                            <p:strVal val="#ppt_x"/>
                                          </p:val>
                                        </p:tav>
                                      </p:tavLst>
                                    </p:anim>
                                    <p:anim calcmode="lin" valueType="num">
                                      <p:cBhvr additive="base">
                                        <p:cTn id="14" dur="500" fill="hold"/>
                                        <p:tgtEl>
                                          <p:spTgt spid="1639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16387">
                                            <p:txEl>
                                              <p:pRg st="0" end="0"/>
                                            </p:txEl>
                                          </p:spTgt>
                                        </p:tgtEl>
                                        <p:attrNameLst>
                                          <p:attrName>style.visibility</p:attrName>
                                        </p:attrNameLst>
                                      </p:cBhvr>
                                      <p:to>
                                        <p:strVal val="visible"/>
                                      </p:to>
                                    </p:set>
                                    <p:animEffect transition="in" filter="blinds(horizontal)">
                                      <p:cBhvr>
                                        <p:cTn id="19" dur="500"/>
                                        <p:tgtEl>
                                          <p:spTgt spid="16387">
                                            <p:txEl>
                                              <p:pRg st="0" end="0"/>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16387">
                                            <p:txEl>
                                              <p:pRg st="1" end="1"/>
                                            </p:txEl>
                                          </p:spTgt>
                                        </p:tgtEl>
                                        <p:attrNameLst>
                                          <p:attrName>style.visibility</p:attrName>
                                        </p:attrNameLst>
                                      </p:cBhvr>
                                      <p:to>
                                        <p:strVal val="visible"/>
                                      </p:to>
                                    </p:set>
                                    <p:animEffect transition="in" filter="blinds(horizontal)">
                                      <p:cBhvr>
                                        <p:cTn id="22" dur="500"/>
                                        <p:tgtEl>
                                          <p:spTgt spid="1638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6389">
                                            <p:txEl>
                                              <p:pRg st="0" end="0"/>
                                            </p:txEl>
                                          </p:spTgt>
                                        </p:tgtEl>
                                        <p:attrNameLst>
                                          <p:attrName>style.visibility</p:attrName>
                                        </p:attrNameLst>
                                      </p:cBhvr>
                                      <p:to>
                                        <p:strVal val="visible"/>
                                      </p:to>
                                    </p:set>
                                    <p:animEffect transition="in" filter="blinds(horizontal)">
                                      <p:cBhvr>
                                        <p:cTn id="27" dur="500"/>
                                        <p:tgtEl>
                                          <p:spTgt spid="1638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build="allAtOnce" bldLvl="0"/>
      <p:bldP spid="16390" grpId="0"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ChangeArrowheads="1"/>
          </p:cNvSpPr>
          <p:nvPr>
            <p:ph type="title" idx="4294967295"/>
          </p:nvPr>
        </p:nvSpPr>
        <p:spPr>
          <a:xfrm>
            <a:off x="1339121" y="681038"/>
            <a:ext cx="6156960" cy="857250"/>
          </a:xfrm>
        </p:spPr>
        <p:txBody>
          <a:bodyPr/>
          <a:lstStyle/>
          <a:p>
            <a:r>
              <a:rPr lang="zh-CN" altLang="en-US" sz="2990" b="1"/>
              <a:t>我们通过怎样的研究方法得到这些结论的？</a:t>
            </a:r>
          </a:p>
        </p:txBody>
      </p:sp>
      <p:sp>
        <p:nvSpPr>
          <p:cNvPr id="17411" name="Text Box 4"/>
          <p:cNvSpPr>
            <a:spLocks noGrp="1" noChangeArrowheads="1"/>
          </p:cNvSpPr>
          <p:nvPr>
            <p:ph type="body" idx="4294967295"/>
          </p:nvPr>
        </p:nvSpPr>
        <p:spPr>
          <a:xfrm>
            <a:off x="1151468" y="2085975"/>
            <a:ext cx="6841067" cy="3057525"/>
          </a:xfrm>
        </p:spPr>
        <p:txBody>
          <a:bodyPr/>
          <a:lstStyle/>
          <a:p>
            <a:pPr>
              <a:spcBef>
                <a:spcPct val="0"/>
              </a:spcBef>
              <a:buFont typeface="Arial" panose="020B0604020202020204" pitchFamily="34" charset="0"/>
              <a:buNone/>
            </a:pPr>
            <a:r>
              <a:rPr lang="zh-CN" altLang="en-US" sz="4490" b="1">
                <a:solidFill>
                  <a:srgbClr val="CC00CC"/>
                </a:solidFill>
              </a:rPr>
              <a:t>研究方法：</a:t>
            </a:r>
            <a:r>
              <a:rPr lang="zh-CN" altLang="en-US" sz="4490" b="1">
                <a:solidFill>
                  <a:srgbClr val="FF0000"/>
                </a:solidFill>
              </a:rPr>
              <a:t>控制变量法、       </a:t>
            </a:r>
          </a:p>
          <a:p>
            <a:pPr>
              <a:spcBef>
                <a:spcPct val="0"/>
              </a:spcBef>
              <a:buFont typeface="Arial" panose="020B0604020202020204" pitchFamily="34" charset="0"/>
              <a:buNone/>
            </a:pPr>
            <a:r>
              <a:rPr lang="zh-CN" altLang="en-US" sz="4490" b="1">
                <a:solidFill>
                  <a:srgbClr val="FF0000"/>
                </a:solidFill>
              </a:rPr>
              <a:t>                  转换法</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 calcmode="lin" valueType="num">
                                      <p:cBhvr additive="base">
                                        <p:cTn id="7" dur="500" fill="hold"/>
                                        <p:tgtEl>
                                          <p:spTgt spid="174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1">
                                            <p:txEl>
                                              <p:pRg st="1" end="1"/>
                                            </p:txEl>
                                          </p:spTgt>
                                        </p:tgtEl>
                                        <p:attrNameLst>
                                          <p:attrName>style.visibility</p:attrName>
                                        </p:attrNameLst>
                                      </p:cBhvr>
                                      <p:to>
                                        <p:strVal val="visible"/>
                                      </p:to>
                                    </p:set>
                                    <p:anim calcmode="lin" valueType="num">
                                      <p:cBhvr additive="base">
                                        <p:cTn id="13" dur="500" fill="hold"/>
                                        <p:tgtEl>
                                          <p:spTgt spid="1741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1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文本框 18433"/>
          <p:cNvSpPr txBox="1">
            <a:spLocks noChangeArrowheads="1"/>
          </p:cNvSpPr>
          <p:nvPr/>
        </p:nvSpPr>
        <p:spPr bwMode="auto">
          <a:xfrm>
            <a:off x="825437" y="78977"/>
            <a:ext cx="5485918" cy="8542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spcBef>
                <a:spcPct val="50000"/>
              </a:spcBef>
            </a:pPr>
            <a:r>
              <a:rPr lang="zh-CN" altLang="en-US" sz="4935" dirty="0">
                <a:solidFill>
                  <a:srgbClr val="FF0000"/>
                </a:solidFill>
                <a:latin typeface="隶书" panose="02010509060101010101" pitchFamily="1" charset="-122"/>
                <a:ea typeface="隶书" panose="02010509060101010101" pitchFamily="1" charset="-122"/>
              </a:rPr>
              <a:t>实验结论</a:t>
            </a:r>
            <a:r>
              <a:rPr lang="en-US" altLang="zh-CN" sz="4935" dirty="0">
                <a:solidFill>
                  <a:srgbClr val="FF0000"/>
                </a:solidFill>
                <a:latin typeface="隶书" panose="02010509060101010101" pitchFamily="1" charset="-122"/>
                <a:ea typeface="隶书" panose="02010509060101010101" pitchFamily="1" charset="-122"/>
              </a:rPr>
              <a:t>:</a:t>
            </a:r>
          </a:p>
        </p:txBody>
      </p:sp>
      <p:sp>
        <p:nvSpPr>
          <p:cNvPr id="18435" name="文本框 18434"/>
          <p:cNvSpPr txBox="1"/>
          <p:nvPr/>
        </p:nvSpPr>
        <p:spPr>
          <a:xfrm>
            <a:off x="1339123" y="1329929"/>
            <a:ext cx="6249599" cy="1962176"/>
          </a:xfrm>
          <a:prstGeom prst="rect">
            <a:avLst/>
          </a:prstGeom>
          <a:noFill/>
          <a:ln w="9525">
            <a:noFill/>
          </a:ln>
        </p:spPr>
        <p:txBody>
          <a:bodyPr>
            <a:spAutoFit/>
          </a:bodyPr>
          <a:lstStyle/>
          <a:p>
            <a:pPr algn="ctr">
              <a:spcBef>
                <a:spcPct val="50000"/>
              </a:spcBef>
            </a:pPr>
            <a:r>
              <a:rPr lang="zh-CN" altLang="en-US" sz="4935" noProof="1">
                <a:effectLst>
                  <a:outerShdw blurRad="38100" dist="38100" dir="2700000">
                    <a:srgbClr val="C0C0C0"/>
                  </a:outerShdw>
                </a:effectLst>
                <a:latin typeface="Verdana" panose="020B0604030504040204" pitchFamily="34" charset="0"/>
                <a:ea typeface="华文新魏" panose="02010800040101010101" pitchFamily="2" charset="-122"/>
              </a:rPr>
              <a:t>物体的运动</a:t>
            </a:r>
            <a:r>
              <a:rPr lang="zh-CN" altLang="en-US" sz="7180" noProof="1">
                <a:solidFill>
                  <a:srgbClr val="FF0000"/>
                </a:solidFill>
                <a:effectLst>
                  <a:outerShdw blurRad="38100" dist="38100" dir="2700000">
                    <a:srgbClr val="C0C0C0"/>
                  </a:outerShdw>
                </a:effectLst>
                <a:latin typeface="Verdana" panose="020B0604030504040204" pitchFamily="34" charset="0"/>
                <a:ea typeface="华文新魏" panose="02010800040101010101" pitchFamily="2" charset="-122"/>
              </a:rPr>
              <a:t>不需要</a:t>
            </a:r>
            <a:r>
              <a:rPr lang="zh-CN" altLang="en-US" sz="4935" noProof="1">
                <a:effectLst>
                  <a:outerShdw blurRad="38100" dist="38100" dir="2700000">
                    <a:srgbClr val="C0C0C0"/>
                  </a:outerShdw>
                </a:effectLst>
                <a:latin typeface="Verdana" panose="020B0604030504040204" pitchFamily="34" charset="0"/>
                <a:ea typeface="华文新魏" panose="02010800040101010101" pitchFamily="2" charset="-122"/>
              </a:rPr>
              <a:t>力来维持</a:t>
            </a:r>
          </a:p>
        </p:txBody>
      </p:sp>
      <p:sp>
        <p:nvSpPr>
          <p:cNvPr id="18436" name="矩形 18435"/>
          <p:cNvSpPr>
            <a:spLocks noChangeArrowheads="1" noChangeShapeType="1" noTextEdit="1"/>
          </p:cNvSpPr>
          <p:nvPr/>
        </p:nvSpPr>
        <p:spPr bwMode="auto">
          <a:xfrm rot="1238746">
            <a:off x="6511492" y="2409826"/>
            <a:ext cx="268417" cy="1187054"/>
          </a:xfrm>
          <a:prstGeom prst="rect">
            <a:avLst/>
          </a:prstGeom>
          <a:extLst>
            <a:ext uri="{91240B29-F687-4F45-9708-019B960494DF}">
              <a14:hiddenLine xmlns:a14="http://schemas.microsoft.com/office/drawing/2010/main" xmlns="" w="9525">
                <a:noFill/>
                <a:round/>
              </a14:hiddenLine>
            </a:ext>
          </a:extLst>
        </p:spPr>
        <p:txBody>
          <a:bodyPr wrap="none" fromWordArt="1">
            <a:prstTxWarp prst="textCascadeUp">
              <a:avLst>
                <a:gd name="adj" fmla="val 87440"/>
              </a:avLst>
            </a:prstTxWarp>
            <a:scene3d>
              <a:camera prst="legacyPerspectiveFront">
                <a:rot lat="20519999" lon="1080000" rev="0"/>
              </a:camera>
              <a:lightRig rig="legacyHarsh2" dir="b"/>
            </a:scene3d>
            <a:sp3d extrusionH="430200" prstMaterial="legacyMatte">
              <a:extrusionClr>
                <a:srgbClr val="FF6600"/>
              </a:extrusionClr>
              <a:contourClr>
                <a:schemeClr val="tx1"/>
              </a:contourClr>
            </a:sp3d>
          </a:bodyPr>
          <a:lstStyle/>
          <a:p>
            <a:pPr algn="ctr"/>
            <a:r>
              <a:rPr lang="zh-CN" altLang="en-US">
                <a:gradFill rotWithShape="0">
                  <a:gsLst>
                    <a:gs pos="0">
                      <a:schemeClr val="tx1"/>
                    </a:gs>
                    <a:gs pos="100000">
                      <a:srgbClr val="00FF00"/>
                    </a:gs>
                  </a:gsLst>
                  <a:lin ang="4161254" scaled="1"/>
                </a:gradFill>
                <a:latin typeface="宋体" panose="02010600030101010101" pitchFamily="2" charset="-122"/>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iterate type="lt">
                                    <p:tmAbs val="0"/>
                                  </p:iterate>
                                  <p:childTnLst>
                                    <p:set>
                                      <p:cBhvr>
                                        <p:cTn id="6" dur="1" fill="hold">
                                          <p:stCondLst>
                                            <p:cond delay="0"/>
                                          </p:stCondLst>
                                        </p:cTn>
                                        <p:tgtEl>
                                          <p:spTgt spid="18435"/>
                                        </p:tgtEl>
                                        <p:attrNameLst>
                                          <p:attrName>style.visibility</p:attrName>
                                        </p:attrNameLst>
                                      </p:cBhvr>
                                      <p:to>
                                        <p:strVal val="visible"/>
                                      </p:to>
                                    </p:set>
                                    <p:animEffect transition="in" filter="blinds(horizontal)">
                                      <p:cBhvr>
                                        <p:cTn id="7" dur="500"/>
                                        <p:tgtEl>
                                          <p:spTgt spid="18435"/>
                                        </p:tgtEl>
                                      </p:cBhvr>
                                    </p:animEffect>
                                  </p:childTnLst>
                                </p:cTn>
                              </p:par>
                            </p:childTnLst>
                          </p:cTn>
                        </p:par>
                        <p:par>
                          <p:cTn id="8" fill="hold">
                            <p:stCondLst>
                              <p:cond delay="500"/>
                            </p:stCondLst>
                            <p:childTnLst>
                              <p:par>
                                <p:cTn id="9" presetID="4" presetClass="entr" presetSubtype="16" fill="hold" nodeType="afterEffect">
                                  <p:stCondLst>
                                    <p:cond delay="0"/>
                                  </p:stCondLst>
                                  <p:childTnLst>
                                    <p:set>
                                      <p:cBhvr>
                                        <p:cTn id="10" dur="1" fill="hold">
                                          <p:stCondLst>
                                            <p:cond delay="0"/>
                                          </p:stCondLst>
                                        </p:cTn>
                                        <p:tgtEl>
                                          <p:spTgt spid="18436"/>
                                        </p:tgtEl>
                                        <p:attrNameLst>
                                          <p:attrName>style.visibility</p:attrName>
                                        </p:attrNameLst>
                                      </p:cBhvr>
                                      <p:to>
                                        <p:strVal val="visible"/>
                                      </p:to>
                                    </p:set>
                                    <p:animEffect transition="in" filter="box(in)">
                                      <p:cBhvr>
                                        <p:cTn id="11" dur="500"/>
                                        <p:tgtEl>
                                          <p:spTgt spid="18436"/>
                                        </p:tgtEl>
                                      </p:cBhvr>
                                    </p:animEffect>
                                  </p:childTnLst>
                                </p:cTn>
                              </p:par>
                            </p:childTnLst>
                          </p:cTn>
                        </p:par>
                        <p:par>
                          <p:cTn id="12" fill="hold">
                            <p:stCondLst>
                              <p:cond delay="1000"/>
                            </p:stCondLst>
                            <p:childTnLst>
                              <p:par>
                                <p:cTn id="13" presetID="6" presetClass="emph" presetSubtype="0" fill="hold" nodeType="afterEffect">
                                  <p:stCondLst>
                                    <p:cond delay="0"/>
                                  </p:stCondLst>
                                  <p:childTnLst>
                                    <p:animScale>
                                      <p:cBhvr>
                                        <p:cTn id="14" dur="500" fill="hold"/>
                                        <p:tgtEl>
                                          <p:spTgt spid="1843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457"/>
          <p:cNvGrpSpPr/>
          <p:nvPr/>
        </p:nvGrpSpPr>
        <p:grpSpPr bwMode="auto">
          <a:xfrm>
            <a:off x="1151467" y="1"/>
            <a:ext cx="1481044" cy="1458516"/>
            <a:chOff x="0" y="0"/>
            <a:chExt cx="1498" cy="1344"/>
          </a:xfrm>
        </p:grpSpPr>
        <p:pic>
          <p:nvPicPr>
            <p:cNvPr id="20482" name="Picture 6" descr="小孩1"/>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52" cy="13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483" name="Text Box 7"/>
            <p:cNvSpPr txBox="1">
              <a:spLocks noChangeArrowheads="1"/>
            </p:cNvSpPr>
            <p:nvPr/>
          </p:nvSpPr>
          <p:spPr bwMode="auto">
            <a:xfrm>
              <a:off x="817" y="46"/>
              <a:ext cx="681" cy="11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spcBef>
                  <a:spcPct val="50000"/>
                </a:spcBef>
              </a:pPr>
              <a:r>
                <a:rPr lang="en-US" altLang="zh-CN" sz="7180">
                  <a:solidFill>
                    <a:srgbClr val="66FF33"/>
                  </a:solidFill>
                </a:rPr>
                <a:t>?</a:t>
              </a:r>
            </a:p>
          </p:txBody>
        </p:sp>
      </p:grpSp>
      <p:sp>
        <p:nvSpPr>
          <p:cNvPr id="19461" name="Text Box 8"/>
          <p:cNvSpPr txBox="1">
            <a:spLocks noChangeArrowheads="1"/>
          </p:cNvSpPr>
          <p:nvPr/>
        </p:nvSpPr>
        <p:spPr bwMode="auto">
          <a:xfrm>
            <a:off x="640067" y="1862112"/>
            <a:ext cx="6787620" cy="709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spcBef>
                <a:spcPct val="50000"/>
              </a:spcBef>
            </a:pPr>
            <a:r>
              <a:rPr lang="zh-CN" altLang="en-US" sz="4000" dirty="0">
                <a:solidFill>
                  <a:srgbClr val="FF0000"/>
                </a:solidFill>
                <a:effectLst>
                  <a:outerShdw blurRad="38100" dist="38100" dir="2700000" algn="tl">
                    <a:srgbClr val="000000">
                      <a:alpha val="43137"/>
                    </a:srgbClr>
                  </a:outerShdw>
                </a:effectLst>
                <a:ea typeface="黑体" panose="02010609060101010101" pitchFamily="49" charset="-122"/>
              </a:rPr>
              <a:t>力究竟与物体的运动有何关系</a:t>
            </a:r>
            <a:r>
              <a:rPr lang="zh-CN" altLang="en-US" sz="4000" dirty="0">
                <a:solidFill>
                  <a:srgbClr val="FF0000"/>
                </a:solidFill>
                <a:ea typeface="黑体" panose="02010609060101010101" pitchFamily="49" charset="-122"/>
              </a:rPr>
              <a:t>？</a:t>
            </a:r>
          </a:p>
        </p:txBody>
      </p:sp>
    </p:spTree>
    <p:custDataLst>
      <p:tags r:id="rId1"/>
    </p:custData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61"/>
                                        </p:tgtEl>
                                        <p:attrNameLst>
                                          <p:attrName>style.visibility</p:attrName>
                                        </p:attrNameLst>
                                      </p:cBhvr>
                                      <p:to>
                                        <p:strVal val="visible"/>
                                      </p:to>
                                    </p:set>
                                    <p:animEffect transition="in" filter="blinds(horizontal)">
                                      <p:cBhvr>
                                        <p:cTn id="7" dur="500"/>
                                        <p:tgtEl>
                                          <p:spTgt spid="19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0481"/>
          <p:cNvGrpSpPr/>
          <p:nvPr/>
        </p:nvGrpSpPr>
        <p:grpSpPr bwMode="auto">
          <a:xfrm>
            <a:off x="4914054" y="114301"/>
            <a:ext cx="3021471" cy="3287316"/>
            <a:chOff x="0" y="0"/>
            <a:chExt cx="2544" cy="2761"/>
          </a:xfrm>
        </p:grpSpPr>
        <p:pic>
          <p:nvPicPr>
            <p:cNvPr id="21507" name="Picture 3" descr="psn049_03_pic"/>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72" y="0"/>
              <a:ext cx="1034" cy="129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08" name="Rectangle 4"/>
            <p:cNvSpPr>
              <a:spLocks noChangeArrowheads="1"/>
            </p:cNvSpPr>
            <p:nvPr/>
          </p:nvSpPr>
          <p:spPr bwMode="auto">
            <a:xfrm>
              <a:off x="0" y="1288"/>
              <a:ext cx="2544" cy="1473"/>
            </a:xfrm>
            <a:prstGeom prst="rect">
              <a:avLst/>
            </a:prstGeom>
            <a:solidFill>
              <a:srgbClr val="FFCCC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1795">
                  <a:latin typeface="黑体" panose="02010609060101010101" pitchFamily="49" charset="-122"/>
                  <a:ea typeface="黑体" panose="02010609060101010101" pitchFamily="49" charset="-122"/>
                </a:rPr>
                <a:t>     </a:t>
              </a:r>
              <a:r>
                <a:rPr lang="zh-CN" altLang="en-US" sz="1795">
                  <a:latin typeface="黑体" panose="02010609060101010101" pitchFamily="49" charset="-122"/>
                  <a:ea typeface="黑体" panose="02010609060101010101" pitchFamily="49" charset="-122"/>
                </a:rPr>
                <a:t>笛卡儿补充了伽利略的认识，指出：如果运动没有其它原因影响，运动的物体不会向左、右方向偏，将永远沿原来的方向做匀速运动。</a:t>
              </a:r>
            </a:p>
          </p:txBody>
        </p:sp>
      </p:grpSp>
      <p:grpSp>
        <p:nvGrpSpPr>
          <p:cNvPr id="3" name="组合 20484"/>
          <p:cNvGrpSpPr/>
          <p:nvPr/>
        </p:nvGrpSpPr>
        <p:grpSpPr bwMode="auto">
          <a:xfrm>
            <a:off x="2279769" y="3433762"/>
            <a:ext cx="4401561" cy="1709738"/>
            <a:chOff x="0" y="0"/>
            <a:chExt cx="3706" cy="1436"/>
          </a:xfrm>
        </p:grpSpPr>
        <p:pic>
          <p:nvPicPr>
            <p:cNvPr id="21510" name="Picture 6" descr="niudun"/>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0" y="0"/>
              <a:ext cx="922" cy="14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11" name="Rectangle 7"/>
            <p:cNvSpPr>
              <a:spLocks noChangeArrowheads="1"/>
            </p:cNvSpPr>
            <p:nvPr/>
          </p:nvSpPr>
          <p:spPr bwMode="auto">
            <a:xfrm>
              <a:off x="1018" y="92"/>
              <a:ext cx="2688" cy="1241"/>
            </a:xfrm>
            <a:prstGeom prst="rect">
              <a:avLst/>
            </a:prstGeom>
            <a:solidFill>
              <a:srgbClr val="FFCCC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1795">
                  <a:latin typeface="黑体" panose="02010609060101010101" pitchFamily="49" charset="-122"/>
                  <a:ea typeface="黑体" panose="02010609060101010101" pitchFamily="49" charset="-122"/>
                </a:rPr>
                <a:t>     </a:t>
              </a:r>
              <a:r>
                <a:rPr lang="zh-CN" altLang="en-US" sz="1795">
                  <a:latin typeface="黑体" panose="02010609060101010101" pitchFamily="49" charset="-122"/>
                  <a:ea typeface="黑体" panose="02010609060101010101" pitchFamily="49" charset="-122"/>
                </a:rPr>
                <a:t>牛顿总结了伽利略等人的研究成果，进一步得出：一切物体在没有受到外力作用的时候，总保持匀速直线运动状态或静止状态。</a:t>
              </a:r>
            </a:p>
          </p:txBody>
        </p:sp>
      </p:grpSp>
      <p:sp>
        <p:nvSpPr>
          <p:cNvPr id="20488" name="AutoShape 8"/>
          <p:cNvSpPr>
            <a:spLocks noChangeArrowheads="1"/>
          </p:cNvSpPr>
          <p:nvPr/>
        </p:nvSpPr>
        <p:spPr bwMode="auto">
          <a:xfrm>
            <a:off x="4229948" y="2286000"/>
            <a:ext cx="570089" cy="285750"/>
          </a:xfrm>
          <a:prstGeom prst="rightArrow">
            <a:avLst>
              <a:gd name="adj1" fmla="val 50000"/>
              <a:gd name="adj2" fmla="val 50000"/>
            </a:avLst>
          </a:prstGeom>
          <a:noFill/>
          <a:ln w="9525">
            <a:solidFill>
              <a:schemeClr val="tx1"/>
            </a:solidFill>
            <a:miter lim="800000"/>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sz="1345">
              <a:latin typeface="黑体" panose="02010609060101010101" pitchFamily="49" charset="-122"/>
              <a:ea typeface="黑体" panose="02010609060101010101" pitchFamily="49" charset="-122"/>
            </a:endParaRPr>
          </a:p>
        </p:txBody>
      </p:sp>
      <p:sp>
        <p:nvSpPr>
          <p:cNvPr id="20489" name="AutoShape 9"/>
          <p:cNvSpPr>
            <a:spLocks noChangeArrowheads="1"/>
          </p:cNvSpPr>
          <p:nvPr/>
        </p:nvSpPr>
        <p:spPr bwMode="auto">
          <a:xfrm flipV="1">
            <a:off x="4115929" y="2957513"/>
            <a:ext cx="798124" cy="571500"/>
          </a:xfrm>
          <a:custGeom>
            <a:avLst/>
            <a:gdLst>
              <a:gd name="T0" fmla="*/ 10800 w 21600"/>
              <a:gd name="T1" fmla="*/ 0 h 21600"/>
              <a:gd name="T2" fmla="*/ 6480 w 21600"/>
              <a:gd name="T3" fmla="*/ 6171 h 21600"/>
              <a:gd name="T4" fmla="*/ 8640 w 21600"/>
              <a:gd name="T5" fmla="*/ 6171 h 21600"/>
              <a:gd name="T6" fmla="*/ 8640 w 21600"/>
              <a:gd name="T7" fmla="*/ 12343 h 21600"/>
              <a:gd name="T8" fmla="*/ 4320 w 21600"/>
              <a:gd name="T9" fmla="*/ 12343 h 21600"/>
              <a:gd name="T10" fmla="*/ 4320 w 21600"/>
              <a:gd name="T11" fmla="*/ 9257 h 21600"/>
              <a:gd name="T12" fmla="*/ 0 w 21600"/>
              <a:gd name="T13" fmla="*/ 15429 h 21600"/>
              <a:gd name="T14" fmla="*/ 4320 w 21600"/>
              <a:gd name="T15" fmla="*/ 21600 h 21600"/>
              <a:gd name="T16" fmla="*/ 4320 w 21600"/>
              <a:gd name="T17" fmla="*/ 18514 h 21600"/>
              <a:gd name="T18" fmla="*/ 17280 w 21600"/>
              <a:gd name="T19" fmla="*/ 18514 h 21600"/>
              <a:gd name="T20" fmla="*/ 17280 w 21600"/>
              <a:gd name="T21" fmla="*/ 21600 h 21600"/>
              <a:gd name="T22" fmla="*/ 21600 w 21600"/>
              <a:gd name="T23" fmla="*/ 15429 h 21600"/>
              <a:gd name="T24" fmla="*/ 17280 w 21600"/>
              <a:gd name="T25" fmla="*/ 9257 h 21600"/>
              <a:gd name="T26" fmla="*/ 17280 w 21600"/>
              <a:gd name="T27" fmla="*/ 12343 h 21600"/>
              <a:gd name="T28" fmla="*/ 12960 w 21600"/>
              <a:gd name="T29" fmla="*/ 12343 h 21600"/>
              <a:gd name="T30" fmla="*/ 12960 w 21600"/>
              <a:gd name="T31" fmla="*/ 6171 h 21600"/>
              <a:gd name="T32" fmla="*/ 15120 w 21600"/>
              <a:gd name="T33" fmla="*/ 6171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600" h="21600">
                <a:moveTo>
                  <a:pt x="10800" y="0"/>
                </a:moveTo>
                <a:lnTo>
                  <a:pt x="6480" y="6171"/>
                </a:lnTo>
                <a:lnTo>
                  <a:pt x="8640" y="6171"/>
                </a:lnTo>
                <a:lnTo>
                  <a:pt x="8640" y="12343"/>
                </a:lnTo>
                <a:lnTo>
                  <a:pt x="4320" y="12343"/>
                </a:lnTo>
                <a:lnTo>
                  <a:pt x="4320" y="9257"/>
                </a:lnTo>
                <a:lnTo>
                  <a:pt x="0" y="15429"/>
                </a:lnTo>
                <a:lnTo>
                  <a:pt x="4320" y="21600"/>
                </a:lnTo>
                <a:lnTo>
                  <a:pt x="4320" y="18514"/>
                </a:lnTo>
                <a:lnTo>
                  <a:pt x="17280" y="18514"/>
                </a:lnTo>
                <a:lnTo>
                  <a:pt x="17280" y="21600"/>
                </a:lnTo>
                <a:lnTo>
                  <a:pt x="21600" y="15429"/>
                </a:lnTo>
                <a:lnTo>
                  <a:pt x="17280" y="9257"/>
                </a:lnTo>
                <a:lnTo>
                  <a:pt x="17280" y="12343"/>
                </a:lnTo>
                <a:lnTo>
                  <a:pt x="12960" y="12343"/>
                </a:lnTo>
                <a:lnTo>
                  <a:pt x="12960" y="6171"/>
                </a:lnTo>
                <a:lnTo>
                  <a:pt x="15120" y="6171"/>
                </a:lnTo>
                <a:close/>
              </a:path>
            </a:pathLst>
          </a:custGeom>
          <a:noFill/>
          <a:ln w="9525">
            <a:solidFill>
              <a:schemeClr val="tx1"/>
            </a:solidFill>
            <a:miter lim="800000"/>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sz="1345">
              <a:latin typeface="黑体" panose="02010609060101010101" pitchFamily="49" charset="-122"/>
              <a:ea typeface="黑体" panose="02010609060101010101" pitchFamily="49" charset="-122"/>
            </a:endParaRPr>
          </a:p>
        </p:txBody>
      </p:sp>
      <p:grpSp>
        <p:nvGrpSpPr>
          <p:cNvPr id="4" name="组合 20489"/>
          <p:cNvGrpSpPr/>
          <p:nvPr/>
        </p:nvGrpSpPr>
        <p:grpSpPr bwMode="auto">
          <a:xfrm>
            <a:off x="1208477" y="114300"/>
            <a:ext cx="2907453" cy="3170635"/>
            <a:chOff x="0" y="0"/>
            <a:chExt cx="2448" cy="2663"/>
          </a:xfrm>
        </p:grpSpPr>
        <p:sp>
          <p:nvSpPr>
            <p:cNvPr id="21515" name="Text Box 11"/>
            <p:cNvSpPr txBox="1">
              <a:spLocks noChangeArrowheads="1"/>
            </p:cNvSpPr>
            <p:nvPr/>
          </p:nvSpPr>
          <p:spPr bwMode="auto">
            <a:xfrm>
              <a:off x="0" y="1422"/>
              <a:ext cx="2448" cy="1241"/>
            </a:xfrm>
            <a:prstGeom prst="rect">
              <a:avLst/>
            </a:prstGeom>
            <a:solidFill>
              <a:srgbClr val="FFCCCC"/>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1795">
                  <a:latin typeface="黑体" panose="02010609060101010101" pitchFamily="49" charset="-122"/>
                  <a:ea typeface="黑体" panose="02010609060101010101" pitchFamily="49" charset="-122"/>
                </a:rPr>
                <a:t>     300</a:t>
              </a:r>
              <a:r>
                <a:rPr lang="zh-CN" altLang="en-US" sz="1795">
                  <a:latin typeface="黑体" panose="02010609060101010101" pitchFamily="49" charset="-122"/>
                  <a:ea typeface="黑体" panose="02010609060101010101" pitchFamily="49" charset="-122"/>
                </a:rPr>
                <a:t>年前，伽利略曾采用类似的方法得出结论：如果物体在运动中不受到力的作用，它的速度将保持不变。</a:t>
              </a:r>
            </a:p>
          </p:txBody>
        </p:sp>
        <p:pic>
          <p:nvPicPr>
            <p:cNvPr id="21516" name="Picture 12" descr="images"/>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743" y="0"/>
              <a:ext cx="937" cy="13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20493" name="文本框 20492"/>
          <p:cNvSpPr txBox="1">
            <a:spLocks noChangeArrowheads="1"/>
          </p:cNvSpPr>
          <p:nvPr/>
        </p:nvSpPr>
        <p:spPr bwMode="auto">
          <a:xfrm>
            <a:off x="1151467" y="1815703"/>
            <a:ext cx="2262158" cy="925615"/>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a:ea typeface="黑体" panose="02010609060101010101" pitchFamily="49" charset="-122"/>
              </a:rPr>
              <a:t>缺点：没有指出静止</a:t>
            </a:r>
          </a:p>
          <a:p>
            <a:r>
              <a:rPr lang="zh-CN" altLang="en-US">
                <a:ea typeface="黑体" panose="02010609060101010101" pitchFamily="49" charset="-122"/>
              </a:rPr>
              <a:t>的物体不受力会如何</a:t>
            </a:r>
          </a:p>
          <a:p>
            <a:endParaRPr lang="zh-CN" altLang="en-US">
              <a:ea typeface="黑体" panose="02010609060101010101" pitchFamily="49" charset="-122"/>
            </a:endParaRPr>
          </a:p>
        </p:txBody>
      </p:sp>
      <p:sp>
        <p:nvSpPr>
          <p:cNvPr id="20494" name="文本框 20493"/>
          <p:cNvSpPr txBox="1">
            <a:spLocks noChangeArrowheads="1"/>
          </p:cNvSpPr>
          <p:nvPr/>
        </p:nvSpPr>
        <p:spPr bwMode="auto">
          <a:xfrm>
            <a:off x="4626634" y="1600201"/>
            <a:ext cx="3339771" cy="12033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a:ea typeface="黑体" panose="02010609060101010101" pitchFamily="49" charset="-122"/>
              </a:rPr>
              <a:t>缺点：没有指出是什么原因和运动之间的关系</a:t>
            </a:r>
          </a:p>
          <a:p>
            <a:endParaRPr lang="zh-CN" altLang="en-US">
              <a:ea typeface="黑体" panose="02010609060101010101" pitchFamily="49" charset="-122"/>
            </a:endParaRPr>
          </a:p>
          <a:p>
            <a:endParaRPr lang="zh-CN" altLang="en-US">
              <a:ea typeface="黑体" panose="02010609060101010101" pitchFamily="49" charset="-122"/>
            </a:endParaRPr>
          </a:p>
        </p:txBody>
      </p:sp>
      <p:sp>
        <p:nvSpPr>
          <p:cNvPr id="20495" name="文本框 20494"/>
          <p:cNvSpPr txBox="1">
            <a:spLocks noChangeArrowheads="1"/>
          </p:cNvSpPr>
          <p:nvPr/>
        </p:nvSpPr>
        <p:spPr bwMode="auto">
          <a:xfrm>
            <a:off x="3495959" y="3490913"/>
            <a:ext cx="4040505" cy="1939164"/>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5985">
                <a:solidFill>
                  <a:srgbClr val="FF0000"/>
                </a:solidFill>
                <a:ea typeface="黑体" panose="02010609060101010101" pitchFamily="49" charset="-122"/>
              </a:rPr>
              <a:t>完美的结论</a:t>
            </a:r>
          </a:p>
          <a:p>
            <a:endParaRPr lang="zh-CN" altLang="en-US" sz="5985">
              <a:solidFill>
                <a:srgbClr val="FF0000"/>
              </a:solidFill>
              <a:ea typeface="黑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20488"/>
                                        </p:tgtEl>
                                        <p:attrNameLst>
                                          <p:attrName>style.visibility</p:attrName>
                                        </p:attrNameLst>
                                      </p:cBhvr>
                                      <p:to>
                                        <p:strVal val="visible"/>
                                      </p:to>
                                    </p:set>
                                    <p:animEffect transition="in" filter="wipe(left)">
                                      <p:cBhvr>
                                        <p:cTn id="13" dur="500"/>
                                        <p:tgtEl>
                                          <p:spTgt spid="20488"/>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20489"/>
                                        </p:tgtEl>
                                        <p:attrNameLst>
                                          <p:attrName>style.visibility</p:attrName>
                                        </p:attrNameLst>
                                      </p:cBhvr>
                                      <p:to>
                                        <p:strVal val="visible"/>
                                      </p:to>
                                    </p:set>
                                    <p:animEffect transition="in" filter="wipe(up)">
                                      <p:cBhvr>
                                        <p:cTn id="24" dur="500"/>
                                        <p:tgtEl>
                                          <p:spTgt spid="20489"/>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0-#ppt_w/2"/>
                                          </p:val>
                                        </p:tav>
                                        <p:tav tm="100000">
                                          <p:val>
                                            <p:strVal val="#ppt_x"/>
                                          </p:val>
                                        </p:tav>
                                      </p:tavLst>
                                    </p:anim>
                                    <p:anim calcmode="lin" valueType="num">
                                      <p:cBhvr additive="base">
                                        <p:cTn id="3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0493"/>
                                        </p:tgtEl>
                                        <p:attrNameLst>
                                          <p:attrName>style.visibility</p:attrName>
                                        </p:attrNameLst>
                                      </p:cBhvr>
                                      <p:to>
                                        <p:strVal val="visible"/>
                                      </p:to>
                                    </p:set>
                                    <p:anim calcmode="lin" valueType="num">
                                      <p:cBhvr additive="base">
                                        <p:cTn id="35" dur="500" fill="hold"/>
                                        <p:tgtEl>
                                          <p:spTgt spid="20493"/>
                                        </p:tgtEl>
                                        <p:attrNameLst>
                                          <p:attrName>ppt_x</p:attrName>
                                        </p:attrNameLst>
                                      </p:cBhvr>
                                      <p:tavLst>
                                        <p:tav tm="0">
                                          <p:val>
                                            <p:strVal val="#ppt_x"/>
                                          </p:val>
                                        </p:tav>
                                        <p:tav tm="100000">
                                          <p:val>
                                            <p:strVal val="#ppt_x"/>
                                          </p:val>
                                        </p:tav>
                                      </p:tavLst>
                                    </p:anim>
                                    <p:anim calcmode="lin" valueType="num">
                                      <p:cBhvr additive="base">
                                        <p:cTn id="36" dur="500" fill="hold"/>
                                        <p:tgtEl>
                                          <p:spTgt spid="20493"/>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0494"/>
                                        </p:tgtEl>
                                        <p:attrNameLst>
                                          <p:attrName>style.visibility</p:attrName>
                                        </p:attrNameLst>
                                      </p:cBhvr>
                                      <p:to>
                                        <p:strVal val="visible"/>
                                      </p:to>
                                    </p:set>
                                    <p:anim calcmode="lin" valueType="num">
                                      <p:cBhvr additive="base">
                                        <p:cTn id="41" dur="500" fill="hold"/>
                                        <p:tgtEl>
                                          <p:spTgt spid="20494"/>
                                        </p:tgtEl>
                                        <p:attrNameLst>
                                          <p:attrName>ppt_x</p:attrName>
                                        </p:attrNameLst>
                                      </p:cBhvr>
                                      <p:tavLst>
                                        <p:tav tm="0">
                                          <p:val>
                                            <p:strVal val="#ppt_x"/>
                                          </p:val>
                                        </p:tav>
                                        <p:tav tm="100000">
                                          <p:val>
                                            <p:strVal val="#ppt_x"/>
                                          </p:val>
                                        </p:tav>
                                      </p:tavLst>
                                    </p:anim>
                                    <p:anim calcmode="lin" valueType="num">
                                      <p:cBhvr additive="base">
                                        <p:cTn id="42" dur="500" fill="hold"/>
                                        <p:tgtEl>
                                          <p:spTgt spid="20494"/>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0495"/>
                                        </p:tgtEl>
                                        <p:attrNameLst>
                                          <p:attrName>style.visibility</p:attrName>
                                        </p:attrNameLst>
                                      </p:cBhvr>
                                      <p:to>
                                        <p:strVal val="visible"/>
                                      </p:to>
                                    </p:set>
                                    <p:anim calcmode="lin" valueType="num">
                                      <p:cBhvr additive="base">
                                        <p:cTn id="47" dur="500" fill="hold"/>
                                        <p:tgtEl>
                                          <p:spTgt spid="20495"/>
                                        </p:tgtEl>
                                        <p:attrNameLst>
                                          <p:attrName>ppt_x</p:attrName>
                                        </p:attrNameLst>
                                      </p:cBhvr>
                                      <p:tavLst>
                                        <p:tav tm="0">
                                          <p:val>
                                            <p:strVal val="#ppt_x"/>
                                          </p:val>
                                        </p:tav>
                                        <p:tav tm="100000">
                                          <p:val>
                                            <p:strVal val="#ppt_x"/>
                                          </p:val>
                                        </p:tav>
                                      </p:tavLst>
                                    </p:anim>
                                    <p:anim calcmode="lin" valueType="num">
                                      <p:cBhvr additive="base">
                                        <p:cTn id="48" dur="500" fill="hold"/>
                                        <p:tgtEl>
                                          <p:spTgt spid="204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8" grpId="0" animBg="1"/>
      <p:bldP spid="20489" grpId="0" animBg="1"/>
      <p:bldP spid="20493" grpId="0" bldLvl="0" animBg="1"/>
      <p:bldP spid="20494" grpId="0" bldLvl="0" animBg="1"/>
      <p:bldP spid="20495"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图片 4097" descr="010223_80070_p911_07"/>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11126" y="646639"/>
            <a:ext cx="7393173" cy="44954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2" name="矩形 4098"/>
          <p:cNvSpPr>
            <a:spLocks noChangeAspect="1" noChangeArrowheads="1" noChangeShapeType="1" noTextEdit="1"/>
          </p:cNvSpPr>
          <p:nvPr/>
        </p:nvSpPr>
        <p:spPr bwMode="auto">
          <a:xfrm>
            <a:off x="2340360" y="847839"/>
            <a:ext cx="5058352" cy="832247"/>
          </a:xfrm>
          <a:prstGeom prst="rect">
            <a:avLst/>
          </a:prstGeom>
          <a:extLst>
            <a:ext uri="{91240B29-F687-4F45-9708-019B960494DF}">
              <a14:hiddenLine xmlns:a14="http://schemas.microsoft.com/office/drawing/2010/main" xmlns="" w="9525">
                <a:noFill/>
                <a:round/>
              </a14:hiddenLine>
            </a:ext>
          </a:extLst>
        </p:spPr>
        <p:txBody>
          <a:bodyPr wrap="none" fromWordArt="1">
            <a:prstTxWarp prst="textPlain">
              <a:avLst>
                <a:gd name="adj" fmla="val 50000"/>
              </a:avLst>
            </a:prstTxWarp>
            <a:scene3d>
              <a:camera prst="legacyObliqueRight"/>
              <a:lightRig rig="legacyFlat1" dir="t"/>
            </a:scene3d>
            <a:sp3d extrusionH="430200" prstMaterial="legacyPlastic">
              <a:extrusionClr>
                <a:srgbClr val="5E9EFF"/>
              </a:extrusionClr>
              <a:contourClr>
                <a:srgbClr val="5E9EFF"/>
              </a:contourClr>
            </a:sp3d>
          </a:bodyPr>
          <a:lstStyle/>
          <a:p>
            <a:pPr algn="ctr"/>
            <a:r>
              <a:rPr lang="zh-CN" altLang="en-US" sz="4040" dirty="0">
                <a:gradFill rotWithShape="1">
                  <a:gsLst>
                    <a:gs pos="0">
                      <a:srgbClr val="5E9EFF"/>
                    </a:gs>
                    <a:gs pos="39999">
                      <a:srgbClr val="85C2FF"/>
                    </a:gs>
                    <a:gs pos="70000">
                      <a:srgbClr val="C4D6EB"/>
                    </a:gs>
                    <a:gs pos="100000">
                      <a:srgbClr val="FFEBFA"/>
                    </a:gs>
                  </a:gsLst>
                  <a:lin ang="5400000" scaled="1"/>
                </a:gradFill>
                <a:effectLst>
                  <a:outerShdw dist="35921" dir="2700000" algn="ctr" rotWithShape="0">
                    <a:srgbClr val="990000"/>
                  </a:outerShdw>
                </a:effectLst>
                <a:latin typeface="华文新魏" panose="02010800040101010101" pitchFamily="2" charset="-122"/>
                <a:ea typeface="华文新魏" panose="02010800040101010101" pitchFamily="2" charset="-122"/>
              </a:rPr>
              <a:t>牛顿第一定律</a:t>
            </a:r>
          </a:p>
        </p:txBody>
      </p:sp>
      <p:sp>
        <p:nvSpPr>
          <p:cNvPr id="5123" name="矩形 4099" descr="沙滩"/>
          <p:cNvSpPr>
            <a:spLocks noChangeArrowheads="1" noChangeShapeType="1" noTextEdit="1"/>
          </p:cNvSpPr>
          <p:nvPr/>
        </p:nvSpPr>
        <p:spPr bwMode="auto">
          <a:xfrm rot="5400000">
            <a:off x="-10400" y="2464998"/>
            <a:ext cx="3618310" cy="807626"/>
          </a:xfrm>
          <a:prstGeom prst="rect">
            <a:avLst/>
          </a:prstGeom>
        </p:spPr>
        <p:txBody>
          <a:bodyPr vert="eaVert" wrap="none" fromWordArt="1">
            <a:prstTxWarp prst="textPlain">
              <a:avLst>
                <a:gd name="adj" fmla="val 50000"/>
              </a:avLst>
            </a:prstTxWarp>
          </a:bodyPr>
          <a:lstStyle/>
          <a:p>
            <a:pPr algn="ctr" fontAlgn="auto"/>
            <a:r>
              <a:rPr lang="zh-CN" altLang="en-US" kern="10">
                <a:ln w="12700">
                  <a:solidFill>
                    <a:srgbClr val="FF0000"/>
                  </a:solidFill>
                  <a:round/>
                </a:ln>
                <a:blipFill dpi="0" rotWithShape="0">
                  <a:blip r:embed="rId4"/>
                  <a:srcRect/>
                  <a:tile tx="0" ty="0" sx="100000" sy="100000" flip="none" algn="tl"/>
                </a:blipFill>
                <a:effectLst>
                  <a:outerShdw dist="53882" dir="2700000" algn="ctr" rotWithShape="0">
                    <a:srgbClr val="CBCBCB">
                      <a:alpha val="75999"/>
                    </a:srgbClr>
                  </a:outerShdw>
                </a:effectLst>
                <a:latin typeface="宋体" panose="02010600030101010101" pitchFamily="2" charset="-122"/>
              </a:rPr>
              <a:t>第一节</a:t>
            </a:r>
          </a:p>
        </p:txBody>
      </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21505"/>
          <p:cNvSpPr/>
          <p:nvPr/>
        </p:nvSpPr>
        <p:spPr>
          <a:xfrm>
            <a:off x="1501834" y="519113"/>
            <a:ext cx="4849318" cy="1388423"/>
          </a:xfrm>
          <a:prstGeom prst="rect">
            <a:avLst/>
          </a:prstGeom>
          <a:noFill/>
          <a:ln w="9525">
            <a:noFill/>
          </a:ln>
          <a:scene3d>
            <a:camera prst="legacyObliqueTopRight">
              <a:rot lat="0" lon="0" rev="0"/>
            </a:camera>
            <a:lightRig rig="legacyFlat3" dir="b"/>
          </a:scene3d>
          <a:sp3d extrusionH="1801800" prstMaterial="legacyMatte">
            <a:bevelT w="13500" h="13500" prst="angle"/>
            <a:bevelB w="13500" h="13500" prst="angle"/>
          </a:sp3d>
        </p:spPr>
        <p:txBody>
          <a:bodyPr>
            <a:spAutoFit/>
            <a:flatTx/>
          </a:bodyPr>
          <a:lstStyle/>
          <a:p>
            <a:pPr indent="199390" algn="just"/>
            <a:r>
              <a:rPr lang="zh-CN" altLang="en-US" noProof="1">
                <a:solidFill>
                  <a:srgbClr val="FFFF00"/>
                </a:solidFill>
                <a:effectLst>
                  <a:outerShdw blurRad="38100" dist="38100" dir="2700000">
                    <a:srgbClr val="C0C0C0"/>
                  </a:outerShdw>
                </a:effectLst>
                <a:latin typeface="黑体" panose="02010609060101010101" pitchFamily="49" charset="-122"/>
                <a:ea typeface="黑体" panose="02010609060101010101" pitchFamily="49" charset="-122"/>
              </a:rPr>
              <a:t>   </a:t>
            </a:r>
            <a:r>
              <a:rPr lang="zh-CN" altLang="en-US" sz="2800" noProof="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一切</a:t>
            </a:r>
            <a:r>
              <a:rPr lang="zh-CN" altLang="en-US" sz="2800"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物体在</a:t>
            </a:r>
            <a:r>
              <a:rPr lang="zh-CN" altLang="en-US" sz="2800" noProof="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没有受到力</a:t>
            </a:r>
            <a:r>
              <a:rPr lang="zh-CN" altLang="en-US" sz="2800"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的作用时，</a:t>
            </a:r>
            <a:r>
              <a:rPr lang="zh-CN" altLang="en-US" sz="2800" noProof="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总</a:t>
            </a:r>
            <a:r>
              <a:rPr lang="zh-CN" altLang="en-US" sz="2800"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保持</a:t>
            </a:r>
            <a:r>
              <a:rPr lang="zh-CN" altLang="en-US" sz="2800" noProof="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静止状态</a:t>
            </a:r>
            <a:r>
              <a:rPr lang="zh-CN" altLang="en-US" sz="2800"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或</a:t>
            </a:r>
            <a:r>
              <a:rPr lang="zh-CN" altLang="en-US" sz="2800" noProof="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匀速直线运动状态</a:t>
            </a:r>
            <a:r>
              <a:rPr lang="zh-CN" altLang="en-US" sz="2800"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zh-CN" altLang="en-US"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pic>
        <p:nvPicPr>
          <p:cNvPr id="22530" name="图片 21506" descr="101"/>
          <p:cNvPicPr>
            <a:picLocks noChangeAspect="1" noChangeArrowheads="1"/>
          </p:cNvPicPr>
          <p:nvPr/>
        </p:nvPicPr>
        <p:blipFill>
          <a:blip r:embed="rId3">
            <a:extLst>
              <a:ext uri="{28A0092B-C50C-407E-A947-70E740481C1C}">
                <a14:useLocalDpi xmlns:a14="http://schemas.microsoft.com/office/drawing/2010/main" xmlns="" val="0"/>
              </a:ext>
            </a:extLst>
          </a:blip>
          <a:srcRect r="12750" b="1384"/>
          <a:stretch>
            <a:fillRect/>
          </a:stretch>
        </p:blipFill>
        <p:spPr bwMode="auto">
          <a:xfrm>
            <a:off x="6351152" y="427292"/>
            <a:ext cx="1372964" cy="18692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08" name="文本框 21507"/>
          <p:cNvSpPr txBox="1"/>
          <p:nvPr/>
        </p:nvSpPr>
        <p:spPr>
          <a:xfrm>
            <a:off x="1143034" y="-305"/>
            <a:ext cx="4579714" cy="714234"/>
          </a:xfrm>
          <a:prstGeom prst="rect">
            <a:avLst/>
          </a:prstGeom>
          <a:noFill/>
          <a:ln w="9525">
            <a:noFill/>
          </a:ln>
        </p:spPr>
        <p:txBody>
          <a:bodyPr>
            <a:spAutoFit/>
          </a:bodyPr>
          <a:lstStyle/>
          <a:p>
            <a:pPr>
              <a:spcBef>
                <a:spcPct val="50000"/>
              </a:spcBef>
            </a:pPr>
            <a:r>
              <a:rPr lang="zh-CN" altLang="en-US" sz="4040" noProof="1">
                <a:solidFill>
                  <a:srgbClr val="FF0000"/>
                </a:solidFill>
                <a:effectLst>
                  <a:outerShdw blurRad="38100" dist="38100" dir="2700000">
                    <a:srgbClr val="C0C0C0"/>
                  </a:outerShdw>
                </a:effectLst>
                <a:latin typeface="Arial" panose="020B0604020202020204" pitchFamily="34" charset="0"/>
                <a:ea typeface="黑体" panose="02010609060101010101" pitchFamily="49" charset="-122"/>
              </a:rPr>
              <a:t>一、牛顿第一定律：</a:t>
            </a:r>
          </a:p>
        </p:txBody>
      </p:sp>
      <p:sp>
        <p:nvSpPr>
          <p:cNvPr id="21509" name="矩形 21508"/>
          <p:cNvSpPr/>
          <p:nvPr/>
        </p:nvSpPr>
        <p:spPr>
          <a:xfrm>
            <a:off x="1022010" y="1921097"/>
            <a:ext cx="6350553" cy="415756"/>
          </a:xfrm>
          <a:prstGeom prst="rect">
            <a:avLst/>
          </a:prstGeom>
          <a:noFill/>
          <a:ln w="9525">
            <a:noFill/>
          </a:ln>
          <a:scene3d>
            <a:camera prst="legacyObliqueTopRight">
              <a:rot lat="0" lon="0" rev="0"/>
            </a:camera>
            <a:lightRig rig="legacyFlat3" dir="b"/>
          </a:scene3d>
          <a:sp3d extrusionH="1801800" prstMaterial="legacyMatte">
            <a:bevelT w="13500" h="13500" prst="angle"/>
            <a:bevelB w="13500" h="13500" prst="angle"/>
          </a:sp3d>
        </p:spPr>
        <p:txBody>
          <a:bodyPr>
            <a:spAutoFit/>
            <a:flatTx/>
          </a:bodyPr>
          <a:lstStyle/>
          <a:p>
            <a:pPr indent="199390" algn="just" eaLnBrk="0" hangingPunct="0"/>
            <a:r>
              <a:rPr lang="en-US" altLang="zh-CN" sz="2095" noProof="1">
                <a:effectLst>
                  <a:outerShdw blurRad="38100" dist="38100" dir="2700000">
                    <a:srgbClr val="C0C0C0"/>
                  </a:outerShdw>
                </a:effectLst>
                <a:latin typeface="黑体" panose="02010609060101010101" pitchFamily="49" charset="-122"/>
                <a:ea typeface="黑体" panose="02010609060101010101" pitchFamily="49" charset="-122"/>
              </a:rPr>
              <a:t>1</a:t>
            </a:r>
            <a:r>
              <a:rPr lang="zh-CN" altLang="en-US" sz="2095" noProof="1">
                <a:effectLst>
                  <a:outerShdw blurRad="38100" dist="38100" dir="2700000">
                    <a:srgbClr val="C0C0C0"/>
                  </a:outerShdw>
                </a:effectLst>
                <a:latin typeface="黑体" panose="02010609060101010101" pitchFamily="49" charset="-122"/>
                <a:ea typeface="黑体" panose="02010609060101010101" pitchFamily="49" charset="-122"/>
              </a:rPr>
              <a:t>）</a:t>
            </a:r>
            <a:r>
              <a:rPr lang="zh-CN" altLang="en-US" noProof="1">
                <a:solidFill>
                  <a:srgbClr val="FF0000"/>
                </a:solidFill>
                <a:effectLst>
                  <a:outerShdw blurRad="38100" dist="38100" dir="2700000">
                    <a:srgbClr val="C0C0C0"/>
                  </a:outerShdw>
                </a:effectLst>
                <a:latin typeface="黑体" panose="02010609060101010101" pitchFamily="49" charset="-122"/>
                <a:ea typeface="黑体" panose="02010609060101010101" pitchFamily="49" charset="-122"/>
              </a:rPr>
              <a:t>一切</a:t>
            </a:r>
            <a:r>
              <a:rPr lang="zh-CN" altLang="en-US" sz="2095" noProof="1">
                <a:effectLst>
                  <a:outerShdw blurRad="38100" dist="38100" dir="2700000">
                    <a:srgbClr val="C0C0C0"/>
                  </a:outerShdw>
                </a:effectLst>
                <a:latin typeface="黑体" panose="02010609060101010101" pitchFamily="49" charset="-122"/>
                <a:ea typeface="黑体" panose="02010609060101010101" pitchFamily="49" charset="-122"/>
              </a:rPr>
              <a:t>物体都遵守牛顿第一定律。</a:t>
            </a:r>
            <a:endParaRPr lang="zh-CN" altLang="en-US" sz="2095" noProof="1">
              <a:solidFill>
                <a:schemeClr val="bg1"/>
              </a:solidFill>
              <a:effectLst>
                <a:outerShdw blurRad="38100" dist="38100" dir="2700000">
                  <a:srgbClr val="C0C0C0"/>
                </a:outerShdw>
              </a:effectLst>
              <a:latin typeface="黑体" panose="02010609060101010101" pitchFamily="49" charset="-122"/>
              <a:ea typeface="黑体" panose="02010609060101010101" pitchFamily="49" charset="-122"/>
            </a:endParaRPr>
          </a:p>
        </p:txBody>
      </p:sp>
      <p:sp>
        <p:nvSpPr>
          <p:cNvPr id="21510" name="矩形 21509"/>
          <p:cNvSpPr/>
          <p:nvPr/>
        </p:nvSpPr>
        <p:spPr>
          <a:xfrm>
            <a:off x="1022010" y="3455179"/>
            <a:ext cx="6841067" cy="969710"/>
          </a:xfrm>
          <a:prstGeom prst="rect">
            <a:avLst/>
          </a:prstGeom>
          <a:noFill/>
          <a:ln w="9525">
            <a:noFill/>
          </a:ln>
          <a:scene3d>
            <a:camera prst="legacyObliqueTopRight">
              <a:rot lat="0" lon="0" rev="0"/>
            </a:camera>
            <a:lightRig rig="legacyFlat3" dir="b"/>
          </a:scene3d>
          <a:sp3d extrusionH="1801800" prstMaterial="legacyMatte">
            <a:bevelT w="13500" h="13500" prst="angle"/>
            <a:bevelB w="13500" h="13500" prst="angle"/>
          </a:sp3d>
        </p:spPr>
        <p:txBody>
          <a:bodyPr>
            <a:spAutoFit/>
            <a:flatTx/>
          </a:bodyPr>
          <a:lstStyle/>
          <a:p>
            <a:pPr indent="199390" algn="just" eaLnBrk="0" hangingPunct="0"/>
            <a:r>
              <a:rPr lang="en-US" altLang="zh-CN" sz="2095" noProof="1">
                <a:effectLst>
                  <a:outerShdw blurRad="38100" dist="38100" dir="2700000">
                    <a:srgbClr val="C0C0C0"/>
                  </a:outerShdw>
                </a:effectLst>
                <a:latin typeface="黑体" panose="02010609060101010101" pitchFamily="49" charset="-122"/>
                <a:ea typeface="黑体" panose="02010609060101010101" pitchFamily="49" charset="-122"/>
              </a:rPr>
              <a:t>4</a:t>
            </a:r>
            <a:r>
              <a:rPr lang="zh-CN" altLang="en-US" sz="2095" noProof="1">
                <a:effectLst>
                  <a:outerShdw blurRad="38100" dist="38100" dir="2700000">
                    <a:srgbClr val="C0C0C0"/>
                  </a:outerShdw>
                </a:effectLst>
                <a:latin typeface="黑体" panose="02010609060101010101" pitchFamily="49" charset="-122"/>
                <a:ea typeface="黑体" panose="02010609060101010101" pitchFamily="49" charset="-122"/>
              </a:rPr>
              <a:t>）物体的运动不需要力来维持。</a:t>
            </a:r>
          </a:p>
          <a:p>
            <a:pPr indent="199390" algn="just" eaLnBrk="0" hangingPunct="0"/>
            <a:r>
              <a:rPr lang="zh-CN" altLang="en-US" sz="3590" noProof="1">
                <a:solidFill>
                  <a:srgbClr val="FF0000"/>
                </a:solidFill>
                <a:effectLst>
                  <a:outerShdw blurRad="38100" dist="38100" dir="2700000">
                    <a:srgbClr val="C0C0C0"/>
                  </a:outerShdw>
                </a:effectLst>
                <a:latin typeface="黑体" panose="02010609060101010101" pitchFamily="49" charset="-122"/>
                <a:ea typeface="黑体" panose="02010609060101010101" pitchFamily="49" charset="-122"/>
              </a:rPr>
              <a:t>力是改变物体运动状态的原因</a:t>
            </a:r>
          </a:p>
        </p:txBody>
      </p:sp>
      <p:sp>
        <p:nvSpPr>
          <p:cNvPr id="21511" name="矩形 21510"/>
          <p:cNvSpPr/>
          <p:nvPr/>
        </p:nvSpPr>
        <p:spPr>
          <a:xfrm>
            <a:off x="1022010" y="4424890"/>
            <a:ext cx="6356491" cy="415756"/>
          </a:xfrm>
          <a:prstGeom prst="rect">
            <a:avLst/>
          </a:prstGeom>
          <a:noFill/>
          <a:ln w="9525">
            <a:noFill/>
          </a:ln>
          <a:scene3d>
            <a:camera prst="legacyObliqueTopRight">
              <a:rot lat="0" lon="0" rev="0"/>
            </a:camera>
            <a:lightRig rig="legacyFlat3" dir="b"/>
          </a:scene3d>
          <a:sp3d extrusionH="1801800" prstMaterial="legacyMatte">
            <a:bevelT w="13500" h="13500" prst="angle"/>
            <a:bevelB w="13500" h="13500" prst="angle"/>
          </a:sp3d>
        </p:spPr>
        <p:txBody>
          <a:bodyPr>
            <a:spAutoFit/>
            <a:flatTx/>
          </a:bodyPr>
          <a:lstStyle/>
          <a:p>
            <a:pPr indent="199390" eaLnBrk="0" hangingPunct="0"/>
            <a:r>
              <a:rPr lang="en-US" altLang="zh-CN" sz="2095" noProof="1">
                <a:effectLst>
                  <a:outerShdw blurRad="38100" dist="38100" dir="2700000">
                    <a:srgbClr val="C0C0C0"/>
                  </a:outerShdw>
                </a:effectLst>
                <a:latin typeface="黑体" panose="02010609060101010101" pitchFamily="49" charset="-122"/>
                <a:ea typeface="黑体" panose="02010609060101010101" pitchFamily="49" charset="-122"/>
              </a:rPr>
              <a:t>5</a:t>
            </a:r>
            <a:r>
              <a:rPr lang="zh-CN" altLang="en-US" sz="2095" noProof="1">
                <a:effectLst>
                  <a:outerShdw blurRad="38100" dist="38100" dir="2700000">
                    <a:srgbClr val="C0C0C0"/>
                  </a:outerShdw>
                </a:effectLst>
                <a:latin typeface="黑体" panose="02010609060101010101" pitchFamily="49" charset="-122"/>
                <a:ea typeface="黑体" panose="02010609060101010101" pitchFamily="49" charset="-122"/>
              </a:rPr>
              <a:t>）牛顿第一定律不可能用实验直接验证。</a:t>
            </a:r>
          </a:p>
        </p:txBody>
      </p:sp>
      <p:sp>
        <p:nvSpPr>
          <p:cNvPr id="21512" name="矩形 21511"/>
          <p:cNvSpPr/>
          <p:nvPr/>
        </p:nvSpPr>
        <p:spPr>
          <a:xfrm>
            <a:off x="1022009" y="2356248"/>
            <a:ext cx="7320892" cy="461908"/>
          </a:xfrm>
          <a:prstGeom prst="rect">
            <a:avLst/>
          </a:prstGeom>
          <a:noFill/>
          <a:ln w="9525">
            <a:noFill/>
          </a:ln>
          <a:scene3d>
            <a:camera prst="legacyObliqueTopRight">
              <a:rot lat="0" lon="0" rev="0"/>
            </a:camera>
            <a:lightRig rig="legacyFlat3" dir="b"/>
          </a:scene3d>
          <a:sp3d extrusionH="1801800" prstMaterial="legacyMatte">
            <a:bevelT w="13500" h="13500" prst="angle"/>
            <a:bevelB w="13500" h="13500" prst="angle"/>
          </a:sp3d>
        </p:spPr>
        <p:txBody>
          <a:bodyPr>
            <a:spAutoFit/>
            <a:flatTx/>
          </a:bodyPr>
          <a:lstStyle/>
          <a:p>
            <a:pPr indent="199390" eaLnBrk="0" hangingPunct="0"/>
            <a:r>
              <a:rPr lang="en-US" altLang="zh-CN" sz="2095" noProof="1">
                <a:effectLst>
                  <a:outerShdw blurRad="38100" dist="38100" dir="2700000">
                    <a:srgbClr val="C0C0C0"/>
                  </a:outerShdw>
                </a:effectLst>
                <a:latin typeface="黑体" panose="02010609060101010101" pitchFamily="49" charset="-122"/>
                <a:ea typeface="黑体" panose="02010609060101010101" pitchFamily="49" charset="-122"/>
              </a:rPr>
              <a:t>2</a:t>
            </a:r>
            <a:r>
              <a:rPr lang="zh-CN" altLang="en-US" sz="2095" noProof="1">
                <a:effectLst>
                  <a:outerShdw blurRad="38100" dist="38100" dir="2700000">
                    <a:srgbClr val="C0C0C0"/>
                  </a:outerShdw>
                </a:effectLst>
                <a:latin typeface="黑体" panose="02010609060101010101" pitchFamily="49" charset="-122"/>
                <a:ea typeface="黑体" panose="02010609060101010101" pitchFamily="49" charset="-122"/>
              </a:rPr>
              <a:t>）“牛顿第一定律”表达了物体</a:t>
            </a:r>
            <a:r>
              <a:rPr lang="zh-CN" altLang="en-US" sz="2395" noProof="1">
                <a:solidFill>
                  <a:srgbClr val="FF0000"/>
                </a:solidFill>
                <a:effectLst>
                  <a:outerShdw blurRad="38100" dist="38100" dir="2700000">
                    <a:srgbClr val="C0C0C0"/>
                  </a:outerShdw>
                </a:effectLst>
                <a:latin typeface="黑体" panose="02010609060101010101" pitchFamily="49" charset="-122"/>
                <a:ea typeface="黑体" panose="02010609060101010101" pitchFamily="49" charset="-122"/>
              </a:rPr>
              <a:t>不受外力</a:t>
            </a:r>
            <a:r>
              <a:rPr lang="zh-CN" altLang="en-US" sz="2095" i="1" noProof="1">
                <a:effectLst>
                  <a:outerShdw blurRad="38100" dist="38100" dir="2700000">
                    <a:srgbClr val="C0C0C0"/>
                  </a:outerShdw>
                </a:effectLst>
                <a:latin typeface="黑体" panose="02010609060101010101" pitchFamily="49" charset="-122"/>
                <a:ea typeface="黑体" panose="02010609060101010101" pitchFamily="49" charset="-122"/>
              </a:rPr>
              <a:t>时</a:t>
            </a:r>
            <a:r>
              <a:rPr lang="zh-CN" altLang="en-US" sz="2095" noProof="1">
                <a:effectLst>
                  <a:outerShdw blurRad="38100" dist="38100" dir="2700000">
                    <a:srgbClr val="C0C0C0"/>
                  </a:outerShdw>
                </a:effectLst>
                <a:latin typeface="黑体" panose="02010609060101010101" pitchFamily="49" charset="-122"/>
                <a:ea typeface="黑体" panose="02010609060101010101" pitchFamily="49" charset="-122"/>
              </a:rPr>
              <a:t>的运动规律</a:t>
            </a:r>
          </a:p>
        </p:txBody>
      </p:sp>
      <p:sp>
        <p:nvSpPr>
          <p:cNvPr id="21513" name="矩形 21512"/>
          <p:cNvSpPr/>
          <p:nvPr/>
        </p:nvSpPr>
        <p:spPr>
          <a:xfrm>
            <a:off x="1022010" y="2716230"/>
            <a:ext cx="6841067" cy="738950"/>
          </a:xfrm>
          <a:prstGeom prst="rect">
            <a:avLst/>
          </a:prstGeom>
          <a:noFill/>
          <a:ln w="9525">
            <a:noFill/>
          </a:ln>
          <a:scene3d>
            <a:camera prst="legacyObliqueTopRight">
              <a:rot lat="0" lon="0" rev="0"/>
            </a:camera>
            <a:lightRig rig="legacyFlat3" dir="b"/>
          </a:scene3d>
          <a:sp3d extrusionH="1801800" prstMaterial="legacyMatte">
            <a:bevelT w="13500" h="13500" prst="angle"/>
            <a:bevelB w="13500" h="13500" prst="angle"/>
          </a:sp3d>
        </p:spPr>
        <p:txBody>
          <a:bodyPr>
            <a:spAutoFit/>
            <a:flatTx/>
          </a:bodyPr>
          <a:lstStyle/>
          <a:p>
            <a:pPr marL="602615" indent="-402590" algn="just" eaLnBrk="0" hangingPunct="0"/>
            <a:r>
              <a:rPr lang="en-US" altLang="zh-CN" sz="2095" noProof="1">
                <a:effectLst>
                  <a:outerShdw blurRad="38100" dist="38100" dir="2700000">
                    <a:srgbClr val="C0C0C0"/>
                  </a:outerShdw>
                </a:effectLst>
                <a:latin typeface="黑体" panose="02010609060101010101" pitchFamily="49" charset="-122"/>
                <a:ea typeface="黑体" panose="02010609060101010101" pitchFamily="49" charset="-122"/>
              </a:rPr>
              <a:t>3</a:t>
            </a:r>
            <a:r>
              <a:rPr lang="zh-CN" altLang="en-US" sz="2095" noProof="1">
                <a:effectLst>
                  <a:outerShdw blurRad="38100" dist="38100" dir="2700000">
                    <a:srgbClr val="C0C0C0"/>
                  </a:outerShdw>
                </a:effectLst>
                <a:latin typeface="黑体" panose="02010609060101010101" pitchFamily="49" charset="-122"/>
                <a:ea typeface="黑体" panose="02010609060101010101" pitchFamily="49" charset="-122"/>
              </a:rPr>
              <a:t>）物体不受力时，物体具有保持原来运动状态保持不变的性质。</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1506"/>
                                        </p:tgtEl>
                                        <p:attrNameLst>
                                          <p:attrName>style.visibility</p:attrName>
                                        </p:attrNameLst>
                                      </p:cBhvr>
                                      <p:to>
                                        <p:strVal val="visible"/>
                                      </p:to>
                                    </p:set>
                                    <p:anim calcmode="discrete" valueType="clr">
                                      <p:cBhvr override="childStyle">
                                        <p:cTn id="7" dur="80"/>
                                        <p:tgtEl>
                                          <p:spTgt spid="2150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1506"/>
                                        </p:tgtEl>
                                        <p:attrNameLst>
                                          <p:attrName>fillcolor</p:attrName>
                                        </p:attrNameLst>
                                      </p:cBhvr>
                                      <p:tavLst>
                                        <p:tav tm="0">
                                          <p:val>
                                            <p:clrVal>
                                              <a:schemeClr val="accent2"/>
                                            </p:clrVal>
                                          </p:val>
                                        </p:tav>
                                        <p:tav tm="50000">
                                          <p:val>
                                            <p:clrVal>
                                              <a:schemeClr val="hlink"/>
                                            </p:clrVal>
                                          </p:val>
                                        </p:tav>
                                      </p:tavLst>
                                    </p:anim>
                                    <p:set>
                                      <p:cBhvr>
                                        <p:cTn id="9" dur="80"/>
                                        <p:tgtEl>
                                          <p:spTgt spid="21506"/>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1509"/>
                                        </p:tgtEl>
                                        <p:attrNameLst>
                                          <p:attrName>style.visibility</p:attrName>
                                        </p:attrNameLst>
                                      </p:cBhvr>
                                      <p:to>
                                        <p:strVal val="visible"/>
                                      </p:to>
                                    </p:set>
                                    <p:animEffect transition="in" filter="blinds(horizontal)">
                                      <p:cBhvr>
                                        <p:cTn id="14" dur="500"/>
                                        <p:tgtEl>
                                          <p:spTgt spid="21509"/>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21512"/>
                                        </p:tgtEl>
                                        <p:attrNameLst>
                                          <p:attrName>style.visibility</p:attrName>
                                        </p:attrNameLst>
                                      </p:cBhvr>
                                      <p:to>
                                        <p:strVal val="visible"/>
                                      </p:to>
                                    </p:set>
                                    <p:animEffect transition="in" filter="blinds(horizontal)">
                                      <p:cBhvr>
                                        <p:cTn id="19" dur="500"/>
                                        <p:tgtEl>
                                          <p:spTgt spid="21512"/>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21513"/>
                                        </p:tgtEl>
                                        <p:attrNameLst>
                                          <p:attrName>style.visibility</p:attrName>
                                        </p:attrNameLst>
                                      </p:cBhvr>
                                      <p:to>
                                        <p:strVal val="visible"/>
                                      </p:to>
                                    </p:set>
                                    <p:animEffect transition="in" filter="blinds(horizontal)">
                                      <p:cBhvr>
                                        <p:cTn id="24" dur="500"/>
                                        <p:tgtEl>
                                          <p:spTgt spid="21513"/>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21510"/>
                                        </p:tgtEl>
                                        <p:attrNameLst>
                                          <p:attrName>style.visibility</p:attrName>
                                        </p:attrNameLst>
                                      </p:cBhvr>
                                      <p:to>
                                        <p:strVal val="visible"/>
                                      </p:to>
                                    </p:set>
                                    <p:animEffect transition="in" filter="blinds(horizontal)">
                                      <p:cBhvr>
                                        <p:cTn id="29" dur="500"/>
                                        <p:tgtEl>
                                          <p:spTgt spid="21510"/>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21511"/>
                                        </p:tgtEl>
                                        <p:attrNameLst>
                                          <p:attrName>style.visibility</p:attrName>
                                        </p:attrNameLst>
                                      </p:cBhvr>
                                      <p:to>
                                        <p:strVal val="visible"/>
                                      </p:to>
                                    </p:set>
                                    <p:animEffect transition="in" filter="blinds(horizontal)">
                                      <p:cBhvr>
                                        <p:cTn id="34" dur="500"/>
                                        <p:tgtEl>
                                          <p:spTgt spid="215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9" grpId="0"/>
      <p:bldP spid="21510" grpId="0"/>
      <p:bldP spid="21511" grpId="0"/>
      <p:bldP spid="21512" grpId="0"/>
      <p:bldP spid="215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 Box 2"/>
          <p:cNvSpPr txBox="1">
            <a:spLocks noChangeArrowheads="1"/>
          </p:cNvSpPr>
          <p:nvPr/>
        </p:nvSpPr>
        <p:spPr bwMode="auto">
          <a:xfrm>
            <a:off x="1555280" y="844153"/>
            <a:ext cx="6303046" cy="35481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28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1</a:t>
            </a:r>
            <a:r>
              <a:rPr lang="zh-CN" altLang="en-US" sz="28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．下列说法正确的是</a:t>
            </a:r>
            <a:r>
              <a:rPr lang="en-US" altLang="zh-CN" sz="28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       ) </a:t>
            </a:r>
          </a:p>
          <a:p>
            <a:r>
              <a:rPr lang="en-US" altLang="zh-CN" sz="28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A</a:t>
            </a:r>
            <a:r>
              <a:rPr lang="zh-CN" altLang="en-US" sz="28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．物体不受一切外力</a:t>
            </a:r>
            <a:r>
              <a:rPr lang="en-US" altLang="zh-CN" sz="28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a:t>
            </a:r>
            <a:r>
              <a:rPr lang="zh-CN" altLang="en-US" sz="28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一定保持静止</a:t>
            </a:r>
          </a:p>
          <a:p>
            <a:r>
              <a:rPr lang="en-US" altLang="zh-CN" sz="28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B</a:t>
            </a:r>
            <a:r>
              <a:rPr lang="zh-CN" altLang="en-US" sz="28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．物体处于运动状态</a:t>
            </a:r>
            <a:r>
              <a:rPr lang="en-US" altLang="zh-CN" sz="28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a:t>
            </a:r>
            <a:r>
              <a:rPr lang="zh-CN" altLang="en-US" sz="28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一定是受了外力作用</a:t>
            </a:r>
          </a:p>
          <a:p>
            <a:r>
              <a:rPr lang="en-US" altLang="zh-CN" sz="28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C</a:t>
            </a:r>
            <a:r>
              <a:rPr lang="zh-CN" altLang="en-US" sz="28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．物体不受任何外力作用时</a:t>
            </a:r>
            <a:r>
              <a:rPr lang="en-US" altLang="zh-CN" sz="28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a:t>
            </a:r>
            <a:r>
              <a:rPr lang="zh-CN" altLang="en-US" sz="28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可能处于静止状</a:t>
            </a:r>
          </a:p>
          <a:p>
            <a:r>
              <a:rPr lang="zh-CN" altLang="en-US" sz="28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      态</a:t>
            </a:r>
            <a:r>
              <a:rPr lang="en-US" altLang="zh-CN" sz="28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a:t>
            </a:r>
            <a:r>
              <a:rPr lang="zh-CN" altLang="en-US" sz="28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也可能处于运动状态</a:t>
            </a:r>
          </a:p>
          <a:p>
            <a:r>
              <a:rPr lang="en-US" altLang="zh-CN" sz="28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D</a:t>
            </a:r>
            <a:r>
              <a:rPr lang="zh-CN" altLang="en-US" sz="28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．物体受力才能运动</a:t>
            </a:r>
          </a:p>
        </p:txBody>
      </p:sp>
      <p:sp>
        <p:nvSpPr>
          <p:cNvPr id="23554" name="WordArt 3"/>
          <p:cNvSpPr>
            <a:spLocks noChangeArrowheads="1" noChangeShapeType="1" noTextEdit="1"/>
          </p:cNvSpPr>
          <p:nvPr/>
        </p:nvSpPr>
        <p:spPr bwMode="auto">
          <a:xfrm>
            <a:off x="1501835" y="250031"/>
            <a:ext cx="1022597" cy="431006"/>
          </a:xfrm>
          <a:prstGeom prst="rect">
            <a:avLst/>
          </a:prstGeom>
          <a:extLst>
            <a:ext uri="{91240B29-F687-4F45-9708-019B960494DF}">
              <a14:hiddenLine xmlns:a14="http://schemas.microsoft.com/office/drawing/2010/main" xmlns="" w="9525">
                <a:solidFill>
                  <a:srgbClr val="000000"/>
                </a:solidFill>
                <a:round/>
              </a14:hiddenLine>
            </a:ext>
          </a:extLst>
        </p:spPr>
        <p:txBody>
          <a:bodyPr wrap="none" fromWordArt="1">
            <a:prstTxWarp prst="textPlain">
              <a:avLst>
                <a:gd name="adj" fmla="val 50000"/>
              </a:avLst>
            </a:prstTxWarp>
          </a:bodyPr>
          <a:lstStyle/>
          <a:p>
            <a:pPr algn="ctr"/>
            <a:r>
              <a:rPr lang="zh-CN" altLang="en-US">
                <a:gradFill rotWithShape="1">
                  <a:gsLst>
                    <a:gs pos="0">
                      <a:srgbClr val="FFFF00"/>
                    </a:gs>
                    <a:gs pos="100000">
                      <a:srgbClr val="FF9933"/>
                    </a:gs>
                  </a:gsLst>
                  <a:path path="rect">
                    <a:fillToRect l="50000" t="50000" r="50000" b="50000"/>
                  </a:path>
                </a:gradFill>
                <a:effectLst>
                  <a:outerShdw dist="35921" dir="2700000" algn="ctr" rotWithShape="0">
                    <a:srgbClr val="C0C0C0">
                      <a:alpha val="75000"/>
                    </a:srgbClr>
                  </a:outerShdw>
                </a:effectLst>
                <a:latin typeface="隶书" panose="02010509060101010101" pitchFamily="1" charset="-122"/>
              </a:rPr>
              <a:t>练习</a:t>
            </a:r>
          </a:p>
        </p:txBody>
      </p:sp>
      <p:sp>
        <p:nvSpPr>
          <p:cNvPr id="22532" name="Text Box 5"/>
          <p:cNvSpPr txBox="1">
            <a:spLocks noChangeArrowheads="1"/>
          </p:cNvSpPr>
          <p:nvPr/>
        </p:nvSpPr>
        <p:spPr bwMode="auto">
          <a:xfrm>
            <a:off x="5180092" y="871126"/>
            <a:ext cx="405880" cy="4619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2395" dirty="0">
                <a:solidFill>
                  <a:srgbClr val="FF0000"/>
                </a:solidFill>
                <a:latin typeface="Arial" panose="020B0604020202020204" pitchFamily="34" charset="0"/>
                <a:ea typeface="黑体" panose="02010609060101010101" pitchFamily="49" charset="-122"/>
              </a:rPr>
              <a:t>C</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2"/>
                                        </p:tgtEl>
                                        <p:attrNameLst>
                                          <p:attrName>style.visibility</p:attrName>
                                        </p:attrNameLst>
                                      </p:cBhvr>
                                      <p:to>
                                        <p:strVal val="visible"/>
                                      </p:to>
                                    </p:set>
                                    <p:anim calcmode="lin" valueType="num">
                                      <p:cBhvr additive="base">
                                        <p:cTn id="7" dur="500" fill="hold"/>
                                        <p:tgtEl>
                                          <p:spTgt spid="22532"/>
                                        </p:tgtEl>
                                        <p:attrNameLst>
                                          <p:attrName>ppt_x</p:attrName>
                                        </p:attrNameLst>
                                      </p:cBhvr>
                                      <p:tavLst>
                                        <p:tav tm="0">
                                          <p:val>
                                            <p:strVal val="#ppt_x"/>
                                          </p:val>
                                        </p:tav>
                                        <p:tav tm="100000">
                                          <p:val>
                                            <p:strVal val="#ppt_x"/>
                                          </p:val>
                                        </p:tav>
                                      </p:tavLst>
                                    </p:anim>
                                    <p:anim calcmode="lin" valueType="num">
                                      <p:cBhvr additive="base">
                                        <p:cTn id="8" dur="500" fill="hold"/>
                                        <p:tgtEl>
                                          <p:spTgt spid="225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WordArt 2"/>
          <p:cNvSpPr>
            <a:spLocks noChangeArrowheads="1" noChangeShapeType="1" noTextEdit="1"/>
          </p:cNvSpPr>
          <p:nvPr/>
        </p:nvSpPr>
        <p:spPr bwMode="auto">
          <a:xfrm>
            <a:off x="1501835" y="250031"/>
            <a:ext cx="1022597" cy="431006"/>
          </a:xfrm>
          <a:prstGeom prst="rect">
            <a:avLst/>
          </a:prstGeom>
          <a:extLst>
            <a:ext uri="{91240B29-F687-4F45-9708-019B960494DF}">
              <a14:hiddenLine xmlns:a14="http://schemas.microsoft.com/office/drawing/2010/main" xmlns="" w="9525">
                <a:solidFill>
                  <a:srgbClr val="000000"/>
                </a:solidFill>
                <a:round/>
              </a14:hiddenLine>
            </a:ext>
          </a:extLst>
        </p:spPr>
        <p:txBody>
          <a:bodyPr wrap="none" fromWordArt="1">
            <a:prstTxWarp prst="textPlain">
              <a:avLst>
                <a:gd name="adj" fmla="val 50000"/>
              </a:avLst>
            </a:prstTxWarp>
          </a:bodyPr>
          <a:lstStyle/>
          <a:p>
            <a:pPr algn="ctr"/>
            <a:r>
              <a:rPr lang="zh-CN" altLang="en-US">
                <a:gradFill rotWithShape="1">
                  <a:gsLst>
                    <a:gs pos="0">
                      <a:srgbClr val="FFFF00"/>
                    </a:gs>
                    <a:gs pos="100000">
                      <a:srgbClr val="FF9933"/>
                    </a:gs>
                  </a:gsLst>
                  <a:path path="rect">
                    <a:fillToRect l="50000" t="50000" r="50000" b="50000"/>
                  </a:path>
                </a:gradFill>
                <a:effectLst>
                  <a:outerShdw dist="35921" dir="2700000" algn="ctr" rotWithShape="0">
                    <a:srgbClr val="C0C0C0">
                      <a:alpha val="75000"/>
                    </a:srgbClr>
                  </a:outerShdw>
                </a:effectLst>
                <a:latin typeface="隶书" panose="02010509060101010101" pitchFamily="1" charset="-122"/>
              </a:rPr>
              <a:t>练习</a:t>
            </a:r>
          </a:p>
        </p:txBody>
      </p:sp>
      <p:sp>
        <p:nvSpPr>
          <p:cNvPr id="24578" name="Text Box 3"/>
          <p:cNvSpPr txBox="1">
            <a:spLocks noChangeArrowheads="1"/>
          </p:cNvSpPr>
          <p:nvPr/>
        </p:nvSpPr>
        <p:spPr bwMode="auto">
          <a:xfrm>
            <a:off x="1501836" y="844153"/>
            <a:ext cx="6490699" cy="30545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32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2</a:t>
            </a:r>
            <a:r>
              <a:rPr lang="zh-CN" altLang="en-US" sz="32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．正在做曲线运动的物体</a:t>
            </a:r>
            <a:r>
              <a:rPr lang="en-US" altLang="zh-CN" sz="32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a:t>
            </a:r>
            <a:r>
              <a:rPr lang="zh-CN" altLang="en-US" sz="32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假如它所受的一切外力都消失</a:t>
            </a:r>
            <a:r>
              <a:rPr lang="en-US" altLang="zh-CN" sz="32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a:t>
            </a:r>
            <a:r>
              <a:rPr lang="zh-CN" altLang="en-US" sz="32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那么它（    ）</a:t>
            </a:r>
          </a:p>
          <a:p>
            <a:r>
              <a:rPr lang="zh-CN" altLang="en-US" sz="32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Ａ．立即停下来</a:t>
            </a:r>
          </a:p>
          <a:p>
            <a:r>
              <a:rPr lang="zh-CN" altLang="en-US" sz="32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Ｂ．仍然做曲线运动</a:t>
            </a:r>
          </a:p>
          <a:p>
            <a:r>
              <a:rPr lang="zh-CN" altLang="en-US" sz="32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Ｃ．立即做匀速直线运动</a:t>
            </a:r>
          </a:p>
          <a:p>
            <a:r>
              <a:rPr lang="zh-CN" altLang="en-US" sz="3200" dirty="0">
                <a:effectLst>
                  <a:outerShdw blurRad="38100" dist="38100" dir="2700000" algn="tl">
                    <a:srgbClr val="000000">
                      <a:alpha val="43137"/>
                    </a:srgbClr>
                  </a:outerShdw>
                </a:effectLst>
                <a:latin typeface="Arial" panose="020B0604020202020204" pitchFamily="34" charset="0"/>
                <a:ea typeface="黑体" panose="02010609060101010101" pitchFamily="49" charset="-122"/>
              </a:rPr>
              <a:t>Ｄ．逐渐停止</a:t>
            </a:r>
          </a:p>
        </p:txBody>
      </p:sp>
      <p:sp>
        <p:nvSpPr>
          <p:cNvPr id="23556" name="Text Box 5"/>
          <p:cNvSpPr txBox="1">
            <a:spLocks noChangeArrowheads="1"/>
          </p:cNvSpPr>
          <p:nvPr/>
        </p:nvSpPr>
        <p:spPr bwMode="auto">
          <a:xfrm>
            <a:off x="7411031" y="1407969"/>
            <a:ext cx="405880" cy="4619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sz="2395" dirty="0">
                <a:solidFill>
                  <a:srgbClr val="FF0000"/>
                </a:solidFill>
                <a:latin typeface="Arial" panose="020B0604020202020204" pitchFamily="34" charset="0"/>
                <a:ea typeface="黑体" panose="02010609060101010101" pitchFamily="49" charset="-122"/>
              </a:rPr>
              <a:t>C</a:t>
            </a:r>
          </a:p>
        </p:txBody>
      </p:sp>
      <p:sp>
        <p:nvSpPr>
          <p:cNvPr id="24580" name="Oval 6"/>
          <p:cNvSpPr>
            <a:spLocks noChangeArrowheads="1"/>
          </p:cNvSpPr>
          <p:nvPr/>
        </p:nvSpPr>
        <p:spPr bwMode="auto">
          <a:xfrm>
            <a:off x="6329189" y="2139868"/>
            <a:ext cx="1509547" cy="1488823"/>
          </a:xfrm>
          <a:prstGeom prst="ellipse">
            <a:avLst/>
          </a:prstGeom>
          <a:noFill/>
          <a:ln w="28575">
            <a:solidFill>
              <a:schemeClr val="tx1"/>
            </a:solidFill>
            <a:prstDash val="dash"/>
            <a:round/>
          </a:ln>
          <a:extLst>
            <a:ext uri="{909E8E84-426E-40DD-AFC4-6F175D3DCCD1}">
              <a14:hiddenFill xmlns:a14="http://schemas.microsoft.com/office/drawing/2010/main" xmlns="">
                <a:solidFill>
                  <a:srgbClr val="FFFFFF"/>
                </a:solidFill>
              </a14:hiddenFill>
            </a:ext>
          </a:extLst>
        </p:spPr>
        <p:txBody>
          <a:bodyPr wrap="none" anchor="ctr"/>
          <a:lstStyle/>
          <a:p>
            <a:endParaRPr lang="zh-CN" altLang="en-US" sz="1345">
              <a:latin typeface="Arial" panose="020B0604020202020204" pitchFamily="34" charset="0"/>
            </a:endParaRPr>
          </a:p>
        </p:txBody>
      </p:sp>
      <p:grpSp>
        <p:nvGrpSpPr>
          <p:cNvPr id="2" name="组合 23557"/>
          <p:cNvGrpSpPr/>
          <p:nvPr/>
        </p:nvGrpSpPr>
        <p:grpSpPr bwMode="auto">
          <a:xfrm>
            <a:off x="5810757" y="1762125"/>
            <a:ext cx="216159" cy="215503"/>
            <a:chOff x="0" y="0"/>
            <a:chExt cx="182" cy="181"/>
          </a:xfrm>
        </p:grpSpPr>
        <p:sp>
          <p:nvSpPr>
            <p:cNvPr id="24582" name="Line 7"/>
            <p:cNvSpPr>
              <a:spLocks noChangeShapeType="1"/>
            </p:cNvSpPr>
            <p:nvPr/>
          </p:nvSpPr>
          <p:spPr bwMode="auto">
            <a:xfrm flipH="1">
              <a:off x="0" y="0"/>
              <a:ext cx="136" cy="78"/>
            </a:xfrm>
            <a:prstGeom prst="line">
              <a:avLst/>
            </a:prstGeom>
            <a:noFill/>
            <a:ln w="28575">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24583" name="Line 9"/>
            <p:cNvSpPr>
              <a:spLocks noChangeShapeType="1"/>
            </p:cNvSpPr>
            <p:nvPr/>
          </p:nvSpPr>
          <p:spPr bwMode="auto">
            <a:xfrm>
              <a:off x="134" y="0"/>
              <a:ext cx="48" cy="181"/>
            </a:xfrm>
            <a:prstGeom prst="line">
              <a:avLst/>
            </a:prstGeom>
            <a:noFill/>
            <a:ln w="28575">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grpSp>
      <p:sp>
        <p:nvSpPr>
          <p:cNvPr id="24584" name="Oval 11"/>
          <p:cNvSpPr>
            <a:spLocks noChangeArrowheads="1"/>
          </p:cNvSpPr>
          <p:nvPr/>
        </p:nvSpPr>
        <p:spPr bwMode="auto">
          <a:xfrm>
            <a:off x="6755942" y="3358280"/>
            <a:ext cx="269605" cy="270271"/>
          </a:xfrm>
          <a:prstGeom prst="ellipse">
            <a:avLst/>
          </a:prstGeom>
          <a:solidFill>
            <a:srgbClr val="333399"/>
          </a:solidFill>
          <a:ln>
            <a:noFill/>
          </a:ln>
          <a:extLst>
            <a:ext uri="{91240B29-F687-4F45-9708-019B960494DF}">
              <a14:hiddenLine xmlns:a14="http://schemas.microsoft.com/office/drawing/2010/main" xmlns="" w="9525">
                <a:solidFill>
                  <a:srgbClr val="000000"/>
                </a:solidFill>
                <a:round/>
              </a14:hiddenLine>
            </a:ext>
          </a:extLst>
        </p:spPr>
        <p:txBody>
          <a:bodyPr wrap="none" anchor="ctr"/>
          <a:lstStyle/>
          <a:p>
            <a:endParaRPr lang="zh-CN" altLang="en-US" sz="1345">
              <a:latin typeface="Arial" panose="020B0604020202020204" pitchFamily="34" charset="0"/>
            </a:endParaRPr>
          </a:p>
        </p:txBody>
      </p:sp>
      <p:sp>
        <p:nvSpPr>
          <p:cNvPr id="24585" name="Oval 12"/>
          <p:cNvSpPr>
            <a:spLocks noChangeArrowheads="1"/>
          </p:cNvSpPr>
          <p:nvPr/>
        </p:nvSpPr>
        <p:spPr bwMode="auto">
          <a:xfrm>
            <a:off x="7029921" y="2857209"/>
            <a:ext cx="108080" cy="108347"/>
          </a:xfrm>
          <a:prstGeom prst="ellipse">
            <a:avLst/>
          </a:prstGeom>
          <a:solidFill>
            <a:schemeClr val="tx1"/>
          </a:solidFill>
          <a:ln w="9525">
            <a:solidFill>
              <a:schemeClr val="tx1"/>
            </a:solidFill>
            <a:round/>
          </a:ln>
        </p:spPr>
        <p:txBody>
          <a:bodyPr wrap="none" anchor="ctr"/>
          <a:lstStyle/>
          <a:p>
            <a:endParaRPr lang="zh-CN" altLang="en-US" sz="1345">
              <a:latin typeface="Arial" panose="020B0604020202020204" pitchFamily="34" charset="0"/>
            </a:endParaRPr>
          </a:p>
        </p:txBody>
      </p:sp>
      <p:sp>
        <p:nvSpPr>
          <p:cNvPr id="24586" name="Line 13"/>
          <p:cNvSpPr>
            <a:spLocks noChangeShapeType="1"/>
          </p:cNvSpPr>
          <p:nvPr/>
        </p:nvSpPr>
        <p:spPr bwMode="auto">
          <a:xfrm flipH="1">
            <a:off x="6867291" y="2965556"/>
            <a:ext cx="216159" cy="594122"/>
          </a:xfrm>
          <a:prstGeom prst="line">
            <a:avLst/>
          </a:prstGeom>
          <a:noFill/>
          <a:ln w="28575">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 calcmode="lin" valueType="num">
                                      <p:cBhvr additive="base">
                                        <p:cTn id="7" dur="500" fill="hold"/>
                                        <p:tgtEl>
                                          <p:spTgt spid="23556"/>
                                        </p:tgtEl>
                                        <p:attrNameLst>
                                          <p:attrName>ppt_x</p:attrName>
                                        </p:attrNameLst>
                                      </p:cBhvr>
                                      <p:tavLst>
                                        <p:tav tm="0">
                                          <p:val>
                                            <p:strVal val="#ppt_x"/>
                                          </p:val>
                                        </p:tav>
                                        <p:tav tm="100000">
                                          <p:val>
                                            <p:strVal val="#ppt_x"/>
                                          </p:val>
                                        </p:tav>
                                      </p:tavLst>
                                    </p:anim>
                                    <p:anim calcmode="lin" valueType="num">
                                      <p:cBhvr additive="base">
                                        <p:cTn id="8" dur="500" fill="hold"/>
                                        <p:tgtEl>
                                          <p:spTgt spid="235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矩形 24577"/>
          <p:cNvSpPr>
            <a:spLocks noChangeArrowheads="1"/>
          </p:cNvSpPr>
          <p:nvPr/>
        </p:nvSpPr>
        <p:spPr bwMode="auto">
          <a:xfrm>
            <a:off x="1151468" y="857250"/>
            <a:ext cx="6841067" cy="33939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、用绳子栓住一个小球在光滑的水平面上作圆周运动，当绳子突然断裂，小球将（   ）</a:t>
            </a:r>
            <a:endParaRPr lang="en-US" altLang="zh-CN"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eaLnBrk="0" hangingPunct="0"/>
            <a:r>
              <a:rPr lang="en-US" altLang="zh-CN"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a:t>
            </a:r>
            <a:r>
              <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．保持原来的圆周运动状态．</a:t>
            </a:r>
          </a:p>
          <a:p>
            <a:pPr eaLnBrk="0" hangingPunct="0"/>
            <a:r>
              <a:rPr lang="en-US" altLang="zh-CN"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B</a:t>
            </a:r>
            <a:r>
              <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．保持绳断时的速度作匀速直线运动．</a:t>
            </a:r>
          </a:p>
          <a:p>
            <a:pPr eaLnBrk="0" hangingPunct="0"/>
            <a:r>
              <a:rPr lang="en-US" altLang="zh-CN"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C</a:t>
            </a:r>
            <a:r>
              <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．小球运动速度减小，但保持直线．</a:t>
            </a:r>
          </a:p>
          <a:p>
            <a:pPr eaLnBrk="0" hangingPunct="0"/>
            <a:r>
              <a:rPr lang="en-US" altLang="zh-CN"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D</a:t>
            </a:r>
            <a:r>
              <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．以上三种都有可能．</a:t>
            </a:r>
          </a:p>
          <a:p>
            <a:pPr eaLnBrk="0" hangingPunct="0"/>
            <a:endParaRPr lang="zh-CN" altLang="en-US" dirty="0">
              <a:latin typeface="黑体" panose="02010609060101010101" pitchFamily="49" charset="-122"/>
              <a:ea typeface="黑体" panose="02010609060101010101" pitchFamily="49" charset="-122"/>
            </a:endParaRPr>
          </a:p>
        </p:txBody>
      </p:sp>
      <p:sp>
        <p:nvSpPr>
          <p:cNvPr id="24579" name="矩形 24578"/>
          <p:cNvSpPr>
            <a:spLocks noChangeArrowheads="1"/>
          </p:cNvSpPr>
          <p:nvPr/>
        </p:nvSpPr>
        <p:spPr bwMode="auto">
          <a:xfrm>
            <a:off x="1738248" y="1683467"/>
            <a:ext cx="700734" cy="600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3290" dirty="0">
                <a:solidFill>
                  <a:srgbClr val="FF0000"/>
                </a:solidFill>
                <a:latin typeface="黑体" panose="02010609060101010101" pitchFamily="49" charset="-122"/>
                <a:ea typeface="黑体" panose="02010609060101010101" pitchFamily="49" charset="-122"/>
              </a:rPr>
              <a:t>B</a:t>
            </a:r>
            <a:r>
              <a:rPr lang="zh-CN" altLang="en-US" sz="3290" dirty="0">
                <a:latin typeface="黑体" panose="02010609060101010101" pitchFamily="49" charset="-122"/>
                <a:ea typeface="黑体" panose="02010609060101010101" pitchFamily="49" charset="-122"/>
              </a:rPr>
              <a:t> </a:t>
            </a:r>
          </a:p>
        </p:txBody>
      </p:sp>
      <p:sp>
        <p:nvSpPr>
          <p:cNvPr id="25603" name="矩形 24579"/>
          <p:cNvSpPr>
            <a:spLocks noChangeArrowheads="1"/>
          </p:cNvSpPr>
          <p:nvPr/>
        </p:nvSpPr>
        <p:spPr bwMode="auto">
          <a:xfrm>
            <a:off x="1151468" y="171450"/>
            <a:ext cx="6841067" cy="6479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zh-CN" altLang="en-US">
                <a:solidFill>
                  <a:schemeClr val="bg1"/>
                </a:solidFill>
                <a:latin typeface="Times New Roman" panose="02020603050405020304" charset="0"/>
                <a:ea typeface="黑体" panose="02010609060101010101" pitchFamily="49" charset="-122"/>
              </a:rPr>
              <a:t>有关牛顿第一定律的例题</a:t>
            </a:r>
          </a:p>
          <a:p>
            <a:pPr eaLnBrk="0" hangingPunct="0"/>
            <a:endParaRPr lang="zh-CN" altLang="en-US">
              <a:solidFill>
                <a:schemeClr val="bg1"/>
              </a:solidFill>
              <a:latin typeface="Times New Roman" panose="02020603050405020304" charset="0"/>
              <a:ea typeface="黑体" panose="02010609060101010101" pitchFamily="49"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 calcmode="lin" valueType="num">
                                      <p:cBhvr additive="base">
                                        <p:cTn id="7" dur="500" fill="hold"/>
                                        <p:tgtEl>
                                          <p:spTgt spid="24579"/>
                                        </p:tgtEl>
                                        <p:attrNameLst>
                                          <p:attrName>ppt_x</p:attrName>
                                        </p:attrNameLst>
                                      </p:cBhvr>
                                      <p:tavLst>
                                        <p:tav tm="0">
                                          <p:val>
                                            <p:strVal val="0-#ppt_w/2"/>
                                          </p:val>
                                        </p:tav>
                                        <p:tav tm="100000">
                                          <p:val>
                                            <p:strVal val="#ppt_x"/>
                                          </p:val>
                                        </p:tav>
                                      </p:tavLst>
                                    </p:anim>
                                    <p:anim calcmode="lin" valueType="num">
                                      <p:cBhvr additive="base">
                                        <p:cTn id="8" dur="500" fill="hold"/>
                                        <p:tgtEl>
                                          <p:spTgt spid="245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矩形 25601"/>
          <p:cNvSpPr>
            <a:spLocks noChangeArrowheads="1"/>
          </p:cNvSpPr>
          <p:nvPr/>
        </p:nvSpPr>
        <p:spPr bwMode="auto">
          <a:xfrm>
            <a:off x="1379503" y="800101"/>
            <a:ext cx="6841067" cy="33322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32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4</a:t>
            </a:r>
            <a:r>
              <a:rPr lang="zh-CN" altLang="en-US" sz="32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、下列说法正确的是（     ）</a:t>
            </a:r>
          </a:p>
          <a:p>
            <a:pPr eaLnBrk="0" hangingPunct="0"/>
            <a:r>
              <a:rPr lang="en-US" altLang="zh-CN" sz="32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a:t>
            </a:r>
            <a:r>
              <a:rPr lang="zh-CN" altLang="en-US" sz="32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．物体不受力作用就一定静止．</a:t>
            </a:r>
          </a:p>
          <a:p>
            <a:pPr eaLnBrk="0" hangingPunct="0"/>
            <a:r>
              <a:rPr lang="en-US" altLang="zh-CN" sz="32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B</a:t>
            </a:r>
            <a:r>
              <a:rPr lang="zh-CN" altLang="en-US" sz="32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．物体不受力作用就一定是匀速直线运动</a:t>
            </a:r>
          </a:p>
          <a:p>
            <a:pPr eaLnBrk="0" hangingPunct="0"/>
            <a:r>
              <a:rPr lang="en-US" altLang="zh-CN" sz="32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C</a:t>
            </a:r>
            <a:r>
              <a:rPr lang="zh-CN" altLang="en-US" sz="32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．物体受力才能运动．</a:t>
            </a:r>
          </a:p>
          <a:p>
            <a:pPr eaLnBrk="0" hangingPunct="0"/>
            <a:r>
              <a:rPr lang="en-US" altLang="zh-CN" sz="32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D</a:t>
            </a:r>
            <a:r>
              <a:rPr lang="zh-CN" altLang="en-US" sz="32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．以上说法都是错误的．</a:t>
            </a:r>
          </a:p>
          <a:p>
            <a:pPr eaLnBrk="0" hangingPunct="0"/>
            <a:endParaRPr lang="zh-CN" altLang="en-US" dirty="0">
              <a:latin typeface="黑体" panose="02010609060101010101" pitchFamily="49" charset="-122"/>
              <a:ea typeface="黑体" panose="02010609060101010101" pitchFamily="49" charset="-122"/>
            </a:endParaRPr>
          </a:p>
        </p:txBody>
      </p:sp>
      <p:sp>
        <p:nvSpPr>
          <p:cNvPr id="25603" name="矩形 25602"/>
          <p:cNvSpPr>
            <a:spLocks noChangeArrowheads="1"/>
          </p:cNvSpPr>
          <p:nvPr/>
        </p:nvSpPr>
        <p:spPr bwMode="auto">
          <a:xfrm>
            <a:off x="6062805" y="731970"/>
            <a:ext cx="660353" cy="7158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4040" dirty="0">
                <a:solidFill>
                  <a:srgbClr val="FF0000"/>
                </a:solidFill>
                <a:latin typeface="黑体" panose="02010609060101010101" pitchFamily="49" charset="-122"/>
                <a:ea typeface="黑体" panose="02010609060101010101" pitchFamily="49" charset="-122"/>
              </a:rPr>
              <a:t>D</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 calcmode="lin" valueType="num">
                                      <p:cBhvr additive="base">
                                        <p:cTn id="7" dur="500" fill="hold"/>
                                        <p:tgtEl>
                                          <p:spTgt spid="25603"/>
                                        </p:tgtEl>
                                        <p:attrNameLst>
                                          <p:attrName>ppt_x</p:attrName>
                                        </p:attrNameLst>
                                      </p:cBhvr>
                                      <p:tavLst>
                                        <p:tav tm="0">
                                          <p:val>
                                            <p:strVal val="0-#ppt_w/2"/>
                                          </p:val>
                                        </p:tav>
                                        <p:tav tm="100000">
                                          <p:val>
                                            <p:strVal val="#ppt_x"/>
                                          </p:val>
                                        </p:tav>
                                      </p:tavLst>
                                    </p:anim>
                                    <p:anim calcmode="lin" valueType="num">
                                      <p:cBhvr additive="base">
                                        <p:cTn id="8" dur="500" fill="hold"/>
                                        <p:tgtEl>
                                          <p:spTgt spid="256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文本框 26625"/>
          <p:cNvSpPr txBox="1">
            <a:spLocks noChangeArrowheads="1"/>
          </p:cNvSpPr>
          <p:nvPr/>
        </p:nvSpPr>
        <p:spPr bwMode="auto">
          <a:xfrm>
            <a:off x="968452" y="550807"/>
            <a:ext cx="6141520" cy="311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5</a:t>
            </a:r>
            <a:r>
              <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、关于牛顿第一定律，以下说法正确的是（　）</a:t>
            </a:r>
          </a:p>
          <a:p>
            <a:r>
              <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en-US" altLang="zh-CN"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a:t>
            </a:r>
            <a:r>
              <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．完全是理想的，没有事实为基础　</a:t>
            </a:r>
          </a:p>
          <a:p>
            <a:r>
              <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en-US" altLang="zh-CN"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B</a:t>
            </a:r>
            <a:r>
              <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．是以可靠事实为基础的，经科学    </a:t>
            </a:r>
          </a:p>
          <a:p>
            <a:r>
              <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实验推理得出的</a:t>
            </a:r>
          </a:p>
          <a:p>
            <a:r>
              <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en-US" altLang="zh-CN"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C</a:t>
            </a:r>
            <a:r>
              <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．没有事实为基础，只是理想推理　　</a:t>
            </a:r>
          </a:p>
          <a:p>
            <a:r>
              <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en-US" altLang="zh-CN"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D</a:t>
            </a:r>
            <a:r>
              <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．以上说法都不对</a:t>
            </a:r>
          </a:p>
        </p:txBody>
      </p:sp>
      <p:sp>
        <p:nvSpPr>
          <p:cNvPr id="26627" name="文本框 26626"/>
          <p:cNvSpPr txBox="1">
            <a:spLocks noChangeArrowheads="1"/>
          </p:cNvSpPr>
          <p:nvPr/>
        </p:nvSpPr>
        <p:spPr bwMode="auto">
          <a:xfrm>
            <a:off x="2147936" y="897732"/>
            <a:ext cx="592655" cy="600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spcBef>
                <a:spcPct val="50000"/>
              </a:spcBef>
            </a:pPr>
            <a:r>
              <a:rPr lang="en-US" altLang="zh-CN" sz="3290">
                <a:solidFill>
                  <a:srgbClr val="FF0000"/>
                </a:solidFill>
                <a:latin typeface="黑体" panose="02010609060101010101" pitchFamily="49" charset="-122"/>
                <a:ea typeface="黑体" panose="02010609060101010101" pitchFamily="49" charset="-122"/>
              </a:rPr>
              <a:t>B</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additive="base">
                                        <p:cTn id="7" dur="500" fill="hold"/>
                                        <p:tgtEl>
                                          <p:spTgt spid="26627"/>
                                        </p:tgtEl>
                                        <p:attrNameLst>
                                          <p:attrName>ppt_x</p:attrName>
                                        </p:attrNameLst>
                                      </p:cBhvr>
                                      <p:tavLst>
                                        <p:tav tm="0">
                                          <p:val>
                                            <p:strVal val="#ppt_x"/>
                                          </p:val>
                                        </p:tav>
                                        <p:tav tm="100000">
                                          <p:val>
                                            <p:strVal val="#ppt_x"/>
                                          </p:val>
                                        </p:tav>
                                      </p:tavLst>
                                    </p:anim>
                                    <p:anim calcmode="lin" valueType="num">
                                      <p:cBhvr additive="base">
                                        <p:cTn id="8" dur="500" fill="hold"/>
                                        <p:tgtEl>
                                          <p:spTgt spid="266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7651"/>
          <p:cNvGrpSpPr/>
          <p:nvPr/>
        </p:nvGrpSpPr>
        <p:grpSpPr bwMode="auto">
          <a:xfrm>
            <a:off x="1317856" y="1126632"/>
            <a:ext cx="5925362" cy="3458765"/>
            <a:chOff x="0" y="0"/>
            <a:chExt cx="4989" cy="2905"/>
          </a:xfrm>
        </p:grpSpPr>
        <p:pic>
          <p:nvPicPr>
            <p:cNvPr id="28676" name="Picture 5" descr="过山车"/>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2" y="641"/>
              <a:ext cx="4308" cy="22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8677" name="Text Box 6"/>
            <p:cNvSpPr txBox="1">
              <a:spLocks noChangeArrowheads="1"/>
            </p:cNvSpPr>
            <p:nvPr/>
          </p:nvSpPr>
          <p:spPr bwMode="auto">
            <a:xfrm>
              <a:off x="0" y="0"/>
              <a:ext cx="4989" cy="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spcBef>
                  <a:spcPct val="50000"/>
                </a:spcBef>
              </a:pPr>
              <a:r>
                <a:rPr lang="en-US" altLang="zh-CN" sz="2400" dirty="0">
                  <a:effectLst>
                    <a:outerShdw blurRad="38100" dist="38100" dir="2700000" algn="tl">
                      <a:srgbClr val="000000">
                        <a:alpha val="43137"/>
                      </a:srgbClr>
                    </a:outerShdw>
                  </a:effectLst>
                  <a:latin typeface="Arial" panose="020B0604020202020204" pitchFamily="34" charset="0"/>
                  <a:ea typeface="幼圆" panose="02010509060101010101" pitchFamily="1" charset="-122"/>
                </a:rPr>
                <a:t>6</a:t>
              </a:r>
              <a:r>
                <a:rPr lang="zh-CN" altLang="en-US" sz="2400" dirty="0">
                  <a:effectLst>
                    <a:outerShdw blurRad="38100" dist="38100" dir="2700000" algn="tl">
                      <a:srgbClr val="000000">
                        <a:alpha val="43137"/>
                      </a:srgbClr>
                    </a:outerShdw>
                  </a:effectLst>
                  <a:latin typeface="Arial" panose="020B0604020202020204" pitchFamily="34" charset="0"/>
                  <a:ea typeface="幼圆" panose="02010509060101010101" pitchFamily="1" charset="-122"/>
                </a:rPr>
                <a:t>、图中正在做曲线</a:t>
              </a:r>
              <a:r>
                <a:rPr lang="zh-CN" altLang="en-US" sz="2400" dirty="0">
                  <a:solidFill>
                    <a:srgbClr val="FF3300"/>
                  </a:solidFill>
                  <a:effectLst>
                    <a:outerShdw blurRad="38100" dist="38100" dir="2700000" algn="tl">
                      <a:srgbClr val="000000">
                        <a:alpha val="43137"/>
                      </a:srgbClr>
                    </a:outerShdw>
                  </a:effectLst>
                  <a:latin typeface="Arial" panose="020B0604020202020204" pitchFamily="34" charset="0"/>
                  <a:ea typeface="幼圆" panose="02010509060101010101" pitchFamily="1" charset="-122"/>
                </a:rPr>
                <a:t>运动</a:t>
              </a:r>
              <a:r>
                <a:rPr lang="zh-CN" altLang="en-US" sz="2400" dirty="0">
                  <a:effectLst>
                    <a:outerShdw blurRad="38100" dist="38100" dir="2700000" algn="tl">
                      <a:srgbClr val="000000">
                        <a:alpha val="43137"/>
                      </a:srgbClr>
                    </a:outerShdw>
                  </a:effectLst>
                  <a:latin typeface="Arial" panose="020B0604020202020204" pitchFamily="34" charset="0"/>
                  <a:ea typeface="幼圆" panose="02010509060101010101" pitchFamily="1" charset="-122"/>
                </a:rPr>
                <a:t>的过山车，如果突然一切外力全部消失，它会怎么样呢？</a:t>
              </a:r>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图片 28673" descr="未标题-1 复制"/>
          <p:cNvPicPr>
            <a:picLocks noChangeAspect="1" noChangeArrowheads="1"/>
          </p:cNvPicPr>
          <p:nvPr/>
        </p:nvPicPr>
        <p:blipFill>
          <a:blip r:embed="rId3">
            <a:clrChange>
              <a:clrFrom>
                <a:srgbClr val="E29AF2"/>
              </a:clrFrom>
              <a:clrTo>
                <a:srgbClr val="E29AF2">
                  <a:alpha val="0"/>
                </a:srgbClr>
              </a:clrTo>
            </a:clrChange>
            <a:extLst>
              <a:ext uri="{28A0092B-C50C-407E-A947-70E740481C1C}">
                <a14:useLocalDpi xmlns:a14="http://schemas.microsoft.com/office/drawing/2010/main" xmlns="" val="0"/>
              </a:ext>
            </a:extLst>
          </a:blip>
          <a:srcRect/>
          <a:stretch>
            <a:fillRect/>
          </a:stretch>
        </p:blipFill>
        <p:spPr bwMode="auto">
          <a:xfrm>
            <a:off x="2525026" y="294746"/>
            <a:ext cx="3985871" cy="24300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8675" name="文本框 28674"/>
          <p:cNvSpPr txBox="1">
            <a:spLocks noChangeArrowheads="1"/>
          </p:cNvSpPr>
          <p:nvPr/>
        </p:nvSpPr>
        <p:spPr bwMode="auto">
          <a:xfrm>
            <a:off x="1285676" y="2625330"/>
            <a:ext cx="6464570" cy="19623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4040" dirty="0">
                <a:solidFill>
                  <a:srgbClr val="FFFFFF"/>
                </a:solidFill>
                <a:latin typeface="黑体" panose="02010609060101010101" pitchFamily="49" charset="-122"/>
                <a:ea typeface="黑体" panose="02010609060101010101" pitchFamily="49" charset="-122"/>
              </a:rPr>
              <a:t> </a:t>
            </a:r>
            <a:r>
              <a:rPr lang="zh-CN" altLang="en-US" sz="40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用尺迅速打出下面的棋子，上面静止的棋子还</a:t>
            </a:r>
            <a:r>
              <a:rPr lang="zh-CN" altLang="en-US" sz="40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保持原来的静止状态</a:t>
            </a:r>
            <a:r>
              <a:rPr lang="zh-CN" altLang="en-US" sz="40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，于是落在下方</a:t>
            </a:r>
            <a:r>
              <a:rPr lang="zh-CN" altLang="en-US" sz="4040" dirty="0">
                <a:latin typeface="黑体" panose="02010609060101010101" pitchFamily="49" charset="-122"/>
                <a:ea typeface="黑体" panose="02010609060101010101" pitchFamily="49" charset="-122"/>
              </a:rPr>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100"/>
                                  </p:stCondLst>
                                  <p:iterate type="lt">
                                    <p:tmAbs val="80"/>
                                  </p:iterate>
                                  <p:childTnLst>
                                    <p:set>
                                      <p:cBhvr>
                                        <p:cTn id="6" dur="1" fill="hold">
                                          <p:stCondLst>
                                            <p:cond delay="299"/>
                                          </p:stCondLst>
                                        </p:cTn>
                                        <p:tgtEl>
                                          <p:spTgt spid="286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13"/>
          <p:cNvSpPr txBox="1">
            <a:spLocks noChangeArrowheads="1"/>
          </p:cNvSpPr>
          <p:nvPr/>
        </p:nvSpPr>
        <p:spPr bwMode="auto">
          <a:xfrm>
            <a:off x="2733233" y="543539"/>
            <a:ext cx="3176172" cy="26842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spcBef>
                <a:spcPct val="50000"/>
              </a:spcBef>
            </a:pPr>
            <a:r>
              <a:rPr lang="zh-CN" altLang="en-US" sz="2800" dirty="0">
                <a:effectLst>
                  <a:outerShdw blurRad="38100" dist="38100" dir="2700000" algn="tl">
                    <a:srgbClr val="000000">
                      <a:alpha val="43137"/>
                    </a:srgbClr>
                  </a:outerShdw>
                </a:effectLst>
                <a:latin typeface="华文行楷" panose="02010800040101010101" pitchFamily="2" charset="-122"/>
                <a:ea typeface="黑体" panose="02010609060101010101" pitchFamily="49" charset="-122"/>
              </a:rPr>
              <a:t>用小锤、手快速向左弹动卡片，卡片上的鸡蛋、小鸭为什么没有跟着卡片运动，而是落入水杯中？</a:t>
            </a:r>
          </a:p>
        </p:txBody>
      </p:sp>
      <p:sp>
        <p:nvSpPr>
          <p:cNvPr id="29699" name="Text Box 14"/>
          <p:cNvSpPr txBox="1">
            <a:spLocks noChangeArrowheads="1"/>
          </p:cNvSpPr>
          <p:nvPr/>
        </p:nvSpPr>
        <p:spPr bwMode="auto">
          <a:xfrm>
            <a:off x="1447202" y="3706416"/>
            <a:ext cx="6303045" cy="12465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spcBef>
                <a:spcPct val="50000"/>
              </a:spcBef>
            </a:pPr>
            <a:r>
              <a:rPr lang="zh-CN" altLang="en-US" sz="2990">
                <a:solidFill>
                  <a:srgbClr val="FF0000"/>
                </a:solidFill>
                <a:latin typeface="Times New Roman" panose="02020603050405020304" charset="0"/>
                <a:ea typeface="黑体" panose="02010609060101010101" pitchFamily="49" charset="-122"/>
              </a:rPr>
              <a:t>静止</a:t>
            </a:r>
            <a:r>
              <a:rPr lang="zh-CN" altLang="en-US" sz="2990">
                <a:latin typeface="Times New Roman" panose="02020603050405020304" charset="0"/>
                <a:ea typeface="黑体" panose="02010609060101010101" pitchFamily="49" charset="-122"/>
              </a:rPr>
              <a:t>的鸡蛋具有</a:t>
            </a:r>
            <a:r>
              <a:rPr lang="zh-CN" altLang="en-US" sz="2990">
                <a:solidFill>
                  <a:srgbClr val="FF0000"/>
                </a:solidFill>
                <a:latin typeface="Times New Roman" panose="02020603050405020304" charset="0"/>
                <a:ea typeface="黑体" panose="02010609060101010101" pitchFamily="49" charset="-122"/>
              </a:rPr>
              <a:t>保持原来静止状态</a:t>
            </a:r>
          </a:p>
          <a:p>
            <a:pPr>
              <a:spcBef>
                <a:spcPct val="50000"/>
              </a:spcBef>
            </a:pPr>
            <a:r>
              <a:rPr lang="zh-CN" altLang="en-US" sz="2990">
                <a:latin typeface="Times New Roman" panose="02020603050405020304" charset="0"/>
                <a:ea typeface="黑体" panose="02010609060101010101" pitchFamily="49" charset="-122"/>
              </a:rPr>
              <a:t>的性质</a:t>
            </a:r>
          </a:p>
        </p:txBody>
      </p:sp>
      <p:sp>
        <p:nvSpPr>
          <p:cNvPr id="29701" name="文本框 29700"/>
          <p:cNvSpPr txBox="1">
            <a:spLocks noChangeArrowheads="1"/>
          </p:cNvSpPr>
          <p:nvPr/>
        </p:nvSpPr>
        <p:spPr bwMode="auto">
          <a:xfrm>
            <a:off x="77973" y="3536224"/>
            <a:ext cx="8040550" cy="1450131"/>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4400" dirty="0">
                <a:solidFill>
                  <a:srgbClr val="FF0000"/>
                </a:solidFill>
                <a:effectLst>
                  <a:outerShdw blurRad="38100" dist="38100" dir="2700000" algn="tl">
                    <a:srgbClr val="000000">
                      <a:alpha val="43137"/>
                    </a:srgbClr>
                  </a:outerShdw>
                </a:effectLst>
                <a:ea typeface="黑体" panose="02010609060101010101" pitchFamily="49" charset="-122"/>
              </a:rPr>
              <a:t>静止的</a:t>
            </a:r>
            <a:r>
              <a:rPr lang="zh-CN" altLang="en-US" sz="4400" dirty="0">
                <a:solidFill>
                  <a:srgbClr val="FF0000"/>
                </a:solidFill>
                <a:effectLst>
                  <a:outerShdw blurRad="38100" dist="38100" dir="2700000" algn="tl">
                    <a:srgbClr val="000000">
                      <a:alpha val="43137"/>
                    </a:srgbClr>
                  </a:outerShdw>
                </a:effectLst>
                <a:latin typeface="华文行楷" panose="02010800040101010101" pitchFamily="2" charset="-122"/>
                <a:ea typeface="华文行楷" panose="02010800040101010101" pitchFamily="2" charset="-122"/>
              </a:rPr>
              <a:t>、小鸭</a:t>
            </a:r>
            <a:r>
              <a:rPr lang="zh-CN" altLang="en-US" sz="4400" dirty="0">
                <a:solidFill>
                  <a:srgbClr val="FF0000"/>
                </a:solidFill>
                <a:effectLst>
                  <a:outerShdw blurRad="38100" dist="38100" dir="2700000" algn="tl">
                    <a:srgbClr val="000000">
                      <a:alpha val="43137"/>
                    </a:srgbClr>
                  </a:outerShdw>
                </a:effectLst>
                <a:ea typeface="黑体" panose="02010609060101010101" pitchFamily="49" charset="-122"/>
              </a:rPr>
              <a:t>物体具有保持原来</a:t>
            </a:r>
          </a:p>
          <a:p>
            <a:r>
              <a:rPr lang="zh-CN" altLang="en-US" sz="4400" dirty="0">
                <a:solidFill>
                  <a:srgbClr val="FF0000"/>
                </a:solidFill>
                <a:effectLst>
                  <a:outerShdw blurRad="38100" dist="38100" dir="2700000" algn="tl">
                    <a:srgbClr val="000000">
                      <a:alpha val="43137"/>
                    </a:srgbClr>
                  </a:outerShdw>
                </a:effectLst>
                <a:ea typeface="黑体" panose="02010609060101010101" pitchFamily="49" charset="-122"/>
              </a:rPr>
              <a:t>静止状态的性质</a:t>
            </a:r>
          </a:p>
        </p:txBody>
      </p:sp>
      <p:pic>
        <p:nvPicPr>
          <p:cNvPr id="3" name="图片 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21652" y="672066"/>
            <a:ext cx="2548934" cy="2858314"/>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5727406" y="653745"/>
            <a:ext cx="2693581" cy="2727632"/>
          </a:xfrm>
          <a:prstGeom prst="rect">
            <a:avLst/>
          </a:prstGeom>
        </p:spPr>
      </p:pic>
    </p:spTree>
    <p:custDataLst>
      <p:tags r:id="rId1"/>
    </p:custData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 calcmode="lin" valueType="num">
                                      <p:cBhvr>
                                        <p:cTn id="7" dur="1000" fill="hold"/>
                                        <p:tgtEl>
                                          <p:spTgt spid="29698"/>
                                        </p:tgtEl>
                                        <p:attrNameLst>
                                          <p:attrName>ppt_w</p:attrName>
                                        </p:attrNameLst>
                                      </p:cBhvr>
                                      <p:tavLst>
                                        <p:tav tm="0">
                                          <p:val>
                                            <p:fltVal val="0"/>
                                          </p:val>
                                        </p:tav>
                                        <p:tav tm="100000">
                                          <p:val>
                                            <p:strVal val="#ppt_w"/>
                                          </p:val>
                                        </p:tav>
                                      </p:tavLst>
                                    </p:anim>
                                    <p:anim calcmode="lin" valueType="num">
                                      <p:cBhvr>
                                        <p:cTn id="8" dur="1000" fill="hold"/>
                                        <p:tgtEl>
                                          <p:spTgt spid="29698"/>
                                        </p:tgtEl>
                                        <p:attrNameLst>
                                          <p:attrName>ppt_h</p:attrName>
                                        </p:attrNameLst>
                                      </p:cBhvr>
                                      <p:tavLst>
                                        <p:tav tm="0">
                                          <p:val>
                                            <p:fltVal val="0"/>
                                          </p:val>
                                        </p:tav>
                                        <p:tav tm="100000">
                                          <p:val>
                                            <p:strVal val="#ppt_h"/>
                                          </p:val>
                                        </p:tav>
                                      </p:tavLst>
                                    </p:anim>
                                    <p:anim calcmode="lin" valueType="num">
                                      <p:cBhvr>
                                        <p:cTn id="9" dur="1000" fill="hold"/>
                                        <p:tgtEl>
                                          <p:spTgt spid="29698"/>
                                        </p:tgtEl>
                                        <p:attrNameLst>
                                          <p:attrName>style.rotation</p:attrName>
                                        </p:attrNameLst>
                                      </p:cBhvr>
                                      <p:tavLst>
                                        <p:tav tm="0">
                                          <p:val>
                                            <p:fltVal val="90"/>
                                          </p:val>
                                        </p:tav>
                                        <p:tav tm="100000">
                                          <p:val>
                                            <p:fltVal val="0"/>
                                          </p:val>
                                        </p:tav>
                                      </p:tavLst>
                                    </p:anim>
                                    <p:animEffect transition="in" filter="fade">
                                      <p:cBhvr>
                                        <p:cTn id="10" dur="1000"/>
                                        <p:tgtEl>
                                          <p:spTgt spid="29698"/>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9699"/>
                                        </p:tgtEl>
                                        <p:attrNameLst>
                                          <p:attrName>style.visibility</p:attrName>
                                        </p:attrNameLst>
                                      </p:cBhvr>
                                      <p:to>
                                        <p:strVal val="visible"/>
                                      </p:to>
                                    </p:set>
                                    <p:animEffect transition="in" filter="barn(inVertical)">
                                      <p:cBhvr>
                                        <p:cTn id="15" dur="500"/>
                                        <p:tgtEl>
                                          <p:spTgt spid="29699"/>
                                        </p:tgtEl>
                                      </p:cBhvr>
                                    </p:animEffect>
                                  </p:childTnLst>
                                </p:cTn>
                              </p:par>
                            </p:childTnLst>
                          </p:cTn>
                        </p:par>
                      </p:childTnLst>
                    </p:cTn>
                  </p:par>
                  <p:par>
                    <p:cTn id="16" fill="hold">
                      <p:stCondLst>
                        <p:cond delay="indefinite"/>
                      </p:stCondLst>
                      <p:childTnLst>
                        <p:par>
                          <p:cTn id="17" fill="hold">
                            <p:stCondLst>
                              <p:cond delay="0"/>
                            </p:stCondLst>
                            <p:childTnLst>
                              <p:par>
                                <p:cTn id="18" presetID="30" presetClass="entr" presetSubtype="0" fill="hold" grpId="0" nodeType="clickEffect">
                                  <p:stCondLst>
                                    <p:cond delay="0"/>
                                  </p:stCondLst>
                                  <p:childTnLst>
                                    <p:set>
                                      <p:cBhvr>
                                        <p:cTn id="19" dur="1" fill="hold">
                                          <p:stCondLst>
                                            <p:cond delay="0"/>
                                          </p:stCondLst>
                                        </p:cTn>
                                        <p:tgtEl>
                                          <p:spTgt spid="29701"/>
                                        </p:tgtEl>
                                        <p:attrNameLst>
                                          <p:attrName>style.visibility</p:attrName>
                                        </p:attrNameLst>
                                      </p:cBhvr>
                                      <p:to>
                                        <p:strVal val="visible"/>
                                      </p:to>
                                    </p:set>
                                    <p:animEffect transition="in" filter="fade">
                                      <p:cBhvr>
                                        <p:cTn id="20" dur="1600" decel="100000"/>
                                        <p:tgtEl>
                                          <p:spTgt spid="29701"/>
                                        </p:tgtEl>
                                      </p:cBhvr>
                                    </p:animEffect>
                                    <p:anim calcmode="lin" valueType="num">
                                      <p:cBhvr>
                                        <p:cTn id="21" dur="1600" decel="100000" fill="hold"/>
                                        <p:tgtEl>
                                          <p:spTgt spid="29701"/>
                                        </p:tgtEl>
                                        <p:attrNameLst>
                                          <p:attrName>style.rotation</p:attrName>
                                        </p:attrNameLst>
                                      </p:cBhvr>
                                      <p:tavLst>
                                        <p:tav tm="0">
                                          <p:val>
                                            <p:fltVal val="-90"/>
                                          </p:val>
                                        </p:tav>
                                        <p:tav tm="100000">
                                          <p:val>
                                            <p:fltVal val="0"/>
                                          </p:val>
                                        </p:tav>
                                      </p:tavLst>
                                    </p:anim>
                                    <p:anim calcmode="lin" valueType="num">
                                      <p:cBhvr>
                                        <p:cTn id="22" dur="1600" decel="100000" fill="hold"/>
                                        <p:tgtEl>
                                          <p:spTgt spid="29701"/>
                                        </p:tgtEl>
                                        <p:attrNameLst>
                                          <p:attrName>ppt_x</p:attrName>
                                        </p:attrNameLst>
                                      </p:cBhvr>
                                      <p:tavLst>
                                        <p:tav tm="0">
                                          <p:val>
                                            <p:strVal val="#ppt_x+0.4"/>
                                          </p:val>
                                        </p:tav>
                                        <p:tav tm="100000">
                                          <p:val>
                                            <p:strVal val="#ppt_x-0.05"/>
                                          </p:val>
                                        </p:tav>
                                      </p:tavLst>
                                    </p:anim>
                                    <p:anim calcmode="lin" valueType="num">
                                      <p:cBhvr>
                                        <p:cTn id="23" dur="1600" decel="100000" fill="hold"/>
                                        <p:tgtEl>
                                          <p:spTgt spid="29701"/>
                                        </p:tgtEl>
                                        <p:attrNameLst>
                                          <p:attrName>ppt_y</p:attrName>
                                        </p:attrNameLst>
                                      </p:cBhvr>
                                      <p:tavLst>
                                        <p:tav tm="0">
                                          <p:val>
                                            <p:strVal val="#ppt_y-0.4"/>
                                          </p:val>
                                        </p:tav>
                                        <p:tav tm="100000">
                                          <p:val>
                                            <p:strVal val="#ppt_y+0.1"/>
                                          </p:val>
                                        </p:tav>
                                      </p:tavLst>
                                    </p:anim>
                                    <p:anim calcmode="lin" valueType="num">
                                      <p:cBhvr>
                                        <p:cTn id="24" dur="400" accel="100000" fill="hold">
                                          <p:stCondLst>
                                            <p:cond delay="1600"/>
                                          </p:stCondLst>
                                        </p:cTn>
                                        <p:tgtEl>
                                          <p:spTgt spid="29701"/>
                                        </p:tgtEl>
                                        <p:attrNameLst>
                                          <p:attrName>ppt_x</p:attrName>
                                        </p:attrNameLst>
                                      </p:cBhvr>
                                      <p:tavLst>
                                        <p:tav tm="0">
                                          <p:val>
                                            <p:strVal val="#ppt_x-0.05"/>
                                          </p:val>
                                        </p:tav>
                                        <p:tav tm="100000">
                                          <p:val>
                                            <p:strVal val="#ppt_x"/>
                                          </p:val>
                                        </p:tav>
                                      </p:tavLst>
                                    </p:anim>
                                    <p:anim calcmode="lin" valueType="num">
                                      <p:cBhvr>
                                        <p:cTn id="25" dur="400" accel="100000" fill="hold">
                                          <p:stCondLst>
                                            <p:cond delay="1600"/>
                                          </p:stCondLst>
                                        </p:cTn>
                                        <p:tgtEl>
                                          <p:spTgt spid="2970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P spid="29699" grpId="0"/>
      <p:bldP spid="29701"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2"/>
          <p:cNvSpPr txBox="1"/>
          <p:nvPr/>
        </p:nvSpPr>
        <p:spPr bwMode="auto">
          <a:xfrm>
            <a:off x="3449639" y="107156"/>
            <a:ext cx="2137833" cy="589359"/>
          </a:xfrm>
          <a:prstGeom prst="rect">
            <a:avLst/>
          </a:prstGeom>
          <a:noFill/>
          <a:ln w="9525">
            <a:noFill/>
            <a:miter lim="800000"/>
          </a:ln>
        </p:spPr>
        <p:txBody>
          <a:bodyPr/>
          <a:lstStyle/>
          <a:p>
            <a:pPr marL="245110" indent="-245110" algn="ctr">
              <a:spcBef>
                <a:spcPts val="540"/>
              </a:spcBef>
              <a:buClr>
                <a:schemeClr val="accent1"/>
              </a:buClr>
              <a:buSzPct val="70000"/>
              <a:defRPr/>
            </a:pPr>
            <a:r>
              <a:rPr lang="zh-CN" altLang="en-US" sz="3290" b="1" cap="small" dirty="0">
                <a:solidFill>
                  <a:srgbClr val="C00000"/>
                </a:solidFill>
                <a:latin typeface="楷体" panose="02010609060101010101" pitchFamily="49" charset="-122"/>
                <a:ea typeface="楷体" panose="02010609060101010101" pitchFamily="49" charset="-122"/>
                <a:cs typeface="+mj-cs"/>
              </a:rPr>
              <a:t>新课引入</a:t>
            </a:r>
          </a:p>
        </p:txBody>
      </p:sp>
      <p:pic>
        <p:nvPicPr>
          <p:cNvPr id="66562" name="Picture 2" descr="http://t12.baidu.com/it/u=257735864,2180366077&amp;fm=59"/>
          <p:cNvPicPr>
            <a:picLocks noChangeAspect="1" noChangeArrowheads="1"/>
          </p:cNvPicPr>
          <p:nvPr/>
        </p:nvPicPr>
        <p:blipFill>
          <a:blip r:embed="rId3"/>
          <a:srcRect/>
          <a:stretch>
            <a:fillRect/>
          </a:stretch>
        </p:blipFill>
        <p:spPr bwMode="auto">
          <a:xfrm>
            <a:off x="1404445" y="964407"/>
            <a:ext cx="2992967" cy="1869282"/>
          </a:xfrm>
          <a:prstGeom prst="rect">
            <a:avLst/>
          </a:prstGeom>
          <a:noFill/>
          <a:ln w="9525">
            <a:noFill/>
            <a:miter lim="800000"/>
            <a:headEnd/>
            <a:tailEnd/>
          </a:ln>
        </p:spPr>
      </p:pic>
      <p:sp>
        <p:nvSpPr>
          <p:cNvPr id="6" name="副标题 2"/>
          <p:cNvSpPr txBox="1"/>
          <p:nvPr/>
        </p:nvSpPr>
        <p:spPr bwMode="auto">
          <a:xfrm>
            <a:off x="1216161" y="2893220"/>
            <a:ext cx="3156308" cy="1168419"/>
          </a:xfrm>
          <a:prstGeom prst="rect">
            <a:avLst/>
          </a:prstGeom>
          <a:noFill/>
          <a:ln w="9525">
            <a:noFill/>
            <a:miter lim="800000"/>
          </a:ln>
        </p:spPr>
        <p:txBody>
          <a:bodyPr/>
          <a:lstStyle/>
          <a:p>
            <a:pPr>
              <a:spcBef>
                <a:spcPts val="540"/>
              </a:spcBef>
              <a:buClr>
                <a:schemeClr val="accent1"/>
              </a:buClr>
              <a:buSzPct val="70000"/>
              <a:defRPr/>
            </a:pPr>
            <a:r>
              <a:rPr lang="zh-CN" altLang="en-US" sz="1495" b="1" cap="small" dirty="0">
                <a:solidFill>
                  <a:srgbClr val="C0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j-cs"/>
              </a:rPr>
              <a:t>    </a:t>
            </a:r>
            <a:r>
              <a:rPr lang="zh-CN" altLang="en-US" b="1" cap="small" dirty="0">
                <a:solidFill>
                  <a:srgbClr val="C0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j-cs"/>
              </a:rPr>
              <a:t>既然运动的物体具有保持匀速直线运动状态的性质，那么为什么沿水平地面匀速运动的汽车还需要动力呢？</a:t>
            </a:r>
            <a:endParaRPr lang="zh-CN" altLang="en-US" sz="1495" b="1" cap="small" dirty="0">
              <a:solidFill>
                <a:srgbClr val="C0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j-cs"/>
            </a:endParaRPr>
          </a:p>
        </p:txBody>
      </p:sp>
      <p:sp>
        <p:nvSpPr>
          <p:cNvPr id="7" name="TextBox 6"/>
          <p:cNvSpPr txBox="1"/>
          <p:nvPr/>
        </p:nvSpPr>
        <p:spPr>
          <a:xfrm>
            <a:off x="2647951" y="4125517"/>
            <a:ext cx="3877985" cy="461715"/>
          </a:xfrm>
          <a:prstGeom prst="rect">
            <a:avLst/>
          </a:prstGeom>
          <a:noFill/>
        </p:spPr>
        <p:txBody>
          <a:bodyPr wrap="none">
            <a:spAutoFit/>
          </a:bodyPr>
          <a:lstStyle/>
          <a:p>
            <a:pPr eaLnBrk="1" hangingPunct="1">
              <a:defRPr/>
            </a:pPr>
            <a:r>
              <a:rPr lang="zh-CN" altLang="en-US" sz="2395" b="1" cap="small" dirty="0">
                <a:solidFill>
                  <a:srgbClr val="C00000"/>
                </a:solidFill>
                <a:latin typeface="楷体" panose="02010609060101010101" pitchFamily="49" charset="-122"/>
                <a:ea typeface="楷体" panose="02010609060101010101" pitchFamily="49" charset="-122"/>
                <a:cs typeface="+mj-cs"/>
              </a:rPr>
              <a:t>同学们思考，这是为什么？</a:t>
            </a:r>
          </a:p>
        </p:txBody>
      </p:sp>
      <p:pic>
        <p:nvPicPr>
          <p:cNvPr id="9222" name="Picture 9" descr="http://www.chinadaily.com.cn/hqsj/hqlw/201111/998642d0080cfe80bf9e4408f2478790.jpg"/>
          <p:cNvPicPr>
            <a:picLocks noChangeAspect="1" noChangeArrowheads="1"/>
          </p:cNvPicPr>
          <p:nvPr/>
        </p:nvPicPr>
        <p:blipFill>
          <a:blip r:embed="rId4"/>
          <a:srcRect b="13501"/>
          <a:stretch>
            <a:fillRect/>
          </a:stretch>
        </p:blipFill>
        <p:spPr bwMode="auto">
          <a:xfrm>
            <a:off x="4450858" y="964408"/>
            <a:ext cx="3167557" cy="1879997"/>
          </a:xfrm>
          <a:prstGeom prst="rect">
            <a:avLst/>
          </a:prstGeom>
          <a:noFill/>
          <a:ln w="9525">
            <a:noFill/>
            <a:miter lim="800000"/>
            <a:headEnd/>
            <a:tailEnd/>
          </a:ln>
        </p:spPr>
      </p:pic>
      <p:sp>
        <p:nvSpPr>
          <p:cNvPr id="8" name="副标题 2"/>
          <p:cNvSpPr txBox="1"/>
          <p:nvPr/>
        </p:nvSpPr>
        <p:spPr bwMode="auto">
          <a:xfrm>
            <a:off x="4771532" y="2893220"/>
            <a:ext cx="2511954" cy="589359"/>
          </a:xfrm>
          <a:prstGeom prst="rect">
            <a:avLst/>
          </a:prstGeom>
          <a:noFill/>
          <a:ln w="9525">
            <a:noFill/>
            <a:miter lim="800000"/>
          </a:ln>
        </p:spPr>
        <p:txBody>
          <a:bodyPr/>
          <a:lstStyle/>
          <a:p>
            <a:pPr>
              <a:spcBef>
                <a:spcPts val="540"/>
              </a:spcBef>
              <a:buClr>
                <a:schemeClr val="accent1"/>
              </a:buClr>
              <a:buSzPct val="70000"/>
              <a:defRPr/>
            </a:pPr>
            <a:r>
              <a:rPr lang="zh-CN" altLang="en-US" b="1" cap="small" dirty="0">
                <a:solidFill>
                  <a:srgbClr val="C0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cs typeface="+mj-cs"/>
              </a:rPr>
              <a:t>    如果冰面足够光滑，冰壶会永远运动下去吗？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6562"/>
                                        </p:tgtEl>
                                        <p:attrNameLst>
                                          <p:attrName>style.visibility</p:attrName>
                                        </p:attrNameLst>
                                      </p:cBhvr>
                                      <p:to>
                                        <p:strVal val="visible"/>
                                      </p:to>
                                    </p:set>
                                    <p:anim calcmode="lin" valueType="num">
                                      <p:cBhvr additive="base">
                                        <p:cTn id="7" dur="500" fill="hold"/>
                                        <p:tgtEl>
                                          <p:spTgt spid="66562"/>
                                        </p:tgtEl>
                                        <p:attrNameLst>
                                          <p:attrName>ppt_x</p:attrName>
                                        </p:attrNameLst>
                                      </p:cBhvr>
                                      <p:tavLst>
                                        <p:tav tm="0">
                                          <p:val>
                                            <p:strVal val="#ppt_x"/>
                                          </p:val>
                                        </p:tav>
                                        <p:tav tm="100000">
                                          <p:val>
                                            <p:strVal val="#ppt_x"/>
                                          </p:val>
                                        </p:tav>
                                      </p:tavLst>
                                    </p:anim>
                                    <p:anim calcmode="lin" valueType="num">
                                      <p:cBhvr additive="base">
                                        <p:cTn id="8" dur="500" fill="hold"/>
                                        <p:tgtEl>
                                          <p:spTgt spid="6656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9222"/>
                                        </p:tgtEl>
                                        <p:attrNameLst>
                                          <p:attrName>style.visibility</p:attrName>
                                        </p:attrNameLst>
                                      </p:cBhvr>
                                      <p:to>
                                        <p:strVal val="visible"/>
                                      </p:to>
                                    </p:set>
                                    <p:anim calcmode="lin" valueType="num">
                                      <p:cBhvr additive="base">
                                        <p:cTn id="17" dur="500" fill="hold"/>
                                        <p:tgtEl>
                                          <p:spTgt spid="9222"/>
                                        </p:tgtEl>
                                        <p:attrNameLst>
                                          <p:attrName>ppt_x</p:attrName>
                                        </p:attrNameLst>
                                      </p:cBhvr>
                                      <p:tavLst>
                                        <p:tav tm="0">
                                          <p:val>
                                            <p:strVal val="#ppt_x"/>
                                          </p:val>
                                        </p:tav>
                                        <p:tav tm="100000">
                                          <p:val>
                                            <p:strVal val="#ppt_x"/>
                                          </p:val>
                                        </p:tav>
                                      </p:tavLst>
                                    </p:anim>
                                    <p:anim calcmode="lin" valueType="num">
                                      <p:cBhvr additive="base">
                                        <p:cTn id="18" dur="500" fill="hold"/>
                                        <p:tgtEl>
                                          <p:spTgt spid="922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文本框 31745"/>
          <p:cNvSpPr txBox="1">
            <a:spLocks noChangeArrowheads="1"/>
          </p:cNvSpPr>
          <p:nvPr/>
        </p:nvSpPr>
        <p:spPr bwMode="auto">
          <a:xfrm>
            <a:off x="1178784" y="1707357"/>
            <a:ext cx="6519204" cy="23757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spcBef>
                <a:spcPct val="50000"/>
              </a:spcBef>
            </a:pPr>
            <a:r>
              <a:rPr lang="zh-CN" altLang="en-US" sz="3290" dirty="0">
                <a:solidFill>
                  <a:srgbClr val="FFFF00"/>
                </a:solidFill>
                <a:latin typeface="黑体" panose="02010609060101010101" pitchFamily="49" charset="-122"/>
                <a:ea typeface="黑体" panose="02010609060101010101" pitchFamily="49" charset="-122"/>
              </a:rPr>
              <a:t>    </a:t>
            </a:r>
            <a:r>
              <a:rPr lang="zh-CN" altLang="en-US" sz="40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一切物体都有保持原来运动状态不变的性质</a:t>
            </a:r>
            <a:r>
              <a:rPr lang="zh-CN" altLang="en-US" sz="40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dirty="0">
                <a:solidFill>
                  <a:srgbClr val="CC00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即静止或匀速直线运动状态</a:t>
            </a:r>
            <a:r>
              <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40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叫做</a:t>
            </a:r>
            <a:r>
              <a:rPr lang="zh-CN" altLang="en-US" sz="40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惯性</a:t>
            </a:r>
            <a:r>
              <a:rPr lang="zh-CN" altLang="en-US" sz="40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牛顿第一定律也叫惯性定律</a:t>
            </a:r>
            <a:r>
              <a:rPr lang="en-US" altLang="zh-CN" sz="28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endParaRPr lang="en-US" altLang="zh-CN" sz="2395"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31747" name="文本框 31746"/>
          <p:cNvSpPr txBox="1">
            <a:spLocks noChangeArrowheads="1"/>
          </p:cNvSpPr>
          <p:nvPr/>
        </p:nvSpPr>
        <p:spPr bwMode="auto">
          <a:xfrm>
            <a:off x="1178784" y="57659"/>
            <a:ext cx="6082136" cy="10158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spcBef>
                <a:spcPct val="50000"/>
              </a:spcBef>
            </a:pPr>
            <a:r>
              <a:rPr lang="zh-CN" altLang="en-US" sz="5985" dirty="0">
                <a:solidFill>
                  <a:srgbClr val="FF0000"/>
                </a:solidFill>
                <a:latin typeface="黑体" panose="02010609060101010101" pitchFamily="49" charset="-122"/>
                <a:ea typeface="黑体" panose="02010609060101010101" pitchFamily="49" charset="-122"/>
              </a:rPr>
              <a:t>  二、惯性  </a:t>
            </a:r>
          </a:p>
        </p:txBody>
      </p:sp>
    </p:spTree>
    <p:custDataLst>
      <p:tags r:id="rId1"/>
    </p:custDataLst>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anim calcmode="lin" valueType="num">
                                      <p:cBhvr additive="base">
                                        <p:cTn id="7" dur="500" fill="hold"/>
                                        <p:tgtEl>
                                          <p:spTgt spid="31747"/>
                                        </p:tgtEl>
                                        <p:attrNameLst>
                                          <p:attrName>ppt_x</p:attrName>
                                        </p:attrNameLst>
                                      </p:cBhvr>
                                      <p:tavLst>
                                        <p:tav tm="0">
                                          <p:val>
                                            <p:strVal val="#ppt_x"/>
                                          </p:val>
                                        </p:tav>
                                        <p:tav tm="100000">
                                          <p:val>
                                            <p:strVal val="#ppt_x"/>
                                          </p:val>
                                        </p:tav>
                                      </p:tavLst>
                                    </p:anim>
                                    <p:anim calcmode="lin" valueType="num">
                                      <p:cBhvr additive="base">
                                        <p:cTn id="8" dur="500" fill="hold"/>
                                        <p:tgtEl>
                                          <p:spTgt spid="317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746"/>
                                        </p:tgtEl>
                                        <p:attrNameLst>
                                          <p:attrName>style.visibility</p:attrName>
                                        </p:attrNameLst>
                                      </p:cBhvr>
                                      <p:to>
                                        <p:strVal val="visible"/>
                                      </p:to>
                                    </p:set>
                                    <p:anim calcmode="lin" valueType="num">
                                      <p:cBhvr additive="base">
                                        <p:cTn id="13" dur="500" fill="hold"/>
                                        <p:tgtEl>
                                          <p:spTgt spid="31746"/>
                                        </p:tgtEl>
                                        <p:attrNameLst>
                                          <p:attrName>ppt_x</p:attrName>
                                        </p:attrNameLst>
                                      </p:cBhvr>
                                      <p:tavLst>
                                        <p:tav tm="0">
                                          <p:val>
                                            <p:strVal val="#ppt_x"/>
                                          </p:val>
                                        </p:tav>
                                        <p:tav tm="100000">
                                          <p:val>
                                            <p:strVal val="#ppt_x"/>
                                          </p:val>
                                        </p:tav>
                                      </p:tavLst>
                                    </p:anim>
                                    <p:anim calcmode="lin" valueType="num">
                                      <p:cBhvr additive="base">
                                        <p:cTn id="14" dur="500" fill="hold"/>
                                        <p:tgtEl>
                                          <p:spTgt spid="317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bldLvl="0"/>
      <p:bldP spid="31747" grpId="0" bldLvl="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文本框 32769"/>
          <p:cNvSpPr txBox="1">
            <a:spLocks noChangeArrowheads="1"/>
          </p:cNvSpPr>
          <p:nvPr/>
        </p:nvSpPr>
        <p:spPr bwMode="auto">
          <a:xfrm>
            <a:off x="690876" y="1074318"/>
            <a:ext cx="6786433" cy="35432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spcBef>
                <a:spcPct val="50000"/>
              </a:spcBef>
            </a:pPr>
            <a:r>
              <a:rPr lang="en-US" altLang="zh-CN" sz="2990" dirty="0">
                <a:latin typeface="黑体" panose="02010609060101010101" pitchFamily="49" charset="-122"/>
                <a:ea typeface="黑体" panose="02010609060101010101" pitchFamily="49" charset="-122"/>
              </a:rPr>
              <a:t>1. </a:t>
            </a:r>
            <a:r>
              <a:rPr lang="zh-CN" altLang="en-US" sz="2990" dirty="0">
                <a:solidFill>
                  <a:srgbClr val="FF0000"/>
                </a:solidFill>
                <a:latin typeface="黑体" panose="02010609060101010101" pitchFamily="49" charset="-122"/>
                <a:ea typeface="黑体" panose="02010609060101010101" pitchFamily="49" charset="-122"/>
              </a:rPr>
              <a:t>惯性是物体本身的一种属性</a:t>
            </a:r>
            <a:r>
              <a:rPr lang="en-US" altLang="zh-CN" sz="2990" dirty="0">
                <a:solidFill>
                  <a:srgbClr val="FF0000"/>
                </a:solidFill>
                <a:latin typeface="黑体" panose="02010609060101010101" pitchFamily="49" charset="-122"/>
                <a:ea typeface="黑体" panose="02010609060101010101" pitchFamily="49" charset="-122"/>
              </a:rPr>
              <a:t>,</a:t>
            </a:r>
            <a:r>
              <a:rPr lang="zh-CN" altLang="en-US" sz="2990" dirty="0">
                <a:solidFill>
                  <a:srgbClr val="FF0000"/>
                </a:solidFill>
                <a:latin typeface="黑体" panose="02010609060101010101" pitchFamily="49" charset="-122"/>
                <a:ea typeface="黑体" panose="02010609060101010101" pitchFamily="49" charset="-122"/>
              </a:rPr>
              <a:t>一切物体在任何情况下都具有惯性</a:t>
            </a:r>
            <a:r>
              <a:rPr lang="en-US" altLang="zh-CN" sz="2990" dirty="0">
                <a:solidFill>
                  <a:srgbClr val="FF0000"/>
                </a:solidFill>
                <a:latin typeface="黑体" panose="02010609060101010101" pitchFamily="49" charset="-122"/>
                <a:ea typeface="黑体" panose="02010609060101010101" pitchFamily="49" charset="-122"/>
              </a:rPr>
              <a:t>,</a:t>
            </a:r>
            <a:r>
              <a:rPr lang="zh-CN" altLang="en-US" sz="2990" dirty="0">
                <a:latin typeface="黑体" panose="02010609060101010101" pitchFamily="49" charset="-122"/>
                <a:ea typeface="黑体" panose="02010609060101010101" pitchFamily="49" charset="-122"/>
              </a:rPr>
              <a:t>即无论物体是静止还是运动</a:t>
            </a:r>
            <a:r>
              <a:rPr lang="en-US" altLang="zh-CN" sz="2990" dirty="0">
                <a:latin typeface="黑体" panose="02010609060101010101" pitchFamily="49" charset="-122"/>
                <a:ea typeface="黑体" panose="02010609060101010101" pitchFamily="49" charset="-122"/>
              </a:rPr>
              <a:t>,</a:t>
            </a:r>
            <a:r>
              <a:rPr lang="zh-CN" altLang="en-US" sz="2990" dirty="0">
                <a:latin typeface="黑体" panose="02010609060101010101" pitchFamily="49" charset="-122"/>
                <a:ea typeface="黑体" panose="02010609060101010101" pitchFamily="49" charset="-122"/>
              </a:rPr>
              <a:t>无论物体是受力还是不受力</a:t>
            </a:r>
            <a:r>
              <a:rPr lang="en-US" altLang="zh-CN" sz="2990" dirty="0">
                <a:latin typeface="黑体" panose="02010609060101010101" pitchFamily="49" charset="-122"/>
                <a:ea typeface="黑体" panose="02010609060101010101" pitchFamily="49" charset="-122"/>
              </a:rPr>
              <a:t>,</a:t>
            </a:r>
            <a:r>
              <a:rPr lang="zh-CN" altLang="en-US" sz="2990" dirty="0">
                <a:solidFill>
                  <a:srgbClr val="FF0000"/>
                </a:solidFill>
                <a:latin typeface="黑体" panose="02010609060101010101" pitchFamily="49" charset="-122"/>
                <a:ea typeface="黑体" panose="02010609060101010101" pitchFamily="49" charset="-122"/>
              </a:rPr>
              <a:t>在任何时候</a:t>
            </a:r>
            <a:r>
              <a:rPr lang="en-US" altLang="zh-CN" sz="2990" dirty="0">
                <a:solidFill>
                  <a:srgbClr val="FF0000"/>
                </a:solidFill>
                <a:latin typeface="黑体" panose="02010609060101010101" pitchFamily="49" charset="-122"/>
                <a:ea typeface="黑体" panose="02010609060101010101" pitchFamily="49" charset="-122"/>
              </a:rPr>
              <a:t>,</a:t>
            </a:r>
            <a:r>
              <a:rPr lang="zh-CN" altLang="en-US" sz="2990" dirty="0">
                <a:solidFill>
                  <a:srgbClr val="FF0000"/>
                </a:solidFill>
                <a:latin typeface="黑体" panose="02010609060101010101" pitchFamily="49" charset="-122"/>
                <a:ea typeface="黑体" panose="02010609060101010101" pitchFamily="49" charset="-122"/>
              </a:rPr>
              <a:t>任何状态下都具有惯性</a:t>
            </a:r>
            <a:r>
              <a:rPr lang="en-US" altLang="zh-CN" sz="2990" dirty="0">
                <a:solidFill>
                  <a:srgbClr val="FF0000"/>
                </a:solidFill>
                <a:latin typeface="黑体" panose="02010609060101010101" pitchFamily="49" charset="-122"/>
                <a:ea typeface="黑体" panose="02010609060101010101" pitchFamily="49" charset="-122"/>
              </a:rPr>
              <a:t>.</a:t>
            </a: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文本框 33793"/>
          <p:cNvSpPr txBox="1">
            <a:spLocks noChangeArrowheads="1"/>
          </p:cNvSpPr>
          <p:nvPr/>
        </p:nvSpPr>
        <p:spPr bwMode="auto">
          <a:xfrm>
            <a:off x="1555280" y="573882"/>
            <a:ext cx="5928924" cy="37856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spcBef>
                <a:spcPct val="50000"/>
              </a:spcBef>
            </a:pPr>
            <a:r>
              <a:rPr lang="en-US" altLang="zh-CN" sz="320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 </a:t>
            </a:r>
            <a:r>
              <a:rPr lang="zh-CN" altLang="en-US" sz="320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惯性不是力</a:t>
            </a:r>
            <a:r>
              <a:rPr lang="en-US" altLang="zh-CN" sz="320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在解答问题时</a:t>
            </a:r>
            <a:r>
              <a:rPr lang="en-US" altLang="zh-CN" sz="320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只能说</a:t>
            </a:r>
            <a:r>
              <a:rPr lang="zh-CN" altLang="en-US" sz="3200">
                <a:effectLst>
                  <a:outerShdw blurRad="38100" dist="38100" dir="2700000" algn="tl">
                    <a:srgbClr val="000000">
                      <a:alpha val="43137"/>
                    </a:srgbClr>
                  </a:outerShdw>
                </a:effectLst>
                <a:latin typeface="华文中宋" panose="02010600040101010101" pitchFamily="2" charset="-122"/>
                <a:ea typeface="黑体" panose="02010609060101010101" pitchFamily="49" charset="-122"/>
              </a:rPr>
              <a:t>“</a:t>
            </a: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由于惯性</a:t>
            </a:r>
            <a:r>
              <a:rPr lang="zh-CN" altLang="en-US" sz="3200">
                <a:effectLst>
                  <a:outerShdw blurRad="38100" dist="38100" dir="2700000" algn="tl">
                    <a:srgbClr val="000000">
                      <a:alpha val="43137"/>
                    </a:srgbClr>
                  </a:outerShdw>
                </a:effectLst>
                <a:latin typeface="华文中宋" panose="02010600040101010101" pitchFamily="2" charset="-122"/>
                <a:ea typeface="黑体" panose="02010609060101010101" pitchFamily="49" charset="-122"/>
              </a:rPr>
              <a:t>”</a:t>
            </a:r>
            <a:r>
              <a:rPr lang="zh-CN" altLang="en-US" sz="320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 </a:t>
            </a:r>
            <a:r>
              <a:rPr lang="zh-CN" altLang="en-US" sz="3200">
                <a:effectLst>
                  <a:outerShdw blurRad="38100" dist="38100" dir="2700000" algn="tl">
                    <a:srgbClr val="000000">
                      <a:alpha val="43137"/>
                    </a:srgbClr>
                  </a:outerShdw>
                </a:effectLst>
                <a:latin typeface="华文中宋" panose="02010600040101010101" pitchFamily="2" charset="-122"/>
                <a:ea typeface="黑体" panose="02010609060101010101" pitchFamily="49" charset="-122"/>
              </a:rPr>
              <a:t>“</a:t>
            </a: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具有惯性</a:t>
            </a:r>
            <a:r>
              <a:rPr lang="zh-CN" altLang="en-US" sz="3200">
                <a:effectLst>
                  <a:outerShdw blurRad="38100" dist="38100" dir="2700000" algn="tl">
                    <a:srgbClr val="000000">
                      <a:alpha val="43137"/>
                    </a:srgbClr>
                  </a:outerShdw>
                </a:effectLst>
                <a:latin typeface="华文中宋" panose="02010600040101010101" pitchFamily="2" charset="-122"/>
                <a:ea typeface="黑体" panose="02010609060101010101" pitchFamily="49" charset="-122"/>
              </a:rPr>
              <a:t>”</a:t>
            </a:r>
            <a:r>
              <a:rPr lang="en-US" altLang="zh-CN" sz="320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而不能说</a:t>
            </a:r>
            <a:r>
              <a:rPr lang="zh-CN" altLang="en-US" sz="3200">
                <a:effectLst>
                  <a:outerShdw blurRad="38100" dist="38100" dir="2700000" algn="tl">
                    <a:srgbClr val="000000">
                      <a:alpha val="43137"/>
                    </a:srgbClr>
                  </a:outerShdw>
                </a:effectLst>
                <a:latin typeface="华文中宋" panose="02010600040101010101" pitchFamily="2" charset="-122"/>
                <a:ea typeface="黑体" panose="02010609060101010101" pitchFamily="49" charset="-122"/>
              </a:rPr>
              <a:t>“</a:t>
            </a:r>
            <a:r>
              <a:rPr lang="zh-CN" altLang="en-US" sz="3200">
                <a:solidFill>
                  <a:srgbClr val="FF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受到惯性</a:t>
            </a:r>
            <a:r>
              <a:rPr lang="zh-CN" altLang="en-US" sz="3200">
                <a:solidFill>
                  <a:srgbClr val="FF00FF"/>
                </a:solidFill>
                <a:effectLst>
                  <a:outerShdw blurRad="38100" dist="38100" dir="2700000" algn="tl">
                    <a:srgbClr val="000000">
                      <a:alpha val="43137"/>
                    </a:srgbClr>
                  </a:outerShdw>
                </a:effectLst>
                <a:latin typeface="华文中宋" panose="02010600040101010101" pitchFamily="2" charset="-122"/>
                <a:ea typeface="黑体" panose="02010609060101010101" pitchFamily="49" charset="-122"/>
              </a:rPr>
              <a:t>”</a:t>
            </a:r>
            <a:r>
              <a:rPr lang="zh-CN" altLang="en-US" sz="320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 </a:t>
            </a:r>
            <a:r>
              <a:rPr lang="zh-CN" altLang="en-US" sz="3200">
                <a:effectLst>
                  <a:outerShdw blurRad="38100" dist="38100" dir="2700000" algn="tl">
                    <a:srgbClr val="000000">
                      <a:alpha val="43137"/>
                    </a:srgbClr>
                  </a:outerShdw>
                </a:effectLst>
                <a:latin typeface="华文中宋" panose="02010600040101010101" pitchFamily="2" charset="-122"/>
                <a:ea typeface="黑体" panose="02010609060101010101" pitchFamily="49" charset="-122"/>
              </a:rPr>
              <a:t>“</a:t>
            </a:r>
            <a:r>
              <a:rPr lang="zh-CN" altLang="en-US" sz="3200">
                <a:solidFill>
                  <a:srgbClr val="FF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由于惯性的作用</a:t>
            </a:r>
            <a:r>
              <a:rPr lang="zh-CN" altLang="en-US" sz="3200">
                <a:effectLst>
                  <a:outerShdw blurRad="38100" dist="38100" dir="2700000" algn="tl">
                    <a:srgbClr val="000000">
                      <a:alpha val="43137"/>
                    </a:srgbClr>
                  </a:outerShdw>
                </a:effectLst>
                <a:latin typeface="华文中宋" panose="02010600040101010101" pitchFamily="2" charset="-122"/>
                <a:ea typeface="黑体" panose="02010609060101010101" pitchFamily="49" charset="-122"/>
              </a:rPr>
              <a:t>”</a:t>
            </a:r>
            <a:r>
              <a:rPr lang="zh-CN" altLang="en-US" sz="320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 </a:t>
            </a:r>
            <a:r>
              <a:rPr lang="zh-CN" altLang="en-US" sz="3200">
                <a:effectLst>
                  <a:outerShdw blurRad="38100" dist="38100" dir="2700000" algn="tl">
                    <a:srgbClr val="000000">
                      <a:alpha val="43137"/>
                    </a:srgbClr>
                  </a:outerShdw>
                </a:effectLst>
                <a:latin typeface="华文中宋" panose="02010600040101010101" pitchFamily="2" charset="-122"/>
                <a:ea typeface="黑体" panose="02010609060101010101" pitchFamily="49" charset="-122"/>
              </a:rPr>
              <a:t>“</a:t>
            </a:r>
            <a:r>
              <a:rPr lang="zh-CN" altLang="en-US" sz="3200">
                <a:solidFill>
                  <a:srgbClr val="FF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克服惯性</a:t>
            </a:r>
            <a:r>
              <a:rPr lang="zh-CN" altLang="en-US" sz="3200">
                <a:effectLst>
                  <a:outerShdw blurRad="38100" dist="38100" dir="2700000" algn="tl">
                    <a:srgbClr val="000000">
                      <a:alpha val="43137"/>
                    </a:srgbClr>
                  </a:outerShdw>
                </a:effectLst>
                <a:latin typeface="华文中宋" panose="02010600040101010101" pitchFamily="2" charset="-122"/>
                <a:ea typeface="黑体" panose="02010609060101010101" pitchFamily="49" charset="-122"/>
              </a:rPr>
              <a:t>”</a:t>
            </a:r>
            <a:r>
              <a:rPr lang="zh-CN" altLang="en-US" sz="320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等</a:t>
            </a:r>
            <a:endParaRPr lang="en-US" altLang="zh-CN">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文本框 34817"/>
          <p:cNvSpPr txBox="1">
            <a:spLocks noChangeArrowheads="1"/>
          </p:cNvSpPr>
          <p:nvPr/>
        </p:nvSpPr>
        <p:spPr bwMode="auto">
          <a:xfrm>
            <a:off x="913501" y="771139"/>
            <a:ext cx="6356491" cy="36933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spcBef>
                <a:spcPct val="50000"/>
              </a:spcBef>
            </a:pPr>
            <a:r>
              <a:rPr lang="en-US" altLang="zh-CN"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 </a:t>
            </a:r>
            <a:r>
              <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所有的物体都有惯性</a:t>
            </a:r>
            <a:r>
              <a:rPr lang="en-US" altLang="zh-CN"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但不同物体的惯性大小是不同的</a:t>
            </a:r>
            <a:r>
              <a:rPr lang="en-US" altLang="zh-CN"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物体的</a:t>
            </a:r>
            <a:r>
              <a:rPr lang="zh-CN" altLang="en-US" sz="36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惯性只与物体的质量有关</a:t>
            </a:r>
            <a:r>
              <a:rPr lang="en-US" altLang="zh-CN"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物体的质量越大</a:t>
            </a:r>
            <a:r>
              <a:rPr lang="en-US" altLang="zh-CN"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惯性越大</a:t>
            </a:r>
            <a:r>
              <a:rPr lang="en-US" altLang="zh-CN"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物体的质量越小</a:t>
            </a:r>
            <a:r>
              <a:rPr lang="en-US" altLang="zh-CN"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惯性越小</a:t>
            </a:r>
            <a:r>
              <a:rPr lang="en-US" altLang="zh-CN"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质量是物体惯性的量度</a:t>
            </a:r>
            <a:r>
              <a:rPr lang="en-US" altLang="zh-CN"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矩形 35841"/>
          <p:cNvSpPr>
            <a:spLocks noChangeArrowheads="1" noChangeShapeType="1" noTextEdit="1"/>
          </p:cNvSpPr>
          <p:nvPr/>
        </p:nvSpPr>
        <p:spPr bwMode="auto">
          <a:xfrm rot="16200000">
            <a:off x="201242" y="2873086"/>
            <a:ext cx="2468165" cy="567714"/>
          </a:xfrm>
          <a:prstGeom prst="rect">
            <a:avLst/>
          </a:prstGeom>
        </p:spPr>
        <p:txBody>
          <a:bodyPr wrap="none" fromWordArt="1">
            <a:prstTxWarp prst="textSlantUp">
              <a:avLst>
                <a:gd name="adj" fmla="val 0"/>
              </a:avLst>
            </a:prstTxWarp>
          </a:bodyPr>
          <a:lstStyle/>
          <a:p>
            <a:pPr algn="ctr"/>
            <a:r>
              <a:rPr lang="zh-CN" altLang="en-US" kern="10">
                <a:ln w="9525">
                  <a:solidFill>
                    <a:srgbClr val="CC99FF"/>
                  </a:solidFill>
                  <a:round/>
                </a:ln>
                <a:gradFill rotWithShape="0">
                  <a:gsLst>
                    <a:gs pos="0">
                      <a:srgbClr val="6600CC"/>
                    </a:gs>
                    <a:gs pos="100000">
                      <a:srgbClr val="CC00CC"/>
                    </a:gs>
                  </a:gsLst>
                  <a:lin ang="10800000" scaled="1"/>
                </a:gradFill>
                <a:effectLst>
                  <a:outerShdw dist="53882" dir="2700000" algn="ctr" rotWithShape="0">
                    <a:srgbClr val="9999FF">
                      <a:alpha val="75999"/>
                    </a:srgbClr>
                  </a:outerShdw>
                </a:effectLst>
                <a:latin typeface="华文行楷" panose="02010800040101010101" pitchFamily="2" charset="-122"/>
                <a:ea typeface="华文行楷" panose="02010800040101010101" pitchFamily="2" charset="-122"/>
              </a:rPr>
              <a:t>飞机投弹</a:t>
            </a:r>
          </a:p>
        </p:txBody>
      </p:sp>
      <p:sp>
        <p:nvSpPr>
          <p:cNvPr id="36867" name="矩形 35843"/>
          <p:cNvSpPr>
            <a:spLocks noChangeArrowheads="1"/>
          </p:cNvSpPr>
          <p:nvPr/>
        </p:nvSpPr>
        <p:spPr bwMode="auto">
          <a:xfrm>
            <a:off x="1151467" y="636198"/>
            <a:ext cx="6841067" cy="833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spcBef>
                <a:spcPct val="50000"/>
              </a:spcBef>
            </a:pPr>
            <a:r>
              <a:rPr lang="zh-CN" altLang="en-US" sz="2400" dirty="0">
                <a:effectLst>
                  <a:outerShdw blurRad="38100" dist="38100" dir="2700000" algn="tl">
                    <a:srgbClr val="000000">
                      <a:alpha val="43137"/>
                    </a:srgbClr>
                  </a:outerShdw>
                </a:effectLst>
                <a:ea typeface="黑体" panose="02010609060101010101" pitchFamily="49" charset="-122"/>
              </a:rPr>
              <a:t>讨论：要想击中地上的目标，飞机应当飞到目标上空再投弹，还是提前一段距离？为什么？</a:t>
            </a:r>
          </a:p>
        </p:txBody>
      </p:sp>
      <p:pic>
        <p:nvPicPr>
          <p:cNvPr id="3" name="图片 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027828" y="1469252"/>
            <a:ext cx="5585084" cy="3220653"/>
          </a:xfrm>
          <a:prstGeom prst="rect">
            <a:avLst/>
          </a:prstGeom>
        </p:spPr>
      </p:pic>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
          <p:cNvSpPr/>
          <p:nvPr/>
        </p:nvSpPr>
        <p:spPr>
          <a:xfrm>
            <a:off x="464255" y="143385"/>
            <a:ext cx="6156960" cy="831253"/>
          </a:xfrm>
          <a:prstGeom prst="rect">
            <a:avLst/>
          </a:prstGeom>
          <a:noFill/>
          <a:ln w="9525">
            <a:noFill/>
          </a:ln>
        </p:spPr>
        <p:txBody>
          <a:bodyPr anchor="ctr">
            <a:spAutoFit/>
          </a:bodyPr>
          <a:lstStyle/>
          <a:p>
            <a:pPr eaLnBrk="0" hangingPunct="0"/>
            <a:r>
              <a:rPr lang="zh-CN" altLang="en-US" sz="2395" noProof="1">
                <a:solidFill>
                  <a:srgbClr val="0033CC"/>
                </a:solidFill>
                <a:effectLst>
                  <a:outerShdw blurRad="38100" dist="38100" dir="2700000">
                    <a:srgbClr val="C0C0C0"/>
                  </a:outerShdw>
                </a:effectLst>
                <a:latin typeface="黑体" panose="02010609060101010101" pitchFamily="49" charset="-122"/>
                <a:ea typeface="黑体" panose="02010609060101010101" pitchFamily="49" charset="-122"/>
              </a:rPr>
              <a:t>问题一：</a:t>
            </a:r>
            <a:r>
              <a:rPr lang="zh-CN" altLang="en-US" sz="2395" noProof="1">
                <a:effectLst>
                  <a:outerShdw blurRad="38100" dist="38100" dir="2700000">
                    <a:srgbClr val="C0C0C0"/>
                  </a:outerShdw>
                </a:effectLst>
                <a:latin typeface="黑体" panose="02010609060101010101" pitchFamily="49" charset="-122"/>
                <a:ea typeface="黑体" panose="02010609060101010101" pitchFamily="49" charset="-122"/>
              </a:rPr>
              <a:t>运动的物体有惯性，静止的物体没有惯性？</a:t>
            </a:r>
          </a:p>
        </p:txBody>
      </p:sp>
      <p:sp>
        <p:nvSpPr>
          <p:cNvPr id="36867" name="Rectangle 2"/>
          <p:cNvSpPr/>
          <p:nvPr/>
        </p:nvSpPr>
        <p:spPr>
          <a:xfrm>
            <a:off x="464255" y="953902"/>
            <a:ext cx="5724644" cy="461908"/>
          </a:xfrm>
          <a:prstGeom prst="rect">
            <a:avLst/>
          </a:prstGeom>
          <a:noFill/>
          <a:ln w="9525">
            <a:noFill/>
          </a:ln>
        </p:spPr>
        <p:txBody>
          <a:bodyPr wrap="none" anchor="ctr">
            <a:spAutoFit/>
          </a:bodyPr>
          <a:lstStyle/>
          <a:p>
            <a:pPr eaLnBrk="0" hangingPunct="0"/>
            <a:r>
              <a:rPr lang="zh-CN" altLang="en-US" sz="2395" noProof="1">
                <a:solidFill>
                  <a:srgbClr val="0033CC"/>
                </a:solidFill>
                <a:effectLst>
                  <a:outerShdw blurRad="38100" dist="38100" dir="2700000">
                    <a:srgbClr val="C0C0C0"/>
                  </a:outerShdw>
                </a:effectLst>
                <a:latin typeface="黑体" panose="02010609060101010101" pitchFamily="49" charset="-122"/>
                <a:ea typeface="黑体" panose="02010609060101010101" pitchFamily="49" charset="-122"/>
              </a:rPr>
              <a:t>问题二：</a:t>
            </a:r>
            <a:r>
              <a:rPr lang="zh-CN" altLang="en-US" sz="2395" noProof="1">
                <a:effectLst>
                  <a:outerShdw blurRad="38100" dist="38100" dir="2700000">
                    <a:srgbClr val="C0C0C0"/>
                  </a:outerShdw>
                </a:effectLst>
                <a:latin typeface="黑体" panose="02010609060101010101" pitchFamily="49" charset="-122"/>
                <a:ea typeface="黑体" panose="02010609060101010101" pitchFamily="49" charset="-122"/>
              </a:rPr>
              <a:t>运动速度大的物体惯性就大呢？</a:t>
            </a:r>
          </a:p>
        </p:txBody>
      </p:sp>
      <p:sp>
        <p:nvSpPr>
          <p:cNvPr id="36868" name="矩形 11"/>
          <p:cNvSpPr/>
          <p:nvPr/>
        </p:nvSpPr>
        <p:spPr>
          <a:xfrm>
            <a:off x="464256" y="2034448"/>
            <a:ext cx="6213969" cy="369474"/>
          </a:xfrm>
          <a:prstGeom prst="rect">
            <a:avLst/>
          </a:prstGeom>
          <a:noFill/>
          <a:ln w="9525">
            <a:noFill/>
          </a:ln>
        </p:spPr>
        <p:txBody>
          <a:bodyPr>
            <a:spAutoFit/>
          </a:bodyPr>
          <a:lstStyle/>
          <a:p>
            <a:endParaRPr lang="zh-CN" altLang="en-US" sz="1795" noProof="1">
              <a:solidFill>
                <a:srgbClr val="008000"/>
              </a:solidFill>
              <a:effectLst>
                <a:outerShdw blurRad="38100" dist="38100" dir="2700000">
                  <a:srgbClr val="C0C0C0"/>
                </a:outerShdw>
              </a:effectLst>
              <a:latin typeface="黑体" panose="02010609060101010101" pitchFamily="49" charset="-122"/>
              <a:ea typeface="黑体" panose="02010609060101010101" pitchFamily="49" charset="-122"/>
            </a:endParaRPr>
          </a:p>
        </p:txBody>
      </p:sp>
      <p:sp>
        <p:nvSpPr>
          <p:cNvPr id="36869" name="矩形 36868"/>
          <p:cNvSpPr/>
          <p:nvPr/>
        </p:nvSpPr>
        <p:spPr>
          <a:xfrm>
            <a:off x="464186" y="1874704"/>
            <a:ext cx="6407785" cy="461515"/>
          </a:xfrm>
          <a:prstGeom prst="rect">
            <a:avLst/>
          </a:prstGeom>
          <a:noFill/>
          <a:ln w="9525">
            <a:noFill/>
          </a:ln>
        </p:spPr>
        <p:txBody>
          <a:bodyPr wrap="square">
            <a:spAutoFit/>
          </a:bodyPr>
          <a:lstStyle/>
          <a:p>
            <a:r>
              <a:rPr lang="zh-CN" altLang="en-US" sz="2395" noProof="1">
                <a:solidFill>
                  <a:srgbClr val="0033CC"/>
                </a:solidFill>
                <a:effectLst>
                  <a:outerShdw blurRad="38100" dist="38100" dir="2700000">
                    <a:srgbClr val="C0C0C0"/>
                  </a:outerShdw>
                </a:effectLst>
                <a:latin typeface="黑体" panose="02010609060101010101" pitchFamily="49" charset="-122"/>
                <a:ea typeface="黑体" panose="02010609060101010101" pitchFamily="49" charset="-122"/>
              </a:rPr>
              <a:t>问题三：</a:t>
            </a:r>
            <a:r>
              <a:rPr lang="zh-CN" altLang="en-US" sz="2395" noProof="1">
                <a:effectLst>
                  <a:outerShdw blurRad="38100" dist="38100" dir="2700000">
                    <a:srgbClr val="C0C0C0"/>
                  </a:outerShdw>
                </a:effectLst>
                <a:latin typeface="黑体" panose="02010609060101010101" pitchFamily="49" charset="-122"/>
                <a:ea typeface="黑体" panose="02010609060101010101" pitchFamily="49" charset="-122"/>
              </a:rPr>
              <a:t>“惯性”是不是就是“惯性定律”？</a:t>
            </a:r>
          </a:p>
        </p:txBody>
      </p:sp>
      <p:sp>
        <p:nvSpPr>
          <p:cNvPr id="36870" name="矩形 6"/>
          <p:cNvSpPr/>
          <p:nvPr/>
        </p:nvSpPr>
        <p:spPr>
          <a:xfrm>
            <a:off x="236290" y="2336194"/>
            <a:ext cx="6670040" cy="1200600"/>
          </a:xfrm>
          <a:prstGeom prst="rect">
            <a:avLst/>
          </a:prstGeom>
          <a:noFill/>
          <a:ln w="9525">
            <a:noFill/>
          </a:ln>
        </p:spPr>
        <p:txBody>
          <a:bodyPr>
            <a:spAutoFit/>
          </a:bodyPr>
          <a:lstStyle/>
          <a:p>
            <a:r>
              <a:rPr lang="zh-CN" altLang="en-US" sz="2395" noProof="1">
                <a:solidFill>
                  <a:srgbClr val="FF0000"/>
                </a:solidFill>
                <a:effectLst>
                  <a:outerShdw blurRad="38100" dist="38100" dir="2700000">
                    <a:srgbClr val="C0C0C0"/>
                  </a:outerShdw>
                </a:effectLst>
                <a:latin typeface="黑体" panose="02010609060101010101" pitchFamily="49" charset="-122"/>
                <a:ea typeface="黑体" panose="02010609060101010101" pitchFamily="49" charset="-122"/>
              </a:rPr>
              <a:t>    不是</a:t>
            </a:r>
            <a:r>
              <a:rPr lang="en-US" altLang="zh-CN" sz="2395" noProof="1">
                <a:solidFill>
                  <a:srgbClr val="FF0000"/>
                </a:solidFill>
                <a:effectLst>
                  <a:outerShdw blurRad="38100" dist="38100" dir="2700000">
                    <a:srgbClr val="C0C0C0"/>
                  </a:outerShdw>
                </a:effectLst>
                <a:latin typeface="黑体" panose="02010609060101010101" pitchFamily="49" charset="-122"/>
                <a:ea typeface="黑体" panose="02010609060101010101" pitchFamily="49" charset="-122"/>
              </a:rPr>
              <a:t>,</a:t>
            </a:r>
            <a:r>
              <a:rPr lang="zh-CN" altLang="en-US" sz="2395" noProof="1">
                <a:solidFill>
                  <a:srgbClr val="FF0000"/>
                </a:solidFill>
                <a:effectLst>
                  <a:outerShdw blurRad="38100" dist="38100" dir="2700000">
                    <a:srgbClr val="C0C0C0"/>
                  </a:outerShdw>
                </a:effectLst>
                <a:latin typeface="黑体" panose="02010609060101010101" pitchFamily="49" charset="-122"/>
                <a:ea typeface="黑体" panose="02010609060101010101" pitchFamily="49" charset="-122"/>
              </a:rPr>
              <a:t>惯性是物体本身固有的一种属性，它跟物体受不受外力无关。惯性定律是物体在特定条件下（不受外力作用时）的运动规律。</a:t>
            </a:r>
          </a:p>
        </p:txBody>
      </p:sp>
      <p:sp>
        <p:nvSpPr>
          <p:cNvPr id="36871" name="Rectangle 5"/>
          <p:cNvSpPr/>
          <p:nvPr/>
        </p:nvSpPr>
        <p:spPr>
          <a:xfrm>
            <a:off x="464255" y="3537054"/>
            <a:ext cx="5358836" cy="462808"/>
          </a:xfrm>
          <a:prstGeom prst="rect">
            <a:avLst/>
          </a:prstGeom>
          <a:noFill/>
          <a:ln w="9525">
            <a:noFill/>
          </a:ln>
        </p:spPr>
        <p:txBody>
          <a:bodyPr anchor="ctr">
            <a:spAutoFit/>
          </a:bodyPr>
          <a:lstStyle/>
          <a:p>
            <a:pPr eaLnBrk="0" hangingPunct="0"/>
            <a:r>
              <a:rPr lang="zh-CN" altLang="en-US" sz="2400" noProof="1">
                <a:solidFill>
                  <a:srgbClr val="0033CC"/>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问题四：</a:t>
            </a:r>
            <a:r>
              <a:rPr lang="zh-CN" altLang="en-US" sz="2400" noProof="1">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惯性是一种特殊的力吗？</a:t>
            </a:r>
          </a:p>
        </p:txBody>
      </p:sp>
      <p:sp>
        <p:nvSpPr>
          <p:cNvPr id="36872" name="矩形 8"/>
          <p:cNvSpPr/>
          <p:nvPr/>
        </p:nvSpPr>
        <p:spPr>
          <a:xfrm>
            <a:off x="333445" y="4093300"/>
            <a:ext cx="6670040" cy="831253"/>
          </a:xfrm>
          <a:prstGeom prst="rect">
            <a:avLst/>
          </a:prstGeom>
          <a:noFill/>
          <a:ln w="9525">
            <a:noFill/>
          </a:ln>
        </p:spPr>
        <p:txBody>
          <a:bodyPr>
            <a:spAutoFit/>
          </a:bodyPr>
          <a:lstStyle/>
          <a:p>
            <a:r>
              <a:rPr lang="zh-CN" altLang="en-US" sz="2395" noProof="1">
                <a:solidFill>
                  <a:srgbClr val="FF0000"/>
                </a:solidFill>
                <a:effectLst>
                  <a:outerShdw blurRad="38100" dist="38100" dir="2700000">
                    <a:srgbClr val="C0C0C0"/>
                  </a:outerShdw>
                </a:effectLst>
                <a:latin typeface="黑体" panose="02010609060101010101" pitchFamily="49" charset="-122"/>
                <a:ea typeface="黑体" panose="02010609060101010101" pitchFamily="49" charset="-122"/>
              </a:rPr>
              <a:t> 惯性不是力，惯性是物体本身固有的一种</a:t>
            </a:r>
          </a:p>
          <a:p>
            <a:r>
              <a:rPr lang="zh-CN" altLang="en-US" sz="2395" noProof="1">
                <a:solidFill>
                  <a:srgbClr val="FF0000"/>
                </a:solidFill>
                <a:effectLst>
                  <a:outerShdw blurRad="38100" dist="38100" dir="2700000">
                    <a:srgbClr val="C0C0C0"/>
                  </a:outerShdw>
                </a:effectLst>
                <a:latin typeface="黑体" panose="02010609060101010101" pitchFamily="49" charset="-122"/>
                <a:ea typeface="黑体" panose="02010609060101010101" pitchFamily="49" charset="-122"/>
              </a:rPr>
              <a:t> 属性，而力是物体之间的相互作用。</a:t>
            </a:r>
            <a:endParaRPr lang="zh-CN" altLang="en-US" sz="2395" noProof="1">
              <a:solidFill>
                <a:srgbClr val="FF0000"/>
              </a:solidFill>
              <a:latin typeface="黑体" panose="02010609060101010101" pitchFamily="49" charset="-122"/>
              <a:ea typeface="黑体" panose="02010609060101010101" pitchFamily="49" charset="-122"/>
            </a:endParaRPr>
          </a:p>
        </p:txBody>
      </p:sp>
      <p:sp>
        <p:nvSpPr>
          <p:cNvPr id="36873" name="文本框 36872"/>
          <p:cNvSpPr txBox="1">
            <a:spLocks noChangeArrowheads="1"/>
          </p:cNvSpPr>
          <p:nvPr/>
        </p:nvSpPr>
        <p:spPr bwMode="auto">
          <a:xfrm>
            <a:off x="1946345" y="491528"/>
            <a:ext cx="4731738" cy="4619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spcBef>
                <a:spcPct val="50000"/>
              </a:spcBef>
            </a:pPr>
            <a:r>
              <a:rPr lang="zh-CN" altLang="en-US" sz="2395" dirty="0">
                <a:solidFill>
                  <a:srgbClr val="FF0000"/>
                </a:solidFill>
                <a:latin typeface="黑体" panose="02010609060101010101" pitchFamily="49" charset="-122"/>
                <a:ea typeface="黑体" panose="02010609060101010101" pitchFamily="49" charset="-122"/>
              </a:rPr>
              <a:t>  错</a:t>
            </a:r>
            <a:r>
              <a:rPr lang="en-US" altLang="zh-CN" sz="2395" dirty="0">
                <a:solidFill>
                  <a:srgbClr val="FF0000"/>
                </a:solidFill>
                <a:latin typeface="黑体" panose="02010609060101010101" pitchFamily="49" charset="-122"/>
                <a:ea typeface="黑体" panose="02010609060101010101" pitchFamily="49" charset="-122"/>
              </a:rPr>
              <a:t>,</a:t>
            </a:r>
            <a:r>
              <a:rPr lang="zh-CN" altLang="en-US" sz="2395" dirty="0">
                <a:solidFill>
                  <a:srgbClr val="FF0000"/>
                </a:solidFill>
                <a:latin typeface="黑体" panose="02010609060101010101" pitchFamily="49" charset="-122"/>
                <a:ea typeface="黑体" panose="02010609060101010101" pitchFamily="49" charset="-122"/>
              </a:rPr>
              <a:t>惯性与物体的运动状态无关</a:t>
            </a:r>
          </a:p>
        </p:txBody>
      </p:sp>
      <p:sp>
        <p:nvSpPr>
          <p:cNvPr id="36874" name="文本框 36873"/>
          <p:cNvSpPr txBox="1">
            <a:spLocks noChangeArrowheads="1"/>
          </p:cNvSpPr>
          <p:nvPr/>
        </p:nvSpPr>
        <p:spPr bwMode="auto">
          <a:xfrm>
            <a:off x="464255" y="1412790"/>
            <a:ext cx="4731738" cy="4619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spcBef>
                <a:spcPct val="50000"/>
              </a:spcBef>
            </a:pPr>
            <a:r>
              <a:rPr lang="zh-CN" altLang="en-US" sz="2395" dirty="0">
                <a:solidFill>
                  <a:srgbClr val="FF0000"/>
                </a:solidFill>
                <a:latin typeface="黑体" panose="02010609060101010101" pitchFamily="49" charset="-122"/>
                <a:ea typeface="黑体" panose="02010609060101010101" pitchFamily="49" charset="-122"/>
              </a:rPr>
              <a:t>错</a:t>
            </a:r>
            <a:r>
              <a:rPr lang="en-US" altLang="zh-CN" sz="2395" dirty="0">
                <a:solidFill>
                  <a:srgbClr val="FF0000"/>
                </a:solidFill>
                <a:latin typeface="黑体" panose="02010609060101010101" pitchFamily="49" charset="-122"/>
                <a:ea typeface="黑体" panose="02010609060101010101" pitchFamily="49" charset="-122"/>
              </a:rPr>
              <a:t>,</a:t>
            </a:r>
            <a:r>
              <a:rPr lang="zh-CN" altLang="en-US" sz="2395" dirty="0">
                <a:solidFill>
                  <a:srgbClr val="FF0000"/>
                </a:solidFill>
                <a:latin typeface="黑体" panose="02010609060101010101" pitchFamily="49" charset="-122"/>
                <a:ea typeface="黑体" panose="02010609060101010101" pitchFamily="49" charset="-122"/>
              </a:rPr>
              <a:t>决定惯性的唯一量度就是质量</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867"/>
                                        </p:tgtEl>
                                        <p:attrNameLst>
                                          <p:attrName>style.visibility</p:attrName>
                                        </p:attrNameLst>
                                      </p:cBhvr>
                                      <p:to>
                                        <p:strVal val="visible"/>
                                      </p:to>
                                    </p:set>
                                    <p:animEffect transition="in" filter="blinds(horizontal)">
                                      <p:cBhvr>
                                        <p:cTn id="7" dur="500"/>
                                        <p:tgtEl>
                                          <p:spTgt spid="3686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6869"/>
                                        </p:tgtEl>
                                        <p:attrNameLst>
                                          <p:attrName>style.visibility</p:attrName>
                                        </p:attrNameLst>
                                      </p:cBhvr>
                                      <p:to>
                                        <p:strVal val="visible"/>
                                      </p:to>
                                    </p:set>
                                    <p:animEffect transition="in" filter="blinds(horizontal)">
                                      <p:cBhvr>
                                        <p:cTn id="12" dur="500"/>
                                        <p:tgtEl>
                                          <p:spTgt spid="3686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6870"/>
                                        </p:tgtEl>
                                        <p:attrNameLst>
                                          <p:attrName>style.visibility</p:attrName>
                                        </p:attrNameLst>
                                      </p:cBhvr>
                                      <p:to>
                                        <p:strVal val="visible"/>
                                      </p:to>
                                    </p:set>
                                    <p:animEffect transition="in" filter="blinds(horizontal)">
                                      <p:cBhvr>
                                        <p:cTn id="17" dur="500"/>
                                        <p:tgtEl>
                                          <p:spTgt spid="36870"/>
                                        </p:tgtEl>
                                      </p:cBhvr>
                                    </p:animEffect>
                                  </p:childTnLst>
                                </p:cTn>
                              </p:par>
                            </p:childTnLst>
                          </p:cTn>
                        </p:par>
                      </p:childTnLst>
                    </p:cTn>
                  </p:par>
                  <p:par>
                    <p:cTn id="18" fill="hold">
                      <p:stCondLst>
                        <p:cond delay="indefinite"/>
                      </p:stCondLst>
                      <p:childTnLst>
                        <p:par>
                          <p:cTn id="19" fill="hold">
                            <p:stCondLst>
                              <p:cond delay="0"/>
                            </p:stCondLst>
                            <p:childTnLst>
                              <p:par>
                                <p:cTn id="20" presetID="29" presetClass="entr" presetSubtype="0" fill="hold" grpId="0" nodeType="clickEffect">
                                  <p:stCondLst>
                                    <p:cond delay="0"/>
                                  </p:stCondLst>
                                  <p:childTnLst>
                                    <p:set>
                                      <p:cBhvr>
                                        <p:cTn id="21" dur="1" fill="hold">
                                          <p:stCondLst>
                                            <p:cond delay="0"/>
                                          </p:stCondLst>
                                        </p:cTn>
                                        <p:tgtEl>
                                          <p:spTgt spid="36871"/>
                                        </p:tgtEl>
                                        <p:attrNameLst>
                                          <p:attrName>style.visibility</p:attrName>
                                        </p:attrNameLst>
                                      </p:cBhvr>
                                      <p:to>
                                        <p:strVal val="visible"/>
                                      </p:to>
                                    </p:set>
                                    <p:anim calcmode="lin" valueType="num">
                                      <p:cBhvr>
                                        <p:cTn id="22" dur="1000" fill="hold"/>
                                        <p:tgtEl>
                                          <p:spTgt spid="36871"/>
                                        </p:tgtEl>
                                        <p:attrNameLst>
                                          <p:attrName>ppt_x</p:attrName>
                                        </p:attrNameLst>
                                      </p:cBhvr>
                                      <p:tavLst>
                                        <p:tav tm="0">
                                          <p:val>
                                            <p:strVal val="#ppt_x-.2"/>
                                          </p:val>
                                        </p:tav>
                                        <p:tav tm="100000">
                                          <p:val>
                                            <p:strVal val="#ppt_x"/>
                                          </p:val>
                                        </p:tav>
                                      </p:tavLst>
                                    </p:anim>
                                    <p:anim calcmode="lin" valueType="num">
                                      <p:cBhvr>
                                        <p:cTn id="23" dur="1000" fill="hold"/>
                                        <p:tgtEl>
                                          <p:spTgt spid="36871"/>
                                        </p:tgtEl>
                                        <p:attrNameLst>
                                          <p:attrName>ppt_y</p:attrName>
                                        </p:attrNameLst>
                                      </p:cBhvr>
                                      <p:tavLst>
                                        <p:tav tm="0">
                                          <p:val>
                                            <p:strVal val="#ppt_y"/>
                                          </p:val>
                                        </p:tav>
                                        <p:tav tm="100000">
                                          <p:val>
                                            <p:strVal val="#ppt_y"/>
                                          </p:val>
                                        </p:tav>
                                      </p:tavLst>
                                    </p:anim>
                                    <p:animEffect transition="in" filter="wipe(right)" prLst="gradientSize: 0.1">
                                      <p:cBhvr>
                                        <p:cTn id="24" dur="1000"/>
                                        <p:tgtEl>
                                          <p:spTgt spid="36871"/>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36872"/>
                                        </p:tgtEl>
                                        <p:attrNameLst>
                                          <p:attrName>style.visibility</p:attrName>
                                        </p:attrNameLst>
                                      </p:cBhvr>
                                      <p:to>
                                        <p:strVal val="visible"/>
                                      </p:to>
                                    </p:set>
                                    <p:animEffect transition="in" filter="blinds(horizontal)">
                                      <p:cBhvr>
                                        <p:cTn id="29" dur="500"/>
                                        <p:tgtEl>
                                          <p:spTgt spid="36872"/>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36873"/>
                                        </p:tgtEl>
                                        <p:attrNameLst>
                                          <p:attrName>style.visibility</p:attrName>
                                        </p:attrNameLst>
                                      </p:cBhvr>
                                      <p:to>
                                        <p:strVal val="visible"/>
                                      </p:to>
                                    </p:set>
                                    <p:animEffect transition="in" filter="blinds(horizontal)">
                                      <p:cBhvr>
                                        <p:cTn id="34" dur="500"/>
                                        <p:tgtEl>
                                          <p:spTgt spid="36873"/>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36874"/>
                                        </p:tgtEl>
                                        <p:attrNameLst>
                                          <p:attrName>style.visibility</p:attrName>
                                        </p:attrNameLst>
                                      </p:cBhvr>
                                      <p:to>
                                        <p:strVal val="visible"/>
                                      </p:to>
                                    </p:set>
                                    <p:animEffect transition="in" filter="blinds(horizontal)">
                                      <p:cBhvr>
                                        <p:cTn id="39" dur="500"/>
                                        <p:tgtEl>
                                          <p:spTgt spid="368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p:bldP spid="36869" grpId="0"/>
      <p:bldP spid="36870" grpId="0"/>
      <p:bldP spid="36871" grpId="0"/>
      <p:bldP spid="36872" grpId="0"/>
      <p:bldP spid="36873" grpId="0"/>
      <p:bldP spid="3687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文本框 37890"/>
          <p:cNvSpPr txBox="1">
            <a:spLocks noChangeArrowheads="1"/>
          </p:cNvSpPr>
          <p:nvPr/>
        </p:nvSpPr>
        <p:spPr bwMode="auto">
          <a:xfrm>
            <a:off x="1798603" y="856963"/>
            <a:ext cx="3829564" cy="709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4000" dirty="0">
                <a:solidFill>
                  <a:srgbClr val="FF0000"/>
                </a:solidFill>
                <a:effectLst>
                  <a:outerShdw blurRad="38100" dist="38100" dir="2700000" algn="tl">
                    <a:srgbClr val="000000">
                      <a:alpha val="43137"/>
                    </a:srgbClr>
                  </a:outerShdw>
                </a:effectLst>
                <a:ea typeface="黑体" panose="02010609060101010101" pitchFamily="49" charset="-122"/>
              </a:rPr>
              <a:t>惯性现象的解释</a:t>
            </a:r>
          </a:p>
        </p:txBody>
      </p:sp>
      <p:pic>
        <p:nvPicPr>
          <p:cNvPr id="3" name="图片 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084521" y="1783585"/>
            <a:ext cx="5713228" cy="2754283"/>
          </a:xfrm>
          <a:prstGeom prst="rect">
            <a:avLst/>
          </a:prstGeom>
        </p:spPr>
      </p:pic>
    </p:spTree>
    <p:custDataLst>
      <p:tags r:id="rId1"/>
    </p:custDataLst>
  </p:cSld>
  <p:clrMapOvr>
    <a:masterClrMapping/>
  </p:clrMapOvr>
  <p:transition spd="slow">
    <p:push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图片 38913" descr="11"/>
          <p:cNvPicPr>
            <a:picLocks noChangeAspect="1" noChangeArrowheads="1"/>
          </p:cNvPicPr>
          <p:nvPr/>
        </p:nvPicPr>
        <p:blipFill>
          <a:blip r:embed="rId3">
            <a:extLst>
              <a:ext uri="{28A0092B-C50C-407E-A947-70E740481C1C}">
                <a14:useLocalDpi xmlns:a14="http://schemas.microsoft.com/office/drawing/2010/main" xmlns="" val="0"/>
              </a:ext>
            </a:extLst>
          </a:blip>
          <a:srcRect b="-12"/>
          <a:stretch>
            <a:fillRect/>
          </a:stretch>
        </p:blipFill>
        <p:spPr bwMode="auto">
          <a:xfrm>
            <a:off x="584397" y="1836915"/>
            <a:ext cx="2801750" cy="16740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8915" name="文本框 38914"/>
          <p:cNvSpPr txBox="1">
            <a:spLocks noChangeArrowheads="1"/>
          </p:cNvSpPr>
          <p:nvPr/>
        </p:nvSpPr>
        <p:spPr bwMode="auto">
          <a:xfrm>
            <a:off x="420499" y="707427"/>
            <a:ext cx="6499013" cy="10404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7333" tIns="35013" rIns="67333" bIns="35013" anchor="b">
            <a:spAutoFit/>
          </a:bodyPr>
          <a:lstStyle/>
          <a:p>
            <a:r>
              <a:rPr lang="en-US" altLang="zh-CN" sz="2095" dirty="0">
                <a:latin typeface="黑体" panose="02010609060101010101" pitchFamily="49" charset="-122"/>
                <a:ea typeface="黑体" panose="02010609060101010101" pitchFamily="49" charset="-122"/>
              </a:rPr>
              <a:t>1</a:t>
            </a:r>
            <a:r>
              <a:rPr lang="zh-CN" altLang="en-US" sz="2095" dirty="0">
                <a:latin typeface="黑体" panose="02010609060101010101" pitchFamily="49" charset="-122"/>
                <a:ea typeface="黑体" panose="02010609060101010101" pitchFamily="49" charset="-122"/>
              </a:rPr>
              <a:t>、交待研究对象原来的运动状态。</a:t>
            </a:r>
          </a:p>
          <a:p>
            <a:r>
              <a:rPr lang="en-US" altLang="zh-CN" sz="2095" dirty="0">
                <a:latin typeface="黑体" panose="02010609060101010101" pitchFamily="49" charset="-122"/>
                <a:ea typeface="黑体" panose="02010609060101010101" pitchFamily="49" charset="-122"/>
              </a:rPr>
              <a:t>2</a:t>
            </a:r>
            <a:r>
              <a:rPr lang="zh-CN" altLang="en-US" sz="2095" dirty="0">
                <a:latin typeface="黑体" panose="02010609060101010101" pitchFamily="49" charset="-122"/>
                <a:ea typeface="黑体" panose="02010609060101010101" pitchFamily="49" charset="-122"/>
              </a:rPr>
              <a:t>、物理过程， </a:t>
            </a:r>
            <a:r>
              <a:rPr lang="en-US" altLang="zh-CN" sz="2095" dirty="0">
                <a:latin typeface="黑体" panose="02010609060101010101" pitchFamily="49" charset="-122"/>
                <a:ea typeface="黑体" panose="02010609060101010101" pitchFamily="49" charset="-122"/>
              </a:rPr>
              <a:t>:</a:t>
            </a:r>
            <a:r>
              <a:rPr lang="zh-CN" altLang="en-US" sz="2095" dirty="0">
                <a:latin typeface="黑体" panose="02010609060101010101" pitchFamily="49" charset="-122"/>
                <a:ea typeface="黑体" panose="02010609060101010101" pitchFamily="49" charset="-122"/>
              </a:rPr>
              <a:t>当与研究对象接触的物体</a:t>
            </a:r>
            <a:r>
              <a:rPr lang="en-US" altLang="zh-CN" sz="2095" dirty="0">
                <a:latin typeface="黑体" panose="02010609060101010101" pitchFamily="49" charset="-122"/>
                <a:ea typeface="黑体" panose="02010609060101010101" pitchFamily="49" charset="-122"/>
              </a:rPr>
              <a:t>…</a:t>
            </a:r>
            <a:r>
              <a:rPr lang="zh-CN" altLang="en-US" sz="2095" dirty="0">
                <a:latin typeface="黑体" panose="02010609060101010101" pitchFamily="49" charset="-122"/>
                <a:ea typeface="黑体" panose="02010609060101010101" pitchFamily="49" charset="-122"/>
              </a:rPr>
              <a:t>后</a:t>
            </a:r>
            <a:r>
              <a:rPr lang="en-US" altLang="zh-CN" sz="2095" dirty="0">
                <a:latin typeface="黑体" panose="02010609060101010101" pitchFamily="49" charset="-122"/>
                <a:ea typeface="黑体" panose="02010609060101010101" pitchFamily="49" charset="-122"/>
              </a:rPr>
              <a:t>,</a:t>
            </a:r>
          </a:p>
          <a:p>
            <a:r>
              <a:rPr lang="en-US" altLang="zh-CN" sz="2095" dirty="0">
                <a:latin typeface="黑体" panose="02010609060101010101" pitchFamily="49" charset="-122"/>
                <a:ea typeface="黑体" panose="02010609060101010101" pitchFamily="49" charset="-122"/>
              </a:rPr>
              <a:t>3</a:t>
            </a:r>
            <a:r>
              <a:rPr lang="zh-CN" altLang="en-US" sz="2095" dirty="0">
                <a:latin typeface="黑体" panose="02010609060101010101" pitchFamily="49" charset="-122"/>
                <a:ea typeface="黑体" panose="02010609060101010101" pitchFamily="49" charset="-122"/>
              </a:rPr>
              <a:t>、研究对象由于惯性要保持原来的</a:t>
            </a:r>
            <a:r>
              <a:rPr lang="en-US" altLang="zh-CN" sz="2095" dirty="0">
                <a:latin typeface="黑体" panose="02010609060101010101" pitchFamily="49" charset="-122"/>
                <a:ea typeface="黑体" panose="02010609060101010101" pitchFamily="49" charset="-122"/>
              </a:rPr>
              <a:t>………</a:t>
            </a:r>
            <a:r>
              <a:rPr lang="zh-CN" altLang="en-US" sz="2095" dirty="0">
                <a:latin typeface="黑体" panose="02010609060101010101" pitchFamily="49" charset="-122"/>
                <a:ea typeface="黑体" panose="02010609060101010101" pitchFamily="49" charset="-122"/>
              </a:rPr>
              <a:t>状态</a:t>
            </a:r>
          </a:p>
        </p:txBody>
      </p:sp>
      <p:sp>
        <p:nvSpPr>
          <p:cNvPr id="38916" name="文本框 38915"/>
          <p:cNvSpPr txBox="1">
            <a:spLocks noChangeArrowheads="1"/>
          </p:cNvSpPr>
          <p:nvPr/>
        </p:nvSpPr>
        <p:spPr bwMode="auto">
          <a:xfrm>
            <a:off x="3600895" y="1831264"/>
            <a:ext cx="3721394" cy="19221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7333" tIns="35013" rIns="67333" bIns="35013" anchor="b">
            <a:spAutoFit/>
          </a:bodyPr>
          <a:lstStyle/>
          <a:p>
            <a:r>
              <a:rPr lang="zh-CN" altLang="en-US" sz="20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甲图：</a:t>
            </a:r>
            <a:r>
              <a:rPr lang="zh-CN" altLang="en-US" sz="20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原来木块是静止的</a:t>
            </a:r>
            <a:r>
              <a:rPr lang="en-US" altLang="zh-CN" sz="20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0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当小车突然受到拉力时，</a:t>
            </a:r>
            <a:r>
              <a:rPr lang="zh-CN" altLang="en-US" sz="2000"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木块底部由于受到摩擦力跟随小车一起运动</a:t>
            </a:r>
            <a:r>
              <a:rPr lang="en-US" altLang="zh-CN" sz="2000"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000"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木块上部由于惯性还要保持原来的静止状态</a:t>
            </a:r>
            <a:r>
              <a:rPr lang="zh-CN" altLang="en-US" sz="20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0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所以木块会向后倾倒。</a:t>
            </a:r>
          </a:p>
        </p:txBody>
      </p:sp>
      <p:sp>
        <p:nvSpPr>
          <p:cNvPr id="38917" name="文本框 38916"/>
          <p:cNvSpPr txBox="1">
            <a:spLocks noChangeArrowheads="1"/>
          </p:cNvSpPr>
          <p:nvPr/>
        </p:nvSpPr>
        <p:spPr bwMode="auto">
          <a:xfrm>
            <a:off x="420498" y="3768333"/>
            <a:ext cx="7445674" cy="996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7333" tIns="35013" rIns="67333" bIns="35013" anchor="b">
            <a:spAutoFit/>
          </a:bodyPr>
          <a:lstStyle/>
          <a:p>
            <a:r>
              <a:rPr lang="zh-CN" altLang="en-US" sz="20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乙图：</a:t>
            </a:r>
            <a:r>
              <a:rPr lang="zh-CN" altLang="en-US" sz="2000"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原来木块是运动的</a:t>
            </a:r>
            <a:r>
              <a:rPr lang="en-US" altLang="zh-CN" sz="2000"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0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当小车遇到障碍物时，小车和木块底部</a:t>
            </a:r>
          </a:p>
          <a:p>
            <a:r>
              <a:rPr lang="zh-CN" altLang="en-US" sz="20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由于受摩擦停止运动，但木块上部</a:t>
            </a:r>
            <a:r>
              <a:rPr lang="zh-CN" altLang="en-US" sz="2000" dirty="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由于惯性仍然保持运动状态</a:t>
            </a:r>
            <a:r>
              <a:rPr lang="zh-CN" altLang="en-US" sz="20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p>
          <a:p>
            <a:r>
              <a:rPr lang="zh-CN" altLang="en-US" sz="20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所以小木块会向前倾倒。</a:t>
            </a:r>
          </a:p>
        </p:txBody>
      </p:sp>
      <p:sp>
        <p:nvSpPr>
          <p:cNvPr id="39941" name="矩形 38917"/>
          <p:cNvSpPr>
            <a:spLocks noChangeArrowheads="1"/>
          </p:cNvSpPr>
          <p:nvPr/>
        </p:nvSpPr>
        <p:spPr bwMode="auto">
          <a:xfrm>
            <a:off x="1882928" y="190678"/>
            <a:ext cx="2015677" cy="4628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zh-CN" altLang="en-US" sz="2400" dirty="0">
                <a:solidFill>
                  <a:srgbClr val="FF0000"/>
                </a:solidFill>
                <a:effectLst>
                  <a:outerShdw blurRad="38100" dist="38100" dir="2700000" algn="tl">
                    <a:srgbClr val="000000">
                      <a:alpha val="43137"/>
                    </a:srgbClr>
                  </a:outerShdw>
                </a:effectLst>
                <a:ea typeface="黑体" panose="02010609060101010101" pitchFamily="49" charset="-122"/>
              </a:rPr>
              <a:t>解释方法：</a:t>
            </a:r>
          </a:p>
        </p:txBody>
      </p:sp>
    </p:spTree>
    <p:custDataLst>
      <p:tags r:id="rId1"/>
    </p:custDataLst>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8915"/>
                                        </p:tgtEl>
                                        <p:attrNameLst>
                                          <p:attrName>style.visibility</p:attrName>
                                        </p:attrNameLst>
                                      </p:cBhvr>
                                      <p:to>
                                        <p:strVal val="visible"/>
                                      </p:to>
                                    </p:set>
                                    <p:animEffect transition="in" filter="blinds(horizontal)">
                                      <p:cBhvr>
                                        <p:cTn id="7" dur="500"/>
                                        <p:tgtEl>
                                          <p:spTgt spid="389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8914"/>
                                        </p:tgtEl>
                                        <p:attrNameLst>
                                          <p:attrName>style.visibility</p:attrName>
                                        </p:attrNameLst>
                                      </p:cBhvr>
                                      <p:to>
                                        <p:strVal val="visible"/>
                                      </p:to>
                                    </p:set>
                                    <p:anim calcmode="lin" valueType="num">
                                      <p:cBhvr additive="base">
                                        <p:cTn id="12" dur="500" fill="hold"/>
                                        <p:tgtEl>
                                          <p:spTgt spid="38914"/>
                                        </p:tgtEl>
                                        <p:attrNameLst>
                                          <p:attrName>ppt_x</p:attrName>
                                        </p:attrNameLst>
                                      </p:cBhvr>
                                      <p:tavLst>
                                        <p:tav tm="0">
                                          <p:val>
                                            <p:strVal val="0-#ppt_w/2"/>
                                          </p:val>
                                        </p:tav>
                                        <p:tav tm="100000">
                                          <p:val>
                                            <p:strVal val="#ppt_x"/>
                                          </p:val>
                                        </p:tav>
                                      </p:tavLst>
                                    </p:anim>
                                    <p:anim calcmode="lin" valueType="num">
                                      <p:cBhvr additive="base">
                                        <p:cTn id="13" dur="500" fill="hold"/>
                                        <p:tgtEl>
                                          <p:spTgt spid="3891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8916">
                                            <p:txEl>
                                              <p:pRg st="0" end="0"/>
                                            </p:txEl>
                                          </p:spTgt>
                                        </p:tgtEl>
                                        <p:attrNameLst>
                                          <p:attrName>style.visibility</p:attrName>
                                        </p:attrNameLst>
                                      </p:cBhvr>
                                      <p:to>
                                        <p:strVal val="visible"/>
                                      </p:to>
                                    </p:set>
                                    <p:animEffect transition="in" filter="blinds(horizontal)">
                                      <p:cBhvr>
                                        <p:cTn id="18" dur="500"/>
                                        <p:tgtEl>
                                          <p:spTgt spid="38916">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38917"/>
                                        </p:tgtEl>
                                        <p:attrNameLst>
                                          <p:attrName>style.visibility</p:attrName>
                                        </p:attrNameLst>
                                      </p:cBhvr>
                                      <p:to>
                                        <p:strVal val="visible"/>
                                      </p:to>
                                    </p:set>
                                    <p:animEffect transition="in" filter="blinds(horizontal)">
                                      <p:cBhvr>
                                        <p:cTn id="23" dur="500"/>
                                        <p:tgtEl>
                                          <p:spTgt spid="389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p:bldP spid="3891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文本框 39937"/>
          <p:cNvSpPr txBox="1">
            <a:spLocks noChangeArrowheads="1"/>
          </p:cNvSpPr>
          <p:nvPr/>
        </p:nvSpPr>
        <p:spPr bwMode="auto">
          <a:xfrm>
            <a:off x="817239" y="518865"/>
            <a:ext cx="5582121" cy="15946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0" hangingPunct="0"/>
            <a:r>
              <a:rPr lang="zh-CN" altLang="en-US" sz="4935" dirty="0">
                <a:solidFill>
                  <a:schemeClr val="tx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惯性现象：</a:t>
            </a:r>
          </a:p>
          <a:p>
            <a:pPr eaLnBrk="0" hangingPunct="0"/>
            <a:r>
              <a:rPr lang="en-US" altLang="zh-CN" sz="24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en-US" sz="24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、汽车紧急刹车或减速时身体</a:t>
            </a:r>
            <a:r>
              <a:rPr lang="zh-CN" altLang="en-US" sz="2400" dirty="0">
                <a:solidFill>
                  <a:schemeClr val="tx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向前倾</a:t>
            </a:r>
            <a:r>
              <a:rPr lang="zh-CN" altLang="en-US" sz="24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p>
          <a:p>
            <a:pPr eaLnBrk="0" hangingPunct="0"/>
            <a:r>
              <a:rPr lang="en-US" altLang="zh-CN" sz="24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a:t>
            </a:r>
            <a:r>
              <a:rPr lang="zh-CN" altLang="en-US" sz="24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、汽车起动或加速时身体</a:t>
            </a:r>
            <a:r>
              <a:rPr lang="zh-CN" altLang="en-US" sz="2400" dirty="0">
                <a:solidFill>
                  <a:schemeClr val="tx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向后仰</a:t>
            </a:r>
            <a:r>
              <a:rPr lang="zh-CN" altLang="en-US" sz="24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p>
        </p:txBody>
      </p:sp>
      <p:sp>
        <p:nvSpPr>
          <p:cNvPr id="39939" name="文本框 39938"/>
          <p:cNvSpPr txBox="1">
            <a:spLocks noChangeArrowheads="1"/>
          </p:cNvSpPr>
          <p:nvPr/>
        </p:nvSpPr>
        <p:spPr bwMode="auto">
          <a:xfrm>
            <a:off x="817239" y="1970100"/>
            <a:ext cx="5985933" cy="1203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0" hangingPunct="0"/>
            <a:r>
              <a:rPr lang="en-US" altLang="zh-CN" sz="24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en-US" sz="24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、拍打衣服可除去灰尘。</a:t>
            </a:r>
          </a:p>
          <a:p>
            <a:pPr eaLnBrk="0" hangingPunct="0"/>
            <a:r>
              <a:rPr lang="en-US" altLang="zh-CN" sz="24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4</a:t>
            </a:r>
            <a:r>
              <a:rPr lang="zh-CN" altLang="en-US" sz="24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、使劲甩手可把手上的水甩掉。</a:t>
            </a:r>
          </a:p>
          <a:p>
            <a:pPr eaLnBrk="0" hangingPunct="0"/>
            <a:r>
              <a:rPr lang="en-US" altLang="zh-CN" sz="24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5</a:t>
            </a:r>
            <a:r>
              <a:rPr lang="zh-CN" altLang="en-US" sz="24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、工人用铁锹把煤扔到炉火中。</a:t>
            </a:r>
          </a:p>
        </p:txBody>
      </p:sp>
      <p:sp>
        <p:nvSpPr>
          <p:cNvPr id="39940" name="文本框 39939"/>
          <p:cNvSpPr txBox="1">
            <a:spLocks noChangeArrowheads="1"/>
          </p:cNvSpPr>
          <p:nvPr/>
        </p:nvSpPr>
        <p:spPr bwMode="auto">
          <a:xfrm>
            <a:off x="817239" y="3100857"/>
            <a:ext cx="7109639" cy="19437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0" hangingPunct="0"/>
            <a:r>
              <a:rPr lang="en-US" altLang="zh-CN" sz="24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6</a:t>
            </a:r>
            <a:r>
              <a:rPr lang="zh-CN" altLang="en-US" sz="24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、向下重击斧头柄，斧头会夹紧木柄。</a:t>
            </a:r>
          </a:p>
          <a:p>
            <a:pPr eaLnBrk="0" hangingPunct="0"/>
            <a:r>
              <a:rPr lang="en-US" altLang="zh-CN" sz="24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7</a:t>
            </a:r>
            <a:r>
              <a:rPr lang="zh-CN" altLang="en-US" sz="24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、跳起后，仍会落回原处，而不会被高速自转的</a:t>
            </a:r>
          </a:p>
          <a:p>
            <a:pPr eaLnBrk="0" hangingPunct="0"/>
            <a:r>
              <a:rPr lang="zh-CN" altLang="en-US" sz="24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地球抛下。</a:t>
            </a:r>
          </a:p>
          <a:p>
            <a:pPr eaLnBrk="0" hangingPunct="0"/>
            <a:r>
              <a:rPr lang="en-US" altLang="zh-CN" sz="24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8</a:t>
            </a:r>
            <a:r>
              <a:rPr lang="zh-CN" altLang="en-US" sz="24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、宇航员走出飞船后，仍能与飞船“并肩”前进，</a:t>
            </a:r>
          </a:p>
          <a:p>
            <a:pPr eaLnBrk="0" hangingPunct="0"/>
            <a:r>
              <a:rPr lang="zh-CN" altLang="en-US" sz="24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而不会落在飞船后面。</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99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99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p:bldP spid="3994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文本框 40961"/>
          <p:cNvSpPr txBox="1"/>
          <p:nvPr/>
        </p:nvSpPr>
        <p:spPr>
          <a:xfrm>
            <a:off x="1664547" y="42056"/>
            <a:ext cx="6944396" cy="708504"/>
          </a:xfrm>
          <a:prstGeom prst="rect">
            <a:avLst/>
          </a:prstGeom>
          <a:noFill/>
          <a:ln w="9525">
            <a:noFill/>
          </a:ln>
        </p:spPr>
        <p:txBody>
          <a:bodyPr>
            <a:spAutoFit/>
          </a:bodyPr>
          <a:lstStyle/>
          <a:p>
            <a:pPr>
              <a:spcBef>
                <a:spcPct val="50000"/>
              </a:spcBef>
            </a:pPr>
            <a:r>
              <a:rPr lang="zh-CN" altLang="en-US" sz="4000" noProof="1">
                <a:solidFill>
                  <a:srgbClr val="FF0000"/>
                </a:solidFill>
                <a:effectLst>
                  <a:outerShdw blurRad="38100" dist="38100" dir="2700000">
                    <a:srgbClr val="C0C0C0"/>
                  </a:outerShdw>
                </a:effectLst>
                <a:latin typeface="Arial" panose="020B0604020202020204" pitchFamily="34" charset="0"/>
                <a:ea typeface="黑体" panose="02010609060101010101" pitchFamily="49" charset="-122"/>
              </a:rPr>
              <a:t>三、惯性的应用</a:t>
            </a:r>
          </a:p>
        </p:txBody>
      </p:sp>
      <p:sp>
        <p:nvSpPr>
          <p:cNvPr id="40963" name="文本框 40962"/>
          <p:cNvSpPr txBox="1"/>
          <p:nvPr/>
        </p:nvSpPr>
        <p:spPr>
          <a:xfrm>
            <a:off x="1892582" y="2914650"/>
            <a:ext cx="1140178" cy="370246"/>
          </a:xfrm>
          <a:prstGeom prst="rect">
            <a:avLst/>
          </a:prstGeom>
          <a:noFill/>
          <a:ln w="9525">
            <a:noFill/>
          </a:ln>
        </p:spPr>
        <p:txBody>
          <a:bodyPr>
            <a:spAutoFit/>
          </a:bodyPr>
          <a:lstStyle/>
          <a:p>
            <a:pPr>
              <a:spcBef>
                <a:spcPct val="50000"/>
              </a:spcBef>
            </a:pPr>
            <a:r>
              <a:rPr lang="zh-CN" altLang="en-US" noProof="1">
                <a:effectLst>
                  <a:outerShdw blurRad="38100" dist="38100" dir="2700000">
                    <a:srgbClr val="C0C0C0"/>
                  </a:outerShdw>
                </a:effectLst>
                <a:latin typeface="Arial" panose="020B0604020202020204" pitchFamily="34" charset="0"/>
                <a:ea typeface="黑体" panose="02010609060101010101" pitchFamily="49" charset="-122"/>
              </a:rPr>
              <a:t>跳远</a:t>
            </a:r>
          </a:p>
        </p:txBody>
      </p:sp>
      <p:sp>
        <p:nvSpPr>
          <p:cNvPr id="40964" name="文本框 40963">
            <a:hlinkClick r:id="rId3" action="ppaction://hlinkfile"/>
          </p:cNvPr>
          <p:cNvSpPr txBox="1"/>
          <p:nvPr/>
        </p:nvSpPr>
        <p:spPr>
          <a:xfrm>
            <a:off x="1828448" y="1326623"/>
            <a:ext cx="1995311" cy="370246"/>
          </a:xfrm>
          <a:prstGeom prst="rect">
            <a:avLst/>
          </a:prstGeom>
          <a:noFill/>
          <a:ln w="9525">
            <a:noFill/>
          </a:ln>
        </p:spPr>
        <p:txBody>
          <a:bodyPr>
            <a:spAutoFit/>
          </a:bodyPr>
          <a:lstStyle/>
          <a:p>
            <a:pPr>
              <a:spcBef>
                <a:spcPct val="50000"/>
              </a:spcBef>
            </a:pPr>
            <a:r>
              <a:rPr lang="zh-CN" altLang="en-US" noProof="1">
                <a:effectLst>
                  <a:outerShdw blurRad="38100" dist="38100" dir="2700000">
                    <a:srgbClr val="C0C0C0"/>
                  </a:outerShdw>
                </a:effectLst>
                <a:latin typeface="Arial" panose="020B0604020202020204" pitchFamily="34" charset="0"/>
                <a:ea typeface="黑体" panose="02010609060101010101" pitchFamily="49" charset="-122"/>
              </a:rPr>
              <a:t>套紧斧头</a:t>
            </a:r>
          </a:p>
        </p:txBody>
      </p:sp>
      <p:sp>
        <p:nvSpPr>
          <p:cNvPr id="40965" name="文本框 40964"/>
          <p:cNvSpPr txBox="1"/>
          <p:nvPr/>
        </p:nvSpPr>
        <p:spPr>
          <a:xfrm>
            <a:off x="3830886" y="2971800"/>
            <a:ext cx="1995311" cy="370246"/>
          </a:xfrm>
          <a:prstGeom prst="rect">
            <a:avLst/>
          </a:prstGeom>
          <a:noFill/>
          <a:ln w="9525">
            <a:noFill/>
          </a:ln>
        </p:spPr>
        <p:txBody>
          <a:bodyPr>
            <a:spAutoFit/>
          </a:bodyPr>
          <a:lstStyle/>
          <a:p>
            <a:pPr>
              <a:spcBef>
                <a:spcPct val="50000"/>
              </a:spcBef>
            </a:pPr>
            <a:r>
              <a:rPr lang="zh-CN" altLang="en-US" noProof="1">
                <a:effectLst>
                  <a:outerShdw blurRad="38100" dist="38100" dir="2700000">
                    <a:srgbClr val="C0C0C0"/>
                  </a:outerShdw>
                </a:effectLst>
                <a:latin typeface="Arial" panose="020B0604020202020204" pitchFamily="34" charset="0"/>
                <a:ea typeface="黑体" panose="02010609060101010101" pitchFamily="49" charset="-122"/>
              </a:rPr>
              <a:t>洗衣脱水</a:t>
            </a:r>
          </a:p>
        </p:txBody>
      </p:sp>
      <p:sp>
        <p:nvSpPr>
          <p:cNvPr id="40966" name="文本框 40965"/>
          <p:cNvSpPr txBox="1"/>
          <p:nvPr/>
        </p:nvSpPr>
        <p:spPr>
          <a:xfrm>
            <a:off x="4269141" y="2090126"/>
            <a:ext cx="1140178" cy="370246"/>
          </a:xfrm>
          <a:prstGeom prst="rect">
            <a:avLst/>
          </a:prstGeom>
          <a:noFill/>
          <a:ln w="9525">
            <a:noFill/>
          </a:ln>
        </p:spPr>
        <p:txBody>
          <a:bodyPr>
            <a:spAutoFit/>
          </a:bodyPr>
          <a:lstStyle/>
          <a:p>
            <a:pPr>
              <a:spcBef>
                <a:spcPct val="50000"/>
              </a:spcBef>
            </a:pPr>
            <a:r>
              <a:rPr lang="zh-CN" altLang="en-US" noProof="1">
                <a:effectLst>
                  <a:outerShdw blurRad="38100" dist="38100" dir="2700000">
                    <a:srgbClr val="C0C0C0"/>
                  </a:outerShdw>
                </a:effectLst>
                <a:latin typeface="Arial" panose="020B0604020202020204" pitchFamily="34" charset="0"/>
                <a:ea typeface="黑体" panose="02010609060101010101" pitchFamily="49" charset="-122"/>
              </a:rPr>
              <a:t>投球</a:t>
            </a:r>
          </a:p>
        </p:txBody>
      </p:sp>
      <p:sp>
        <p:nvSpPr>
          <p:cNvPr id="40967" name="文本框 40966"/>
          <p:cNvSpPr txBox="1"/>
          <p:nvPr/>
        </p:nvSpPr>
        <p:spPr>
          <a:xfrm>
            <a:off x="3546436" y="1284646"/>
            <a:ext cx="3021471" cy="370246"/>
          </a:xfrm>
          <a:prstGeom prst="rect">
            <a:avLst/>
          </a:prstGeom>
          <a:noFill/>
          <a:ln w="9525">
            <a:noFill/>
          </a:ln>
        </p:spPr>
        <p:txBody>
          <a:bodyPr>
            <a:spAutoFit/>
          </a:bodyPr>
          <a:lstStyle/>
          <a:p>
            <a:pPr>
              <a:spcBef>
                <a:spcPct val="50000"/>
              </a:spcBef>
            </a:pPr>
            <a:r>
              <a:rPr lang="zh-CN" altLang="en-US" noProof="1">
                <a:effectLst>
                  <a:outerShdw blurRad="38100" dist="38100" dir="2700000">
                    <a:srgbClr val="C0C0C0"/>
                  </a:outerShdw>
                </a:effectLst>
                <a:latin typeface="Arial" panose="020B0604020202020204" pitchFamily="34" charset="0"/>
                <a:ea typeface="黑体" panose="02010609060101010101" pitchFamily="49" charset="-122"/>
              </a:rPr>
              <a:t>抖落衣服上的灰尘</a:t>
            </a:r>
          </a:p>
        </p:txBody>
      </p:sp>
      <p:sp>
        <p:nvSpPr>
          <p:cNvPr id="40968" name="文本框 40967"/>
          <p:cNvSpPr txBox="1"/>
          <p:nvPr/>
        </p:nvSpPr>
        <p:spPr>
          <a:xfrm>
            <a:off x="1828447" y="2090126"/>
            <a:ext cx="1539240" cy="370246"/>
          </a:xfrm>
          <a:prstGeom prst="rect">
            <a:avLst/>
          </a:prstGeom>
          <a:noFill/>
          <a:ln w="9525">
            <a:noFill/>
          </a:ln>
        </p:spPr>
        <p:txBody>
          <a:bodyPr>
            <a:spAutoFit/>
          </a:bodyPr>
          <a:lstStyle/>
          <a:p>
            <a:pPr>
              <a:spcBef>
                <a:spcPct val="50000"/>
              </a:spcBef>
            </a:pPr>
            <a:r>
              <a:rPr lang="zh-CN" altLang="en-US" noProof="1">
                <a:effectLst>
                  <a:outerShdw blurRad="38100" dist="38100" dir="2700000">
                    <a:srgbClr val="C0C0C0"/>
                  </a:outerShdw>
                </a:effectLst>
                <a:latin typeface="Arial" panose="020B0604020202020204" pitchFamily="34" charset="0"/>
                <a:ea typeface="黑体" panose="02010609060101010101" pitchFamily="49" charset="-122"/>
              </a:rPr>
              <a:t>铁锹送物</a:t>
            </a:r>
          </a:p>
        </p:txBody>
      </p:sp>
      <p:sp>
        <p:nvSpPr>
          <p:cNvPr id="40969" name="矩形 40968"/>
          <p:cNvSpPr>
            <a:spLocks noChangeArrowheads="1"/>
          </p:cNvSpPr>
          <p:nvPr/>
        </p:nvSpPr>
        <p:spPr bwMode="auto">
          <a:xfrm>
            <a:off x="1828447" y="3796324"/>
            <a:ext cx="2315986" cy="37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eaLnBrk="0" hangingPunct="0"/>
            <a:r>
              <a:rPr lang="zh-CN" altLang="en-US" dirty="0">
                <a:ea typeface="黑体" panose="02010609060101010101" pitchFamily="49" charset="-122"/>
              </a:rPr>
              <a:t>甩掉手上的水</a:t>
            </a:r>
          </a:p>
        </p:txBody>
      </p:sp>
      <p:pic>
        <p:nvPicPr>
          <p:cNvPr id="41993" name="图片 40969" descr="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213260" y="1600201"/>
            <a:ext cx="1962056" cy="3543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ppt_w</p:attrName>
                                        </p:attrNameLst>
                                      </p:cBhvr>
                                      <p:tavLst>
                                        <p:tav tm="0">
                                          <p:val>
                                            <p:fltVal val="0"/>
                                          </p:val>
                                        </p:tav>
                                        <p:tav tm="100000">
                                          <p:val>
                                            <p:strVal val="#ppt_w"/>
                                          </p:val>
                                        </p:tav>
                                      </p:tavLst>
                                    </p:anim>
                                    <p:anim calcmode="lin" valueType="num">
                                      <p:cBhvr>
                                        <p:cTn id="8" dur="500" fill="hold"/>
                                        <p:tgtEl>
                                          <p:spTgt spid="4096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40964"/>
                                        </p:tgtEl>
                                        <p:attrNameLst>
                                          <p:attrName>style.visibility</p:attrName>
                                        </p:attrNameLst>
                                      </p:cBhvr>
                                      <p:to>
                                        <p:strVal val="visible"/>
                                      </p:to>
                                    </p:set>
                                    <p:anim calcmode="lin" valueType="num">
                                      <p:cBhvr>
                                        <p:cTn id="13" dur="500" fill="hold"/>
                                        <p:tgtEl>
                                          <p:spTgt spid="40964"/>
                                        </p:tgtEl>
                                        <p:attrNameLst>
                                          <p:attrName>ppt_w</p:attrName>
                                        </p:attrNameLst>
                                      </p:cBhvr>
                                      <p:tavLst>
                                        <p:tav tm="0">
                                          <p:val>
                                            <p:fltVal val="0"/>
                                          </p:val>
                                        </p:tav>
                                        <p:tav tm="100000">
                                          <p:val>
                                            <p:strVal val="#ppt_w"/>
                                          </p:val>
                                        </p:tav>
                                      </p:tavLst>
                                    </p:anim>
                                    <p:anim calcmode="lin" valueType="num">
                                      <p:cBhvr>
                                        <p:cTn id="14" dur="500" fill="hold"/>
                                        <p:tgtEl>
                                          <p:spTgt spid="40964"/>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40968"/>
                                        </p:tgtEl>
                                        <p:attrNameLst>
                                          <p:attrName>style.visibility</p:attrName>
                                        </p:attrNameLst>
                                      </p:cBhvr>
                                      <p:to>
                                        <p:strVal val="visible"/>
                                      </p:to>
                                    </p:set>
                                    <p:anim calcmode="lin" valueType="num">
                                      <p:cBhvr>
                                        <p:cTn id="19" dur="500" fill="hold"/>
                                        <p:tgtEl>
                                          <p:spTgt spid="40968"/>
                                        </p:tgtEl>
                                        <p:attrNameLst>
                                          <p:attrName>ppt_w</p:attrName>
                                        </p:attrNameLst>
                                      </p:cBhvr>
                                      <p:tavLst>
                                        <p:tav tm="0">
                                          <p:val>
                                            <p:fltVal val="0"/>
                                          </p:val>
                                        </p:tav>
                                        <p:tav tm="100000">
                                          <p:val>
                                            <p:strVal val="#ppt_w"/>
                                          </p:val>
                                        </p:tav>
                                      </p:tavLst>
                                    </p:anim>
                                    <p:anim calcmode="lin" valueType="num">
                                      <p:cBhvr>
                                        <p:cTn id="20" dur="500" fill="hold"/>
                                        <p:tgtEl>
                                          <p:spTgt spid="40968"/>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40963"/>
                                        </p:tgtEl>
                                        <p:attrNameLst>
                                          <p:attrName>style.visibility</p:attrName>
                                        </p:attrNameLst>
                                      </p:cBhvr>
                                      <p:to>
                                        <p:strVal val="visible"/>
                                      </p:to>
                                    </p:set>
                                    <p:anim calcmode="lin" valueType="num">
                                      <p:cBhvr>
                                        <p:cTn id="25" dur="500" fill="hold"/>
                                        <p:tgtEl>
                                          <p:spTgt spid="40963"/>
                                        </p:tgtEl>
                                        <p:attrNameLst>
                                          <p:attrName>ppt_w</p:attrName>
                                        </p:attrNameLst>
                                      </p:cBhvr>
                                      <p:tavLst>
                                        <p:tav tm="0">
                                          <p:val>
                                            <p:fltVal val="0"/>
                                          </p:val>
                                        </p:tav>
                                        <p:tav tm="100000">
                                          <p:val>
                                            <p:strVal val="#ppt_w"/>
                                          </p:val>
                                        </p:tav>
                                      </p:tavLst>
                                    </p:anim>
                                    <p:anim calcmode="lin" valueType="num">
                                      <p:cBhvr>
                                        <p:cTn id="26" dur="500" fill="hold"/>
                                        <p:tgtEl>
                                          <p:spTgt spid="40963"/>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40967"/>
                                        </p:tgtEl>
                                        <p:attrNameLst>
                                          <p:attrName>style.visibility</p:attrName>
                                        </p:attrNameLst>
                                      </p:cBhvr>
                                      <p:to>
                                        <p:strVal val="visible"/>
                                      </p:to>
                                    </p:set>
                                    <p:anim calcmode="lin" valueType="num">
                                      <p:cBhvr>
                                        <p:cTn id="31" dur="500" fill="hold"/>
                                        <p:tgtEl>
                                          <p:spTgt spid="40967"/>
                                        </p:tgtEl>
                                        <p:attrNameLst>
                                          <p:attrName>ppt_w</p:attrName>
                                        </p:attrNameLst>
                                      </p:cBhvr>
                                      <p:tavLst>
                                        <p:tav tm="0">
                                          <p:val>
                                            <p:fltVal val="0"/>
                                          </p:val>
                                        </p:tav>
                                        <p:tav tm="100000">
                                          <p:val>
                                            <p:strVal val="#ppt_w"/>
                                          </p:val>
                                        </p:tav>
                                      </p:tavLst>
                                    </p:anim>
                                    <p:anim calcmode="lin" valueType="num">
                                      <p:cBhvr>
                                        <p:cTn id="32" dur="500" fill="hold"/>
                                        <p:tgtEl>
                                          <p:spTgt spid="40967"/>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40966"/>
                                        </p:tgtEl>
                                        <p:attrNameLst>
                                          <p:attrName>style.visibility</p:attrName>
                                        </p:attrNameLst>
                                      </p:cBhvr>
                                      <p:to>
                                        <p:strVal val="visible"/>
                                      </p:to>
                                    </p:set>
                                    <p:anim calcmode="lin" valueType="num">
                                      <p:cBhvr>
                                        <p:cTn id="37" dur="500" fill="hold"/>
                                        <p:tgtEl>
                                          <p:spTgt spid="40966"/>
                                        </p:tgtEl>
                                        <p:attrNameLst>
                                          <p:attrName>ppt_w</p:attrName>
                                        </p:attrNameLst>
                                      </p:cBhvr>
                                      <p:tavLst>
                                        <p:tav tm="0">
                                          <p:val>
                                            <p:fltVal val="0"/>
                                          </p:val>
                                        </p:tav>
                                        <p:tav tm="100000">
                                          <p:val>
                                            <p:strVal val="#ppt_w"/>
                                          </p:val>
                                        </p:tav>
                                      </p:tavLst>
                                    </p:anim>
                                    <p:anim calcmode="lin" valueType="num">
                                      <p:cBhvr>
                                        <p:cTn id="38" dur="500" fill="hold"/>
                                        <p:tgtEl>
                                          <p:spTgt spid="40966"/>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7" presetClass="entr" presetSubtype="10" fill="hold" grpId="0" nodeType="clickEffect">
                                  <p:stCondLst>
                                    <p:cond delay="0"/>
                                  </p:stCondLst>
                                  <p:childTnLst>
                                    <p:set>
                                      <p:cBhvr>
                                        <p:cTn id="42" dur="1" fill="hold">
                                          <p:stCondLst>
                                            <p:cond delay="0"/>
                                          </p:stCondLst>
                                        </p:cTn>
                                        <p:tgtEl>
                                          <p:spTgt spid="40965"/>
                                        </p:tgtEl>
                                        <p:attrNameLst>
                                          <p:attrName>style.visibility</p:attrName>
                                        </p:attrNameLst>
                                      </p:cBhvr>
                                      <p:to>
                                        <p:strVal val="visible"/>
                                      </p:to>
                                    </p:set>
                                    <p:anim calcmode="lin" valueType="num">
                                      <p:cBhvr>
                                        <p:cTn id="43" dur="500" fill="hold"/>
                                        <p:tgtEl>
                                          <p:spTgt spid="40965"/>
                                        </p:tgtEl>
                                        <p:attrNameLst>
                                          <p:attrName>ppt_w</p:attrName>
                                        </p:attrNameLst>
                                      </p:cBhvr>
                                      <p:tavLst>
                                        <p:tav tm="0">
                                          <p:val>
                                            <p:fltVal val="0"/>
                                          </p:val>
                                        </p:tav>
                                        <p:tav tm="100000">
                                          <p:val>
                                            <p:strVal val="#ppt_w"/>
                                          </p:val>
                                        </p:tav>
                                      </p:tavLst>
                                    </p:anim>
                                    <p:anim calcmode="lin" valueType="num">
                                      <p:cBhvr>
                                        <p:cTn id="44" dur="500" fill="hold"/>
                                        <p:tgtEl>
                                          <p:spTgt spid="40965"/>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nodeType="clickEffect">
                                  <p:stCondLst>
                                    <p:cond delay="0"/>
                                  </p:stCondLst>
                                  <p:childTnLst>
                                    <p:set>
                                      <p:cBhvr>
                                        <p:cTn id="48" dur="1" fill="hold">
                                          <p:stCondLst>
                                            <p:cond delay="0"/>
                                          </p:stCondLst>
                                        </p:cTn>
                                        <p:tgtEl>
                                          <p:spTgt spid="40969">
                                            <p:txEl>
                                              <p:pRg st="0" end="0"/>
                                            </p:txEl>
                                          </p:spTgt>
                                        </p:tgtEl>
                                        <p:attrNameLst>
                                          <p:attrName>style.visibility</p:attrName>
                                        </p:attrNameLst>
                                      </p:cBhvr>
                                      <p:to>
                                        <p:strVal val="visible"/>
                                      </p:to>
                                    </p:set>
                                    <p:animEffect transition="in" filter="blinds(horizontal)">
                                      <p:cBhvr>
                                        <p:cTn id="49" dur="500"/>
                                        <p:tgtEl>
                                          <p:spTgt spid="4096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40963" grpId="0"/>
      <p:bldP spid="40964" grpId="0"/>
      <p:bldP spid="40965" grpId="0"/>
      <p:bldP spid="40966" grpId="0"/>
      <p:bldP spid="40967" grpId="0"/>
      <p:bldP spid="4096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矩形 5121"/>
          <p:cNvSpPr>
            <a:spLocks noChangeArrowheads="1"/>
          </p:cNvSpPr>
          <p:nvPr/>
        </p:nvSpPr>
        <p:spPr bwMode="auto">
          <a:xfrm>
            <a:off x="1075455" y="1006079"/>
            <a:ext cx="6459820" cy="13025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a:r>
              <a:rPr lang="zh-CN" altLang="en-US" sz="48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运动和力有什么关系？</a:t>
            </a:r>
          </a:p>
        </p:txBody>
      </p:sp>
      <p:sp>
        <p:nvSpPr>
          <p:cNvPr id="6146" name="矩形 5122"/>
          <p:cNvSpPr>
            <a:spLocks noChangeArrowheads="1"/>
          </p:cNvSpPr>
          <p:nvPr/>
        </p:nvSpPr>
        <p:spPr bwMode="auto">
          <a:xfrm>
            <a:off x="1372490" y="2154438"/>
            <a:ext cx="6598779" cy="5941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b="0" dirty="0">
                <a:solidFill>
                  <a:srgbClr val="FF0000"/>
                </a:solidFill>
                <a:latin typeface="黑体" panose="02010609060101010101" pitchFamily="49" charset="-122"/>
                <a:ea typeface="黑体" panose="02010609060101010101" pitchFamily="49" charset="-122"/>
              </a:rPr>
              <a:t>   </a:t>
            </a:r>
            <a:r>
              <a:rPr lang="zh-CN" altLang="en-US" sz="36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静止物体要运动起来该怎么办？</a:t>
            </a:r>
            <a:endParaRPr lang="zh-CN" altLang="en-US" sz="329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6147" name="矩形 5123"/>
          <p:cNvSpPr>
            <a:spLocks noChangeArrowheads="1"/>
          </p:cNvSpPr>
          <p:nvPr/>
        </p:nvSpPr>
        <p:spPr bwMode="auto">
          <a:xfrm>
            <a:off x="1178785" y="3003947"/>
            <a:ext cx="6680729" cy="13025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zh-CN" altLang="en-US" sz="3290" dirty="0">
                <a:solidFill>
                  <a:srgbClr val="FF0000"/>
                </a:solidFill>
                <a:latin typeface="黑体" panose="02010609060101010101" pitchFamily="49" charset="-122"/>
                <a:ea typeface="黑体" panose="02010609060101010101" pitchFamily="49" charset="-122"/>
              </a:rPr>
              <a:t> </a:t>
            </a:r>
            <a:r>
              <a:rPr lang="zh-CN" altLang="en-US" sz="4040" dirty="0">
                <a:solidFill>
                  <a:schemeClr val="tx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一个运动的物体如果不受力了，这个物体会如何运动？</a:t>
            </a:r>
          </a:p>
        </p:txBody>
      </p:sp>
      <p:sp>
        <p:nvSpPr>
          <p:cNvPr id="6148" name="矩形 5124"/>
          <p:cNvSpPr>
            <a:spLocks noChangeArrowheads="1"/>
          </p:cNvSpPr>
          <p:nvPr/>
        </p:nvSpPr>
        <p:spPr bwMode="auto">
          <a:xfrm>
            <a:off x="1128901" y="0"/>
            <a:ext cx="3281575" cy="8632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ctr"/>
            <a:r>
              <a:rPr lang="zh-CN" altLang="en-US" sz="5400" dirty="0">
                <a:solidFill>
                  <a:srgbClr val="FF0000"/>
                </a:solidFill>
                <a:effectLst>
                  <a:outerShdw blurRad="38100" dist="38100" dir="2700000" algn="tl">
                    <a:srgbClr val="000000">
                      <a:alpha val="43137"/>
                    </a:srgbClr>
                  </a:outerShdw>
                </a:effectLst>
                <a:latin typeface="楷体_GB2312" pitchFamily="49" charset="-122"/>
                <a:ea typeface="黑体" panose="02010609060101010101" pitchFamily="49" charset="-122"/>
              </a:rPr>
              <a:t>想想议议</a:t>
            </a:r>
            <a:r>
              <a:rPr lang="zh-CN" altLang="en-US" sz="4935" dirty="0">
                <a:solidFill>
                  <a:srgbClr val="FF0000"/>
                </a:solidFill>
                <a:latin typeface="楷体_GB2312" pitchFamily="49" charset="-122"/>
                <a:ea typeface="黑体" panose="02010609060101010101" pitchFamily="49" charset="-122"/>
              </a:rPr>
              <a:t>：</a:t>
            </a: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761779" y="987723"/>
            <a:ext cx="5823319" cy="3282934"/>
          </a:xfrm>
          <a:prstGeom prst="rect">
            <a:avLst/>
          </a:prstGeom>
        </p:spPr>
      </p:pic>
      <p:sp>
        <p:nvSpPr>
          <p:cNvPr id="4" name="矩形 3"/>
          <p:cNvSpPr/>
          <p:nvPr/>
        </p:nvSpPr>
        <p:spPr>
          <a:xfrm>
            <a:off x="3101600" y="283276"/>
            <a:ext cx="2236510" cy="586222"/>
          </a:xfrm>
          <a:prstGeom prst="rect">
            <a:avLst/>
          </a:prstGeom>
        </p:spPr>
        <p:txBody>
          <a:bodyPr wrap="none">
            <a:spAutoFit/>
          </a:bodyPr>
          <a:lstStyle/>
          <a:p>
            <a:r>
              <a:rPr lang="zh-CN" altLang="en-US" sz="3200" noProof="1">
                <a:solidFill>
                  <a:schemeClr val="tx1"/>
                </a:solidFill>
                <a:effectLst>
                  <a:outerShdw blurRad="38100" dist="38100" dir="2700000">
                    <a:srgbClr val="C0C0C0"/>
                  </a:outerShdw>
                </a:effectLst>
                <a:latin typeface="Arial" panose="020B0604020202020204" pitchFamily="34" charset="0"/>
                <a:ea typeface="黑体" panose="02010609060101010101" pitchFamily="49" charset="-122"/>
              </a:rPr>
              <a:t>惯性的应用</a:t>
            </a:r>
            <a:endParaRPr lang="zh-CN" altLang="en-US" sz="3200" dirty="0">
              <a:solidFill>
                <a:schemeClr val="tx1"/>
              </a:solidFill>
            </a:endParaRPr>
          </a:p>
        </p:txBody>
      </p:sp>
    </p:spTree>
    <p:custDataLst>
      <p:tags r:id="rId1"/>
    </p:custDataLst>
  </p:cSld>
  <p:clrMapOvr>
    <a:masterClrMapping/>
  </p:clrMapOvr>
  <p:transition>
    <p:zoom/>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文本框 43009"/>
          <p:cNvSpPr txBox="1"/>
          <p:nvPr/>
        </p:nvSpPr>
        <p:spPr>
          <a:xfrm>
            <a:off x="1150872" y="599596"/>
            <a:ext cx="6842254" cy="783620"/>
          </a:xfrm>
          <a:prstGeom prst="rect">
            <a:avLst/>
          </a:prstGeom>
          <a:noFill/>
          <a:ln w="9525">
            <a:noFill/>
          </a:ln>
        </p:spPr>
        <p:txBody>
          <a:bodyPr>
            <a:spAutoFit/>
          </a:bodyPr>
          <a:lstStyle/>
          <a:p>
            <a:pPr>
              <a:spcBef>
                <a:spcPct val="50000"/>
              </a:spcBef>
            </a:pPr>
            <a:r>
              <a:rPr lang="zh-CN" altLang="en-US" sz="4490" noProof="1">
                <a:solidFill>
                  <a:srgbClr val="FF0000"/>
                </a:solidFill>
                <a:effectLst>
                  <a:outerShdw blurRad="38100" dist="38100" dir="2700000">
                    <a:srgbClr val="C0C0C0"/>
                  </a:outerShdw>
                </a:effectLst>
                <a:latin typeface="Arial" panose="020B0604020202020204" pitchFamily="34" charset="0"/>
                <a:ea typeface="黑体" panose="02010609060101010101" pitchFamily="49" charset="-122"/>
              </a:rPr>
              <a:t>四、防止惯性带来的危害</a:t>
            </a:r>
          </a:p>
        </p:txBody>
      </p:sp>
      <p:sp>
        <p:nvSpPr>
          <p:cNvPr id="43011" name="文本框 43010"/>
          <p:cNvSpPr txBox="1"/>
          <p:nvPr/>
        </p:nvSpPr>
        <p:spPr>
          <a:xfrm>
            <a:off x="2575482" y="1654966"/>
            <a:ext cx="2767306" cy="646516"/>
          </a:xfrm>
          <a:prstGeom prst="rect">
            <a:avLst/>
          </a:prstGeom>
          <a:noFill/>
          <a:ln w="9525">
            <a:noFill/>
          </a:ln>
        </p:spPr>
        <p:txBody>
          <a:bodyPr>
            <a:spAutoFit/>
          </a:bodyPr>
          <a:lstStyle/>
          <a:p>
            <a:pPr>
              <a:spcBef>
                <a:spcPct val="50000"/>
              </a:spcBef>
            </a:pPr>
            <a:r>
              <a:rPr lang="zh-CN" altLang="en-US" sz="3590" noProof="1">
                <a:solidFill>
                  <a:srgbClr val="FF0000"/>
                </a:solidFill>
                <a:effectLst>
                  <a:outerShdw blurRad="38100" dist="38100" dir="2700000">
                    <a:srgbClr val="C0C0C0"/>
                  </a:outerShdw>
                </a:effectLst>
                <a:latin typeface="Arial" panose="020B0604020202020204" pitchFamily="34" charset="0"/>
                <a:ea typeface="黑体" panose="02010609060101010101" pitchFamily="49" charset="-122"/>
              </a:rPr>
              <a:t>卡车限载</a:t>
            </a:r>
          </a:p>
        </p:txBody>
      </p:sp>
      <p:sp>
        <p:nvSpPr>
          <p:cNvPr id="43012" name="文本框 43011"/>
          <p:cNvSpPr txBox="1"/>
          <p:nvPr/>
        </p:nvSpPr>
        <p:spPr>
          <a:xfrm>
            <a:off x="3128944" y="2571750"/>
            <a:ext cx="2213845" cy="646516"/>
          </a:xfrm>
          <a:prstGeom prst="rect">
            <a:avLst/>
          </a:prstGeom>
          <a:noFill/>
          <a:ln w="9525">
            <a:noFill/>
          </a:ln>
        </p:spPr>
        <p:txBody>
          <a:bodyPr>
            <a:spAutoFit/>
          </a:bodyPr>
          <a:lstStyle/>
          <a:p>
            <a:pPr>
              <a:spcBef>
                <a:spcPct val="50000"/>
              </a:spcBef>
            </a:pPr>
            <a:r>
              <a:rPr lang="zh-CN" altLang="en-US" sz="3590" noProof="1">
                <a:solidFill>
                  <a:srgbClr val="FF0000"/>
                </a:solidFill>
                <a:effectLst>
                  <a:outerShdw blurRad="38100" dist="38100" dir="2700000">
                    <a:srgbClr val="C0C0C0"/>
                  </a:outerShdw>
                </a:effectLst>
                <a:latin typeface="Arial" panose="020B0604020202020204" pitchFamily="34" charset="0"/>
                <a:ea typeface="黑体" panose="02010609060101010101" pitchFamily="49" charset="-122"/>
              </a:rPr>
              <a:t>保持车距</a:t>
            </a:r>
          </a:p>
        </p:txBody>
      </p:sp>
      <p:sp>
        <p:nvSpPr>
          <p:cNvPr id="43013" name="文本框 43012"/>
          <p:cNvSpPr txBox="1"/>
          <p:nvPr/>
        </p:nvSpPr>
        <p:spPr>
          <a:xfrm>
            <a:off x="3504865" y="3528777"/>
            <a:ext cx="2134271" cy="646516"/>
          </a:xfrm>
          <a:prstGeom prst="rect">
            <a:avLst/>
          </a:prstGeom>
          <a:noFill/>
          <a:ln w="9525">
            <a:noFill/>
          </a:ln>
        </p:spPr>
        <p:txBody>
          <a:bodyPr>
            <a:spAutoFit/>
          </a:bodyPr>
          <a:lstStyle/>
          <a:p>
            <a:pPr>
              <a:spcBef>
                <a:spcPct val="50000"/>
              </a:spcBef>
            </a:pPr>
            <a:r>
              <a:rPr lang="zh-CN" altLang="en-US" sz="3590" noProof="1">
                <a:solidFill>
                  <a:srgbClr val="FF0000"/>
                </a:solidFill>
                <a:effectLst>
                  <a:outerShdw blurRad="38100" dist="38100" dir="2700000">
                    <a:srgbClr val="C0C0C0"/>
                  </a:outerShdw>
                </a:effectLst>
                <a:latin typeface="Arial" panose="020B0604020202020204" pitchFamily="34" charset="0"/>
                <a:ea typeface="黑体" panose="02010609060101010101" pitchFamily="49" charset="-122"/>
              </a:rPr>
              <a:t>系安全带</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3010"/>
                                        </p:tgtEl>
                                        <p:attrNameLst>
                                          <p:attrName>style.visibility</p:attrName>
                                        </p:attrNameLst>
                                      </p:cBhvr>
                                      <p:to>
                                        <p:strVal val="visible"/>
                                      </p:to>
                                    </p:set>
                                    <p:anim calcmode="lin" valueType="num">
                                      <p:cBhvr>
                                        <p:cTn id="7" dur="500" fill="hold"/>
                                        <p:tgtEl>
                                          <p:spTgt spid="43010"/>
                                        </p:tgtEl>
                                        <p:attrNameLst>
                                          <p:attrName>ppt_w</p:attrName>
                                        </p:attrNameLst>
                                      </p:cBhvr>
                                      <p:tavLst>
                                        <p:tav tm="0">
                                          <p:val>
                                            <p:fltVal val="0"/>
                                          </p:val>
                                        </p:tav>
                                        <p:tav tm="100000">
                                          <p:val>
                                            <p:strVal val="#ppt_w"/>
                                          </p:val>
                                        </p:tav>
                                      </p:tavLst>
                                    </p:anim>
                                    <p:anim calcmode="lin" valueType="num">
                                      <p:cBhvr>
                                        <p:cTn id="8" dur="500" fill="hold"/>
                                        <p:tgtEl>
                                          <p:spTgt spid="43010"/>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43011"/>
                                        </p:tgtEl>
                                        <p:attrNameLst>
                                          <p:attrName>style.visibility</p:attrName>
                                        </p:attrNameLst>
                                      </p:cBhvr>
                                      <p:to>
                                        <p:strVal val="visible"/>
                                      </p:to>
                                    </p:set>
                                    <p:anim calcmode="lin" valueType="num">
                                      <p:cBhvr>
                                        <p:cTn id="13" dur="500" fill="hold"/>
                                        <p:tgtEl>
                                          <p:spTgt spid="43011"/>
                                        </p:tgtEl>
                                        <p:attrNameLst>
                                          <p:attrName>ppt_w</p:attrName>
                                        </p:attrNameLst>
                                      </p:cBhvr>
                                      <p:tavLst>
                                        <p:tav tm="0">
                                          <p:val>
                                            <p:fltVal val="0"/>
                                          </p:val>
                                        </p:tav>
                                        <p:tav tm="100000">
                                          <p:val>
                                            <p:strVal val="#ppt_w"/>
                                          </p:val>
                                        </p:tav>
                                      </p:tavLst>
                                    </p:anim>
                                    <p:anim calcmode="lin" valueType="num">
                                      <p:cBhvr>
                                        <p:cTn id="14" dur="500" fill="hold"/>
                                        <p:tgtEl>
                                          <p:spTgt spid="43011"/>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43012"/>
                                        </p:tgtEl>
                                        <p:attrNameLst>
                                          <p:attrName>style.visibility</p:attrName>
                                        </p:attrNameLst>
                                      </p:cBhvr>
                                      <p:to>
                                        <p:strVal val="visible"/>
                                      </p:to>
                                    </p:set>
                                    <p:anim calcmode="lin" valueType="num">
                                      <p:cBhvr>
                                        <p:cTn id="19" dur="500" fill="hold"/>
                                        <p:tgtEl>
                                          <p:spTgt spid="43012"/>
                                        </p:tgtEl>
                                        <p:attrNameLst>
                                          <p:attrName>ppt_w</p:attrName>
                                        </p:attrNameLst>
                                      </p:cBhvr>
                                      <p:tavLst>
                                        <p:tav tm="0">
                                          <p:val>
                                            <p:fltVal val="0"/>
                                          </p:val>
                                        </p:tav>
                                        <p:tav tm="100000">
                                          <p:val>
                                            <p:strVal val="#ppt_w"/>
                                          </p:val>
                                        </p:tav>
                                      </p:tavLst>
                                    </p:anim>
                                    <p:anim calcmode="lin" valueType="num">
                                      <p:cBhvr>
                                        <p:cTn id="20" dur="500" fill="hold"/>
                                        <p:tgtEl>
                                          <p:spTgt spid="43012"/>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43013"/>
                                        </p:tgtEl>
                                        <p:attrNameLst>
                                          <p:attrName>style.visibility</p:attrName>
                                        </p:attrNameLst>
                                      </p:cBhvr>
                                      <p:to>
                                        <p:strVal val="visible"/>
                                      </p:to>
                                    </p:set>
                                    <p:anim calcmode="lin" valueType="num">
                                      <p:cBhvr>
                                        <p:cTn id="25" dur="500" fill="hold"/>
                                        <p:tgtEl>
                                          <p:spTgt spid="43013"/>
                                        </p:tgtEl>
                                        <p:attrNameLst>
                                          <p:attrName>ppt_w</p:attrName>
                                        </p:attrNameLst>
                                      </p:cBhvr>
                                      <p:tavLst>
                                        <p:tav tm="0">
                                          <p:val>
                                            <p:fltVal val="0"/>
                                          </p:val>
                                        </p:tav>
                                        <p:tav tm="100000">
                                          <p:val>
                                            <p:strVal val="#ppt_w"/>
                                          </p:val>
                                        </p:tav>
                                      </p:tavLst>
                                    </p:anim>
                                    <p:anim calcmode="lin" valueType="num">
                                      <p:cBhvr>
                                        <p:cTn id="26" dur="500" fill="hold"/>
                                        <p:tgtEl>
                                          <p:spTgt spid="430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P spid="43011" grpId="0"/>
      <p:bldP spid="43012" grpId="0"/>
      <p:bldP spid="430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矩形 45057"/>
          <p:cNvSpPr>
            <a:spLocks noChangeArrowheads="1"/>
          </p:cNvSpPr>
          <p:nvPr/>
        </p:nvSpPr>
        <p:spPr bwMode="auto">
          <a:xfrm>
            <a:off x="1771439" y="465535"/>
            <a:ext cx="6086887" cy="45663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spcBef>
                <a:spcPct val="50000"/>
              </a:spcBef>
            </a:pPr>
            <a:r>
              <a:rPr lang="zh-CN" altLang="en-US" sz="20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一、牛顿第一定律的内容：</a:t>
            </a:r>
          </a:p>
          <a:p>
            <a:pPr>
              <a:spcBef>
                <a:spcPct val="50000"/>
              </a:spcBef>
            </a:pPr>
            <a:r>
              <a:rPr lang="zh-CN" altLang="en-US" sz="20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二、惯性：物体保持运动状态的性质叫做惯性。</a:t>
            </a:r>
          </a:p>
          <a:p>
            <a:pPr eaLnBrk="0" hangingPunct="0">
              <a:spcBef>
                <a:spcPct val="50000"/>
              </a:spcBef>
            </a:pPr>
            <a:r>
              <a:rPr lang="zh-CN" altLang="en-US" sz="20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一切物体在任何情况下都具有惯性，惯性是物体固有的属性。</a:t>
            </a:r>
          </a:p>
          <a:p>
            <a:pPr eaLnBrk="0" hangingPunct="0">
              <a:spcBef>
                <a:spcPct val="50000"/>
              </a:spcBef>
            </a:pPr>
            <a:r>
              <a:rPr lang="zh-CN" altLang="en-US" sz="20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一切物体任何情况下：是否受力、是否运动、运动快慢、匀速变速。</a:t>
            </a:r>
          </a:p>
          <a:p>
            <a:pPr eaLnBrk="0" hangingPunct="0">
              <a:spcBef>
                <a:spcPct val="50000"/>
              </a:spcBef>
            </a:pPr>
            <a:r>
              <a:rPr lang="zh-CN" altLang="en-US" sz="20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三、   惯性现象及解释</a:t>
            </a:r>
          </a:p>
          <a:p>
            <a:pPr eaLnBrk="0" hangingPunct="0">
              <a:spcBef>
                <a:spcPct val="50000"/>
              </a:spcBef>
            </a:pPr>
            <a:r>
              <a:rPr lang="zh-CN" altLang="en-US" sz="20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惯性与牛顿第一运动定律的区别。</a:t>
            </a:r>
          </a:p>
          <a:p>
            <a:pPr eaLnBrk="0" hangingPunct="0">
              <a:spcBef>
                <a:spcPct val="50000"/>
              </a:spcBef>
            </a:pPr>
            <a:r>
              <a:rPr lang="zh-CN" altLang="en-US" sz="20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惯性：物体的性质．没有任何条件，一切物体都有惯性。</a:t>
            </a:r>
          </a:p>
          <a:p>
            <a:pPr eaLnBrk="0" hangingPunct="0">
              <a:spcBef>
                <a:spcPct val="50000"/>
              </a:spcBef>
            </a:pPr>
            <a:r>
              <a:rPr lang="zh-CN" altLang="en-US" sz="20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惯性定律：在不受力条件下，物体的运动规律。 </a:t>
            </a:r>
          </a:p>
        </p:txBody>
      </p:sp>
      <p:sp>
        <p:nvSpPr>
          <p:cNvPr id="46082" name="矩形 45058"/>
          <p:cNvSpPr>
            <a:spLocks noChangeArrowheads="1" noChangeShapeType="1" noTextEdit="1"/>
          </p:cNvSpPr>
          <p:nvPr/>
        </p:nvSpPr>
        <p:spPr bwMode="auto">
          <a:xfrm rot="5400000">
            <a:off x="502965" y="1208459"/>
            <a:ext cx="1313260" cy="570089"/>
          </a:xfrm>
          <a:prstGeom prst="rect">
            <a:avLst/>
          </a:prstGeom>
          <a:extLst>
            <a:ext uri="{91240B29-F687-4F45-9708-019B960494DF}">
              <a14:hiddenLine xmlns:a14="http://schemas.microsoft.com/office/drawing/2010/main" xmlns="" w="9525">
                <a:solidFill>
                  <a:srgbClr val="000000"/>
                </a:solidFill>
                <a:round/>
              </a14:hiddenLine>
            </a:ext>
          </a:extLst>
        </p:spPr>
        <p:txBody>
          <a:bodyPr vert="eaVert" wrap="none" fromWordArt="1">
            <a:prstTxWarp prst="textWave4">
              <a:avLst>
                <a:gd name="adj1" fmla="val 13005"/>
                <a:gd name="adj2" fmla="val 0"/>
              </a:avLst>
            </a:prstTxWarp>
          </a:bodyPr>
          <a:lstStyle/>
          <a:p>
            <a:pPr algn="ctr" fontAlgn="auto"/>
            <a:r>
              <a:rPr lang="zh-CN" altLang="en-US" sz="4800" dirty="0">
                <a:gradFill rotWithShape="0">
                  <a:gsLst>
                    <a:gs pos="0">
                      <a:srgbClr val="00FF00"/>
                    </a:gs>
                    <a:gs pos="100000">
                      <a:srgbClr val="00CCFF"/>
                    </a:gs>
                  </a:gsLst>
                  <a:lin ang="0" scaled="1"/>
                </a:gradFill>
                <a:effectLst>
                  <a:outerShdw dist="99190" dir="7788334" algn="ctr" rotWithShape="0">
                    <a:srgbClr val="000080"/>
                  </a:outerShdw>
                </a:effectLst>
                <a:latin typeface="宋体" panose="02010600030101010101" pitchFamily="2" charset="-122"/>
              </a:rPr>
              <a:t>小结</a:t>
            </a:r>
          </a:p>
        </p:txBody>
      </p:sp>
    </p:spTree>
    <p:custDataLst>
      <p:tags r:id="rId1"/>
    </p:custDataLst>
  </p:cSld>
  <p:clrMapOvr>
    <a:masterClrMapping/>
  </p:clrMapOvr>
  <p:transition spd="med">
    <p:zoom dir="in"/>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4"/>
          <p:cNvSpPr/>
          <p:nvPr/>
        </p:nvSpPr>
        <p:spPr>
          <a:xfrm>
            <a:off x="952994" y="1524812"/>
            <a:ext cx="6355119" cy="2035253"/>
          </a:xfrm>
          <a:prstGeom prst="rect">
            <a:avLst/>
          </a:prstGeom>
          <a:noFill/>
          <a:ln w="9525">
            <a:noFill/>
          </a:ln>
        </p:spPr>
        <p:txBody>
          <a:bodyPr/>
          <a:lstStyle/>
          <a:p>
            <a:pPr marL="256540" indent="-256540"/>
            <a:r>
              <a:rPr lang="en-US" altLang="zh-CN" sz="2800" noProof="1">
                <a:latin typeface="黑体" panose="02010609060101010101" pitchFamily="49" charset="-122"/>
                <a:ea typeface="黑体" panose="02010609060101010101" pitchFamily="49" charset="-122"/>
              </a:rPr>
              <a:t>1</a:t>
            </a:r>
            <a:r>
              <a:rPr lang="zh-CN" altLang="en-US" sz="2800" noProof="1">
                <a:latin typeface="黑体" panose="02010609060101010101" pitchFamily="49" charset="-122"/>
                <a:ea typeface="黑体" panose="02010609060101010101" pitchFamily="49" charset="-122"/>
              </a:rPr>
              <a:t>、牛顿第一定律是    </a:t>
            </a:r>
            <a:r>
              <a:rPr lang="en-US" altLang="zh-CN" sz="2800" noProof="1">
                <a:latin typeface="黑体" panose="02010609060101010101" pitchFamily="49" charset="-122"/>
                <a:ea typeface="黑体" panose="02010609060101010101" pitchFamily="49" charset="-122"/>
              </a:rPr>
              <a:t>(       )</a:t>
            </a:r>
          </a:p>
          <a:p>
            <a:pPr marL="256540" indent="-256540"/>
            <a:r>
              <a:rPr lang="en-US" altLang="zh-CN" sz="2800" noProof="1">
                <a:latin typeface="黑体" panose="02010609060101010101" pitchFamily="49" charset="-122"/>
                <a:ea typeface="黑体" panose="02010609060101010101" pitchFamily="49" charset="-122"/>
              </a:rPr>
              <a:t>  A</a:t>
            </a:r>
            <a:r>
              <a:rPr lang="zh-CN" altLang="en-US" sz="2800" noProof="1">
                <a:latin typeface="黑体" panose="02010609060101010101" pitchFamily="49" charset="-122"/>
                <a:ea typeface="黑体" panose="02010609060101010101" pitchFamily="49" charset="-122"/>
              </a:rPr>
              <a:t>．是通过斜面小车实验直接得到的结论        </a:t>
            </a:r>
          </a:p>
          <a:p>
            <a:pPr marL="256540" indent="-256540"/>
            <a:r>
              <a:rPr lang="zh-CN" altLang="en-US" sz="2800" noProof="1">
                <a:latin typeface="黑体" panose="02010609060101010101" pitchFamily="49" charset="-122"/>
                <a:ea typeface="黑体" panose="02010609060101010101" pitchFamily="49" charset="-122"/>
              </a:rPr>
              <a:t>  </a:t>
            </a:r>
            <a:r>
              <a:rPr lang="en-US" altLang="zh-CN" sz="2800" noProof="1">
                <a:latin typeface="黑体" panose="02010609060101010101" pitchFamily="49" charset="-122"/>
                <a:ea typeface="黑体" panose="02010609060101010101" pitchFamily="49" charset="-122"/>
              </a:rPr>
              <a:t>B</a:t>
            </a:r>
            <a:r>
              <a:rPr lang="zh-CN" altLang="en-US" sz="2800" noProof="1">
                <a:latin typeface="黑体" panose="02010609060101010101" pitchFamily="49" charset="-122"/>
                <a:ea typeface="黑体" panose="02010609060101010101" pitchFamily="49" charset="-122"/>
              </a:rPr>
              <a:t>．只是通过理论分析得出的规律</a:t>
            </a:r>
          </a:p>
          <a:p>
            <a:pPr marL="256540" indent="-256540"/>
            <a:r>
              <a:rPr lang="zh-CN" altLang="en-US" sz="2800" noProof="1">
                <a:latin typeface="黑体" panose="02010609060101010101" pitchFamily="49" charset="-122"/>
                <a:ea typeface="黑体" panose="02010609060101010101" pitchFamily="49" charset="-122"/>
              </a:rPr>
              <a:t>  </a:t>
            </a:r>
            <a:r>
              <a:rPr lang="en-US" altLang="zh-CN" sz="2800" noProof="1">
                <a:latin typeface="黑体" panose="02010609060101010101" pitchFamily="49" charset="-122"/>
                <a:ea typeface="黑体" panose="02010609060101010101" pitchFamily="49" charset="-122"/>
              </a:rPr>
              <a:t>C</a:t>
            </a:r>
            <a:r>
              <a:rPr lang="zh-CN" altLang="en-US" sz="2800" noProof="1">
                <a:latin typeface="黑体" panose="02010609060101010101" pitchFamily="49" charset="-122"/>
                <a:ea typeface="黑体" panose="02010609060101010101" pitchFamily="49" charset="-122"/>
              </a:rPr>
              <a:t>．只是通过日常生活得出的规律           </a:t>
            </a:r>
          </a:p>
          <a:p>
            <a:pPr marL="256540" indent="-256540"/>
            <a:r>
              <a:rPr lang="zh-CN" altLang="en-US" sz="2800" noProof="1">
                <a:latin typeface="黑体" panose="02010609060101010101" pitchFamily="49" charset="-122"/>
                <a:ea typeface="黑体" panose="02010609060101010101" pitchFamily="49" charset="-122"/>
              </a:rPr>
              <a:t>  </a:t>
            </a:r>
            <a:r>
              <a:rPr lang="en-US" altLang="zh-CN" sz="2800" noProof="1">
                <a:latin typeface="黑体" panose="02010609060101010101" pitchFamily="49" charset="-122"/>
                <a:ea typeface="黑体" panose="02010609060101010101" pitchFamily="49" charset="-122"/>
              </a:rPr>
              <a:t>D</a:t>
            </a:r>
            <a:r>
              <a:rPr lang="zh-CN" altLang="en-US" sz="2800" noProof="1">
                <a:latin typeface="黑体" panose="02010609060101010101" pitchFamily="49" charset="-122"/>
                <a:ea typeface="黑体" panose="02010609060101010101" pitchFamily="49" charset="-122"/>
              </a:rPr>
              <a:t>．是在实验的基础上，经过分析推理得出的结论</a:t>
            </a:r>
          </a:p>
        </p:txBody>
      </p:sp>
      <p:sp>
        <p:nvSpPr>
          <p:cNvPr id="47106" name="Text Box 5"/>
          <p:cNvSpPr txBox="1">
            <a:spLocks noChangeArrowheads="1"/>
          </p:cNvSpPr>
          <p:nvPr/>
        </p:nvSpPr>
        <p:spPr bwMode="auto">
          <a:xfrm>
            <a:off x="1052231" y="756357"/>
            <a:ext cx="6653412" cy="4628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spcBef>
                <a:spcPct val="50000"/>
              </a:spcBef>
            </a:pPr>
            <a:r>
              <a:rPr lang="zh-CN" altLang="en-US" sz="2400" dirty="0">
                <a:solidFill>
                  <a:srgbClr val="FF0000"/>
                </a:solidFill>
                <a:effectLst>
                  <a:outerShdw blurRad="38100" dist="38100" dir="2700000" algn="tl">
                    <a:srgbClr val="000000">
                      <a:alpha val="43137"/>
                    </a:srgbClr>
                  </a:outerShdw>
                </a:effectLst>
                <a:ea typeface="黑体" panose="02010609060101010101" pitchFamily="49" charset="-122"/>
              </a:rPr>
              <a:t>自我检测：</a:t>
            </a:r>
          </a:p>
        </p:txBody>
      </p:sp>
      <p:sp>
        <p:nvSpPr>
          <p:cNvPr id="46084" name="文本框 46083"/>
          <p:cNvSpPr txBox="1">
            <a:spLocks noChangeArrowheads="1"/>
          </p:cNvSpPr>
          <p:nvPr/>
        </p:nvSpPr>
        <p:spPr bwMode="auto">
          <a:xfrm>
            <a:off x="5380355" y="1524589"/>
            <a:ext cx="383540" cy="523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altLang="zh-CN" sz="2800" dirty="0">
                <a:solidFill>
                  <a:srgbClr val="FF0000"/>
                </a:solidFill>
                <a:latin typeface="黑体" panose="02010609060101010101" pitchFamily="49" charset="-122"/>
                <a:ea typeface="黑体" panose="02010609060101010101" pitchFamily="49" charset="-122"/>
              </a:rPr>
              <a:t>D</a:t>
            </a:r>
          </a:p>
        </p:txBody>
      </p:sp>
    </p:spTree>
    <p:custDataLst>
      <p:tags r:id="rId1"/>
    </p:custDataLst>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6084">
                                            <p:txEl>
                                              <p:pRg st="0" end="0"/>
                                            </p:txEl>
                                          </p:spTgt>
                                        </p:tgtEl>
                                        <p:attrNameLst>
                                          <p:attrName>style.visibility</p:attrName>
                                        </p:attrNameLst>
                                      </p:cBhvr>
                                      <p:to>
                                        <p:strVal val="visible"/>
                                      </p:to>
                                    </p:set>
                                    <p:animEffect transition="in" filter="blinds(horizontal)">
                                      <p:cBhvr>
                                        <p:cTn id="7" dur="500"/>
                                        <p:tgtEl>
                                          <p:spTgt spid="4608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文本框 47105"/>
          <p:cNvSpPr txBox="1"/>
          <p:nvPr/>
        </p:nvSpPr>
        <p:spPr>
          <a:xfrm>
            <a:off x="920908" y="967616"/>
            <a:ext cx="6311359" cy="3548191"/>
          </a:xfrm>
          <a:prstGeom prst="rect">
            <a:avLst/>
          </a:prstGeom>
          <a:noFill/>
          <a:ln w="9525">
            <a:noFill/>
          </a:ln>
        </p:spPr>
        <p:txBody>
          <a:bodyPr>
            <a:spAutoFit/>
          </a:bodyPr>
          <a:lstStyle/>
          <a:p>
            <a:r>
              <a:rPr lang="zh-CN" altLang="en-US" sz="2800" noProof="1">
                <a:solidFill>
                  <a:schemeClr val="tx2"/>
                </a:solidFill>
                <a:effectLst>
                  <a:outerShdw blurRad="38100" dist="38100" dir="2700000">
                    <a:srgbClr val="C0C0C0"/>
                  </a:outerShdw>
                </a:effectLst>
                <a:latin typeface="Arial" panose="020B0604020202020204" pitchFamily="34" charset="0"/>
                <a:ea typeface="黑体" panose="02010609060101010101" pitchFamily="49" charset="-122"/>
              </a:rPr>
              <a:t>(</a:t>
            </a:r>
            <a:r>
              <a:rPr lang="zh-CN" altLang="en-US" sz="2800" noProof="1">
                <a:solidFill>
                  <a:srgbClr val="FF0000"/>
                </a:solidFill>
                <a:effectLst>
                  <a:outerShdw blurRad="38100" dist="38100" dir="2700000">
                    <a:srgbClr val="C0C0C0"/>
                  </a:outerShdw>
                </a:effectLst>
                <a:latin typeface="Arial" panose="020B0604020202020204" pitchFamily="34" charset="0"/>
                <a:ea typeface="黑体" panose="02010609060101010101" pitchFamily="49" charset="-122"/>
              </a:rPr>
              <a:t>多选</a:t>
            </a:r>
            <a:r>
              <a:rPr lang="zh-CN" altLang="en-US" sz="2800" noProof="1">
                <a:solidFill>
                  <a:schemeClr val="tx2"/>
                </a:solidFill>
                <a:effectLst>
                  <a:outerShdw blurRad="38100" dist="38100" dir="2700000">
                    <a:srgbClr val="C0C0C0"/>
                  </a:outerShdw>
                </a:effectLst>
                <a:latin typeface="Arial" panose="020B0604020202020204" pitchFamily="34" charset="0"/>
                <a:ea typeface="黑体" panose="02010609060101010101" pitchFamily="49" charset="-122"/>
              </a:rPr>
              <a:t>)</a:t>
            </a:r>
            <a:r>
              <a:rPr lang="en-US" altLang="zh-CN" sz="2800" noProof="1">
                <a:solidFill>
                  <a:schemeClr val="tx2"/>
                </a:solidFill>
                <a:effectLst>
                  <a:outerShdw blurRad="38100" dist="38100" dir="2700000">
                    <a:srgbClr val="C0C0C0"/>
                  </a:outerShdw>
                </a:effectLst>
                <a:latin typeface="Arial" panose="020B0604020202020204" pitchFamily="34" charset="0"/>
                <a:ea typeface="黑体" panose="02010609060101010101" pitchFamily="49" charset="-122"/>
              </a:rPr>
              <a:t>2</a:t>
            </a:r>
            <a:r>
              <a:rPr lang="zh-CN" altLang="en-US" sz="2800" noProof="1">
                <a:solidFill>
                  <a:schemeClr val="tx2"/>
                </a:solidFill>
                <a:effectLst>
                  <a:outerShdw blurRad="38100" dist="38100" dir="2700000">
                    <a:srgbClr val="C0C0C0"/>
                  </a:outerShdw>
                </a:effectLst>
                <a:latin typeface="Arial" panose="020B0604020202020204" pitchFamily="34" charset="0"/>
                <a:ea typeface="黑体" panose="02010609060101010101" pitchFamily="49" charset="-122"/>
              </a:rPr>
              <a:t>、关于牛顿第一定律的下列说法中，正确的是（         ）</a:t>
            </a:r>
          </a:p>
          <a:p>
            <a:r>
              <a:rPr lang="en-US" altLang="zh-CN" sz="2800" noProof="1">
                <a:solidFill>
                  <a:schemeClr val="tx2"/>
                </a:solidFill>
                <a:effectLst>
                  <a:outerShdw blurRad="38100" dist="38100" dir="2700000">
                    <a:srgbClr val="C0C0C0"/>
                  </a:outerShdw>
                </a:effectLst>
                <a:latin typeface="Arial" panose="020B0604020202020204" pitchFamily="34" charset="0"/>
                <a:ea typeface="黑体" panose="02010609060101010101" pitchFamily="49" charset="-122"/>
              </a:rPr>
              <a:t>A</a:t>
            </a:r>
            <a:r>
              <a:rPr lang="zh-CN" altLang="en-US" sz="2800" noProof="1">
                <a:solidFill>
                  <a:schemeClr val="tx2"/>
                </a:solidFill>
                <a:effectLst>
                  <a:outerShdw blurRad="38100" dist="38100" dir="2700000">
                    <a:srgbClr val="C0C0C0"/>
                  </a:outerShdw>
                </a:effectLst>
                <a:latin typeface="Arial" panose="020B0604020202020204" pitchFamily="34" charset="0"/>
                <a:ea typeface="黑体" panose="02010609060101010101" pitchFamily="49" charset="-122"/>
              </a:rPr>
              <a:t>、牛顿第一定律是实验定律</a:t>
            </a:r>
          </a:p>
          <a:p>
            <a:r>
              <a:rPr lang="en-US" altLang="zh-CN" sz="2800" noProof="1">
                <a:solidFill>
                  <a:schemeClr val="tx2"/>
                </a:solidFill>
                <a:effectLst>
                  <a:outerShdw blurRad="38100" dist="38100" dir="2700000">
                    <a:srgbClr val="C0C0C0"/>
                  </a:outerShdw>
                </a:effectLst>
                <a:latin typeface="Arial" panose="020B0604020202020204" pitchFamily="34" charset="0"/>
                <a:ea typeface="黑体" panose="02010609060101010101" pitchFamily="49" charset="-122"/>
              </a:rPr>
              <a:t>B</a:t>
            </a:r>
            <a:r>
              <a:rPr lang="zh-CN" altLang="en-US" sz="2800" noProof="1">
                <a:solidFill>
                  <a:schemeClr val="tx2"/>
                </a:solidFill>
                <a:effectLst>
                  <a:outerShdw blurRad="38100" dist="38100" dir="2700000">
                    <a:srgbClr val="C0C0C0"/>
                  </a:outerShdw>
                </a:effectLst>
                <a:latin typeface="Arial" panose="020B0604020202020204" pitchFamily="34" charset="0"/>
                <a:ea typeface="黑体" panose="02010609060101010101" pitchFamily="49" charset="-122"/>
              </a:rPr>
              <a:t>、牛顿第一定律说明力是改变物体运动状</a:t>
            </a:r>
          </a:p>
          <a:p>
            <a:r>
              <a:rPr lang="zh-CN" altLang="en-US" sz="2800" noProof="1">
                <a:solidFill>
                  <a:schemeClr val="tx2"/>
                </a:solidFill>
                <a:effectLst>
                  <a:outerShdw blurRad="38100" dist="38100" dir="2700000">
                    <a:srgbClr val="C0C0C0"/>
                  </a:outerShdw>
                </a:effectLst>
                <a:latin typeface="Arial" panose="020B0604020202020204" pitchFamily="34" charset="0"/>
                <a:ea typeface="黑体" panose="02010609060101010101" pitchFamily="49" charset="-122"/>
              </a:rPr>
              <a:t>       态的原因</a:t>
            </a:r>
          </a:p>
          <a:p>
            <a:r>
              <a:rPr lang="en-US" altLang="zh-CN" sz="2800" noProof="1">
                <a:solidFill>
                  <a:schemeClr val="tx2"/>
                </a:solidFill>
                <a:effectLst>
                  <a:outerShdw blurRad="38100" dist="38100" dir="2700000">
                    <a:srgbClr val="C0C0C0"/>
                  </a:outerShdw>
                </a:effectLst>
                <a:latin typeface="Arial" panose="020B0604020202020204" pitchFamily="34" charset="0"/>
                <a:ea typeface="黑体" panose="02010609060101010101" pitchFamily="49" charset="-122"/>
              </a:rPr>
              <a:t>C</a:t>
            </a:r>
            <a:r>
              <a:rPr lang="zh-CN" altLang="en-US" sz="2800" noProof="1">
                <a:solidFill>
                  <a:schemeClr val="tx2"/>
                </a:solidFill>
                <a:effectLst>
                  <a:outerShdw blurRad="38100" dist="38100" dir="2700000">
                    <a:srgbClr val="C0C0C0"/>
                  </a:outerShdw>
                </a:effectLst>
                <a:latin typeface="Arial" panose="020B0604020202020204" pitchFamily="34" charset="0"/>
                <a:ea typeface="黑体" panose="02010609060101010101" pitchFamily="49" charset="-122"/>
              </a:rPr>
              <a:t>、惯性定律与惯性的实质是相同的</a:t>
            </a:r>
          </a:p>
          <a:p>
            <a:r>
              <a:rPr lang="en-US" altLang="zh-CN" sz="2800" noProof="1">
                <a:solidFill>
                  <a:schemeClr val="tx2"/>
                </a:solidFill>
                <a:effectLst>
                  <a:outerShdw blurRad="38100" dist="38100" dir="2700000">
                    <a:srgbClr val="C0C0C0"/>
                  </a:outerShdw>
                </a:effectLst>
                <a:latin typeface="Arial" panose="020B0604020202020204" pitchFamily="34" charset="0"/>
                <a:ea typeface="黑体" panose="02010609060101010101" pitchFamily="49" charset="-122"/>
              </a:rPr>
              <a:t>D</a:t>
            </a:r>
            <a:r>
              <a:rPr lang="zh-CN" altLang="en-US" sz="2800" noProof="1">
                <a:solidFill>
                  <a:schemeClr val="tx2"/>
                </a:solidFill>
                <a:effectLst>
                  <a:outerShdw blurRad="38100" dist="38100" dir="2700000">
                    <a:srgbClr val="C0C0C0"/>
                  </a:outerShdw>
                </a:effectLst>
                <a:latin typeface="Arial" panose="020B0604020202020204" pitchFamily="34" charset="0"/>
                <a:ea typeface="黑体" panose="02010609060101010101" pitchFamily="49" charset="-122"/>
              </a:rPr>
              <a:t>、物体的运动不需要力来维持</a:t>
            </a:r>
          </a:p>
        </p:txBody>
      </p:sp>
      <p:sp>
        <p:nvSpPr>
          <p:cNvPr id="47107" name="矩形 47106"/>
          <p:cNvSpPr/>
          <p:nvPr/>
        </p:nvSpPr>
        <p:spPr>
          <a:xfrm>
            <a:off x="3555753" y="1357612"/>
            <a:ext cx="771365" cy="600430"/>
          </a:xfrm>
          <a:prstGeom prst="rect">
            <a:avLst/>
          </a:prstGeom>
          <a:noFill/>
          <a:ln w="9525">
            <a:noFill/>
          </a:ln>
        </p:spPr>
        <p:txBody>
          <a:bodyPr wrap="none">
            <a:spAutoFit/>
          </a:bodyPr>
          <a:lstStyle/>
          <a:p>
            <a:pPr>
              <a:spcBef>
                <a:spcPct val="50000"/>
              </a:spcBef>
            </a:pPr>
            <a:r>
              <a:rPr lang="en-US" altLang="zh-CN" sz="3290" noProof="1">
                <a:solidFill>
                  <a:srgbClr val="FF0000"/>
                </a:solidFill>
                <a:effectLst>
                  <a:outerShdw blurRad="38100" dist="38100" dir="2700000">
                    <a:srgbClr val="C0C0C0"/>
                  </a:outerShdw>
                </a:effectLst>
                <a:latin typeface="Arial" panose="020B0604020202020204" pitchFamily="34" charset="0"/>
                <a:ea typeface="黑体" panose="02010609060101010101" pitchFamily="49" charset="-122"/>
              </a:rPr>
              <a:t>BD</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7107"/>
                                        </p:tgtEl>
                                        <p:attrNameLst>
                                          <p:attrName>style.visibility</p:attrName>
                                        </p:attrNameLst>
                                      </p:cBhvr>
                                      <p:to>
                                        <p:strVal val="visible"/>
                                      </p:to>
                                    </p:set>
                                    <p:animEffect transition="in" filter="fade">
                                      <p:cBhvr>
                                        <p:cTn id="7" dur="770" decel="100000"/>
                                        <p:tgtEl>
                                          <p:spTgt spid="47107"/>
                                        </p:tgtEl>
                                      </p:cBhvr>
                                    </p:animEffect>
                                    <p:animScale>
                                      <p:cBhvr>
                                        <p:cTn id="8" dur="770" decel="100000"/>
                                        <p:tgtEl>
                                          <p:spTgt spid="47107"/>
                                        </p:tgtEl>
                                      </p:cBhvr>
                                      <p:from x="10000" y="10000"/>
                                      <p:to x="200000" y="450000"/>
                                    </p:animScale>
                                    <p:animScale>
                                      <p:cBhvr>
                                        <p:cTn id="9" dur="1230" accel="100000" fill="hold">
                                          <p:stCondLst>
                                            <p:cond delay="770"/>
                                          </p:stCondLst>
                                        </p:cTn>
                                        <p:tgtEl>
                                          <p:spTgt spid="47107"/>
                                        </p:tgtEl>
                                      </p:cBhvr>
                                      <p:from x="200000" y="450000"/>
                                      <p:to x="100000" y="100000"/>
                                    </p:animScale>
                                    <p:set>
                                      <p:cBhvr>
                                        <p:cTn id="10" dur="770" fill="hold"/>
                                        <p:tgtEl>
                                          <p:spTgt spid="47107"/>
                                        </p:tgtEl>
                                        <p:attrNameLst>
                                          <p:attrName>ppt_x</p:attrName>
                                        </p:attrNameLst>
                                      </p:cBhvr>
                                      <p:to>
                                        <p:strVal val="(0.5)"/>
                                      </p:to>
                                    </p:set>
                                    <p:anim from="(0.5)" to="(#ppt_x)" calcmode="lin" valueType="num">
                                      <p:cBhvr>
                                        <p:cTn id="11" dur="1230" accel="100000" fill="hold">
                                          <p:stCondLst>
                                            <p:cond delay="770"/>
                                          </p:stCondLst>
                                        </p:cTn>
                                        <p:tgtEl>
                                          <p:spTgt spid="47107"/>
                                        </p:tgtEl>
                                        <p:attrNameLst>
                                          <p:attrName>ppt_x</p:attrName>
                                        </p:attrNameLst>
                                      </p:cBhvr>
                                    </p:anim>
                                    <p:set>
                                      <p:cBhvr>
                                        <p:cTn id="12" dur="770" fill="hold"/>
                                        <p:tgtEl>
                                          <p:spTgt spid="47107"/>
                                        </p:tgtEl>
                                        <p:attrNameLst>
                                          <p:attrName>ppt_y</p:attrName>
                                        </p:attrNameLst>
                                      </p:cBhvr>
                                      <p:to>
                                        <p:strVal val="(#ppt_y+0.4)"/>
                                      </p:to>
                                    </p:set>
                                    <p:anim from="(#ppt_y+0.4)" to="(#ppt_y)" calcmode="lin" valueType="num">
                                      <p:cBhvr>
                                        <p:cTn id="13" dur="1230" accel="100000" fill="hold">
                                          <p:stCondLst>
                                            <p:cond delay="770"/>
                                          </p:stCondLst>
                                        </p:cTn>
                                        <p:tgtEl>
                                          <p:spTgt spid="47107"/>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ext Box 4"/>
          <p:cNvSpPr txBox="1">
            <a:spLocks noChangeArrowheads="1"/>
          </p:cNvSpPr>
          <p:nvPr/>
        </p:nvSpPr>
        <p:spPr bwMode="auto">
          <a:xfrm>
            <a:off x="839580" y="1048084"/>
            <a:ext cx="6706859" cy="30545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spcBef>
                <a:spcPct val="50000"/>
              </a:spcBef>
            </a:pPr>
            <a:r>
              <a:rPr lang="en-US" altLang="zh-CN"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3</a:t>
            </a:r>
            <a:r>
              <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、惯性说法正确的是（   ）</a:t>
            </a:r>
          </a:p>
          <a:p>
            <a:pPr>
              <a:spcBef>
                <a:spcPct val="50000"/>
              </a:spcBef>
            </a:pPr>
            <a:r>
              <a:rPr lang="en-US" altLang="zh-CN"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 </a:t>
            </a:r>
            <a:r>
              <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、人走路时没有惯性，被绊倒时有惯性</a:t>
            </a:r>
          </a:p>
          <a:p>
            <a:pPr>
              <a:spcBef>
                <a:spcPct val="50000"/>
              </a:spcBef>
            </a:pPr>
            <a:r>
              <a:rPr lang="en-US" altLang="zh-CN"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B </a:t>
            </a:r>
            <a:r>
              <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、物体速度大时，惯性大</a:t>
            </a:r>
          </a:p>
          <a:p>
            <a:pPr>
              <a:spcBef>
                <a:spcPct val="50000"/>
              </a:spcBef>
            </a:pPr>
            <a:r>
              <a:rPr lang="en-US" altLang="zh-CN"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C</a:t>
            </a:r>
            <a:r>
              <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物体不受外力有惯性，受外力后被克服了</a:t>
            </a:r>
          </a:p>
          <a:p>
            <a:pPr>
              <a:spcBef>
                <a:spcPct val="50000"/>
              </a:spcBef>
            </a:pPr>
            <a:r>
              <a:rPr lang="en-US" altLang="zh-CN"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D </a:t>
            </a:r>
            <a:r>
              <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、物体的惯性与物体的运动状态及受力情况均无关</a:t>
            </a:r>
          </a:p>
        </p:txBody>
      </p:sp>
      <p:sp>
        <p:nvSpPr>
          <p:cNvPr id="48131" name="文本框 48130"/>
          <p:cNvSpPr txBox="1">
            <a:spLocks noChangeArrowheads="1"/>
          </p:cNvSpPr>
          <p:nvPr/>
        </p:nvSpPr>
        <p:spPr bwMode="auto">
          <a:xfrm>
            <a:off x="4193008" y="1048084"/>
            <a:ext cx="300082" cy="37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dirty="0">
                <a:solidFill>
                  <a:srgbClr val="FF0000"/>
                </a:solidFill>
                <a:latin typeface="黑体" panose="02010609060101010101" pitchFamily="49" charset="-122"/>
                <a:ea typeface="黑体" panose="02010609060101010101" pitchFamily="49" charset="-122"/>
              </a:rPr>
              <a:t>D</a:t>
            </a:r>
          </a:p>
        </p:txBody>
      </p:sp>
    </p:spTree>
    <p:custDataLst>
      <p:tags r:id="rId1"/>
    </p:custDataLst>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animEffect transition="in" filter="blinds(horizontal)">
                                      <p:cBhvr>
                                        <p:cTn id="7" dur="500"/>
                                        <p:tgtEl>
                                          <p:spTgt spid="481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ext Box 4"/>
          <p:cNvSpPr txBox="1">
            <a:spLocks noChangeArrowheads="1"/>
          </p:cNvSpPr>
          <p:nvPr/>
        </p:nvSpPr>
        <p:spPr bwMode="auto">
          <a:xfrm>
            <a:off x="1098881" y="968322"/>
            <a:ext cx="6437254" cy="30545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4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多选</a:t>
            </a:r>
            <a:r>
              <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4</a:t>
            </a:r>
            <a:r>
              <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、如图所示，在匀速前进的小车上放一竖直的木块，突然发现木块向左倾斜，这是因为小车（    ）</a:t>
            </a:r>
          </a:p>
          <a:p>
            <a:endPar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r>
              <a:rPr lang="en-US" altLang="zh-CN"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 </a:t>
            </a:r>
            <a:r>
              <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、向左加速        </a:t>
            </a:r>
            <a:r>
              <a:rPr lang="en-US" altLang="zh-CN"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B </a:t>
            </a:r>
            <a:r>
              <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、向右加速</a:t>
            </a:r>
          </a:p>
          <a:p>
            <a:endPar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r>
              <a:rPr lang="en-US" altLang="zh-CN"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C</a:t>
            </a:r>
            <a:r>
              <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向左减速        </a:t>
            </a:r>
            <a:r>
              <a:rPr lang="en-US" altLang="zh-CN"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D</a:t>
            </a:r>
            <a:r>
              <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向右减速</a:t>
            </a:r>
          </a:p>
          <a:p>
            <a:endParaRPr lang="en-US" altLang="zh-CN" sz="2400" dirty="0">
              <a:latin typeface="黑体" panose="02010609060101010101" pitchFamily="49" charset="-122"/>
              <a:ea typeface="黑体" panose="02010609060101010101" pitchFamily="49" charset="-122"/>
            </a:endParaRPr>
          </a:p>
        </p:txBody>
      </p:sp>
      <p:grpSp>
        <p:nvGrpSpPr>
          <p:cNvPr id="2" name="组合 49154"/>
          <p:cNvGrpSpPr/>
          <p:nvPr/>
        </p:nvGrpSpPr>
        <p:grpSpPr bwMode="auto">
          <a:xfrm>
            <a:off x="3168706" y="3347172"/>
            <a:ext cx="1292201" cy="1351359"/>
            <a:chOff x="0" y="0"/>
            <a:chExt cx="1088" cy="1135"/>
          </a:xfrm>
        </p:grpSpPr>
        <p:sp>
          <p:nvSpPr>
            <p:cNvPr id="50179" name="Rectangle 6"/>
            <p:cNvSpPr>
              <a:spLocks noChangeArrowheads="1"/>
            </p:cNvSpPr>
            <p:nvPr/>
          </p:nvSpPr>
          <p:spPr bwMode="auto">
            <a:xfrm>
              <a:off x="0" y="544"/>
              <a:ext cx="1088" cy="318"/>
            </a:xfrm>
            <a:prstGeom prst="rect">
              <a:avLst/>
            </a:prstGeom>
            <a:solidFill>
              <a:schemeClr val="hlink"/>
            </a:solidFill>
            <a:ln w="9525">
              <a:solidFill>
                <a:schemeClr val="tx1"/>
              </a:solidFill>
              <a:miter lim="800000"/>
            </a:ln>
          </p:spPr>
          <p:txBody>
            <a:bodyPr wrap="none" anchor="ctr"/>
            <a:lstStyle/>
            <a:p>
              <a:endParaRPr lang="zh-CN" altLang="en-US">
                <a:latin typeface="黑体" panose="02010609060101010101" pitchFamily="49" charset="-122"/>
                <a:ea typeface="黑体" panose="02010609060101010101" pitchFamily="49" charset="-122"/>
              </a:endParaRPr>
            </a:p>
          </p:txBody>
        </p:sp>
        <p:sp>
          <p:nvSpPr>
            <p:cNvPr id="50180" name="Oval 7"/>
            <p:cNvSpPr>
              <a:spLocks noChangeArrowheads="1"/>
            </p:cNvSpPr>
            <p:nvPr/>
          </p:nvSpPr>
          <p:spPr bwMode="auto">
            <a:xfrm>
              <a:off x="136" y="862"/>
              <a:ext cx="273" cy="273"/>
            </a:xfrm>
            <a:prstGeom prst="ellipse">
              <a:avLst/>
            </a:prstGeom>
            <a:solidFill>
              <a:schemeClr val="hlink"/>
            </a:solidFill>
            <a:ln w="9525">
              <a:solidFill>
                <a:schemeClr val="tx1"/>
              </a:solidFill>
              <a:round/>
            </a:ln>
          </p:spPr>
          <p:txBody>
            <a:bodyPr wrap="none" anchor="ctr"/>
            <a:lstStyle/>
            <a:p>
              <a:endParaRPr lang="zh-CN" altLang="en-US">
                <a:latin typeface="黑体" panose="02010609060101010101" pitchFamily="49" charset="-122"/>
                <a:ea typeface="黑体" panose="02010609060101010101" pitchFamily="49" charset="-122"/>
              </a:endParaRPr>
            </a:p>
          </p:txBody>
        </p:sp>
        <p:sp>
          <p:nvSpPr>
            <p:cNvPr id="50181" name="Oval 8"/>
            <p:cNvSpPr>
              <a:spLocks noChangeArrowheads="1"/>
            </p:cNvSpPr>
            <p:nvPr/>
          </p:nvSpPr>
          <p:spPr bwMode="auto">
            <a:xfrm>
              <a:off x="725" y="862"/>
              <a:ext cx="273" cy="273"/>
            </a:xfrm>
            <a:prstGeom prst="ellipse">
              <a:avLst/>
            </a:prstGeom>
            <a:solidFill>
              <a:schemeClr val="hlink"/>
            </a:solidFill>
            <a:ln w="9525">
              <a:solidFill>
                <a:schemeClr val="tx1"/>
              </a:solidFill>
              <a:round/>
            </a:ln>
          </p:spPr>
          <p:txBody>
            <a:bodyPr wrap="none" anchor="ctr"/>
            <a:lstStyle/>
            <a:p>
              <a:endParaRPr lang="zh-CN" altLang="en-US">
                <a:latin typeface="黑体" panose="02010609060101010101" pitchFamily="49" charset="-122"/>
                <a:ea typeface="黑体" panose="02010609060101010101" pitchFamily="49" charset="-122"/>
              </a:endParaRPr>
            </a:p>
          </p:txBody>
        </p:sp>
        <p:sp>
          <p:nvSpPr>
            <p:cNvPr id="50182" name="Rectangle 9"/>
            <p:cNvSpPr>
              <a:spLocks noChangeArrowheads="1"/>
            </p:cNvSpPr>
            <p:nvPr/>
          </p:nvSpPr>
          <p:spPr bwMode="auto">
            <a:xfrm rot="2968776">
              <a:off x="174" y="182"/>
              <a:ext cx="545" cy="182"/>
            </a:xfrm>
            <a:prstGeom prst="rect">
              <a:avLst/>
            </a:prstGeom>
            <a:solidFill>
              <a:schemeClr val="hlink"/>
            </a:solidFill>
            <a:ln w="9525">
              <a:solidFill>
                <a:schemeClr val="tx1"/>
              </a:solidFill>
              <a:miter lim="800000"/>
            </a:ln>
          </p:spPr>
          <p:txBody>
            <a:bodyPr wrap="none" anchor="ctr"/>
            <a:lstStyle/>
            <a:p>
              <a:endParaRPr lang="zh-CN" altLang="en-US">
                <a:latin typeface="黑体" panose="02010609060101010101" pitchFamily="49" charset="-122"/>
                <a:ea typeface="黑体" panose="02010609060101010101" pitchFamily="49" charset="-122"/>
              </a:endParaRPr>
            </a:p>
          </p:txBody>
        </p:sp>
      </p:grpSp>
      <p:sp>
        <p:nvSpPr>
          <p:cNvPr id="50183" name="Line 10"/>
          <p:cNvSpPr>
            <a:spLocks noChangeShapeType="1"/>
          </p:cNvSpPr>
          <p:nvPr/>
        </p:nvSpPr>
        <p:spPr bwMode="auto">
          <a:xfrm>
            <a:off x="2470985" y="4730354"/>
            <a:ext cx="3447850" cy="0"/>
          </a:xfrm>
          <a:prstGeom prst="line">
            <a:avLst/>
          </a:prstGeom>
          <a:noFill/>
          <a:ln w="38100">
            <a:solidFill>
              <a:schemeClr val="tx1"/>
            </a:solidFill>
            <a:round/>
          </a:ln>
          <a:extLst>
            <a:ext uri="{909E8E84-426E-40DD-AFC4-6F175D3DCCD1}">
              <a14:hiddenFill xmlns:a14="http://schemas.microsoft.com/office/drawing/2010/main" xmlns="">
                <a:noFill/>
              </a14:hiddenFill>
            </a:ext>
          </a:extLst>
        </p:spPr>
        <p:txBody>
          <a:bodyPr/>
          <a:lstStyle/>
          <a:p>
            <a:endParaRPr lang="zh-CN" altLang="en-US"/>
          </a:p>
        </p:txBody>
      </p:sp>
      <p:sp>
        <p:nvSpPr>
          <p:cNvPr id="49161" name="文本框 49160"/>
          <p:cNvSpPr txBox="1">
            <a:spLocks noChangeArrowheads="1"/>
          </p:cNvSpPr>
          <p:nvPr/>
        </p:nvSpPr>
        <p:spPr bwMode="auto">
          <a:xfrm>
            <a:off x="2819664" y="1782948"/>
            <a:ext cx="415498" cy="37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altLang="zh-CN" dirty="0">
                <a:solidFill>
                  <a:srgbClr val="FF0000"/>
                </a:solidFill>
                <a:latin typeface="黑体" panose="02010609060101010101" pitchFamily="49" charset="-122"/>
                <a:ea typeface="黑体" panose="02010609060101010101" pitchFamily="49" charset="-122"/>
              </a:rPr>
              <a:t>BC</a:t>
            </a:r>
          </a:p>
        </p:txBody>
      </p:sp>
    </p:spTree>
    <p:custDataLst>
      <p:tags r:id="rId1"/>
    </p:custDataLst>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9161">
                                            <p:txEl>
                                              <p:pRg st="0" end="0"/>
                                            </p:txEl>
                                          </p:spTgt>
                                        </p:tgtEl>
                                        <p:attrNameLst>
                                          <p:attrName>style.visibility</p:attrName>
                                        </p:attrNameLst>
                                      </p:cBhvr>
                                      <p:to>
                                        <p:strVal val="visible"/>
                                      </p:to>
                                    </p:set>
                                    <p:animEffect transition="in" filter="blinds(horizontal)">
                                      <p:cBhvr>
                                        <p:cTn id="7" dur="500"/>
                                        <p:tgtEl>
                                          <p:spTgt spid="4916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矩形 50177"/>
          <p:cNvSpPr>
            <a:spLocks noChangeArrowheads="1"/>
          </p:cNvSpPr>
          <p:nvPr/>
        </p:nvSpPr>
        <p:spPr bwMode="auto">
          <a:xfrm>
            <a:off x="1447202" y="2358985"/>
            <a:ext cx="6249599" cy="7851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flatTx/>
          </a:bodyPr>
          <a:lstStyle/>
          <a:p>
            <a:pPr algn="ctr"/>
            <a:endParaRPr lang="zh-CN" altLang="en-US" sz="2395">
              <a:solidFill>
                <a:schemeClr val="tx2"/>
              </a:solidFill>
              <a:latin typeface="Times New Roman" panose="02020603050405020304" charset="0"/>
            </a:endParaRPr>
          </a:p>
          <a:p>
            <a:endParaRPr lang="zh-CN" altLang="en-US" sz="2095">
              <a:solidFill>
                <a:srgbClr val="3333FF"/>
              </a:solidFill>
              <a:latin typeface="Times New Roman" panose="02020603050405020304" charset="0"/>
            </a:endParaRPr>
          </a:p>
        </p:txBody>
      </p:sp>
      <p:sp>
        <p:nvSpPr>
          <p:cNvPr id="51202" name="文本框 50178"/>
          <p:cNvSpPr txBox="1">
            <a:spLocks noChangeArrowheads="1"/>
          </p:cNvSpPr>
          <p:nvPr/>
        </p:nvSpPr>
        <p:spPr bwMode="auto">
          <a:xfrm>
            <a:off x="505367" y="530224"/>
            <a:ext cx="6706858" cy="2314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flatTx/>
          </a:bodyPr>
          <a:lstStyle/>
          <a:p>
            <a:r>
              <a:rPr lang="en-US" altLang="zh-CN" dirty="0">
                <a:effectLst>
                  <a:outerShdw blurRad="38100" dist="38100" dir="2700000" algn="tl">
                    <a:srgbClr val="000000">
                      <a:alpha val="43137"/>
                    </a:srgbClr>
                  </a:outerShdw>
                </a:effectLst>
                <a:latin typeface="Times New Roman" panose="02020603050405020304" charset="0"/>
              </a:rPr>
              <a:t>5</a:t>
            </a:r>
            <a:r>
              <a:rPr lang="zh-CN" altLang="en-US" dirty="0">
                <a:effectLst>
                  <a:outerShdw blurRad="38100" dist="38100" dir="2700000" algn="tl">
                    <a:srgbClr val="000000">
                      <a:alpha val="43137"/>
                    </a:srgbClr>
                  </a:outerShdw>
                </a:effectLst>
                <a:latin typeface="Times New Roman" panose="02020603050405020304" charset="0"/>
              </a:rPr>
              <a:t>、在研究“牛顿第一定律”的实验中，用同一辆小车，</a:t>
            </a:r>
          </a:p>
          <a:p>
            <a:r>
              <a:rPr lang="zh-CN" altLang="en-US" dirty="0">
                <a:effectLst>
                  <a:outerShdw blurRad="38100" dist="38100" dir="2700000" algn="tl">
                    <a:srgbClr val="000000">
                      <a:alpha val="43137"/>
                    </a:srgbClr>
                  </a:outerShdw>
                </a:effectLst>
                <a:latin typeface="Times New Roman" panose="02020603050405020304" charset="0"/>
              </a:rPr>
              <a:t>      分别从相同的高度沿着斜面自由滑行下来，然后让</a:t>
            </a:r>
          </a:p>
          <a:p>
            <a:r>
              <a:rPr lang="zh-CN" altLang="en-US" dirty="0">
                <a:effectLst>
                  <a:outerShdw blurRad="38100" dist="38100" dir="2700000" algn="tl">
                    <a:srgbClr val="000000">
                      <a:alpha val="43137"/>
                    </a:srgbClr>
                  </a:outerShdw>
                </a:effectLst>
                <a:latin typeface="Times New Roman" panose="02020603050405020304" charset="0"/>
              </a:rPr>
              <a:t>      小车在三种不同材料的水平路面上继续运动一段距</a:t>
            </a:r>
          </a:p>
          <a:p>
            <a:r>
              <a:rPr lang="zh-CN" altLang="en-US" dirty="0">
                <a:effectLst>
                  <a:outerShdw blurRad="38100" dist="38100" dir="2700000" algn="tl">
                    <a:srgbClr val="000000">
                      <a:alpha val="43137"/>
                    </a:srgbClr>
                  </a:outerShdw>
                </a:effectLst>
                <a:latin typeface="Times New Roman" panose="02020603050405020304" charset="0"/>
              </a:rPr>
              <a:t>      离后，分别停在如图所示的位置上，则：</a:t>
            </a:r>
          </a:p>
          <a:p>
            <a:endParaRPr lang="zh-CN" altLang="en-US" dirty="0">
              <a:effectLst>
                <a:outerShdw blurRad="38100" dist="38100" dir="2700000" algn="tl">
                  <a:srgbClr val="000000">
                    <a:alpha val="43137"/>
                  </a:srgbClr>
                </a:outerShdw>
              </a:effectLst>
              <a:latin typeface="Times New Roman" panose="02020603050405020304" charset="0"/>
            </a:endParaRPr>
          </a:p>
          <a:p>
            <a:r>
              <a:rPr lang="en-US" altLang="zh-CN" dirty="0">
                <a:effectLst>
                  <a:outerShdw blurRad="38100" dist="38100" dir="2700000" algn="tl">
                    <a:srgbClr val="000000">
                      <a:alpha val="43137"/>
                    </a:srgbClr>
                  </a:outerShdw>
                </a:effectLst>
                <a:latin typeface="Times New Roman" panose="02020603050405020304" charset="0"/>
              </a:rPr>
              <a:t>(1)</a:t>
            </a:r>
            <a:r>
              <a:rPr lang="zh-CN" altLang="en-US" dirty="0">
                <a:effectLst>
                  <a:outerShdw blurRad="38100" dist="38100" dir="2700000" algn="tl">
                    <a:srgbClr val="000000">
                      <a:alpha val="43137"/>
                    </a:srgbClr>
                  </a:outerShdw>
                </a:effectLst>
                <a:latin typeface="Times New Roman" panose="02020603050405020304" charset="0"/>
              </a:rPr>
              <a:t>让小车从斜面的同一高度自由下滑，是为了使小车在</a:t>
            </a:r>
          </a:p>
          <a:p>
            <a:r>
              <a:rPr lang="zh-CN" altLang="en-US" dirty="0">
                <a:effectLst>
                  <a:outerShdw blurRad="38100" dist="38100" dir="2700000" algn="tl">
                    <a:srgbClr val="000000">
                      <a:alpha val="43137"/>
                    </a:srgbClr>
                  </a:outerShdw>
                </a:effectLst>
                <a:latin typeface="Times New Roman" panose="02020603050405020304" charset="0"/>
              </a:rPr>
              <a:t>     三种不同材料的水平面上开 始运动的</a:t>
            </a:r>
            <a:r>
              <a:rPr lang="en-US" altLang="zh-CN" dirty="0">
                <a:effectLst>
                  <a:outerShdw blurRad="38100" dist="38100" dir="2700000" algn="tl">
                    <a:srgbClr val="000000">
                      <a:alpha val="43137"/>
                    </a:srgbClr>
                  </a:outerShdw>
                </a:effectLst>
                <a:latin typeface="Times New Roman" panose="02020603050405020304" charset="0"/>
              </a:rPr>
              <a:t>_________</a:t>
            </a:r>
            <a:r>
              <a:rPr lang="zh-CN" altLang="en-US" dirty="0">
                <a:effectLst>
                  <a:outerShdw blurRad="38100" dist="38100" dir="2700000" algn="tl">
                    <a:srgbClr val="000000">
                      <a:alpha val="43137"/>
                    </a:srgbClr>
                  </a:outerShdw>
                </a:effectLst>
                <a:latin typeface="Times New Roman" panose="02020603050405020304" charset="0"/>
              </a:rPr>
              <a:t>相同，  使实验起始条件相同。</a:t>
            </a:r>
          </a:p>
        </p:txBody>
      </p:sp>
      <p:sp>
        <p:nvSpPr>
          <p:cNvPr id="51203" name="文本框 50179"/>
          <p:cNvSpPr txBox="1">
            <a:spLocks noChangeArrowheads="1"/>
          </p:cNvSpPr>
          <p:nvPr/>
        </p:nvSpPr>
        <p:spPr bwMode="auto">
          <a:xfrm>
            <a:off x="3010196" y="3381375"/>
            <a:ext cx="2962087" cy="4619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flatTx/>
          </a:bodyPr>
          <a:lstStyle/>
          <a:p>
            <a:pPr>
              <a:spcBef>
                <a:spcPct val="50000"/>
              </a:spcBef>
            </a:pPr>
            <a:endParaRPr lang="zh-CN" altLang="en-US" sz="2395">
              <a:solidFill>
                <a:srgbClr val="3333FF"/>
              </a:solidFill>
              <a:latin typeface="Times New Roman" panose="02020603050405020304" charset="0"/>
            </a:endParaRPr>
          </a:p>
        </p:txBody>
      </p:sp>
      <p:sp>
        <p:nvSpPr>
          <p:cNvPr id="51204" name="矩形 50180"/>
          <p:cNvSpPr>
            <a:spLocks noChangeArrowheads="1"/>
          </p:cNvSpPr>
          <p:nvPr/>
        </p:nvSpPr>
        <p:spPr bwMode="auto">
          <a:xfrm>
            <a:off x="-443595" y="1950243"/>
            <a:ext cx="6835129" cy="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flatTx/>
          </a:bodyPr>
          <a:lstStyle/>
          <a:p>
            <a:endParaRPr lang="zh-CN" altLang="en-US"/>
          </a:p>
        </p:txBody>
      </p:sp>
      <p:pic>
        <p:nvPicPr>
          <p:cNvPr id="51205" name="图片 50181" descr="217-2"/>
          <p:cNvPicPr>
            <a:picLocks noChangeAspect="1" noChangeArrowheads="1"/>
          </p:cNvPicPr>
          <p:nvPr/>
        </p:nvPicPr>
        <p:blipFill>
          <a:blip r:embed="rId3">
            <a:extLst>
              <a:ext uri="{28A0092B-C50C-407E-A947-70E740481C1C}">
                <a14:useLocalDpi xmlns:a14="http://schemas.microsoft.com/office/drawing/2010/main" xmlns="" val="0"/>
              </a:ext>
            </a:extLst>
          </a:blip>
          <a:srcRect b="10123"/>
          <a:stretch>
            <a:fillRect/>
          </a:stretch>
        </p:blipFill>
        <p:spPr bwMode="auto">
          <a:xfrm>
            <a:off x="2342122" y="2563022"/>
            <a:ext cx="3033348" cy="2409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0183" name="文本框 50182"/>
          <p:cNvSpPr txBox="1">
            <a:spLocks noChangeArrowheads="1"/>
          </p:cNvSpPr>
          <p:nvPr/>
        </p:nvSpPr>
        <p:spPr bwMode="auto">
          <a:xfrm>
            <a:off x="4863578" y="2121696"/>
            <a:ext cx="1023785" cy="4157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flatTx/>
          </a:bodyPr>
          <a:lstStyle/>
          <a:p>
            <a:pPr>
              <a:spcBef>
                <a:spcPct val="50000"/>
              </a:spcBef>
            </a:pPr>
            <a:r>
              <a:rPr lang="zh-CN" altLang="en-US" sz="2095" dirty="0">
                <a:solidFill>
                  <a:srgbClr val="FF0000"/>
                </a:solidFill>
                <a:latin typeface="Times New Roman" panose="02020603050405020304" charset="0"/>
              </a:rPr>
              <a:t>速度</a:t>
            </a:r>
          </a:p>
        </p:txBody>
      </p:sp>
    </p:spTree>
    <p:custDataLst>
      <p:tags r:id="rId1"/>
    </p:custDataLst>
  </p:cSld>
  <p:clrMapOvr>
    <a:masterClrMapping/>
  </p:clrMapOvr>
  <p:transition>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0183"/>
                                        </p:tgtEl>
                                        <p:attrNameLst>
                                          <p:attrName>style.visibility</p:attrName>
                                        </p:attrNameLst>
                                      </p:cBhvr>
                                      <p:to>
                                        <p:strVal val="visible"/>
                                      </p:to>
                                    </p:set>
                                    <p:anim calcmode="lin" valueType="num">
                                      <p:cBhvr>
                                        <p:cTn id="7" dur="500" fill="hold"/>
                                        <p:tgtEl>
                                          <p:spTgt spid="50183"/>
                                        </p:tgtEl>
                                        <p:attrNameLst>
                                          <p:attrName>ppt_w</p:attrName>
                                        </p:attrNameLst>
                                      </p:cBhvr>
                                      <p:tavLst>
                                        <p:tav tm="0">
                                          <p:val>
                                            <p:fltVal val="0"/>
                                          </p:val>
                                        </p:tav>
                                        <p:tav tm="100000">
                                          <p:val>
                                            <p:strVal val="#ppt_w"/>
                                          </p:val>
                                        </p:tav>
                                      </p:tavLst>
                                    </p:anim>
                                    <p:anim calcmode="lin" valueType="num">
                                      <p:cBhvr>
                                        <p:cTn id="8" dur="500" fill="hold"/>
                                        <p:tgtEl>
                                          <p:spTgt spid="50183"/>
                                        </p:tgtEl>
                                        <p:attrNameLst>
                                          <p:attrName>ppt_h</p:attrName>
                                        </p:attrNameLst>
                                      </p:cBhvr>
                                      <p:tavLst>
                                        <p:tav tm="0">
                                          <p:val>
                                            <p:fltVal val="0"/>
                                          </p:val>
                                        </p:tav>
                                        <p:tav tm="100000">
                                          <p:val>
                                            <p:strVal val="#ppt_h"/>
                                          </p:val>
                                        </p:tav>
                                      </p:tavLst>
                                    </p:anim>
                                    <p:animEffect transition="in" filter="fade">
                                      <p:cBhvr>
                                        <p:cTn id="9" dur="500"/>
                                        <p:tgtEl>
                                          <p:spTgt spid="50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矩形 51201"/>
          <p:cNvSpPr>
            <a:spLocks noChangeArrowheads="1"/>
          </p:cNvSpPr>
          <p:nvPr/>
        </p:nvSpPr>
        <p:spPr bwMode="auto">
          <a:xfrm>
            <a:off x="1447202" y="2358985"/>
            <a:ext cx="6249599" cy="7851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flatTx/>
          </a:bodyPr>
          <a:lstStyle/>
          <a:p>
            <a:pPr algn="ctr"/>
            <a:endParaRPr lang="zh-CN" altLang="en-US" sz="2395">
              <a:solidFill>
                <a:schemeClr val="tx2"/>
              </a:solidFill>
              <a:latin typeface="Times New Roman" panose="02020603050405020304" charset="0"/>
            </a:endParaRPr>
          </a:p>
          <a:p>
            <a:endParaRPr lang="zh-CN" altLang="en-US" sz="2095">
              <a:solidFill>
                <a:srgbClr val="3333FF"/>
              </a:solidFill>
              <a:latin typeface="Times New Roman" panose="02020603050405020304" charset="0"/>
            </a:endParaRPr>
          </a:p>
        </p:txBody>
      </p:sp>
      <p:sp>
        <p:nvSpPr>
          <p:cNvPr id="52226" name="文本框 51202"/>
          <p:cNvSpPr txBox="1">
            <a:spLocks noChangeArrowheads="1"/>
          </p:cNvSpPr>
          <p:nvPr/>
        </p:nvSpPr>
        <p:spPr bwMode="auto">
          <a:xfrm>
            <a:off x="1986411" y="681038"/>
            <a:ext cx="4417001" cy="4619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flatTx/>
          </a:bodyPr>
          <a:lstStyle/>
          <a:p>
            <a:pPr>
              <a:spcBef>
                <a:spcPct val="50000"/>
              </a:spcBef>
            </a:pPr>
            <a:endParaRPr lang="zh-CN" altLang="en-US" sz="2395">
              <a:solidFill>
                <a:srgbClr val="3333FF"/>
              </a:solidFill>
              <a:latin typeface="Times New Roman" panose="02020603050405020304" charset="0"/>
            </a:endParaRPr>
          </a:p>
        </p:txBody>
      </p:sp>
      <p:sp>
        <p:nvSpPr>
          <p:cNvPr id="51204" name="文本框 51203"/>
          <p:cNvSpPr txBox="1">
            <a:spLocks noChangeArrowheads="1"/>
          </p:cNvSpPr>
          <p:nvPr/>
        </p:nvSpPr>
        <p:spPr bwMode="auto">
          <a:xfrm>
            <a:off x="1312992" y="519113"/>
            <a:ext cx="6437254" cy="42940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flatTx/>
          </a:bodyPr>
          <a:lstStyle/>
          <a:p>
            <a:r>
              <a:rPr lang="en-US" altLang="zh-CN" sz="2095" dirty="0">
                <a:effectLst>
                  <a:outerShdw blurRad="38100" dist="38100" dir="2700000" algn="tl">
                    <a:srgbClr val="000000">
                      <a:alpha val="43137"/>
                    </a:srgbClr>
                  </a:outerShdw>
                </a:effectLst>
                <a:latin typeface="Times New Roman" panose="02020603050405020304" charset="0"/>
              </a:rPr>
              <a:t>(2)</a:t>
            </a:r>
            <a:r>
              <a:rPr lang="zh-CN" altLang="en-US" sz="2095" dirty="0">
                <a:effectLst>
                  <a:outerShdw blurRad="38100" dist="38100" dir="2700000" algn="tl">
                    <a:srgbClr val="000000">
                      <a:alpha val="43137"/>
                    </a:srgbClr>
                  </a:outerShdw>
                </a:effectLst>
                <a:latin typeface="Times New Roman" panose="02020603050405020304" charset="0"/>
              </a:rPr>
              <a:t>使用三种不同材料的水平路面是为了让小车运动时</a:t>
            </a:r>
          </a:p>
          <a:p>
            <a:r>
              <a:rPr lang="zh-CN" altLang="en-US" sz="2095" dirty="0">
                <a:effectLst>
                  <a:outerShdw blurRad="38100" dist="38100" dir="2700000" algn="tl">
                    <a:srgbClr val="000000">
                      <a:alpha val="43137"/>
                    </a:srgbClr>
                  </a:outerShdw>
                </a:effectLst>
                <a:latin typeface="Times New Roman" panose="02020603050405020304" charset="0"/>
              </a:rPr>
              <a:t>     受到的</a:t>
            </a:r>
            <a:r>
              <a:rPr lang="en-US" altLang="zh-CN" sz="2095" dirty="0">
                <a:effectLst>
                  <a:outerShdw blurRad="38100" dist="38100" dir="2700000" algn="tl">
                    <a:srgbClr val="000000">
                      <a:alpha val="43137"/>
                    </a:srgbClr>
                  </a:outerShdw>
                </a:effectLst>
                <a:latin typeface="Times New Roman" panose="02020603050405020304" charset="0"/>
              </a:rPr>
              <a:t>________</a:t>
            </a:r>
            <a:r>
              <a:rPr lang="zh-CN" altLang="en-US" sz="2095" dirty="0">
                <a:effectLst>
                  <a:outerShdw blurRad="38100" dist="38100" dir="2700000" algn="tl">
                    <a:srgbClr val="000000">
                      <a:alpha val="43137"/>
                    </a:srgbClr>
                  </a:outerShdw>
                </a:effectLst>
                <a:latin typeface="Times New Roman" panose="02020603050405020304" charset="0"/>
              </a:rPr>
              <a:t>不同，而力是改变物体</a:t>
            </a:r>
            <a:r>
              <a:rPr lang="en-US" altLang="zh-CN" sz="2095" dirty="0">
                <a:effectLst>
                  <a:outerShdw blurRad="38100" dist="38100" dir="2700000" algn="tl">
                    <a:srgbClr val="000000">
                      <a:alpha val="43137"/>
                    </a:srgbClr>
                  </a:outerShdw>
                </a:effectLst>
                <a:latin typeface="Times New Roman" panose="02020603050405020304" charset="0"/>
              </a:rPr>
              <a:t>_________</a:t>
            </a:r>
            <a:r>
              <a:rPr lang="en-US" altLang="zh-CN" sz="2095" u="sng" dirty="0">
                <a:effectLst>
                  <a:outerShdw blurRad="38100" dist="38100" dir="2700000" algn="tl">
                    <a:srgbClr val="000000">
                      <a:alpha val="43137"/>
                    </a:srgbClr>
                  </a:outerShdw>
                </a:effectLst>
                <a:latin typeface="Times New Roman" panose="02020603050405020304" charset="0"/>
              </a:rPr>
              <a:t>                   </a:t>
            </a:r>
          </a:p>
          <a:p>
            <a:r>
              <a:rPr lang="en-US" altLang="zh-CN" sz="2095" dirty="0">
                <a:effectLst>
                  <a:outerShdw blurRad="38100" dist="38100" dir="2700000" algn="tl">
                    <a:srgbClr val="000000">
                      <a:alpha val="43137"/>
                    </a:srgbClr>
                  </a:outerShdw>
                </a:effectLst>
                <a:latin typeface="Times New Roman" panose="02020603050405020304" charset="0"/>
              </a:rPr>
              <a:t>     </a:t>
            </a:r>
            <a:r>
              <a:rPr lang="zh-CN" altLang="en-US" sz="2095" dirty="0">
                <a:effectLst>
                  <a:outerShdw blurRad="38100" dist="38100" dir="2700000" algn="tl">
                    <a:srgbClr val="000000">
                      <a:alpha val="43137"/>
                    </a:srgbClr>
                  </a:outerShdw>
                </a:effectLst>
                <a:latin typeface="Times New Roman" panose="02020603050405020304" charset="0"/>
              </a:rPr>
              <a:t>的原因，使小车运动的距离不相同．</a:t>
            </a:r>
          </a:p>
          <a:p>
            <a:r>
              <a:rPr lang="en-US" altLang="zh-CN" sz="2095" dirty="0">
                <a:effectLst>
                  <a:outerShdw blurRad="38100" dist="38100" dir="2700000" algn="tl">
                    <a:srgbClr val="000000">
                      <a:alpha val="43137"/>
                    </a:srgbClr>
                  </a:outerShdw>
                </a:effectLst>
                <a:latin typeface="Times New Roman" panose="02020603050405020304" charset="0"/>
              </a:rPr>
              <a:t>(3)</a:t>
            </a:r>
            <a:r>
              <a:rPr lang="zh-CN" altLang="en-US" sz="2095" dirty="0">
                <a:effectLst>
                  <a:outerShdw blurRad="38100" dist="38100" dir="2700000" algn="tl">
                    <a:srgbClr val="000000">
                      <a:alpha val="43137"/>
                    </a:srgbClr>
                  </a:outerShdw>
                </a:effectLst>
                <a:latin typeface="Times New Roman" panose="02020603050405020304" charset="0"/>
              </a:rPr>
              <a:t>小车在不同材料表面上前进的距离不相同，说明小车在粗糙的毛巾表面上，</a:t>
            </a:r>
          </a:p>
          <a:p>
            <a:r>
              <a:rPr lang="zh-CN" altLang="en-US" sz="2095" dirty="0">
                <a:effectLst>
                  <a:outerShdw blurRad="38100" dist="38100" dir="2700000" algn="tl">
                    <a:srgbClr val="000000">
                      <a:alpha val="43137"/>
                    </a:srgbClr>
                  </a:outerShdw>
                </a:effectLst>
                <a:latin typeface="Times New Roman" panose="02020603050405020304" charset="0"/>
              </a:rPr>
              <a:t>受到阻力大，前进距离</a:t>
            </a:r>
          </a:p>
          <a:p>
            <a:r>
              <a:rPr lang="zh-CN" altLang="en-US" sz="2095" dirty="0">
                <a:effectLst>
                  <a:outerShdw blurRad="38100" dist="38100" dir="2700000" algn="tl">
                    <a:srgbClr val="000000">
                      <a:alpha val="43137"/>
                    </a:srgbClr>
                  </a:outerShdw>
                </a:effectLst>
                <a:latin typeface="Times New Roman" panose="02020603050405020304" charset="0"/>
              </a:rPr>
              <a:t>短；在比较光滑的木板</a:t>
            </a:r>
          </a:p>
          <a:p>
            <a:r>
              <a:rPr lang="zh-CN" altLang="en-US" sz="2095" dirty="0">
                <a:effectLst>
                  <a:outerShdw blurRad="38100" dist="38100" dir="2700000" algn="tl">
                    <a:srgbClr val="000000">
                      <a:alpha val="43137"/>
                    </a:srgbClr>
                  </a:outerShdw>
                </a:effectLst>
                <a:latin typeface="Times New Roman" panose="02020603050405020304" charset="0"/>
              </a:rPr>
              <a:t>表面上前进的距离长，受</a:t>
            </a:r>
          </a:p>
          <a:p>
            <a:r>
              <a:rPr lang="zh-CN" altLang="en-US" sz="2095" dirty="0">
                <a:effectLst>
                  <a:outerShdw blurRad="38100" dist="38100" dir="2700000" algn="tl">
                    <a:srgbClr val="000000">
                      <a:alpha val="43137"/>
                    </a:srgbClr>
                  </a:outerShdw>
                </a:effectLst>
                <a:latin typeface="Times New Roman" panose="02020603050405020304" charset="0"/>
              </a:rPr>
              <a:t>到的阻力小，因此推理</a:t>
            </a:r>
          </a:p>
          <a:p>
            <a:r>
              <a:rPr lang="zh-CN" altLang="en-US" sz="2095" dirty="0">
                <a:effectLst>
                  <a:outerShdw blurRad="38100" dist="38100" dir="2700000" algn="tl">
                    <a:srgbClr val="000000">
                      <a:alpha val="43137"/>
                    </a:srgbClr>
                  </a:outerShdw>
                </a:effectLst>
                <a:latin typeface="Times New Roman" panose="02020603050405020304" charset="0"/>
              </a:rPr>
              <a:t>出，当小车不受阻力时，</a:t>
            </a:r>
          </a:p>
          <a:p>
            <a:r>
              <a:rPr lang="zh-CN" altLang="en-US" sz="2095" dirty="0">
                <a:effectLst>
                  <a:outerShdw blurRad="38100" dist="38100" dir="2700000" algn="tl">
                    <a:srgbClr val="000000">
                      <a:alpha val="43137"/>
                    </a:srgbClr>
                  </a:outerShdw>
                </a:effectLst>
                <a:latin typeface="Times New Roman" panose="02020603050405020304" charset="0"/>
              </a:rPr>
              <a:t>应该沿着光滑的水平面永</a:t>
            </a:r>
          </a:p>
          <a:p>
            <a:r>
              <a:rPr lang="zh-CN" altLang="en-US" sz="2095" dirty="0">
                <a:effectLst>
                  <a:outerShdw blurRad="38100" dist="38100" dir="2700000" algn="tl">
                    <a:srgbClr val="000000">
                      <a:alpha val="43137"/>
                    </a:srgbClr>
                  </a:outerShdw>
                </a:effectLst>
                <a:latin typeface="Times New Roman" panose="02020603050405020304" charset="0"/>
              </a:rPr>
              <a:t>远保持</a:t>
            </a:r>
            <a:r>
              <a:rPr lang="zh-CN" altLang="en-US" sz="2095" u="sng" dirty="0">
                <a:effectLst>
                  <a:outerShdw blurRad="38100" dist="38100" dir="2700000" algn="tl">
                    <a:srgbClr val="000000">
                      <a:alpha val="43137"/>
                    </a:srgbClr>
                  </a:outerShdw>
                </a:effectLst>
                <a:latin typeface="Times New Roman" panose="02020603050405020304" charset="0"/>
              </a:rPr>
              <a:t>                       </a:t>
            </a:r>
            <a:r>
              <a:rPr lang="zh-CN" altLang="en-US" sz="2095" dirty="0">
                <a:effectLst>
                  <a:outerShdw blurRad="38100" dist="38100" dir="2700000" algn="tl">
                    <a:srgbClr val="000000">
                      <a:alpha val="43137"/>
                    </a:srgbClr>
                  </a:outerShdw>
                </a:effectLst>
                <a:latin typeface="Times New Roman" panose="02020603050405020304" charset="0"/>
              </a:rPr>
              <a:t>运</a:t>
            </a:r>
          </a:p>
          <a:p>
            <a:r>
              <a:rPr lang="zh-CN" altLang="en-US" sz="2095" dirty="0">
                <a:effectLst>
                  <a:outerShdw blurRad="38100" dist="38100" dir="2700000" algn="tl">
                    <a:srgbClr val="000000">
                      <a:alpha val="43137"/>
                    </a:srgbClr>
                  </a:outerShdw>
                </a:effectLst>
                <a:latin typeface="Times New Roman" panose="02020603050405020304" charset="0"/>
              </a:rPr>
              <a:t>动状态不变．</a:t>
            </a:r>
          </a:p>
        </p:txBody>
      </p:sp>
      <p:pic>
        <p:nvPicPr>
          <p:cNvPr id="51205" name="内容占位符 51204" descr="217-2"/>
          <p:cNvPicPr>
            <a:picLocks noGrp="1" noChangeAspect="1" noChangeArrowheads="1"/>
          </p:cNvPicPr>
          <p:nvPr>
            <p:ph idx="4294967295"/>
          </p:nvPr>
        </p:nvPicPr>
        <p:blipFill>
          <a:blip r:embed="rId3">
            <a:extLst>
              <a:ext uri="{28A0092B-C50C-407E-A947-70E740481C1C}">
                <a14:useLocalDpi xmlns:a14="http://schemas.microsoft.com/office/drawing/2010/main" xmlns="" val="0"/>
              </a:ext>
            </a:extLst>
          </a:blip>
          <a:srcRect b="10123"/>
          <a:stretch>
            <a:fillRect/>
          </a:stretch>
        </p:blipFill>
        <p:spPr>
          <a:xfrm>
            <a:off x="4410475" y="2085976"/>
            <a:ext cx="3318392" cy="2845594"/>
          </a:xfrm>
        </p:spPr>
      </p:pic>
      <p:sp>
        <p:nvSpPr>
          <p:cNvPr id="51206" name="文本框 51205"/>
          <p:cNvSpPr txBox="1">
            <a:spLocks noChangeArrowheads="1"/>
          </p:cNvSpPr>
          <p:nvPr/>
        </p:nvSpPr>
        <p:spPr bwMode="auto">
          <a:xfrm>
            <a:off x="2685956" y="844154"/>
            <a:ext cx="808814" cy="4157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flatTx/>
          </a:bodyPr>
          <a:lstStyle/>
          <a:p>
            <a:pPr>
              <a:spcBef>
                <a:spcPct val="50000"/>
              </a:spcBef>
            </a:pPr>
            <a:r>
              <a:rPr lang="zh-CN" altLang="en-US" sz="2095">
                <a:solidFill>
                  <a:srgbClr val="FF0000"/>
                </a:solidFill>
                <a:latin typeface="Times New Roman" panose="02020603050405020304" charset="0"/>
              </a:rPr>
              <a:t>阻力</a:t>
            </a:r>
          </a:p>
        </p:txBody>
      </p:sp>
      <p:sp>
        <p:nvSpPr>
          <p:cNvPr id="51207" name="文本框 51206"/>
          <p:cNvSpPr txBox="1">
            <a:spLocks noChangeArrowheads="1"/>
          </p:cNvSpPr>
          <p:nvPr/>
        </p:nvSpPr>
        <p:spPr bwMode="auto">
          <a:xfrm>
            <a:off x="6296520" y="844154"/>
            <a:ext cx="1292201" cy="4157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flatTx/>
          </a:bodyPr>
          <a:lstStyle/>
          <a:p>
            <a:pPr>
              <a:spcBef>
                <a:spcPct val="50000"/>
              </a:spcBef>
            </a:pPr>
            <a:r>
              <a:rPr lang="zh-CN" altLang="en-US" sz="2095">
                <a:solidFill>
                  <a:srgbClr val="FF0000"/>
                </a:solidFill>
                <a:latin typeface="Times New Roman" panose="02020603050405020304" charset="0"/>
              </a:rPr>
              <a:t>运动状态</a:t>
            </a:r>
          </a:p>
        </p:txBody>
      </p:sp>
      <p:sp>
        <p:nvSpPr>
          <p:cNvPr id="51208" name="文本框 51207"/>
          <p:cNvSpPr txBox="1">
            <a:spLocks noChangeArrowheads="1"/>
          </p:cNvSpPr>
          <p:nvPr/>
        </p:nvSpPr>
        <p:spPr bwMode="auto">
          <a:xfrm>
            <a:off x="2256015" y="3975497"/>
            <a:ext cx="1776777" cy="4157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flatTx/>
          </a:bodyPr>
          <a:lstStyle/>
          <a:p>
            <a:pPr>
              <a:spcBef>
                <a:spcPct val="50000"/>
              </a:spcBef>
            </a:pPr>
            <a:r>
              <a:rPr lang="zh-CN" altLang="en-US" sz="2095">
                <a:solidFill>
                  <a:srgbClr val="FF0000"/>
                </a:solidFill>
                <a:latin typeface="Times New Roman" panose="02020603050405020304" charset="0"/>
              </a:rPr>
              <a:t>匀速直线</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51204">
                                            <p:txEl>
                                              <p:pRg st="0" end="0"/>
                                            </p:txEl>
                                          </p:spTgt>
                                        </p:tgtEl>
                                        <p:attrNameLst>
                                          <p:attrName>style.visibility</p:attrName>
                                        </p:attrNameLst>
                                      </p:cBhvr>
                                      <p:to>
                                        <p:strVal val="visible"/>
                                      </p:to>
                                    </p:set>
                                    <p:anim calcmode="lin" valueType="num">
                                      <p:cBhvr>
                                        <p:cTn id="7" dur="500" fill="hold"/>
                                        <p:tgtEl>
                                          <p:spTgt spid="5120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1204">
                                            <p:txEl>
                                              <p:pRg st="0" end="0"/>
                                            </p:txEl>
                                          </p:spTgt>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51204">
                                            <p:txEl>
                                              <p:pRg st="1" end="1"/>
                                            </p:txEl>
                                          </p:spTgt>
                                        </p:tgtEl>
                                        <p:attrNameLst>
                                          <p:attrName>style.visibility</p:attrName>
                                        </p:attrNameLst>
                                      </p:cBhvr>
                                      <p:to>
                                        <p:strVal val="visible"/>
                                      </p:to>
                                    </p:set>
                                    <p:anim calcmode="lin" valueType="num">
                                      <p:cBhvr>
                                        <p:cTn id="11" dur="500" fill="hold"/>
                                        <p:tgtEl>
                                          <p:spTgt spid="51204">
                                            <p:txEl>
                                              <p:pRg st="1" end="1"/>
                                            </p:txEl>
                                          </p:spTgt>
                                        </p:tgtEl>
                                        <p:attrNameLst>
                                          <p:attrName>ppt_w</p:attrName>
                                        </p:attrNameLst>
                                      </p:cBhvr>
                                      <p:tavLst>
                                        <p:tav tm="0">
                                          <p:val>
                                            <p:fltVal val="0"/>
                                          </p:val>
                                        </p:tav>
                                        <p:tav tm="100000">
                                          <p:val>
                                            <p:strVal val="#ppt_w"/>
                                          </p:val>
                                        </p:tav>
                                      </p:tavLst>
                                    </p:anim>
                                    <p:anim calcmode="lin" valueType="num">
                                      <p:cBhvr>
                                        <p:cTn id="12" dur="500" fill="hold"/>
                                        <p:tgtEl>
                                          <p:spTgt spid="51204">
                                            <p:txEl>
                                              <p:pRg st="1" end="1"/>
                                            </p:txEl>
                                          </p:spTgt>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51204">
                                            <p:txEl>
                                              <p:pRg st="2" end="2"/>
                                            </p:txEl>
                                          </p:spTgt>
                                        </p:tgtEl>
                                        <p:attrNameLst>
                                          <p:attrName>style.visibility</p:attrName>
                                        </p:attrNameLst>
                                      </p:cBhvr>
                                      <p:to>
                                        <p:strVal val="visible"/>
                                      </p:to>
                                    </p:set>
                                    <p:anim calcmode="lin" valueType="num">
                                      <p:cBhvr>
                                        <p:cTn id="15" dur="500" fill="hold"/>
                                        <p:tgtEl>
                                          <p:spTgt spid="51204">
                                            <p:txEl>
                                              <p:pRg st="2" end="2"/>
                                            </p:txEl>
                                          </p:spTgt>
                                        </p:tgtEl>
                                        <p:attrNameLst>
                                          <p:attrName>ppt_w</p:attrName>
                                        </p:attrNameLst>
                                      </p:cBhvr>
                                      <p:tavLst>
                                        <p:tav tm="0">
                                          <p:val>
                                            <p:fltVal val="0"/>
                                          </p:val>
                                        </p:tav>
                                        <p:tav tm="100000">
                                          <p:val>
                                            <p:strVal val="#ppt_w"/>
                                          </p:val>
                                        </p:tav>
                                      </p:tavLst>
                                    </p:anim>
                                    <p:anim calcmode="lin" valueType="num">
                                      <p:cBhvr>
                                        <p:cTn id="16" dur="500" fill="hold"/>
                                        <p:tgtEl>
                                          <p:spTgt spid="51204">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1206"/>
                                        </p:tgtEl>
                                        <p:attrNameLst>
                                          <p:attrName>style.visibility</p:attrName>
                                        </p:attrNameLst>
                                      </p:cBhvr>
                                      <p:to>
                                        <p:strVal val="visible"/>
                                      </p:to>
                                    </p:set>
                                    <p:animEffect transition="in" filter="fade">
                                      <p:cBhvr>
                                        <p:cTn id="21" dur="1000"/>
                                        <p:tgtEl>
                                          <p:spTgt spid="51206"/>
                                        </p:tgtEl>
                                      </p:cBhvr>
                                    </p:animEffect>
                                    <p:anim calcmode="lin" valueType="num">
                                      <p:cBhvr>
                                        <p:cTn id="22" dur="1000" fill="hold"/>
                                        <p:tgtEl>
                                          <p:spTgt spid="51206"/>
                                        </p:tgtEl>
                                        <p:attrNameLst>
                                          <p:attrName>ppt_x</p:attrName>
                                        </p:attrNameLst>
                                      </p:cBhvr>
                                      <p:tavLst>
                                        <p:tav tm="0">
                                          <p:val>
                                            <p:strVal val="#ppt_x"/>
                                          </p:val>
                                        </p:tav>
                                        <p:tav tm="100000">
                                          <p:val>
                                            <p:strVal val="#ppt_x"/>
                                          </p:val>
                                        </p:tav>
                                      </p:tavLst>
                                    </p:anim>
                                    <p:anim calcmode="lin" valueType="num">
                                      <p:cBhvr>
                                        <p:cTn id="23" dur="1000" fill="hold"/>
                                        <p:tgtEl>
                                          <p:spTgt spid="5120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1207"/>
                                        </p:tgtEl>
                                        <p:attrNameLst>
                                          <p:attrName>style.visibility</p:attrName>
                                        </p:attrNameLst>
                                      </p:cBhvr>
                                      <p:to>
                                        <p:strVal val="visible"/>
                                      </p:to>
                                    </p:set>
                                    <p:animEffect transition="in" filter="fade">
                                      <p:cBhvr>
                                        <p:cTn id="28" dur="1000"/>
                                        <p:tgtEl>
                                          <p:spTgt spid="51207"/>
                                        </p:tgtEl>
                                      </p:cBhvr>
                                    </p:animEffect>
                                    <p:anim calcmode="lin" valueType="num">
                                      <p:cBhvr>
                                        <p:cTn id="29" dur="1000" fill="hold"/>
                                        <p:tgtEl>
                                          <p:spTgt spid="51207"/>
                                        </p:tgtEl>
                                        <p:attrNameLst>
                                          <p:attrName>ppt_x</p:attrName>
                                        </p:attrNameLst>
                                      </p:cBhvr>
                                      <p:tavLst>
                                        <p:tav tm="0">
                                          <p:val>
                                            <p:strVal val="#ppt_x"/>
                                          </p:val>
                                        </p:tav>
                                        <p:tav tm="100000">
                                          <p:val>
                                            <p:strVal val="#ppt_x"/>
                                          </p:val>
                                        </p:tav>
                                      </p:tavLst>
                                    </p:anim>
                                    <p:anim calcmode="lin" valueType="num">
                                      <p:cBhvr>
                                        <p:cTn id="30" dur="1000" fill="hold"/>
                                        <p:tgtEl>
                                          <p:spTgt spid="5120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 presetClass="entr" presetSubtype="16" fill="hold" nodeType="clickEffect">
                                  <p:stCondLst>
                                    <p:cond delay="0"/>
                                  </p:stCondLst>
                                  <p:childTnLst>
                                    <p:set>
                                      <p:cBhvr>
                                        <p:cTn id="34" dur="1" fill="hold">
                                          <p:stCondLst>
                                            <p:cond delay="0"/>
                                          </p:stCondLst>
                                        </p:cTn>
                                        <p:tgtEl>
                                          <p:spTgt spid="51204">
                                            <p:txEl>
                                              <p:pRg st="3" end="3"/>
                                            </p:txEl>
                                          </p:spTgt>
                                        </p:tgtEl>
                                        <p:attrNameLst>
                                          <p:attrName>style.visibility</p:attrName>
                                        </p:attrNameLst>
                                      </p:cBhvr>
                                      <p:to>
                                        <p:strVal val="visible"/>
                                      </p:to>
                                    </p:set>
                                    <p:animEffect transition="in" filter="box(in)">
                                      <p:cBhvr>
                                        <p:cTn id="35" dur="500"/>
                                        <p:tgtEl>
                                          <p:spTgt spid="51204">
                                            <p:txEl>
                                              <p:pRg st="3" end="3"/>
                                            </p:txEl>
                                          </p:spTgt>
                                        </p:tgtEl>
                                      </p:cBhvr>
                                    </p:animEffect>
                                  </p:childTnLst>
                                </p:cTn>
                              </p:par>
                              <p:par>
                                <p:cTn id="36" presetID="4" presetClass="entr" presetSubtype="16" fill="hold" nodeType="withEffect">
                                  <p:stCondLst>
                                    <p:cond delay="0"/>
                                  </p:stCondLst>
                                  <p:childTnLst>
                                    <p:set>
                                      <p:cBhvr>
                                        <p:cTn id="37" dur="1" fill="hold">
                                          <p:stCondLst>
                                            <p:cond delay="0"/>
                                          </p:stCondLst>
                                        </p:cTn>
                                        <p:tgtEl>
                                          <p:spTgt spid="51204">
                                            <p:txEl>
                                              <p:pRg st="4" end="4"/>
                                            </p:txEl>
                                          </p:spTgt>
                                        </p:tgtEl>
                                        <p:attrNameLst>
                                          <p:attrName>style.visibility</p:attrName>
                                        </p:attrNameLst>
                                      </p:cBhvr>
                                      <p:to>
                                        <p:strVal val="visible"/>
                                      </p:to>
                                    </p:set>
                                    <p:animEffect transition="in" filter="box(in)">
                                      <p:cBhvr>
                                        <p:cTn id="38" dur="500"/>
                                        <p:tgtEl>
                                          <p:spTgt spid="51204">
                                            <p:txEl>
                                              <p:pRg st="4" end="4"/>
                                            </p:txEl>
                                          </p:spTgt>
                                        </p:tgtEl>
                                      </p:cBhvr>
                                    </p:animEffect>
                                  </p:childTnLst>
                                </p:cTn>
                              </p:par>
                              <p:par>
                                <p:cTn id="39" presetID="4" presetClass="entr" presetSubtype="16" fill="hold" nodeType="withEffect">
                                  <p:stCondLst>
                                    <p:cond delay="0"/>
                                  </p:stCondLst>
                                  <p:childTnLst>
                                    <p:set>
                                      <p:cBhvr>
                                        <p:cTn id="40" dur="1" fill="hold">
                                          <p:stCondLst>
                                            <p:cond delay="0"/>
                                          </p:stCondLst>
                                        </p:cTn>
                                        <p:tgtEl>
                                          <p:spTgt spid="51204">
                                            <p:txEl>
                                              <p:pRg st="5" end="5"/>
                                            </p:txEl>
                                          </p:spTgt>
                                        </p:tgtEl>
                                        <p:attrNameLst>
                                          <p:attrName>style.visibility</p:attrName>
                                        </p:attrNameLst>
                                      </p:cBhvr>
                                      <p:to>
                                        <p:strVal val="visible"/>
                                      </p:to>
                                    </p:set>
                                    <p:animEffect transition="in" filter="box(in)">
                                      <p:cBhvr>
                                        <p:cTn id="41" dur="500"/>
                                        <p:tgtEl>
                                          <p:spTgt spid="51204">
                                            <p:txEl>
                                              <p:pRg st="5" end="5"/>
                                            </p:txEl>
                                          </p:spTgt>
                                        </p:tgtEl>
                                      </p:cBhvr>
                                    </p:animEffect>
                                  </p:childTnLst>
                                </p:cTn>
                              </p:par>
                              <p:par>
                                <p:cTn id="42" presetID="4" presetClass="entr" presetSubtype="16" fill="hold" nodeType="withEffect">
                                  <p:stCondLst>
                                    <p:cond delay="0"/>
                                  </p:stCondLst>
                                  <p:childTnLst>
                                    <p:set>
                                      <p:cBhvr>
                                        <p:cTn id="43" dur="1" fill="hold">
                                          <p:stCondLst>
                                            <p:cond delay="0"/>
                                          </p:stCondLst>
                                        </p:cTn>
                                        <p:tgtEl>
                                          <p:spTgt spid="51204">
                                            <p:txEl>
                                              <p:pRg st="6" end="6"/>
                                            </p:txEl>
                                          </p:spTgt>
                                        </p:tgtEl>
                                        <p:attrNameLst>
                                          <p:attrName>style.visibility</p:attrName>
                                        </p:attrNameLst>
                                      </p:cBhvr>
                                      <p:to>
                                        <p:strVal val="visible"/>
                                      </p:to>
                                    </p:set>
                                    <p:animEffect transition="in" filter="box(in)">
                                      <p:cBhvr>
                                        <p:cTn id="44" dur="500"/>
                                        <p:tgtEl>
                                          <p:spTgt spid="51204">
                                            <p:txEl>
                                              <p:pRg st="6" end="6"/>
                                            </p:txEl>
                                          </p:spTgt>
                                        </p:tgtEl>
                                      </p:cBhvr>
                                    </p:animEffect>
                                  </p:childTnLst>
                                </p:cTn>
                              </p:par>
                              <p:par>
                                <p:cTn id="45" presetID="4" presetClass="entr" presetSubtype="16" fill="hold" nodeType="withEffect">
                                  <p:stCondLst>
                                    <p:cond delay="0"/>
                                  </p:stCondLst>
                                  <p:childTnLst>
                                    <p:set>
                                      <p:cBhvr>
                                        <p:cTn id="46" dur="1" fill="hold">
                                          <p:stCondLst>
                                            <p:cond delay="0"/>
                                          </p:stCondLst>
                                        </p:cTn>
                                        <p:tgtEl>
                                          <p:spTgt spid="51204">
                                            <p:txEl>
                                              <p:pRg st="7" end="7"/>
                                            </p:txEl>
                                          </p:spTgt>
                                        </p:tgtEl>
                                        <p:attrNameLst>
                                          <p:attrName>style.visibility</p:attrName>
                                        </p:attrNameLst>
                                      </p:cBhvr>
                                      <p:to>
                                        <p:strVal val="visible"/>
                                      </p:to>
                                    </p:set>
                                    <p:animEffect transition="in" filter="box(in)">
                                      <p:cBhvr>
                                        <p:cTn id="47" dur="500"/>
                                        <p:tgtEl>
                                          <p:spTgt spid="51204">
                                            <p:txEl>
                                              <p:pRg st="7" end="7"/>
                                            </p:txEl>
                                          </p:spTgt>
                                        </p:tgtEl>
                                      </p:cBhvr>
                                    </p:animEffect>
                                  </p:childTnLst>
                                </p:cTn>
                              </p:par>
                              <p:par>
                                <p:cTn id="48" presetID="4" presetClass="entr" presetSubtype="16" fill="hold" nodeType="withEffect">
                                  <p:stCondLst>
                                    <p:cond delay="0"/>
                                  </p:stCondLst>
                                  <p:childTnLst>
                                    <p:set>
                                      <p:cBhvr>
                                        <p:cTn id="49" dur="1" fill="hold">
                                          <p:stCondLst>
                                            <p:cond delay="0"/>
                                          </p:stCondLst>
                                        </p:cTn>
                                        <p:tgtEl>
                                          <p:spTgt spid="51204">
                                            <p:txEl>
                                              <p:pRg st="8" end="8"/>
                                            </p:txEl>
                                          </p:spTgt>
                                        </p:tgtEl>
                                        <p:attrNameLst>
                                          <p:attrName>style.visibility</p:attrName>
                                        </p:attrNameLst>
                                      </p:cBhvr>
                                      <p:to>
                                        <p:strVal val="visible"/>
                                      </p:to>
                                    </p:set>
                                    <p:animEffect transition="in" filter="box(in)">
                                      <p:cBhvr>
                                        <p:cTn id="50" dur="500"/>
                                        <p:tgtEl>
                                          <p:spTgt spid="51204">
                                            <p:txEl>
                                              <p:pRg st="8" end="8"/>
                                            </p:txEl>
                                          </p:spTgt>
                                        </p:tgtEl>
                                      </p:cBhvr>
                                    </p:animEffect>
                                  </p:childTnLst>
                                </p:cTn>
                              </p:par>
                              <p:par>
                                <p:cTn id="51" presetID="4" presetClass="entr" presetSubtype="16" fill="hold" nodeType="withEffect">
                                  <p:stCondLst>
                                    <p:cond delay="0"/>
                                  </p:stCondLst>
                                  <p:childTnLst>
                                    <p:set>
                                      <p:cBhvr>
                                        <p:cTn id="52" dur="1" fill="hold">
                                          <p:stCondLst>
                                            <p:cond delay="0"/>
                                          </p:stCondLst>
                                        </p:cTn>
                                        <p:tgtEl>
                                          <p:spTgt spid="51204">
                                            <p:txEl>
                                              <p:pRg st="9" end="9"/>
                                            </p:txEl>
                                          </p:spTgt>
                                        </p:tgtEl>
                                        <p:attrNameLst>
                                          <p:attrName>style.visibility</p:attrName>
                                        </p:attrNameLst>
                                      </p:cBhvr>
                                      <p:to>
                                        <p:strVal val="visible"/>
                                      </p:to>
                                    </p:set>
                                    <p:animEffect transition="in" filter="box(in)">
                                      <p:cBhvr>
                                        <p:cTn id="53" dur="500"/>
                                        <p:tgtEl>
                                          <p:spTgt spid="51204">
                                            <p:txEl>
                                              <p:pRg st="9" end="9"/>
                                            </p:txEl>
                                          </p:spTgt>
                                        </p:tgtEl>
                                      </p:cBhvr>
                                    </p:animEffect>
                                  </p:childTnLst>
                                </p:cTn>
                              </p:par>
                              <p:par>
                                <p:cTn id="54" presetID="4" presetClass="entr" presetSubtype="16" fill="hold" nodeType="withEffect">
                                  <p:stCondLst>
                                    <p:cond delay="0"/>
                                  </p:stCondLst>
                                  <p:childTnLst>
                                    <p:set>
                                      <p:cBhvr>
                                        <p:cTn id="55" dur="1" fill="hold">
                                          <p:stCondLst>
                                            <p:cond delay="0"/>
                                          </p:stCondLst>
                                        </p:cTn>
                                        <p:tgtEl>
                                          <p:spTgt spid="51204">
                                            <p:txEl>
                                              <p:pRg st="10" end="10"/>
                                            </p:txEl>
                                          </p:spTgt>
                                        </p:tgtEl>
                                        <p:attrNameLst>
                                          <p:attrName>style.visibility</p:attrName>
                                        </p:attrNameLst>
                                      </p:cBhvr>
                                      <p:to>
                                        <p:strVal val="visible"/>
                                      </p:to>
                                    </p:set>
                                    <p:animEffect transition="in" filter="box(in)">
                                      <p:cBhvr>
                                        <p:cTn id="56" dur="500"/>
                                        <p:tgtEl>
                                          <p:spTgt spid="51204">
                                            <p:txEl>
                                              <p:pRg st="10" end="10"/>
                                            </p:txEl>
                                          </p:spTgt>
                                        </p:tgtEl>
                                      </p:cBhvr>
                                    </p:animEffect>
                                  </p:childTnLst>
                                </p:cTn>
                              </p:par>
                              <p:par>
                                <p:cTn id="57" presetID="4" presetClass="entr" presetSubtype="16" fill="hold" nodeType="withEffect">
                                  <p:stCondLst>
                                    <p:cond delay="0"/>
                                  </p:stCondLst>
                                  <p:childTnLst>
                                    <p:set>
                                      <p:cBhvr>
                                        <p:cTn id="58" dur="1" fill="hold">
                                          <p:stCondLst>
                                            <p:cond delay="0"/>
                                          </p:stCondLst>
                                        </p:cTn>
                                        <p:tgtEl>
                                          <p:spTgt spid="51204">
                                            <p:txEl>
                                              <p:pRg st="11" end="11"/>
                                            </p:txEl>
                                          </p:spTgt>
                                        </p:tgtEl>
                                        <p:attrNameLst>
                                          <p:attrName>style.visibility</p:attrName>
                                        </p:attrNameLst>
                                      </p:cBhvr>
                                      <p:to>
                                        <p:strVal val="visible"/>
                                      </p:to>
                                    </p:set>
                                    <p:animEffect transition="in" filter="box(in)">
                                      <p:cBhvr>
                                        <p:cTn id="59" dur="500"/>
                                        <p:tgtEl>
                                          <p:spTgt spid="51204">
                                            <p:txEl>
                                              <p:pRg st="11" end="11"/>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54" presetClass="entr" presetSubtype="0" accel="100000" fill="hold" nodeType="clickEffect">
                                  <p:stCondLst>
                                    <p:cond delay="0"/>
                                  </p:stCondLst>
                                  <p:childTnLst>
                                    <p:set>
                                      <p:cBhvr>
                                        <p:cTn id="63" dur="1" fill="hold">
                                          <p:stCondLst>
                                            <p:cond delay="0"/>
                                          </p:stCondLst>
                                        </p:cTn>
                                        <p:tgtEl>
                                          <p:spTgt spid="51205"/>
                                        </p:tgtEl>
                                        <p:attrNameLst>
                                          <p:attrName>style.visibility</p:attrName>
                                        </p:attrNameLst>
                                      </p:cBhvr>
                                      <p:to>
                                        <p:strVal val="visible"/>
                                      </p:to>
                                    </p:set>
                                    <p:anim calcmode="lin" valueType="num">
                                      <p:cBhvr>
                                        <p:cTn id="64" dur="500" fill="hold"/>
                                        <p:tgtEl>
                                          <p:spTgt spid="51205"/>
                                        </p:tgtEl>
                                        <p:attrNameLst>
                                          <p:attrName>ppt_w</p:attrName>
                                        </p:attrNameLst>
                                      </p:cBhvr>
                                      <p:tavLst>
                                        <p:tav tm="0">
                                          <p:val>
                                            <p:strVal val="#ppt_w*0.05"/>
                                          </p:val>
                                        </p:tav>
                                        <p:tav tm="100000">
                                          <p:val>
                                            <p:strVal val="#ppt_w"/>
                                          </p:val>
                                        </p:tav>
                                      </p:tavLst>
                                    </p:anim>
                                    <p:anim calcmode="lin" valueType="num">
                                      <p:cBhvr>
                                        <p:cTn id="65" dur="500" fill="hold"/>
                                        <p:tgtEl>
                                          <p:spTgt spid="51205"/>
                                        </p:tgtEl>
                                        <p:attrNameLst>
                                          <p:attrName>ppt_h</p:attrName>
                                        </p:attrNameLst>
                                      </p:cBhvr>
                                      <p:tavLst>
                                        <p:tav tm="0">
                                          <p:val>
                                            <p:strVal val="#ppt_h"/>
                                          </p:val>
                                        </p:tav>
                                        <p:tav tm="100000">
                                          <p:val>
                                            <p:strVal val="#ppt_h"/>
                                          </p:val>
                                        </p:tav>
                                      </p:tavLst>
                                    </p:anim>
                                    <p:anim calcmode="lin" valueType="num">
                                      <p:cBhvr>
                                        <p:cTn id="66" dur="500" fill="hold"/>
                                        <p:tgtEl>
                                          <p:spTgt spid="51205"/>
                                        </p:tgtEl>
                                        <p:attrNameLst>
                                          <p:attrName>ppt_x</p:attrName>
                                        </p:attrNameLst>
                                      </p:cBhvr>
                                      <p:tavLst>
                                        <p:tav tm="0">
                                          <p:val>
                                            <p:strVal val="#ppt_x-.2"/>
                                          </p:val>
                                        </p:tav>
                                        <p:tav tm="100000">
                                          <p:val>
                                            <p:strVal val="#ppt_x"/>
                                          </p:val>
                                        </p:tav>
                                      </p:tavLst>
                                    </p:anim>
                                    <p:anim calcmode="lin" valueType="num">
                                      <p:cBhvr>
                                        <p:cTn id="67" dur="500" fill="hold"/>
                                        <p:tgtEl>
                                          <p:spTgt spid="51205"/>
                                        </p:tgtEl>
                                        <p:attrNameLst>
                                          <p:attrName>ppt_y</p:attrName>
                                        </p:attrNameLst>
                                      </p:cBhvr>
                                      <p:tavLst>
                                        <p:tav tm="0">
                                          <p:val>
                                            <p:strVal val="#ppt_y"/>
                                          </p:val>
                                        </p:tav>
                                        <p:tav tm="100000">
                                          <p:val>
                                            <p:strVal val="#ppt_y"/>
                                          </p:val>
                                        </p:tav>
                                      </p:tavLst>
                                    </p:anim>
                                    <p:animEffect transition="in" filter="fade">
                                      <p:cBhvr>
                                        <p:cTn id="68" dur="500"/>
                                        <p:tgtEl>
                                          <p:spTgt spid="51205"/>
                                        </p:tgtEl>
                                      </p:cBhvr>
                                    </p:animEffect>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51208"/>
                                        </p:tgtEl>
                                        <p:attrNameLst>
                                          <p:attrName>style.visibility</p:attrName>
                                        </p:attrNameLst>
                                      </p:cBhvr>
                                      <p:to>
                                        <p:strVal val="visible"/>
                                      </p:to>
                                    </p:set>
                                    <p:animEffect transition="in" filter="fade">
                                      <p:cBhvr>
                                        <p:cTn id="73" dur="1000"/>
                                        <p:tgtEl>
                                          <p:spTgt spid="51208"/>
                                        </p:tgtEl>
                                      </p:cBhvr>
                                    </p:animEffect>
                                    <p:anim calcmode="lin" valueType="num">
                                      <p:cBhvr>
                                        <p:cTn id="74" dur="1000" fill="hold"/>
                                        <p:tgtEl>
                                          <p:spTgt spid="51208"/>
                                        </p:tgtEl>
                                        <p:attrNameLst>
                                          <p:attrName>ppt_x</p:attrName>
                                        </p:attrNameLst>
                                      </p:cBhvr>
                                      <p:tavLst>
                                        <p:tav tm="0">
                                          <p:val>
                                            <p:strVal val="#ppt_x"/>
                                          </p:val>
                                        </p:tav>
                                        <p:tav tm="100000">
                                          <p:val>
                                            <p:strVal val="#ppt_x"/>
                                          </p:val>
                                        </p:tav>
                                      </p:tavLst>
                                    </p:anim>
                                    <p:anim calcmode="lin" valueType="num">
                                      <p:cBhvr>
                                        <p:cTn id="75" dur="1000" fill="hold"/>
                                        <p:tgtEl>
                                          <p:spTgt spid="512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6" grpId="0"/>
      <p:bldP spid="51207" grpId="0"/>
      <p:bldP spid="5120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矩形 52225"/>
          <p:cNvSpPr>
            <a:spLocks noChangeArrowheads="1"/>
          </p:cNvSpPr>
          <p:nvPr/>
        </p:nvSpPr>
        <p:spPr bwMode="auto">
          <a:xfrm>
            <a:off x="790866" y="1053189"/>
            <a:ext cx="6213969" cy="32320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spcBef>
                <a:spcPct val="50000"/>
              </a:spcBef>
            </a:pPr>
            <a:r>
              <a:rPr lang="en-US" altLang="zh-CN" sz="2400" dirty="0">
                <a:solidFill>
                  <a:schemeClr val="tx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6.</a:t>
            </a:r>
            <a:r>
              <a:rPr lang="zh-CN" altLang="en-US" sz="2400" dirty="0">
                <a:solidFill>
                  <a:schemeClr val="tx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下列关于惯性的说法中</a:t>
            </a:r>
            <a:r>
              <a:rPr lang="en-US" altLang="zh-CN" sz="2400" dirty="0">
                <a:solidFill>
                  <a:schemeClr val="tx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400" dirty="0">
                <a:solidFill>
                  <a:schemeClr val="tx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正确的是</a:t>
            </a:r>
            <a:r>
              <a:rPr lang="en-US" altLang="zh-CN" sz="2400" dirty="0">
                <a:solidFill>
                  <a:schemeClr val="tx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sym typeface="Wingdings" panose="05000000000000000000" pitchFamily="2" charset="2"/>
              </a:rPr>
              <a:t>(       )</a:t>
            </a:r>
            <a:endParaRPr lang="en-US" altLang="zh-CN" sz="2400" dirty="0">
              <a:solidFill>
                <a:schemeClr val="tx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spcBef>
                <a:spcPct val="50000"/>
              </a:spcBef>
            </a:pPr>
            <a:r>
              <a:rPr lang="en-US" altLang="zh-CN" sz="2400" dirty="0">
                <a:solidFill>
                  <a:schemeClr val="tx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a:t>
            </a:r>
            <a:r>
              <a:rPr lang="zh-CN" altLang="en-US" sz="2400" dirty="0">
                <a:solidFill>
                  <a:schemeClr val="tx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物体只有在静止时才具有惯性</a:t>
            </a:r>
          </a:p>
          <a:p>
            <a:pPr>
              <a:spcBef>
                <a:spcPct val="50000"/>
              </a:spcBef>
            </a:pPr>
            <a:r>
              <a:rPr lang="en-US" altLang="zh-CN" sz="2400" dirty="0">
                <a:solidFill>
                  <a:schemeClr val="tx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B.</a:t>
            </a:r>
            <a:r>
              <a:rPr lang="zh-CN" altLang="en-US" sz="2400" dirty="0">
                <a:solidFill>
                  <a:schemeClr val="tx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物体运动速度越大</a:t>
            </a:r>
            <a:r>
              <a:rPr lang="en-US" altLang="zh-CN" sz="2400" dirty="0">
                <a:solidFill>
                  <a:schemeClr val="tx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400" dirty="0">
                <a:solidFill>
                  <a:schemeClr val="tx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其惯性也越大</a:t>
            </a:r>
          </a:p>
          <a:p>
            <a:pPr>
              <a:spcBef>
                <a:spcPct val="50000"/>
              </a:spcBef>
            </a:pPr>
            <a:r>
              <a:rPr lang="en-US" altLang="zh-CN" sz="2400" dirty="0">
                <a:solidFill>
                  <a:schemeClr val="tx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C.</a:t>
            </a:r>
            <a:r>
              <a:rPr lang="zh-CN" altLang="en-US" sz="2400" dirty="0">
                <a:solidFill>
                  <a:schemeClr val="tx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太空中的物体没有惯性</a:t>
            </a:r>
          </a:p>
          <a:p>
            <a:pPr>
              <a:spcBef>
                <a:spcPct val="50000"/>
              </a:spcBef>
            </a:pPr>
            <a:r>
              <a:rPr lang="en-US" altLang="zh-CN" sz="2400" dirty="0">
                <a:solidFill>
                  <a:schemeClr val="tx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D.</a:t>
            </a:r>
            <a:r>
              <a:rPr lang="zh-CN" altLang="en-US" sz="2400" dirty="0">
                <a:solidFill>
                  <a:schemeClr val="tx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不论物体运动与否</a:t>
            </a:r>
            <a:r>
              <a:rPr lang="en-US" altLang="zh-CN" sz="2400" dirty="0">
                <a:solidFill>
                  <a:schemeClr val="tx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400" dirty="0">
                <a:solidFill>
                  <a:schemeClr val="tx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受力与否</a:t>
            </a:r>
            <a:r>
              <a:rPr lang="en-US" altLang="zh-CN" sz="2400" dirty="0">
                <a:solidFill>
                  <a:schemeClr val="tx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400" dirty="0">
                <a:solidFill>
                  <a:schemeClr val="tx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物体都具有   </a:t>
            </a:r>
          </a:p>
          <a:p>
            <a:pPr>
              <a:spcBef>
                <a:spcPct val="50000"/>
              </a:spcBef>
            </a:pPr>
            <a:r>
              <a:rPr lang="zh-CN" altLang="en-US" sz="2400" dirty="0">
                <a:solidFill>
                  <a:schemeClr val="tx2"/>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惯性</a:t>
            </a:r>
          </a:p>
        </p:txBody>
      </p:sp>
      <p:sp>
        <p:nvSpPr>
          <p:cNvPr id="52227" name="文本框 52226"/>
          <p:cNvSpPr txBox="1">
            <a:spLocks noChangeArrowheads="1"/>
          </p:cNvSpPr>
          <p:nvPr/>
        </p:nvSpPr>
        <p:spPr bwMode="auto">
          <a:xfrm>
            <a:off x="6067243" y="1053189"/>
            <a:ext cx="359869" cy="37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tLang="zh-CN" dirty="0">
                <a:solidFill>
                  <a:srgbClr val="FF0000"/>
                </a:solidFill>
                <a:latin typeface="黑体" panose="02010609060101010101" pitchFamily="49" charset="-122"/>
                <a:ea typeface="黑体" panose="02010609060101010101" pitchFamily="49" charset="-122"/>
              </a:rPr>
              <a:t>D</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227"/>
                                        </p:tgtEl>
                                        <p:attrNameLst>
                                          <p:attrName>style.visibility</p:attrName>
                                        </p:attrNameLst>
                                      </p:cBhvr>
                                      <p:to>
                                        <p:strVal val="visible"/>
                                      </p:to>
                                    </p:set>
                                    <p:anim calcmode="lin" valueType="num">
                                      <p:cBhvr additive="base">
                                        <p:cTn id="7" dur="500" fill="hold"/>
                                        <p:tgtEl>
                                          <p:spTgt spid="52227"/>
                                        </p:tgtEl>
                                        <p:attrNameLst>
                                          <p:attrName>ppt_x</p:attrName>
                                        </p:attrNameLst>
                                      </p:cBhvr>
                                      <p:tavLst>
                                        <p:tav tm="0">
                                          <p:val>
                                            <p:strVal val="#ppt_x"/>
                                          </p:val>
                                        </p:tav>
                                        <p:tav tm="100000">
                                          <p:val>
                                            <p:strVal val="#ppt_x"/>
                                          </p:val>
                                        </p:tav>
                                      </p:tavLst>
                                    </p:anim>
                                    <p:anim calcmode="lin" valueType="num">
                                      <p:cBhvr additive="base">
                                        <p:cTn id="8" dur="500" fill="hold"/>
                                        <p:tgtEl>
                                          <p:spTgt spid="52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2" descr="C:\Users\Administrator\Desktop\Img251248925.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377218" y="2411334"/>
            <a:ext cx="3420533" cy="2571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148" name="Picture 4" descr="C:\Users\Administrator\Desktop\001372d8a3090de1d4151b.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99380" y="352354"/>
            <a:ext cx="3386090" cy="2571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49" name="TextBox 1"/>
          <p:cNvSpPr txBox="1">
            <a:spLocks noChangeArrowheads="1"/>
          </p:cNvSpPr>
          <p:nvPr/>
        </p:nvSpPr>
        <p:spPr bwMode="auto">
          <a:xfrm>
            <a:off x="4246386" y="585906"/>
            <a:ext cx="2263728" cy="15735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400" dirty="0">
                <a:solidFill>
                  <a:srgbClr val="FF0000"/>
                </a:solidFill>
                <a:effectLst>
                  <a:outerShdw blurRad="38100" dist="38100" dir="2700000" algn="tl">
                    <a:srgbClr val="000000">
                      <a:alpha val="43137"/>
                    </a:srgbClr>
                  </a:outerShdw>
                </a:effectLst>
                <a:latin typeface="华文行楷" panose="02010800040101010101" pitchFamily="2" charset="-122"/>
                <a:ea typeface="黑体" panose="02010609060101010101" pitchFamily="49" charset="-122"/>
              </a:rPr>
              <a:t>环法自行车比赛中，车手用力蹬车，自行车运动。</a:t>
            </a:r>
          </a:p>
        </p:txBody>
      </p:sp>
      <p:sp>
        <p:nvSpPr>
          <p:cNvPr id="6150" name="TextBox 4"/>
          <p:cNvSpPr txBox="1">
            <a:spLocks noChangeArrowheads="1"/>
          </p:cNvSpPr>
          <p:nvPr/>
        </p:nvSpPr>
        <p:spPr bwMode="auto">
          <a:xfrm>
            <a:off x="1770251" y="3219451"/>
            <a:ext cx="2262540" cy="9564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2800" dirty="0">
                <a:solidFill>
                  <a:srgbClr val="FF0000"/>
                </a:solidFill>
                <a:effectLst>
                  <a:outerShdw blurRad="38100" dist="38100" dir="2700000" algn="tl">
                    <a:srgbClr val="000000">
                      <a:alpha val="43137"/>
                    </a:srgbClr>
                  </a:outerShdw>
                </a:effectLst>
                <a:latin typeface="华文行楷" panose="02010800040101010101" pitchFamily="2" charset="-122"/>
                <a:ea typeface="黑体" panose="02010609060101010101" pitchFamily="49" charset="-122"/>
              </a:rPr>
              <a:t>不蹬，自行车则停下来。</a:t>
            </a:r>
          </a:p>
        </p:txBody>
      </p:sp>
    </p:spTree>
    <p:custDataLst>
      <p:tags r:id="rId1"/>
    </p:custData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p:cTn id="7" dur="1000" fill="hold"/>
                                        <p:tgtEl>
                                          <p:spTgt spid="6148"/>
                                        </p:tgtEl>
                                        <p:attrNameLst>
                                          <p:attrName>ppt_w</p:attrName>
                                        </p:attrNameLst>
                                      </p:cBhvr>
                                      <p:tavLst>
                                        <p:tav tm="0">
                                          <p:val>
                                            <p:fltVal val="0"/>
                                          </p:val>
                                        </p:tav>
                                        <p:tav tm="100000">
                                          <p:val>
                                            <p:strVal val="#ppt_w"/>
                                          </p:val>
                                        </p:tav>
                                      </p:tavLst>
                                    </p:anim>
                                    <p:anim calcmode="lin" valueType="num">
                                      <p:cBhvr>
                                        <p:cTn id="8" dur="1000" fill="hold"/>
                                        <p:tgtEl>
                                          <p:spTgt spid="6148"/>
                                        </p:tgtEl>
                                        <p:attrNameLst>
                                          <p:attrName>ppt_h</p:attrName>
                                        </p:attrNameLst>
                                      </p:cBhvr>
                                      <p:tavLst>
                                        <p:tav tm="0">
                                          <p:val>
                                            <p:fltVal val="0"/>
                                          </p:val>
                                        </p:tav>
                                        <p:tav tm="100000">
                                          <p:val>
                                            <p:strVal val="#ppt_h"/>
                                          </p:val>
                                        </p:tav>
                                      </p:tavLst>
                                    </p:anim>
                                    <p:anim calcmode="lin" valueType="num">
                                      <p:cBhvr>
                                        <p:cTn id="9" dur="1000" fill="hold"/>
                                        <p:tgtEl>
                                          <p:spTgt spid="6148"/>
                                        </p:tgtEl>
                                        <p:attrNameLst>
                                          <p:attrName>style.rotation</p:attrName>
                                        </p:attrNameLst>
                                      </p:cBhvr>
                                      <p:tavLst>
                                        <p:tav tm="0">
                                          <p:val>
                                            <p:fltVal val="90"/>
                                          </p:val>
                                        </p:tav>
                                        <p:tav tm="100000">
                                          <p:val>
                                            <p:fltVal val="0"/>
                                          </p:val>
                                        </p:tav>
                                      </p:tavLst>
                                    </p:anim>
                                    <p:animEffect transition="in" filter="fade">
                                      <p:cBhvr>
                                        <p:cTn id="10" dur="1000"/>
                                        <p:tgtEl>
                                          <p:spTgt spid="6148"/>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6149"/>
                                        </p:tgtEl>
                                        <p:attrNameLst>
                                          <p:attrName>style.visibility</p:attrName>
                                        </p:attrNameLst>
                                      </p:cBhvr>
                                      <p:to>
                                        <p:strVal val="visible"/>
                                      </p:to>
                                    </p:set>
                                    <p:anim calcmode="lin" valueType="num">
                                      <p:cBhvr>
                                        <p:cTn id="13" dur="1000" fill="hold"/>
                                        <p:tgtEl>
                                          <p:spTgt spid="6149"/>
                                        </p:tgtEl>
                                        <p:attrNameLst>
                                          <p:attrName>ppt_w</p:attrName>
                                        </p:attrNameLst>
                                      </p:cBhvr>
                                      <p:tavLst>
                                        <p:tav tm="0">
                                          <p:val>
                                            <p:fltVal val="0"/>
                                          </p:val>
                                        </p:tav>
                                        <p:tav tm="100000">
                                          <p:val>
                                            <p:strVal val="#ppt_w"/>
                                          </p:val>
                                        </p:tav>
                                      </p:tavLst>
                                    </p:anim>
                                    <p:anim calcmode="lin" valueType="num">
                                      <p:cBhvr>
                                        <p:cTn id="14" dur="1000" fill="hold"/>
                                        <p:tgtEl>
                                          <p:spTgt spid="6149"/>
                                        </p:tgtEl>
                                        <p:attrNameLst>
                                          <p:attrName>ppt_h</p:attrName>
                                        </p:attrNameLst>
                                      </p:cBhvr>
                                      <p:tavLst>
                                        <p:tav tm="0">
                                          <p:val>
                                            <p:fltVal val="0"/>
                                          </p:val>
                                        </p:tav>
                                        <p:tav tm="100000">
                                          <p:val>
                                            <p:strVal val="#ppt_h"/>
                                          </p:val>
                                        </p:tav>
                                      </p:tavLst>
                                    </p:anim>
                                    <p:anim calcmode="lin" valueType="num">
                                      <p:cBhvr>
                                        <p:cTn id="15" dur="1000" fill="hold"/>
                                        <p:tgtEl>
                                          <p:spTgt spid="6149"/>
                                        </p:tgtEl>
                                        <p:attrNameLst>
                                          <p:attrName>style.rotation</p:attrName>
                                        </p:attrNameLst>
                                      </p:cBhvr>
                                      <p:tavLst>
                                        <p:tav tm="0">
                                          <p:val>
                                            <p:fltVal val="90"/>
                                          </p:val>
                                        </p:tav>
                                        <p:tav tm="100000">
                                          <p:val>
                                            <p:fltVal val="0"/>
                                          </p:val>
                                        </p:tav>
                                      </p:tavLst>
                                    </p:anim>
                                    <p:animEffect transition="in" filter="fade">
                                      <p:cBhvr>
                                        <p:cTn id="16" dur="1000"/>
                                        <p:tgtEl>
                                          <p:spTgt spid="6149"/>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147"/>
                                        </p:tgtEl>
                                        <p:attrNameLst>
                                          <p:attrName>style.visibility</p:attrName>
                                        </p:attrNameLst>
                                      </p:cBhvr>
                                      <p:to>
                                        <p:strVal val="visible"/>
                                      </p:to>
                                    </p:set>
                                    <p:anim calcmode="lin" valueType="num">
                                      <p:cBhvr additive="base">
                                        <p:cTn id="21" dur="500" fill="hold"/>
                                        <p:tgtEl>
                                          <p:spTgt spid="6147"/>
                                        </p:tgtEl>
                                        <p:attrNameLst>
                                          <p:attrName>ppt_x</p:attrName>
                                        </p:attrNameLst>
                                      </p:cBhvr>
                                      <p:tavLst>
                                        <p:tav tm="0">
                                          <p:val>
                                            <p:strVal val="#ppt_x"/>
                                          </p:val>
                                        </p:tav>
                                        <p:tav tm="100000">
                                          <p:val>
                                            <p:strVal val="#ppt_x"/>
                                          </p:val>
                                        </p:tav>
                                      </p:tavLst>
                                    </p:anim>
                                    <p:anim calcmode="lin" valueType="num">
                                      <p:cBhvr additive="base">
                                        <p:cTn id="22" dur="500" fill="hold"/>
                                        <p:tgtEl>
                                          <p:spTgt spid="614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6150"/>
                                        </p:tgtEl>
                                        <p:attrNameLst>
                                          <p:attrName>style.visibility</p:attrName>
                                        </p:attrNameLst>
                                      </p:cBhvr>
                                      <p:to>
                                        <p:strVal val="visible"/>
                                      </p:to>
                                    </p:set>
                                    <p:anim calcmode="lin" valueType="num">
                                      <p:cBhvr additive="base">
                                        <p:cTn id="25" dur="500" fill="hold"/>
                                        <p:tgtEl>
                                          <p:spTgt spid="6150"/>
                                        </p:tgtEl>
                                        <p:attrNameLst>
                                          <p:attrName>ppt_x</p:attrName>
                                        </p:attrNameLst>
                                      </p:cBhvr>
                                      <p:tavLst>
                                        <p:tav tm="0">
                                          <p:val>
                                            <p:strVal val="#ppt_x"/>
                                          </p:val>
                                        </p:tav>
                                        <p:tav tm="100000">
                                          <p:val>
                                            <p:strVal val="#ppt_x"/>
                                          </p:val>
                                        </p:tav>
                                      </p:tavLst>
                                    </p:anim>
                                    <p:anim calcmode="lin" valueType="num">
                                      <p:cBhvr additive="base">
                                        <p:cTn id="26" dur="500" fill="hold"/>
                                        <p:tgtEl>
                                          <p:spTgt spid="61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p:bldP spid="6150"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文本框 53249"/>
          <p:cNvSpPr txBox="1">
            <a:spLocks noChangeArrowheads="1"/>
          </p:cNvSpPr>
          <p:nvPr/>
        </p:nvSpPr>
        <p:spPr bwMode="auto">
          <a:xfrm>
            <a:off x="1555280" y="906594"/>
            <a:ext cx="6141520" cy="317309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67333" tIns="35013" rIns="67333" bIns="35013" anchor="b">
            <a:spAutoFit/>
          </a:bodyPr>
          <a:lstStyle/>
          <a:p>
            <a:pPr>
              <a:lnSpc>
                <a:spcPct val="140000"/>
              </a:lnSpc>
            </a:pPr>
            <a:r>
              <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4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多选</a:t>
            </a:r>
            <a:r>
              <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en-US" altLang="zh-CN"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7</a:t>
            </a:r>
            <a:r>
              <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、下列哪些现象是利用惯性的（     　）</a:t>
            </a:r>
          </a:p>
          <a:p>
            <a:pPr>
              <a:lnSpc>
                <a:spcPct val="140000"/>
              </a:lnSpc>
            </a:pPr>
            <a:r>
              <a:rPr lang="en-US" altLang="zh-CN"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a:t>
            </a:r>
            <a:r>
              <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、拍打衣服时，灰尘脱离衣服</a:t>
            </a:r>
          </a:p>
          <a:p>
            <a:pPr>
              <a:lnSpc>
                <a:spcPct val="140000"/>
              </a:lnSpc>
            </a:pPr>
            <a:r>
              <a:rPr lang="en-US" altLang="zh-CN"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B</a:t>
            </a:r>
            <a:r>
              <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、司机和前排的乘客要系安全带</a:t>
            </a:r>
          </a:p>
          <a:p>
            <a:pPr>
              <a:lnSpc>
                <a:spcPct val="140000"/>
              </a:lnSpc>
            </a:pPr>
            <a:r>
              <a:rPr lang="en-US" altLang="zh-CN"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C</a:t>
            </a:r>
            <a:r>
              <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、洗完手后，用力甩掉手的水滴</a:t>
            </a:r>
          </a:p>
          <a:p>
            <a:pPr>
              <a:lnSpc>
                <a:spcPct val="140000"/>
              </a:lnSpc>
            </a:pPr>
            <a:r>
              <a:rPr lang="en-US" altLang="zh-CN"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D</a:t>
            </a:r>
            <a:r>
              <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、跳远运动员起跳前要尽力助跑</a:t>
            </a:r>
          </a:p>
        </p:txBody>
      </p:sp>
      <p:sp>
        <p:nvSpPr>
          <p:cNvPr id="53251" name="文本框 53250"/>
          <p:cNvSpPr txBox="1">
            <a:spLocks noChangeArrowheads="1"/>
          </p:cNvSpPr>
          <p:nvPr/>
        </p:nvSpPr>
        <p:spPr bwMode="auto">
          <a:xfrm>
            <a:off x="2098316" y="1548833"/>
            <a:ext cx="783594" cy="4402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7333" tIns="35013" rIns="67333" bIns="35013" anchor="b">
            <a:spAutoFit/>
          </a:bodyPr>
          <a:lstStyle/>
          <a:p>
            <a:r>
              <a:rPr lang="en-US" altLang="zh-CN" sz="2395" dirty="0">
                <a:solidFill>
                  <a:srgbClr val="FF0000"/>
                </a:solidFill>
                <a:latin typeface="Arial" panose="020B0604020202020204" pitchFamily="34" charset="0"/>
                <a:ea typeface="黑体" panose="02010609060101010101" pitchFamily="49" charset="-122"/>
              </a:rPr>
              <a:t>ACD</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3251"/>
                                        </p:tgtEl>
                                        <p:attrNameLst>
                                          <p:attrName>style.visibility</p:attrName>
                                        </p:attrNameLst>
                                      </p:cBhvr>
                                      <p:to>
                                        <p:strVal val="visible"/>
                                      </p:to>
                                    </p:set>
                                    <p:anim calcmode="lin" valueType="num">
                                      <p:cBhvr additive="base">
                                        <p:cTn id="7" dur="500" fill="hold"/>
                                        <p:tgtEl>
                                          <p:spTgt spid="53251"/>
                                        </p:tgtEl>
                                        <p:attrNameLst>
                                          <p:attrName>ppt_x</p:attrName>
                                        </p:attrNameLst>
                                      </p:cBhvr>
                                      <p:tavLst>
                                        <p:tav tm="0">
                                          <p:val>
                                            <p:strVal val="#ppt_x"/>
                                          </p:val>
                                        </p:tav>
                                        <p:tav tm="100000">
                                          <p:val>
                                            <p:strVal val="#ppt_x"/>
                                          </p:val>
                                        </p:tav>
                                      </p:tavLst>
                                    </p:anim>
                                    <p:anim calcmode="lin" valueType="num">
                                      <p:cBhvr additive="base">
                                        <p:cTn id="8" dur="500" fill="hold"/>
                                        <p:tgtEl>
                                          <p:spTgt spid="532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文本框 54273"/>
          <p:cNvSpPr txBox="1"/>
          <p:nvPr/>
        </p:nvSpPr>
        <p:spPr>
          <a:xfrm>
            <a:off x="945905" y="586090"/>
            <a:ext cx="6841067" cy="4155369"/>
          </a:xfrm>
          <a:prstGeom prst="rect">
            <a:avLst/>
          </a:prstGeom>
          <a:noFill/>
          <a:ln w="9525">
            <a:noFill/>
          </a:ln>
        </p:spPr>
        <p:txBody>
          <a:bodyPr>
            <a:spAutoFit/>
          </a:bodyPr>
          <a:lstStyle/>
          <a:p>
            <a:r>
              <a:rPr lang="en-US" altLang="zh-CN"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8.</a:t>
            </a:r>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关于惯性的说法正确的是</a:t>
            </a:r>
            <a:r>
              <a:rPr lang="en-US" altLang="zh-CN"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sym typeface="Wingdings" panose="05000000000000000000" pitchFamily="2" charset="2"/>
              </a:rPr>
              <a:t>(             )</a:t>
            </a:r>
            <a:endParaRPr lang="en-US" altLang="zh-CN"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endParaRPr>
          </a:p>
          <a:p>
            <a:endPar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endParaRPr>
          </a:p>
          <a:p>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 </a:t>
            </a:r>
            <a:r>
              <a:rPr lang="en-US" altLang="zh-CN"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A</a:t>
            </a:r>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、惯性是指物体原来静止的总有保持静止，原</a:t>
            </a:r>
          </a:p>
          <a:p>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        来运动的总有保持匀速直线运动的性质</a:t>
            </a:r>
          </a:p>
          <a:p>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 </a:t>
            </a:r>
            <a:r>
              <a:rPr lang="en-US" altLang="zh-CN"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B</a:t>
            </a:r>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、要使物体开始运动必须有力的作用，而保持</a:t>
            </a:r>
          </a:p>
          <a:p>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       物体运动是不需要力的，故静止的物体有惯</a:t>
            </a:r>
          </a:p>
          <a:p>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       性，而运动的物体没有惯性</a:t>
            </a:r>
          </a:p>
          <a:p>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 </a:t>
            </a:r>
            <a:r>
              <a:rPr lang="en-US" altLang="zh-CN"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C</a:t>
            </a:r>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、刹车时，乘客向前倾，说明乘客上半身有惯</a:t>
            </a:r>
          </a:p>
          <a:p>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       性，而下半身无惯性</a:t>
            </a:r>
          </a:p>
          <a:p>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 </a:t>
            </a:r>
            <a:r>
              <a:rPr lang="en-US" altLang="zh-CN"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D</a:t>
            </a:r>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、某人推不动原来静止的小车，而另外一人能</a:t>
            </a:r>
          </a:p>
          <a:p>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       推动，说明惯性与外界条件有关</a:t>
            </a:r>
          </a:p>
        </p:txBody>
      </p:sp>
      <p:sp>
        <p:nvSpPr>
          <p:cNvPr id="54275" name="文本框 54274"/>
          <p:cNvSpPr txBox="1"/>
          <p:nvPr/>
        </p:nvSpPr>
        <p:spPr>
          <a:xfrm>
            <a:off x="5042646" y="507923"/>
            <a:ext cx="970338" cy="600430"/>
          </a:xfrm>
          <a:prstGeom prst="rect">
            <a:avLst/>
          </a:prstGeom>
          <a:noFill/>
          <a:ln w="9525">
            <a:noFill/>
          </a:ln>
        </p:spPr>
        <p:txBody>
          <a:bodyPr>
            <a:spAutoFit/>
          </a:bodyPr>
          <a:lstStyle/>
          <a:p>
            <a:r>
              <a:rPr lang="en-US" altLang="zh-CN" sz="3290" noProof="1">
                <a:solidFill>
                  <a:srgbClr val="FF0000"/>
                </a:solidFill>
                <a:effectLst>
                  <a:outerShdw blurRad="38100" dist="38100" dir="2700000">
                    <a:srgbClr val="C0C0C0"/>
                  </a:outerShdw>
                </a:effectLst>
                <a:latin typeface="Arial" panose="020B0604020202020204" pitchFamily="34" charset="0"/>
                <a:ea typeface="黑体" panose="02010609060101010101" pitchFamily="49" charset="-122"/>
              </a:rPr>
              <a:t>A</a:t>
            </a:r>
            <a:endParaRPr lang="en-US" altLang="zh-CN" sz="3290" noProof="1">
              <a:effectLst>
                <a:outerShdw blurRad="38100" dist="38100" dir="2700000">
                  <a:srgbClr val="C0C0C0"/>
                </a:outerShdw>
              </a:effectLst>
              <a:latin typeface="Arial" panose="020B0604020202020204" pitchFamily="34" charset="0"/>
              <a:ea typeface="黑体" panose="02010609060101010101" pitchFamily="49"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54275"/>
                                        </p:tgtEl>
                                        <p:attrNameLst>
                                          <p:attrName>style.visibility</p:attrName>
                                        </p:attrNameLst>
                                      </p:cBhvr>
                                      <p:to>
                                        <p:strVal val="visible"/>
                                      </p:to>
                                    </p:set>
                                    <p:animEffect transition="in" filter="fade">
                                      <p:cBhvr>
                                        <p:cTn id="7" dur="770" decel="100000"/>
                                        <p:tgtEl>
                                          <p:spTgt spid="54275"/>
                                        </p:tgtEl>
                                      </p:cBhvr>
                                    </p:animEffect>
                                    <p:animScale>
                                      <p:cBhvr>
                                        <p:cTn id="8" dur="770" decel="100000"/>
                                        <p:tgtEl>
                                          <p:spTgt spid="54275"/>
                                        </p:tgtEl>
                                      </p:cBhvr>
                                      <p:from x="10000" y="10000"/>
                                      <p:to x="200000" y="450000"/>
                                    </p:animScale>
                                    <p:animScale>
                                      <p:cBhvr>
                                        <p:cTn id="9" dur="1230" accel="100000" fill="hold">
                                          <p:stCondLst>
                                            <p:cond delay="770"/>
                                          </p:stCondLst>
                                        </p:cTn>
                                        <p:tgtEl>
                                          <p:spTgt spid="54275"/>
                                        </p:tgtEl>
                                      </p:cBhvr>
                                      <p:from x="200000" y="450000"/>
                                      <p:to x="100000" y="100000"/>
                                    </p:animScale>
                                    <p:set>
                                      <p:cBhvr>
                                        <p:cTn id="10" dur="770" fill="hold"/>
                                        <p:tgtEl>
                                          <p:spTgt spid="54275"/>
                                        </p:tgtEl>
                                        <p:attrNameLst>
                                          <p:attrName>ppt_x</p:attrName>
                                        </p:attrNameLst>
                                      </p:cBhvr>
                                      <p:to>
                                        <p:strVal val="(0.5)"/>
                                      </p:to>
                                    </p:set>
                                    <p:anim from="(0.5)" to="(#ppt_x)" calcmode="lin" valueType="num">
                                      <p:cBhvr>
                                        <p:cTn id="11" dur="1230" accel="100000" fill="hold">
                                          <p:stCondLst>
                                            <p:cond delay="770"/>
                                          </p:stCondLst>
                                        </p:cTn>
                                        <p:tgtEl>
                                          <p:spTgt spid="54275"/>
                                        </p:tgtEl>
                                        <p:attrNameLst>
                                          <p:attrName>ppt_x</p:attrName>
                                        </p:attrNameLst>
                                      </p:cBhvr>
                                    </p:anim>
                                    <p:set>
                                      <p:cBhvr>
                                        <p:cTn id="12" dur="770" fill="hold"/>
                                        <p:tgtEl>
                                          <p:spTgt spid="54275"/>
                                        </p:tgtEl>
                                        <p:attrNameLst>
                                          <p:attrName>ppt_y</p:attrName>
                                        </p:attrNameLst>
                                      </p:cBhvr>
                                      <p:to>
                                        <p:strVal val="(#ppt_y+0.4)"/>
                                      </p:to>
                                    </p:set>
                                    <p:anim from="(#ppt_y+0.4)" to="(#ppt_y)" calcmode="lin" valueType="num">
                                      <p:cBhvr>
                                        <p:cTn id="13" dur="1230" accel="100000" fill="hold">
                                          <p:stCondLst>
                                            <p:cond delay="770"/>
                                          </p:stCondLst>
                                        </p:cTn>
                                        <p:tgtEl>
                                          <p:spTgt spid="54275"/>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文本框 55297"/>
          <p:cNvSpPr txBox="1"/>
          <p:nvPr/>
        </p:nvSpPr>
        <p:spPr>
          <a:xfrm>
            <a:off x="612752" y="974649"/>
            <a:ext cx="6841067" cy="3054530"/>
          </a:xfrm>
          <a:prstGeom prst="rect">
            <a:avLst/>
          </a:prstGeom>
          <a:noFill/>
          <a:ln w="9525">
            <a:noFill/>
          </a:ln>
        </p:spPr>
        <p:txBody>
          <a:bodyPr>
            <a:spAutoFit/>
          </a:bodyPr>
          <a:lstStyle/>
          <a:p>
            <a:r>
              <a:rPr lang="en-US" altLang="zh-CN"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9.</a:t>
            </a:r>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火车在平直轨道上匀速前进，在密闭没有空气流动的车厢内点燃一支香，则车里乘客看到香所冒出的烟的运动情况是</a:t>
            </a:r>
            <a:r>
              <a:rPr lang="en-US" altLang="zh-CN"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          )</a:t>
            </a:r>
          </a:p>
          <a:p>
            <a:endPar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endParaRPr>
          </a:p>
          <a:p>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     </a:t>
            </a:r>
            <a:r>
              <a:rPr lang="en-US" altLang="zh-CN"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A</a:t>
            </a:r>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、一边上升一边向前飘      </a:t>
            </a:r>
          </a:p>
          <a:p>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     </a:t>
            </a:r>
            <a:r>
              <a:rPr lang="en-US" altLang="zh-CN"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B</a:t>
            </a:r>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、一边上升一边向后飘</a:t>
            </a:r>
          </a:p>
          <a:p>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     </a:t>
            </a:r>
            <a:r>
              <a:rPr lang="en-US" altLang="zh-CN"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C</a:t>
            </a:r>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、只是上升，不向任何一边飘      </a:t>
            </a:r>
          </a:p>
          <a:p>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     </a:t>
            </a:r>
            <a:r>
              <a:rPr lang="en-US" altLang="zh-CN"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D</a:t>
            </a:r>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、无法确定</a:t>
            </a:r>
          </a:p>
        </p:txBody>
      </p:sp>
      <p:sp>
        <p:nvSpPr>
          <p:cNvPr id="55299" name="文本框 55298"/>
          <p:cNvSpPr txBox="1"/>
          <p:nvPr/>
        </p:nvSpPr>
        <p:spPr>
          <a:xfrm>
            <a:off x="3763680" y="1681710"/>
            <a:ext cx="539209" cy="600430"/>
          </a:xfrm>
          <a:prstGeom prst="rect">
            <a:avLst/>
          </a:prstGeom>
          <a:noFill/>
          <a:ln w="9525">
            <a:noFill/>
          </a:ln>
        </p:spPr>
        <p:txBody>
          <a:bodyPr>
            <a:spAutoFit/>
          </a:bodyPr>
          <a:lstStyle/>
          <a:p>
            <a:pPr>
              <a:spcBef>
                <a:spcPct val="50000"/>
              </a:spcBef>
            </a:pPr>
            <a:r>
              <a:rPr lang="en-US" altLang="zh-CN" sz="3290" noProof="1">
                <a:solidFill>
                  <a:srgbClr val="FF0000"/>
                </a:solidFill>
                <a:effectLst>
                  <a:outerShdw blurRad="38100" dist="38100" dir="2700000">
                    <a:srgbClr val="C0C0C0"/>
                  </a:outerShdw>
                </a:effectLst>
                <a:latin typeface="Arial" panose="020B0604020202020204" pitchFamily="34" charset="0"/>
                <a:ea typeface="黑体" panose="02010609060101010101" pitchFamily="49" charset="-122"/>
              </a:rPr>
              <a:t>C</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55299"/>
                                        </p:tgtEl>
                                        <p:attrNameLst>
                                          <p:attrName>style.visibility</p:attrName>
                                        </p:attrNameLst>
                                      </p:cBhvr>
                                      <p:to>
                                        <p:strVal val="visible"/>
                                      </p:to>
                                    </p:set>
                                    <p:animEffect transition="in" filter="fade">
                                      <p:cBhvr>
                                        <p:cTn id="7" dur="770" decel="100000"/>
                                        <p:tgtEl>
                                          <p:spTgt spid="55299"/>
                                        </p:tgtEl>
                                      </p:cBhvr>
                                    </p:animEffect>
                                    <p:animScale>
                                      <p:cBhvr>
                                        <p:cTn id="8" dur="770" decel="100000"/>
                                        <p:tgtEl>
                                          <p:spTgt spid="55299"/>
                                        </p:tgtEl>
                                      </p:cBhvr>
                                      <p:from x="10000" y="10000"/>
                                      <p:to x="200000" y="450000"/>
                                    </p:animScale>
                                    <p:animScale>
                                      <p:cBhvr>
                                        <p:cTn id="9" dur="1230" accel="100000" fill="hold">
                                          <p:stCondLst>
                                            <p:cond delay="770"/>
                                          </p:stCondLst>
                                        </p:cTn>
                                        <p:tgtEl>
                                          <p:spTgt spid="55299"/>
                                        </p:tgtEl>
                                      </p:cBhvr>
                                      <p:from x="200000" y="450000"/>
                                      <p:to x="100000" y="100000"/>
                                    </p:animScale>
                                    <p:set>
                                      <p:cBhvr>
                                        <p:cTn id="10" dur="770" fill="hold"/>
                                        <p:tgtEl>
                                          <p:spTgt spid="55299"/>
                                        </p:tgtEl>
                                        <p:attrNameLst>
                                          <p:attrName>ppt_x</p:attrName>
                                        </p:attrNameLst>
                                      </p:cBhvr>
                                      <p:to>
                                        <p:strVal val="(0.5)"/>
                                      </p:to>
                                    </p:set>
                                    <p:anim from="(0.5)" to="(#ppt_x)" calcmode="lin" valueType="num">
                                      <p:cBhvr>
                                        <p:cTn id="11" dur="1230" accel="100000" fill="hold">
                                          <p:stCondLst>
                                            <p:cond delay="770"/>
                                          </p:stCondLst>
                                        </p:cTn>
                                        <p:tgtEl>
                                          <p:spTgt spid="55299"/>
                                        </p:tgtEl>
                                        <p:attrNameLst>
                                          <p:attrName>ppt_x</p:attrName>
                                        </p:attrNameLst>
                                      </p:cBhvr>
                                    </p:anim>
                                    <p:set>
                                      <p:cBhvr>
                                        <p:cTn id="12" dur="770" fill="hold"/>
                                        <p:tgtEl>
                                          <p:spTgt spid="55299"/>
                                        </p:tgtEl>
                                        <p:attrNameLst>
                                          <p:attrName>ppt_y</p:attrName>
                                        </p:attrNameLst>
                                      </p:cBhvr>
                                      <p:to>
                                        <p:strVal val="(#ppt_y+0.4)"/>
                                      </p:to>
                                    </p:set>
                                    <p:anim from="(#ppt_y+0.4)" to="(#ppt_y)" calcmode="lin" valueType="num">
                                      <p:cBhvr>
                                        <p:cTn id="13" dur="1230" accel="100000" fill="hold">
                                          <p:stCondLst>
                                            <p:cond delay="770"/>
                                          </p:stCondLst>
                                        </p:cTn>
                                        <p:tgtEl>
                                          <p:spTgt spid="55299"/>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文本框 56321"/>
          <p:cNvSpPr txBox="1"/>
          <p:nvPr/>
        </p:nvSpPr>
        <p:spPr>
          <a:xfrm>
            <a:off x="782873" y="1203039"/>
            <a:ext cx="6706859" cy="3054530"/>
          </a:xfrm>
          <a:prstGeom prst="rect">
            <a:avLst/>
          </a:prstGeom>
          <a:noFill/>
          <a:ln w="9525">
            <a:noFill/>
          </a:ln>
        </p:spPr>
        <p:txBody>
          <a:bodyPr>
            <a:spAutoFit/>
          </a:bodyPr>
          <a:lstStyle/>
          <a:p>
            <a:r>
              <a:rPr lang="en-US" altLang="zh-CN"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10.</a:t>
            </a:r>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长直轨道上匀速行驶</a:t>
            </a:r>
            <a:r>
              <a:rPr lang="en-US" altLang="zh-CN"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a:t>
            </a:r>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坐在门窗密闭的车厢内的一人将手中的钥匙相对车竖直上抛</a:t>
            </a:r>
            <a:r>
              <a:rPr lang="en-US" altLang="zh-CN"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a:t>
            </a:r>
          </a:p>
          <a:p>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钥匙将落在</a:t>
            </a:r>
            <a:r>
              <a:rPr lang="en-US" altLang="zh-CN"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         )</a:t>
            </a:r>
          </a:p>
          <a:p>
            <a:endPar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endParaRPr>
          </a:p>
          <a:p>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      </a:t>
            </a:r>
            <a:r>
              <a:rPr lang="en-US" altLang="zh-CN"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A.</a:t>
            </a:r>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手的后方</a:t>
            </a:r>
          </a:p>
          <a:p>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      </a:t>
            </a:r>
            <a:r>
              <a:rPr lang="en-US" altLang="zh-CN"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B.</a:t>
            </a:r>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手的前方</a:t>
            </a:r>
          </a:p>
          <a:p>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      </a:t>
            </a:r>
            <a:r>
              <a:rPr lang="en-US" altLang="zh-CN"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C.</a:t>
            </a:r>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落在手中</a:t>
            </a:r>
          </a:p>
          <a:p>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      </a:t>
            </a:r>
            <a:r>
              <a:rPr lang="en-US" altLang="zh-CN"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D.</a:t>
            </a:r>
            <a:r>
              <a:rPr lang="zh-CN" altLang="en-US" sz="2400"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无法确定  </a:t>
            </a:r>
            <a:endParaRPr lang="zh-CN" altLang="en-US" noProof="1">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endParaRPr>
          </a:p>
        </p:txBody>
      </p:sp>
      <p:sp>
        <p:nvSpPr>
          <p:cNvPr id="56323" name="文本框 56322"/>
          <p:cNvSpPr txBox="1"/>
          <p:nvPr/>
        </p:nvSpPr>
        <p:spPr>
          <a:xfrm>
            <a:off x="2612305" y="1884759"/>
            <a:ext cx="699546" cy="600430"/>
          </a:xfrm>
          <a:prstGeom prst="rect">
            <a:avLst/>
          </a:prstGeom>
          <a:noFill/>
          <a:ln w="9525">
            <a:noFill/>
          </a:ln>
        </p:spPr>
        <p:txBody>
          <a:bodyPr>
            <a:spAutoFit/>
          </a:bodyPr>
          <a:lstStyle/>
          <a:p>
            <a:pPr>
              <a:spcBef>
                <a:spcPct val="50000"/>
              </a:spcBef>
            </a:pPr>
            <a:r>
              <a:rPr lang="en-US" altLang="zh-CN" sz="3290" noProof="1">
                <a:solidFill>
                  <a:srgbClr val="FF0000"/>
                </a:solidFill>
                <a:effectLst>
                  <a:outerShdw blurRad="38100" dist="38100" dir="2700000">
                    <a:srgbClr val="C0C0C0"/>
                  </a:outerShdw>
                </a:effectLst>
                <a:latin typeface="Arial" panose="020B0604020202020204" pitchFamily="34" charset="0"/>
                <a:ea typeface="黑体" panose="02010609060101010101" pitchFamily="49" charset="-122"/>
              </a:rPr>
              <a:t>C</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Effect transition="in" filter="fade">
                                      <p:cBhvr>
                                        <p:cTn id="7" dur="770" decel="100000"/>
                                        <p:tgtEl>
                                          <p:spTgt spid="56323">
                                            <p:txEl>
                                              <p:pRg st="0" end="0"/>
                                            </p:txEl>
                                          </p:spTgt>
                                        </p:tgtEl>
                                      </p:cBhvr>
                                    </p:animEffect>
                                    <p:animScale>
                                      <p:cBhvr>
                                        <p:cTn id="8" dur="770" decel="100000"/>
                                        <p:tgtEl>
                                          <p:spTgt spid="56323">
                                            <p:txEl>
                                              <p:pRg st="0" end="0"/>
                                            </p:txEl>
                                          </p:spTgt>
                                        </p:tgtEl>
                                      </p:cBhvr>
                                      <p:from x="10000" y="10000"/>
                                      <p:to x="200000" y="450000"/>
                                    </p:animScale>
                                    <p:animScale>
                                      <p:cBhvr>
                                        <p:cTn id="9" dur="1230" accel="100000" fill="hold">
                                          <p:stCondLst>
                                            <p:cond delay="770"/>
                                          </p:stCondLst>
                                        </p:cTn>
                                        <p:tgtEl>
                                          <p:spTgt spid="56323">
                                            <p:txEl>
                                              <p:pRg st="0" end="0"/>
                                            </p:txEl>
                                          </p:spTgt>
                                        </p:tgtEl>
                                      </p:cBhvr>
                                      <p:from x="200000" y="450000"/>
                                      <p:to x="100000" y="100000"/>
                                    </p:animScale>
                                    <p:set>
                                      <p:cBhvr>
                                        <p:cTn id="10" dur="770" fill="hold"/>
                                        <p:tgtEl>
                                          <p:spTgt spid="56323">
                                            <p:txEl>
                                              <p:pRg st="0" end="0"/>
                                            </p:txEl>
                                          </p:spTgt>
                                        </p:tgtEl>
                                        <p:attrNameLst>
                                          <p:attrName>ppt_x</p:attrName>
                                        </p:attrNameLst>
                                      </p:cBhvr>
                                      <p:to>
                                        <p:strVal val="(0.5)"/>
                                      </p:to>
                                    </p:set>
                                    <p:anim from="(0.5)" to="(#ppt_x)" calcmode="lin" valueType="num">
                                      <p:cBhvr>
                                        <p:cTn id="11" dur="1230" accel="100000" fill="hold">
                                          <p:stCondLst>
                                            <p:cond delay="770"/>
                                          </p:stCondLst>
                                        </p:cTn>
                                        <p:tgtEl>
                                          <p:spTgt spid="56323">
                                            <p:txEl>
                                              <p:pRg st="0" end="0"/>
                                            </p:txEl>
                                          </p:spTgt>
                                        </p:tgtEl>
                                        <p:attrNameLst>
                                          <p:attrName>ppt_x</p:attrName>
                                        </p:attrNameLst>
                                      </p:cBhvr>
                                    </p:anim>
                                    <p:set>
                                      <p:cBhvr>
                                        <p:cTn id="12" dur="770" fill="hold"/>
                                        <p:tgtEl>
                                          <p:spTgt spid="56323">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56323">
                                            <p:txEl>
                                              <p:pRg st="0" end="0"/>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7169"/>
          <p:cNvSpPr>
            <a:spLocks noGrp="1" noChangeArrowheads="1"/>
          </p:cNvSpPr>
          <p:nvPr>
            <p:ph type="title"/>
          </p:nvPr>
        </p:nvSpPr>
        <p:spPr>
          <a:xfrm>
            <a:off x="815487" y="789020"/>
            <a:ext cx="6152209" cy="852488"/>
          </a:xfrm>
        </p:spPr>
        <p:txBody>
          <a:bodyPr/>
          <a:lstStyle/>
          <a:p>
            <a:r>
              <a:rPr lang="zh-CN" altLang="en-US" sz="4800" b="1" dirty="0">
                <a:solidFill>
                  <a:srgbClr val="FF0000"/>
                </a:solidFill>
                <a:effectLst>
                  <a:outerShdw blurRad="38100" dist="38100" dir="2700000" algn="tl">
                    <a:srgbClr val="000000">
                      <a:alpha val="43137"/>
                    </a:srgbClr>
                  </a:outerShdw>
                </a:effectLst>
              </a:rPr>
              <a:t>运动需要力来维持吗？</a:t>
            </a:r>
          </a:p>
        </p:txBody>
      </p:sp>
      <p:sp>
        <p:nvSpPr>
          <p:cNvPr id="7171" name="文本框 7170"/>
          <p:cNvSpPr txBox="1">
            <a:spLocks noChangeArrowheads="1"/>
          </p:cNvSpPr>
          <p:nvPr/>
        </p:nvSpPr>
        <p:spPr bwMode="auto">
          <a:xfrm>
            <a:off x="1" y="2025514"/>
            <a:ext cx="7783033" cy="330136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spcBef>
                <a:spcPct val="50000"/>
              </a:spcBef>
            </a:pPr>
            <a:r>
              <a:rPr lang="zh-CN" altLang="en-US" sz="3200" dirty="0">
                <a:latin typeface="黑体" panose="02010609060101010101" pitchFamily="49" charset="-122"/>
                <a:ea typeface="黑体" panose="02010609060101010101" pitchFamily="49" charset="-122"/>
              </a:rPr>
              <a:t>    用力推粉笔盒，会</a:t>
            </a:r>
            <a:r>
              <a:rPr lang="en-US" altLang="zh-CN" sz="3200" dirty="0">
                <a:latin typeface="黑体" panose="02010609060101010101" pitchFamily="49" charset="-122"/>
                <a:ea typeface="黑体" panose="02010609060101010101" pitchFamily="49" charset="-122"/>
              </a:rPr>
              <a:t>____,</a:t>
            </a:r>
            <a:r>
              <a:rPr lang="zh-CN" altLang="en-US" sz="3200" dirty="0">
                <a:latin typeface="黑体" panose="02010609060101010101" pitchFamily="49" charset="-122"/>
                <a:ea typeface="黑体" panose="02010609060101010101" pitchFamily="49" charset="-122"/>
              </a:rPr>
              <a:t>撤去力，就会</a:t>
            </a:r>
            <a:r>
              <a:rPr lang="en-US" altLang="zh-CN" sz="3200" dirty="0">
                <a:latin typeface="黑体" panose="02010609060101010101" pitchFamily="49" charset="-122"/>
                <a:ea typeface="黑体" panose="02010609060101010101" pitchFamily="49" charset="-122"/>
              </a:rPr>
              <a:t>_____</a:t>
            </a:r>
          </a:p>
          <a:p>
            <a:pPr>
              <a:spcBef>
                <a:spcPct val="50000"/>
              </a:spcBef>
            </a:pPr>
            <a:r>
              <a:rPr lang="zh-CN" altLang="en-US" sz="3200" dirty="0">
                <a:latin typeface="黑体" panose="02010609060101010101" pitchFamily="49" charset="-122"/>
                <a:ea typeface="黑体" panose="02010609060101010101" pitchFamily="49" charset="-122"/>
              </a:rPr>
              <a:t>    关闭的发动机的列车会停下来</a:t>
            </a:r>
          </a:p>
          <a:p>
            <a:pPr>
              <a:spcBef>
                <a:spcPct val="50000"/>
              </a:spcBef>
            </a:pPr>
            <a:r>
              <a:rPr lang="zh-CN" altLang="en-US" sz="3200" dirty="0">
                <a:latin typeface="黑体" panose="02010609060101010101" pitchFamily="49" charset="-122"/>
                <a:ea typeface="黑体" panose="02010609060101010101" pitchFamily="49" charset="-122"/>
              </a:rPr>
              <a:t>    自由摆动的秋千会停下来</a:t>
            </a:r>
          </a:p>
          <a:p>
            <a:pPr>
              <a:spcBef>
                <a:spcPct val="50000"/>
              </a:spcBef>
            </a:pPr>
            <a:r>
              <a:rPr lang="zh-CN" altLang="en-US" sz="3200" dirty="0">
                <a:latin typeface="黑体" panose="02010609060101010101" pitchFamily="49" charset="-122"/>
                <a:ea typeface="黑体" panose="02010609060101010101" pitchFamily="49" charset="-122"/>
              </a:rPr>
              <a:t>           </a:t>
            </a:r>
            <a:endParaRPr lang="zh-CN" altLang="en-US" sz="2000" dirty="0">
              <a:latin typeface="黑体" panose="02010609060101010101" pitchFamily="49" charset="-122"/>
              <a:ea typeface="黑体" panose="02010609060101010101" pitchFamily="49" charset="-122"/>
            </a:endParaRPr>
          </a:p>
        </p:txBody>
      </p:sp>
      <p:sp>
        <p:nvSpPr>
          <p:cNvPr id="7172" name="文本框 7171"/>
          <p:cNvSpPr txBox="1">
            <a:spLocks noChangeArrowheads="1"/>
          </p:cNvSpPr>
          <p:nvPr/>
        </p:nvSpPr>
        <p:spPr bwMode="auto">
          <a:xfrm>
            <a:off x="4121114" y="1899666"/>
            <a:ext cx="1027845" cy="600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3290" dirty="0">
                <a:solidFill>
                  <a:srgbClr val="FF0000"/>
                </a:solidFill>
                <a:ea typeface="黑体" panose="02010609060101010101" pitchFamily="49" charset="-122"/>
              </a:rPr>
              <a:t>运动</a:t>
            </a:r>
          </a:p>
        </p:txBody>
      </p:sp>
      <p:sp>
        <p:nvSpPr>
          <p:cNvPr id="7173" name="文本框 7172"/>
          <p:cNvSpPr txBox="1">
            <a:spLocks noChangeArrowheads="1"/>
          </p:cNvSpPr>
          <p:nvPr/>
        </p:nvSpPr>
        <p:spPr bwMode="auto">
          <a:xfrm>
            <a:off x="97032" y="2500095"/>
            <a:ext cx="1027845" cy="6004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zh-CN" altLang="en-US" sz="3290" dirty="0">
                <a:solidFill>
                  <a:srgbClr val="FF0000"/>
                </a:solidFill>
                <a:ea typeface="黑体" panose="02010609060101010101" pitchFamily="49" charset="-122"/>
              </a:rPr>
              <a:t>静止</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additive="base">
                                        <p:cTn id="7" dur="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172"/>
                                        </p:tgtEl>
                                        <p:attrNameLst>
                                          <p:attrName>style.visibility</p:attrName>
                                        </p:attrNameLst>
                                      </p:cBhvr>
                                      <p:to>
                                        <p:strVal val="visible"/>
                                      </p:to>
                                    </p:set>
                                    <p:anim calcmode="lin" valueType="num">
                                      <p:cBhvr additive="base">
                                        <p:cTn id="13" dur="500" fill="hold"/>
                                        <p:tgtEl>
                                          <p:spTgt spid="7172"/>
                                        </p:tgtEl>
                                        <p:attrNameLst>
                                          <p:attrName>ppt_x</p:attrName>
                                        </p:attrNameLst>
                                      </p:cBhvr>
                                      <p:tavLst>
                                        <p:tav tm="0">
                                          <p:val>
                                            <p:strVal val="#ppt_x"/>
                                          </p:val>
                                        </p:tav>
                                        <p:tav tm="100000">
                                          <p:val>
                                            <p:strVal val="#ppt_x"/>
                                          </p:val>
                                        </p:tav>
                                      </p:tavLst>
                                    </p:anim>
                                    <p:anim calcmode="lin" valueType="num">
                                      <p:cBhvr additive="base">
                                        <p:cTn id="14" dur="500" fill="hold"/>
                                        <p:tgtEl>
                                          <p:spTgt spid="717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173"/>
                                        </p:tgtEl>
                                        <p:attrNameLst>
                                          <p:attrName>style.visibility</p:attrName>
                                        </p:attrNameLst>
                                      </p:cBhvr>
                                      <p:to>
                                        <p:strVal val="visible"/>
                                      </p:to>
                                    </p:set>
                                    <p:anim calcmode="lin" valueType="num">
                                      <p:cBhvr additive="base">
                                        <p:cTn id="19" dur="500" fill="hold"/>
                                        <p:tgtEl>
                                          <p:spTgt spid="7173"/>
                                        </p:tgtEl>
                                        <p:attrNameLst>
                                          <p:attrName>ppt_x</p:attrName>
                                        </p:attrNameLst>
                                      </p:cBhvr>
                                      <p:tavLst>
                                        <p:tav tm="0">
                                          <p:val>
                                            <p:strVal val="#ppt_x"/>
                                          </p:val>
                                        </p:tav>
                                        <p:tav tm="100000">
                                          <p:val>
                                            <p:strVal val="#ppt_x"/>
                                          </p:val>
                                        </p:tav>
                                      </p:tavLst>
                                    </p:anim>
                                    <p:anim calcmode="lin" valueType="num">
                                      <p:cBhvr additive="base">
                                        <p:cTn id="20" dur="500" fill="hold"/>
                                        <p:tgtEl>
                                          <p:spTgt spid="717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171">
                                            <p:txEl>
                                              <p:pRg st="1" end="1"/>
                                            </p:txEl>
                                          </p:spTgt>
                                        </p:tgtEl>
                                        <p:attrNameLst>
                                          <p:attrName>style.visibility</p:attrName>
                                        </p:attrNameLst>
                                      </p:cBhvr>
                                      <p:to>
                                        <p:strVal val="visible"/>
                                      </p:to>
                                    </p:set>
                                    <p:anim calcmode="lin" valueType="num">
                                      <p:cBhvr additive="base">
                                        <p:cTn id="25" dur="500" fill="hold"/>
                                        <p:tgtEl>
                                          <p:spTgt spid="7171">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171">
                                            <p:txEl>
                                              <p:pRg st="2" end="2"/>
                                            </p:txEl>
                                          </p:spTgt>
                                        </p:tgtEl>
                                        <p:attrNameLst>
                                          <p:attrName>style.visibility</p:attrName>
                                        </p:attrNameLst>
                                      </p:cBhvr>
                                      <p:to>
                                        <p:strVal val="visible"/>
                                      </p:to>
                                    </p:set>
                                    <p:anim calcmode="lin" valueType="num">
                                      <p:cBhvr additive="base">
                                        <p:cTn id="31"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1" presetClass="entr" presetSubtype="0" fill="hold" grpId="0" nodeType="clickEffect">
                                  <p:stCondLst>
                                    <p:cond delay="0"/>
                                  </p:stCondLst>
                                  <p:childTnLst>
                                    <p:set>
                                      <p:cBhvr>
                                        <p:cTn id="36" dur="1" fill="hold">
                                          <p:stCondLst>
                                            <p:cond delay="0"/>
                                          </p:stCondLst>
                                        </p:cTn>
                                        <p:tgtEl>
                                          <p:spTgt spid="7170"/>
                                        </p:tgtEl>
                                        <p:attrNameLst>
                                          <p:attrName>style.visibility</p:attrName>
                                        </p:attrNameLst>
                                      </p:cBhvr>
                                      <p:to>
                                        <p:strVal val="visible"/>
                                      </p:to>
                                    </p:set>
                                    <p:animEffect transition="in" filter="fade">
                                      <p:cBhvr>
                                        <p:cTn id="37" dur="770" decel="100000"/>
                                        <p:tgtEl>
                                          <p:spTgt spid="7170"/>
                                        </p:tgtEl>
                                      </p:cBhvr>
                                    </p:animEffect>
                                    <p:animScale>
                                      <p:cBhvr>
                                        <p:cTn id="38" dur="770" decel="100000"/>
                                        <p:tgtEl>
                                          <p:spTgt spid="7170"/>
                                        </p:tgtEl>
                                      </p:cBhvr>
                                      <p:from x="10000" y="10000"/>
                                      <p:to x="200000" y="450000"/>
                                    </p:animScale>
                                    <p:animScale>
                                      <p:cBhvr>
                                        <p:cTn id="39" dur="1230" accel="100000" fill="hold">
                                          <p:stCondLst>
                                            <p:cond delay="770"/>
                                          </p:stCondLst>
                                        </p:cTn>
                                        <p:tgtEl>
                                          <p:spTgt spid="7170"/>
                                        </p:tgtEl>
                                      </p:cBhvr>
                                      <p:from x="200000" y="450000"/>
                                      <p:to x="100000" y="100000"/>
                                    </p:animScale>
                                    <p:set>
                                      <p:cBhvr>
                                        <p:cTn id="40" dur="770" fill="hold"/>
                                        <p:tgtEl>
                                          <p:spTgt spid="7170"/>
                                        </p:tgtEl>
                                        <p:attrNameLst>
                                          <p:attrName>ppt_x</p:attrName>
                                        </p:attrNameLst>
                                      </p:cBhvr>
                                      <p:to>
                                        <p:strVal val="(0.5)"/>
                                      </p:to>
                                    </p:set>
                                    <p:anim from="(0.5)" to="(#ppt_x)" calcmode="lin" valueType="num">
                                      <p:cBhvr>
                                        <p:cTn id="41" dur="1230" accel="100000" fill="hold">
                                          <p:stCondLst>
                                            <p:cond delay="770"/>
                                          </p:stCondLst>
                                        </p:cTn>
                                        <p:tgtEl>
                                          <p:spTgt spid="7170"/>
                                        </p:tgtEl>
                                        <p:attrNameLst>
                                          <p:attrName>ppt_x</p:attrName>
                                        </p:attrNameLst>
                                      </p:cBhvr>
                                    </p:anim>
                                    <p:set>
                                      <p:cBhvr>
                                        <p:cTn id="42" dur="770" fill="hold"/>
                                        <p:tgtEl>
                                          <p:spTgt spid="7170"/>
                                        </p:tgtEl>
                                        <p:attrNameLst>
                                          <p:attrName>ppt_y</p:attrName>
                                        </p:attrNameLst>
                                      </p:cBhvr>
                                      <p:to>
                                        <p:strVal val="(#ppt_y+0.4)"/>
                                      </p:to>
                                    </p:set>
                                    <p:anim from="(#ppt_y+0.4)" to="(#ppt_y)" calcmode="lin" valueType="num">
                                      <p:cBhvr>
                                        <p:cTn id="43" dur="1230" accel="100000" fill="hold">
                                          <p:stCondLst>
                                            <p:cond delay="770"/>
                                          </p:stCondLst>
                                        </p:cTn>
                                        <p:tgtEl>
                                          <p:spTgt spid="7170"/>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2" grpId="0"/>
      <p:bldP spid="717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框 8193"/>
          <p:cNvSpPr txBox="1">
            <a:spLocks noChangeArrowheads="1"/>
          </p:cNvSpPr>
          <p:nvPr/>
        </p:nvSpPr>
        <p:spPr bwMode="auto">
          <a:xfrm>
            <a:off x="950877" y="4310447"/>
            <a:ext cx="7041656" cy="8330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spcBef>
                <a:spcPct val="50000"/>
              </a:spcBef>
            </a:pPr>
            <a:r>
              <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en-US" altLang="zh-CN"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2000</a:t>
            </a:r>
            <a:r>
              <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多年前，古希腊哲学家亚里士多德根据当时人们对运动和力的关系的认识提出一个观点： </a:t>
            </a:r>
          </a:p>
        </p:txBody>
      </p:sp>
      <p:sp>
        <p:nvSpPr>
          <p:cNvPr id="9218" name="文本框 8194"/>
          <p:cNvSpPr txBox="1">
            <a:spLocks noChangeArrowheads="1"/>
          </p:cNvSpPr>
          <p:nvPr/>
        </p:nvSpPr>
        <p:spPr bwMode="auto">
          <a:xfrm>
            <a:off x="1967912" y="104213"/>
            <a:ext cx="3231692" cy="709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spcBef>
                <a:spcPct val="50000"/>
              </a:spcBef>
            </a:pPr>
            <a:r>
              <a:rPr lang="zh-CN" altLang="en-US" sz="4000" dirty="0">
                <a:solidFill>
                  <a:srgbClr val="FF0066"/>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历史回顾：</a:t>
            </a:r>
          </a:p>
        </p:txBody>
      </p:sp>
      <p:sp>
        <p:nvSpPr>
          <p:cNvPr id="8196" name="矩形 8195"/>
          <p:cNvSpPr>
            <a:spLocks noChangeArrowheads="1"/>
          </p:cNvSpPr>
          <p:nvPr/>
        </p:nvSpPr>
        <p:spPr bwMode="auto">
          <a:xfrm>
            <a:off x="1716805" y="735807"/>
            <a:ext cx="3705800" cy="5245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altLang="zh-CN"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1</a:t>
            </a:r>
            <a:r>
              <a:rPr lang="zh-CN" altLang="en-US" sz="28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、亚里士多德的观点：</a:t>
            </a:r>
          </a:p>
        </p:txBody>
      </p:sp>
      <p:sp>
        <p:nvSpPr>
          <p:cNvPr id="8197" name="云形标注 8196"/>
          <p:cNvSpPr>
            <a:spLocks noChangeArrowheads="1"/>
          </p:cNvSpPr>
          <p:nvPr/>
        </p:nvSpPr>
        <p:spPr bwMode="auto">
          <a:xfrm>
            <a:off x="4087425" y="1275159"/>
            <a:ext cx="4040505" cy="2700338"/>
          </a:xfrm>
          <a:prstGeom prst="cloudCallout">
            <a:avLst>
              <a:gd name="adj1" fmla="val -75750"/>
              <a:gd name="adj2" fmla="val 21824"/>
            </a:avLst>
          </a:prstGeom>
          <a:solidFill>
            <a:schemeClr val="accent1"/>
          </a:solidFill>
          <a:ln w="9525">
            <a:solidFill>
              <a:schemeClr val="tx1"/>
            </a:solidFill>
            <a:round/>
          </a:ln>
        </p:spPr>
        <p:txBody>
          <a:bodyPr anchor="ctr"/>
          <a:lstStyle/>
          <a:p>
            <a:pPr>
              <a:spcBef>
                <a:spcPct val="50000"/>
              </a:spcBef>
            </a:pPr>
            <a:r>
              <a:rPr lang="zh-CN" altLang="en-US" sz="2400" dirty="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必须有力作用在物体上，才能使物体保持运动状态。 </a:t>
            </a:r>
          </a:p>
          <a:p>
            <a:pPr algn="ctr"/>
            <a:r>
              <a:rPr lang="zh-CN" altLang="en-US" sz="3200" dirty="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力是维持物体运动的原因</a:t>
            </a:r>
          </a:p>
        </p:txBody>
      </p:sp>
      <p:pic>
        <p:nvPicPr>
          <p:cNvPr id="9221" name="Picture 5"/>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151468" y="1383506"/>
            <a:ext cx="2020253" cy="3024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blinds(horizontal)">
                                      <p:cBhvr>
                                        <p:cTn id="7" dur="500"/>
                                        <p:tgtEl>
                                          <p:spTgt spid="819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194"/>
                                        </p:tgtEl>
                                        <p:attrNameLst>
                                          <p:attrName>style.visibility</p:attrName>
                                        </p:attrNameLst>
                                      </p:cBhvr>
                                      <p:to>
                                        <p:strVal val="visible"/>
                                      </p:to>
                                    </p:set>
                                    <p:animEffect transition="in" filter="blinds(horizontal)">
                                      <p:cBhvr>
                                        <p:cTn id="12" dur="500"/>
                                        <p:tgtEl>
                                          <p:spTgt spid="819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8197"/>
                                        </p:tgtEl>
                                        <p:attrNameLst>
                                          <p:attrName>style.visibility</p:attrName>
                                        </p:attrNameLst>
                                      </p:cBhvr>
                                      <p:to>
                                        <p:strVal val="visible"/>
                                      </p:to>
                                    </p:set>
                                    <p:animEffect transition="in" filter="box(in)">
                                      <p:cBhvr>
                                        <p:cTn id="17" dur="500"/>
                                        <p:tgtEl>
                                          <p:spTgt spid="81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6" grpId="0"/>
      <p:bldP spid="819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Rectangle 2">
            <a:hlinkClick r:id="rId4" action="ppaction://hlinkfile"/>
          </p:cNvPr>
          <p:cNvPicPr>
            <a:picLocks noGrp="1" noChangeArrowheads="1"/>
          </p:cNvPicPr>
          <p:nvPr>
            <p:ph type="title" idx="4294967295"/>
          </p:nvPr>
        </p:nvPicPr>
        <p:blipFill>
          <a:blip r:embed="rId5">
            <a:extLst>
              <a:ext uri="{28A0092B-C50C-407E-A947-70E740481C1C}">
                <a14:useLocalDpi xmlns:a14="http://schemas.microsoft.com/office/drawing/2010/main" xmlns="" val="0"/>
              </a:ext>
            </a:extLst>
          </a:blip>
          <a:srcRect/>
          <a:stretch>
            <a:fillRect/>
          </a:stretch>
        </p:blipFill>
        <p:spPr>
          <a:xfrm>
            <a:off x="4557749" y="740569"/>
            <a:ext cx="3593935" cy="3090863"/>
          </a:xfrm>
        </p:spPr>
      </p:pic>
      <p:sp>
        <p:nvSpPr>
          <p:cNvPr id="10243" name="Text Box 15"/>
          <p:cNvSpPr txBox="1">
            <a:spLocks noChangeArrowheads="1"/>
          </p:cNvSpPr>
          <p:nvPr/>
        </p:nvSpPr>
        <p:spPr bwMode="auto">
          <a:xfrm>
            <a:off x="1096269" y="4343401"/>
            <a:ext cx="2280356" cy="5541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spcBef>
                <a:spcPct val="50000"/>
              </a:spcBef>
            </a:pPr>
            <a:r>
              <a:rPr lang="zh-CN" altLang="en-US" sz="2990" dirty="0">
                <a:latin typeface="Verdana" panose="020B0604030504040204" pitchFamily="34" charset="0"/>
              </a:rPr>
              <a:t>（伽利略）</a:t>
            </a:r>
          </a:p>
        </p:txBody>
      </p:sp>
      <p:pic>
        <p:nvPicPr>
          <p:cNvPr id="3" name="图片 2"/>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114006" y="703338"/>
            <a:ext cx="4706088" cy="3640063"/>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9218"/>
                                        </p:tgtEl>
                                        <p:attrNameLst>
                                          <p:attrName>style.visibility</p:attrName>
                                        </p:attrNameLst>
                                      </p:cBhvr>
                                      <p:to>
                                        <p:strVal val="visible"/>
                                      </p:to>
                                    </p:set>
                                    <p:anim calcmode="discrete" valueType="clr">
                                      <p:cBhvr override="childStyle">
                                        <p:cTn id="7" dur="500"/>
                                        <p:tgtEl>
                                          <p:spTgt spid="9218"/>
                                        </p:tgtEl>
                                        <p:attrNameLst>
                                          <p:attrName>style.color</p:attrName>
                                        </p:attrNameLst>
                                      </p:cBhvr>
                                      <p:tavLst>
                                        <p:tav tm="0">
                                          <p:val>
                                            <p:clrVal>
                                              <a:schemeClr val="accent2"/>
                                            </p:clrVal>
                                          </p:val>
                                        </p:tav>
                                        <p:tav tm="50000">
                                          <p:val>
                                            <p:clrVal>
                                              <a:schemeClr val="hlink"/>
                                            </p:clrVal>
                                          </p:val>
                                        </p:tav>
                                      </p:tavLst>
                                    </p:anim>
                                    <p:anim calcmode="discrete" valueType="clr">
                                      <p:cBhvr>
                                        <p:cTn id="8" dur="500"/>
                                        <p:tgtEl>
                                          <p:spTgt spid="9218"/>
                                        </p:tgtEl>
                                        <p:attrNameLst>
                                          <p:attrName>fillcolor</p:attrName>
                                        </p:attrNameLst>
                                      </p:cBhvr>
                                      <p:tavLst>
                                        <p:tav tm="0">
                                          <p:val>
                                            <p:clrVal>
                                              <a:schemeClr val="accent2"/>
                                            </p:clrVal>
                                          </p:val>
                                        </p:tav>
                                        <p:tav tm="50000">
                                          <p:val>
                                            <p:clrVal>
                                              <a:schemeClr val="hlink"/>
                                            </p:clrVal>
                                          </p:val>
                                        </p:tav>
                                      </p:tavLst>
                                    </p:anim>
                                    <p:set>
                                      <p:cBhvr>
                                        <p:cTn id="9" dur="500"/>
                                        <p:tgtEl>
                                          <p:spTgt spid="9218"/>
                                        </p:tgtEl>
                                        <p:attrNameLst>
                                          <p:attrName>fill.type</p:attrName>
                                        </p:attrNameLst>
                                      </p:cBhvr>
                                      <p:to>
                                        <p:strVal val="solid"/>
                                      </p:to>
                                    </p:se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10243"/>
                                        </p:tgtEl>
                                        <p:attrNameLst>
                                          <p:attrName>style.visibility</p:attrName>
                                        </p:attrNameLst>
                                      </p:cBhvr>
                                      <p:to>
                                        <p:strVal val="visible"/>
                                      </p:to>
                                    </p:set>
                                    <p:animEffect transition="in" filter="blinds(horizontal)">
                                      <p:cBhvr>
                                        <p:cTn id="14" dur="500"/>
                                        <p:tgtEl>
                                          <p:spTgt spid="10243"/>
                                        </p:tgtEl>
                                      </p:cBhvr>
                                    </p:animEffect>
                                  </p:childTnLst>
                                </p:cTn>
                              </p:par>
                              <p:par>
                                <p:cTn id="15" presetID="3" presetClass="entr" presetSubtype="1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云形标注 10241"/>
          <p:cNvSpPr>
            <a:spLocks noChangeArrowheads="1"/>
          </p:cNvSpPr>
          <p:nvPr/>
        </p:nvSpPr>
        <p:spPr bwMode="auto">
          <a:xfrm>
            <a:off x="5164656" y="465535"/>
            <a:ext cx="2827878" cy="1512094"/>
          </a:xfrm>
          <a:prstGeom prst="cloudCallout">
            <a:avLst>
              <a:gd name="adj1" fmla="val 30597"/>
              <a:gd name="adj2" fmla="val 84329"/>
            </a:avLst>
          </a:prstGeom>
          <a:solidFill>
            <a:srgbClr val="080808"/>
          </a:solidFill>
          <a:ln w="9525">
            <a:solidFill>
              <a:schemeClr val="tx1"/>
            </a:solidFill>
            <a:round/>
          </a:ln>
        </p:spPr>
        <p:txBody>
          <a:bodyPr/>
          <a:lstStyle/>
          <a:p>
            <a:r>
              <a:rPr lang="zh-CN" altLang="en-US" sz="2395" dirty="0">
                <a:solidFill>
                  <a:srgbClr val="CC00CC"/>
                </a:solidFill>
                <a:effectLst>
                  <a:outerShdw blurRad="38100" dist="38100" dir="2700000" algn="tl">
                    <a:srgbClr val="000000">
                      <a:alpha val="43137"/>
                    </a:srgbClr>
                  </a:outerShdw>
                </a:effectLst>
                <a:latin typeface="Verdana" panose="020B0604030504040204" pitchFamily="34" charset="0"/>
                <a:ea typeface="黑体" panose="02010609060101010101" pitchFamily="49" charset="-122"/>
              </a:rPr>
              <a:t>物体的运动不需要靠力来维持</a:t>
            </a:r>
          </a:p>
          <a:p>
            <a:pPr algn="ctr"/>
            <a:endParaRPr lang="zh-CN" altLang="en-US" sz="2395" dirty="0">
              <a:solidFill>
                <a:srgbClr val="CC00CC"/>
              </a:solidFill>
              <a:latin typeface="Verdana" panose="020B0604030504040204" pitchFamily="34" charset="0"/>
              <a:ea typeface="黑体" panose="02010609060101010101" pitchFamily="49" charset="-122"/>
            </a:endParaRPr>
          </a:p>
        </p:txBody>
      </p:sp>
      <p:pic>
        <p:nvPicPr>
          <p:cNvPr id="11266" name="图片 10242" descr="xin_a4dc8694fcaf46289df5f9251cb40399"/>
          <p:cNvPicPr>
            <a:picLocks noChangeAspect="1" noChangeArrowheads="1"/>
          </p:cNvPicPr>
          <p:nvPr/>
        </p:nvPicPr>
        <p:blipFill>
          <a:blip r:embed="rId3">
            <a:extLst>
              <a:ext uri="{28A0092B-C50C-407E-A947-70E740481C1C}">
                <a14:useLocalDpi xmlns:a14="http://schemas.microsoft.com/office/drawing/2010/main" xmlns="" val="0"/>
              </a:ext>
            </a:extLst>
          </a:blip>
          <a:srcRect b="2254"/>
          <a:stretch>
            <a:fillRect/>
          </a:stretch>
        </p:blipFill>
        <p:spPr bwMode="auto">
          <a:xfrm>
            <a:off x="5972282" y="2409825"/>
            <a:ext cx="2020252" cy="23764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4" name="矩形 10243"/>
          <p:cNvSpPr/>
          <p:nvPr/>
        </p:nvSpPr>
        <p:spPr>
          <a:xfrm>
            <a:off x="3333246" y="2518172"/>
            <a:ext cx="2855195" cy="2204507"/>
          </a:xfrm>
          <a:prstGeom prst="rect">
            <a:avLst/>
          </a:prstGeom>
          <a:noFill/>
          <a:ln w="9525">
            <a:noFill/>
          </a:ln>
        </p:spPr>
        <p:txBody>
          <a:bodyPr>
            <a:spAutoFit/>
          </a:bodyPr>
          <a:lstStyle/>
          <a:p>
            <a:r>
              <a:rPr lang="zh-CN" altLang="en-US" sz="4935" noProof="1">
                <a:solidFill>
                  <a:srgbClr val="FF0000"/>
                </a:solidFill>
                <a:effectLst>
                  <a:outerShdw blurRad="38100" dist="38100" dir="2700000">
                    <a:srgbClr val="C0C0C0"/>
                  </a:outerShdw>
                </a:effectLst>
                <a:latin typeface="Verdana" panose="020B0604030504040204" pitchFamily="34" charset="0"/>
                <a:ea typeface="隶书" panose="02010509060101010101" pitchFamily="1" charset="-122"/>
              </a:rPr>
              <a:t>孰是孰非</a:t>
            </a:r>
          </a:p>
          <a:p>
            <a:pPr algn="ctr"/>
            <a:r>
              <a:rPr lang="zh-CN" altLang="en-US" sz="8755" noProof="1">
                <a:solidFill>
                  <a:srgbClr val="FF0000"/>
                </a:solidFill>
                <a:effectLst>
                  <a:outerShdw blurRad="38100" dist="38100" dir="2700000">
                    <a:srgbClr val="C0C0C0"/>
                  </a:outerShdw>
                </a:effectLst>
                <a:latin typeface="Verdana" panose="020B0604030504040204" pitchFamily="34" charset="0"/>
                <a:ea typeface="隶书" panose="02010509060101010101" pitchFamily="1" charset="-122"/>
              </a:rPr>
              <a:t>？</a:t>
            </a:r>
          </a:p>
        </p:txBody>
      </p:sp>
      <p:sp>
        <p:nvSpPr>
          <p:cNvPr id="11268" name="云形标注 10244"/>
          <p:cNvSpPr>
            <a:spLocks noChangeArrowheads="1"/>
          </p:cNvSpPr>
          <p:nvPr/>
        </p:nvSpPr>
        <p:spPr bwMode="auto">
          <a:xfrm>
            <a:off x="1555280" y="1"/>
            <a:ext cx="3071354" cy="1889522"/>
          </a:xfrm>
          <a:prstGeom prst="cloudCallout">
            <a:avLst>
              <a:gd name="adj1" fmla="val -2282"/>
              <a:gd name="adj2" fmla="val 87745"/>
            </a:avLst>
          </a:prstGeom>
          <a:solidFill>
            <a:srgbClr val="00FFFF"/>
          </a:solidFill>
          <a:ln>
            <a:noFill/>
          </a:ln>
          <a:extLst>
            <a:ext uri="{91240B29-F687-4F45-9708-019B960494DF}">
              <a14:hiddenLine xmlns:a14="http://schemas.microsoft.com/office/drawing/2010/main" xmlns="" w="9525">
                <a:solidFill>
                  <a:srgbClr val="000000"/>
                </a:solidFill>
                <a:round/>
              </a14:hiddenLine>
            </a:ext>
          </a:extLst>
        </p:spPr>
        <p:txBody>
          <a:bodyPr/>
          <a:lstStyle/>
          <a:p>
            <a:pPr>
              <a:spcBef>
                <a:spcPct val="50000"/>
              </a:spcBef>
            </a:pPr>
            <a:r>
              <a:rPr lang="zh-CN" altLang="en-US" sz="3200" dirty="0">
                <a:solidFill>
                  <a:srgbClr val="FF0066"/>
                </a:solidFill>
                <a:latin typeface="Verdana" panose="020B0604030504040204" pitchFamily="34" charset="0"/>
                <a:ea typeface="华文行楷" panose="02010800040101010101" pitchFamily="2" charset="-122"/>
              </a:rPr>
              <a:t>力是维持物体运动的原因</a:t>
            </a:r>
          </a:p>
          <a:p>
            <a:pPr algn="ctr"/>
            <a:endParaRPr lang="zh-CN" altLang="en-US" sz="3290" dirty="0">
              <a:solidFill>
                <a:srgbClr val="FF0066"/>
              </a:solidFill>
              <a:latin typeface="Verdana" panose="020B0604030504040204" pitchFamily="34" charset="0"/>
              <a:ea typeface="华文行楷" panose="02010800040101010101" pitchFamily="2" charset="-122"/>
            </a:endParaRPr>
          </a:p>
        </p:txBody>
      </p:sp>
      <p:pic>
        <p:nvPicPr>
          <p:cNvPr id="11269" name="Picture 5"/>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98574" y="2409826"/>
            <a:ext cx="2181778" cy="26253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blinds(horizontal)">
                                      <p:cBhvr>
                                        <p:cTn id="7" dur="5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1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1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1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1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1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1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2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2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2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2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2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2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2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2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2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2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3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3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3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3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3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3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3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3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3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3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4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4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4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4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4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4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4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4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4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4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67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2531</Words>
  <PresentationFormat>全屏显示(16:9)</PresentationFormat>
  <Paragraphs>296</Paragraphs>
  <Slides>53</Slides>
  <Notes>2</Notes>
  <HiddenSlides>0</HiddenSlides>
  <MMClips>0</MMClips>
  <ScaleCrop>false</ScaleCrop>
  <HeadingPairs>
    <vt:vector size="4" baseType="variant">
      <vt:variant>
        <vt:lpstr>主题</vt:lpstr>
      </vt:variant>
      <vt:variant>
        <vt:i4>1</vt:i4>
      </vt:variant>
      <vt:variant>
        <vt:lpstr>幻灯片标题</vt:lpstr>
      </vt:variant>
      <vt:variant>
        <vt:i4>53</vt:i4>
      </vt:variant>
    </vt:vector>
  </HeadingPairs>
  <TitlesOfParts>
    <vt:vector size="54" baseType="lpstr">
      <vt:lpstr>Office 主题</vt:lpstr>
      <vt:lpstr>幻灯片 1</vt:lpstr>
      <vt:lpstr>幻灯片 2</vt:lpstr>
      <vt:lpstr>幻灯片 3</vt:lpstr>
      <vt:lpstr>幻灯片 4</vt:lpstr>
      <vt:lpstr>幻灯片 5</vt:lpstr>
      <vt:lpstr>运动需要力来维持吗？</vt:lpstr>
      <vt:lpstr>幻灯片 7</vt:lpstr>
      <vt:lpstr>幻灯片 8</vt:lpstr>
      <vt:lpstr>幻灯片 9</vt:lpstr>
      <vt:lpstr>探究力和运动的关系</vt:lpstr>
      <vt:lpstr>幻灯片 11</vt:lpstr>
      <vt:lpstr>幻灯片 12</vt:lpstr>
      <vt:lpstr>幻灯片 13</vt:lpstr>
      <vt:lpstr>幻灯片 14</vt:lpstr>
      <vt:lpstr>幻灯片 15</vt:lpstr>
      <vt:lpstr>我们通过怎样的研究方法得到这些结论的？</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User</cp:lastModifiedBy>
  <cp:revision>4</cp:revision>
  <dcterms:created xsi:type="dcterms:W3CDTF">2020-02-27T12:41:50Z</dcterms:created>
  <dcterms:modified xsi:type="dcterms:W3CDTF">2020-02-27T12:51:29Z</dcterms:modified>
</cp:coreProperties>
</file>