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6B8F8D-D73D-4CF1-AA77-5AA5A4C953CD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BF0D0-AA31-4F10-ACFC-48F435C009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228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74650" y="685800"/>
            <a:ext cx="6108700" cy="3429000"/>
          </a:xfrm>
        </p:spPr>
      </p:sp>
      <p:sp>
        <p:nvSpPr>
          <p:cNvPr id="23555" name="文本占位符 12290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en-US" altLang="zh-CN">
                <a:sym typeface="Wingdings" panose="05000000000000000000" pitchFamily="2" charset="2"/>
              </a:rPr>
              <a:t>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740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74650" y="685800"/>
            <a:ext cx="6108700" cy="3429000"/>
          </a:xfrm>
        </p:spPr>
      </p:sp>
      <p:sp>
        <p:nvSpPr>
          <p:cNvPr id="28675" name="文本占位符 17410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en-US" altLang="zh-CN">
                <a:sym typeface="Wingdings" panose="05000000000000000000" pitchFamily="2" charset="2"/>
              </a:rPr>
              <a:t>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image" Target="../media/image2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4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tuolo.mpg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hyperlink" Target="zhongli_pinguo.as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557271" y="1286511"/>
            <a:ext cx="5523865" cy="812266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人教版物理•八年级下 </a:t>
            </a:r>
          </a:p>
        </p:txBody>
      </p:sp>
      <p:sp>
        <p:nvSpPr>
          <p:cNvPr id="2" name="副标题 2"/>
          <p:cNvSpPr txBox="1"/>
          <p:nvPr/>
        </p:nvSpPr>
        <p:spPr>
          <a:xfrm>
            <a:off x="4927158" y="2427008"/>
            <a:ext cx="3015069" cy="49247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256540" lvl="0" indent="-255905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3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5625" lvl="1" indent="-21336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0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5345" lvl="2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6975" lvl="3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240" lvl="4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1505" lvl="5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3135" lvl="6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65400" lvl="7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07665" lvl="8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algn="ctr">
              <a:buNone/>
            </a:pPr>
            <a:r>
              <a:rPr lang="zh-CN" altLang="en-US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第七章 力</a:t>
            </a:r>
          </a:p>
        </p:txBody>
      </p:sp>
      <p:sp>
        <p:nvSpPr>
          <p:cNvPr id="3" name="矩形 2"/>
          <p:cNvSpPr/>
          <p:nvPr/>
        </p:nvSpPr>
        <p:spPr>
          <a:xfrm>
            <a:off x="4417695" y="3195591"/>
            <a:ext cx="4312920" cy="5850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sz="3200" b="1" kern="12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           </a:t>
            </a:r>
            <a:r>
              <a:rPr lang="en-US" altLang="zh-CN" sz="3200" b="1" kern="12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7.3  </a:t>
            </a:r>
            <a:r>
              <a:rPr lang="zh-CN" altLang="en-US" sz="3200" b="1" kern="12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重</a:t>
            </a:r>
            <a:r>
              <a:rPr sz="3200" b="1" kern="12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 </a:t>
            </a:r>
            <a:r>
              <a:rPr lang="zh-CN" altLang="en-US" sz="3200" b="1" kern="12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力</a:t>
            </a:r>
            <a:endParaRPr sz="3200" b="1" kern="1200" dirty="0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charset="0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" y="813539"/>
            <a:ext cx="4411980" cy="4301316"/>
          </a:xfrm>
          <a:prstGeom prst="rect">
            <a:avLst/>
          </a:prstGeom>
        </p:spPr>
      </p:pic>
      <p:pic>
        <p:nvPicPr>
          <p:cNvPr id="7" name="图片 6" descr="牛顿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96028">
            <a:off x="704092" y="1226035"/>
            <a:ext cx="3037163" cy="3037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文本框 14338"/>
          <p:cNvSpPr txBox="1">
            <a:spLocks noChangeArrowheads="1"/>
          </p:cNvSpPr>
          <p:nvPr/>
        </p:nvSpPr>
        <p:spPr bwMode="auto">
          <a:xfrm>
            <a:off x="3773876" y="1828801"/>
            <a:ext cx="3990622" cy="2237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95" b="1" dirty="0">
                <a:latin typeface="Times New Roman" panose="02020603050405020304" charset="0"/>
                <a:ea typeface="楷体_GB2312" pitchFamily="1" charset="-122"/>
              </a:rPr>
              <a:t>观察并记录：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        弹簧秤下端悬挂两个钩码时，弹簧秤的指针所在位置。</a:t>
            </a:r>
          </a:p>
        </p:txBody>
      </p:sp>
      <p:sp>
        <p:nvSpPr>
          <p:cNvPr id="14340" name="直接连接符 14339"/>
          <p:cNvSpPr>
            <a:spLocks noChangeShapeType="1"/>
          </p:cNvSpPr>
          <p:nvPr/>
        </p:nvSpPr>
        <p:spPr bwMode="auto">
          <a:xfrm>
            <a:off x="2063609" y="1200150"/>
            <a:ext cx="1083169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5604" name="图片 14340" descr="13 2 29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0707" y="342900"/>
            <a:ext cx="1108111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文本框 15362"/>
          <p:cNvSpPr txBox="1">
            <a:spLocks noChangeArrowheads="1"/>
          </p:cNvSpPr>
          <p:nvPr/>
        </p:nvSpPr>
        <p:spPr bwMode="auto">
          <a:xfrm>
            <a:off x="4058920" y="1828801"/>
            <a:ext cx="3705578" cy="2237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95" b="1" dirty="0">
                <a:latin typeface="Times New Roman" panose="02020603050405020304" charset="0"/>
                <a:ea typeface="楷体_GB2312" pitchFamily="1" charset="-122"/>
              </a:rPr>
              <a:t>观察并记录：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        弹簧秤下端悬挂三个钩码时，弹簧秤的指针所在位置。</a:t>
            </a:r>
          </a:p>
        </p:txBody>
      </p:sp>
      <p:sp>
        <p:nvSpPr>
          <p:cNvPr id="15364" name="直接连接符 15363"/>
          <p:cNvSpPr>
            <a:spLocks noChangeShapeType="1"/>
          </p:cNvSpPr>
          <p:nvPr/>
        </p:nvSpPr>
        <p:spPr bwMode="auto">
          <a:xfrm>
            <a:off x="2405663" y="1314450"/>
            <a:ext cx="1083169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6628" name="图片 15364" descr="13 2 29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2761" y="228600"/>
            <a:ext cx="1083169" cy="462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16386"/>
          <p:cNvSpPr txBox="1">
            <a:spLocks noChangeArrowheads="1"/>
          </p:cNvSpPr>
          <p:nvPr/>
        </p:nvSpPr>
        <p:spPr bwMode="auto">
          <a:xfrm>
            <a:off x="4115929" y="800101"/>
            <a:ext cx="3110548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隶书" panose="02010509060101010101" pitchFamily="1" charset="-122"/>
              </a:rPr>
              <a:t>实验记录表格</a:t>
            </a:r>
          </a:p>
        </p:txBody>
      </p:sp>
      <p:sp>
        <p:nvSpPr>
          <p:cNvPr id="27651" name="文本框 16387"/>
          <p:cNvSpPr txBox="1">
            <a:spLocks noChangeArrowheads="1"/>
          </p:cNvSpPr>
          <p:nvPr/>
        </p:nvSpPr>
        <p:spPr bwMode="auto">
          <a:xfrm>
            <a:off x="1664547" y="800101"/>
            <a:ext cx="3477542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395" b="1" i="1" dirty="0">
                <a:solidFill>
                  <a:srgbClr val="CC0000"/>
                </a:solidFill>
                <a:latin typeface="Times New Roman" panose="02020603050405020304" charset="0"/>
              </a:rPr>
              <a:t>  </a:t>
            </a:r>
            <a:r>
              <a:rPr lang="zh-CN" altLang="en-US" sz="2395" b="1" i="1" dirty="0">
                <a:solidFill>
                  <a:srgbClr val="CC0000"/>
                </a:solidFill>
                <a:latin typeface="Times New Roman" panose="02020603050405020304" charset="0"/>
              </a:rPr>
              <a:t>（</a:t>
            </a:r>
            <a:r>
              <a:rPr lang="en-US" altLang="zh-CN" sz="24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5</a:t>
            </a:r>
            <a:r>
              <a:rPr lang="zh-CN" altLang="en-US" sz="24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）分析论证：</a:t>
            </a:r>
            <a:endParaRPr lang="zh-CN" altLang="en-US" sz="2395" b="1" i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</a:endParaRPr>
          </a:p>
        </p:txBody>
      </p:sp>
      <p:graphicFrame>
        <p:nvGraphicFramePr>
          <p:cNvPr id="16389" name="表格 16388"/>
          <p:cNvGraphicFramePr/>
          <p:nvPr/>
        </p:nvGraphicFramePr>
        <p:xfrm>
          <a:off x="1607538" y="1485900"/>
          <a:ext cx="5928924" cy="2180913"/>
        </p:xfrm>
        <a:graphic>
          <a:graphicData uri="http://schemas.openxmlformats.org/drawingml/2006/table">
            <a:tbl>
              <a:tblPr/>
              <a:tblGrid>
                <a:gridCol w="2313611"/>
                <a:gridCol w="1156805"/>
                <a:gridCol w="1301703"/>
                <a:gridCol w="1156805"/>
              </a:tblGrid>
              <a:tr h="43522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ffectLst/>
                          <a:latin typeface="Times New Roman" panose="02020603050405020304" charset="0"/>
                        </a:rPr>
                        <a:t>次数</a:t>
                      </a:r>
                    </a:p>
                  </a:txBody>
                  <a:tcPr marL="68411" marR="68411" marT="34282" marB="3428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effectLst/>
                          <a:latin typeface="Times New Roman" panose="02020603050405020304" charset="0"/>
                        </a:rPr>
                        <a:t>1</a:t>
                      </a:r>
                      <a:endParaRPr lang="zh-CN" altLang="en-US" sz="2400" b="1">
                        <a:effectLst/>
                        <a:latin typeface="Times New Roman" panose="02020603050405020304" charset="0"/>
                      </a:endParaRPr>
                    </a:p>
                  </a:txBody>
                  <a:tcPr marL="68411" marR="68411" marT="34282" marB="3428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effectLst/>
                          <a:latin typeface="Times New Roman" panose="02020603050405020304" charset="0"/>
                        </a:rPr>
                        <a:t>2</a:t>
                      </a:r>
                      <a:endParaRPr lang="zh-CN" altLang="en-US" sz="2400" b="1">
                        <a:effectLst/>
                        <a:latin typeface="Times New Roman" panose="02020603050405020304" charset="0"/>
                      </a:endParaRPr>
                    </a:p>
                  </a:txBody>
                  <a:tcPr marL="68411" marR="68411" marT="34282" marB="3428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effectLst/>
                          <a:latin typeface="Times New Roman" panose="02020603050405020304" charset="0"/>
                        </a:rPr>
                        <a:t>3</a:t>
                      </a:r>
                      <a:endParaRPr lang="zh-CN" altLang="en-US" sz="2400" b="1">
                        <a:effectLst/>
                        <a:latin typeface="Times New Roman" panose="02020603050405020304" charset="0"/>
                      </a:endParaRPr>
                    </a:p>
                  </a:txBody>
                  <a:tcPr marL="68411" marR="68411" marT="34282" marB="3428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22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effectLst/>
                          <a:latin typeface="Times New Roman" panose="02020603050405020304" charset="0"/>
                        </a:rPr>
                        <a:t>质量</a:t>
                      </a:r>
                      <a:r>
                        <a:rPr lang="en-US" altLang="zh-CN" sz="2400" b="1" i="1">
                          <a:effectLst/>
                          <a:latin typeface="Times New Roman" panose="02020603050405020304" charset="0"/>
                        </a:rPr>
                        <a:t>m</a:t>
                      </a:r>
                      <a:r>
                        <a:rPr lang="zh-CN" altLang="en-US" sz="2400" b="1">
                          <a:effectLst/>
                          <a:latin typeface="Times New Roman" panose="02020603050405020304" charset="0"/>
                        </a:rPr>
                        <a:t>（</a:t>
                      </a:r>
                      <a:r>
                        <a:rPr lang="en-US" altLang="zh-CN" sz="2400" b="1">
                          <a:effectLst/>
                          <a:latin typeface="Times New Roman" panose="02020603050405020304" charset="0"/>
                        </a:rPr>
                        <a:t>kg</a:t>
                      </a:r>
                      <a:r>
                        <a:rPr lang="zh-CN" altLang="en-US" sz="2400" b="1">
                          <a:effectLst/>
                          <a:latin typeface="Times New Roman" panose="02020603050405020304" charset="0"/>
                        </a:rPr>
                        <a:t>）</a:t>
                      </a:r>
                    </a:p>
                  </a:txBody>
                  <a:tcPr marL="68411" marR="68411" marT="34282" marB="3428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effectLst/>
                        <a:latin typeface="Times New Roman" panose="02020603050405020304" charset="0"/>
                      </a:endParaRPr>
                    </a:p>
                  </a:txBody>
                  <a:tcPr marL="68411" marR="68411" marT="34282" marB="3428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effectLst/>
                        <a:latin typeface="Times New Roman" panose="02020603050405020304" charset="0"/>
                      </a:endParaRPr>
                    </a:p>
                  </a:txBody>
                  <a:tcPr marL="68411" marR="68411" marT="34282" marB="3428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effectLst/>
                        <a:latin typeface="Times New Roman" panose="02020603050405020304" charset="0"/>
                      </a:endParaRPr>
                    </a:p>
                  </a:txBody>
                  <a:tcPr marL="68411" marR="68411" marT="34282" marB="3428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22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effectLst/>
                          <a:latin typeface="Times New Roman" panose="02020603050405020304" charset="0"/>
                        </a:rPr>
                        <a:t>重力</a:t>
                      </a:r>
                      <a:r>
                        <a:rPr lang="en-US" altLang="zh-CN" sz="2400" b="1" i="1">
                          <a:effectLst/>
                          <a:latin typeface="Times New Roman" panose="02020603050405020304" charset="0"/>
                        </a:rPr>
                        <a:t>G</a:t>
                      </a:r>
                      <a:r>
                        <a:rPr lang="zh-CN" altLang="en-US" sz="2400" b="1">
                          <a:effectLst/>
                          <a:latin typeface="Times New Roman" panose="02020603050405020304" charset="0"/>
                        </a:rPr>
                        <a:t>（</a:t>
                      </a:r>
                      <a:r>
                        <a:rPr lang="en-US" altLang="zh-CN" sz="2400" b="1">
                          <a:effectLst/>
                          <a:latin typeface="Times New Roman" panose="02020603050405020304" charset="0"/>
                        </a:rPr>
                        <a:t>N</a:t>
                      </a:r>
                      <a:r>
                        <a:rPr lang="zh-CN" altLang="en-US" sz="2400" b="1">
                          <a:effectLst/>
                          <a:latin typeface="Times New Roman" panose="02020603050405020304" charset="0"/>
                        </a:rPr>
                        <a:t>）</a:t>
                      </a:r>
                    </a:p>
                  </a:txBody>
                  <a:tcPr marL="68411" marR="68411" marT="34282" marB="3428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effectLst/>
                        <a:latin typeface="Times New Roman" panose="02020603050405020304" charset="0"/>
                      </a:endParaRPr>
                    </a:p>
                  </a:txBody>
                  <a:tcPr marL="68411" marR="68411" marT="34282" marB="3428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effectLst/>
                        <a:latin typeface="Times New Roman" panose="02020603050405020304" charset="0"/>
                      </a:endParaRPr>
                    </a:p>
                  </a:txBody>
                  <a:tcPr marL="68411" marR="68411" marT="34282" marB="3428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effectLst/>
                        <a:latin typeface="Times New Roman" panose="02020603050405020304" charset="0"/>
                      </a:endParaRPr>
                    </a:p>
                  </a:txBody>
                  <a:tcPr marL="68411" marR="68411" marT="34282" marB="3428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522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effectLst/>
                          <a:latin typeface="Times New Roman" panose="02020603050405020304" charset="0"/>
                        </a:rPr>
                        <a:t>重力</a:t>
                      </a:r>
                      <a:r>
                        <a:rPr lang="en-US" altLang="zh-CN" sz="2400" b="1">
                          <a:effectLst/>
                          <a:latin typeface="Times New Roman" panose="02020603050405020304" charset="0"/>
                        </a:rPr>
                        <a:t>/</a:t>
                      </a:r>
                      <a:r>
                        <a:rPr lang="zh-CN" altLang="en-US" sz="2400" b="1">
                          <a:effectLst/>
                          <a:latin typeface="Times New Roman" panose="02020603050405020304" charset="0"/>
                        </a:rPr>
                        <a:t>质量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effectLst/>
                          <a:latin typeface="Times New Roman" panose="02020603050405020304" charset="0"/>
                        </a:rPr>
                        <a:t>即</a:t>
                      </a:r>
                      <a:r>
                        <a:rPr lang="en-US" altLang="zh-CN" sz="2400" b="1" i="1">
                          <a:effectLst/>
                          <a:latin typeface="Times New Roman" panose="02020603050405020304" charset="0"/>
                        </a:rPr>
                        <a:t>G</a:t>
                      </a:r>
                      <a:r>
                        <a:rPr lang="en-US" altLang="zh-CN" sz="2400" b="1">
                          <a:effectLst/>
                          <a:latin typeface="Times New Roman" panose="02020603050405020304" charset="0"/>
                        </a:rPr>
                        <a:t>/m</a:t>
                      </a:r>
                      <a:r>
                        <a:rPr lang="zh-CN" altLang="en-US" sz="2400" b="1">
                          <a:effectLst/>
                          <a:latin typeface="Times New Roman" panose="02020603050405020304" charset="0"/>
                        </a:rPr>
                        <a:t>（</a:t>
                      </a:r>
                      <a:r>
                        <a:rPr lang="en-US" altLang="zh-CN" sz="2400" b="1">
                          <a:effectLst/>
                          <a:latin typeface="Times New Roman" panose="02020603050405020304" charset="0"/>
                        </a:rPr>
                        <a:t>N/kg</a:t>
                      </a:r>
                      <a:r>
                        <a:rPr lang="zh-CN" altLang="en-US" sz="2400" b="1">
                          <a:effectLst/>
                          <a:latin typeface="Times New Roman" panose="02020603050405020304" charset="0"/>
                        </a:rPr>
                        <a:t>）</a:t>
                      </a:r>
                    </a:p>
                  </a:txBody>
                  <a:tcPr marL="68411" marR="68411" marT="34282" marB="3428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effectLst/>
                        <a:latin typeface="Times New Roman" panose="02020603050405020304" charset="0"/>
                      </a:endParaRPr>
                    </a:p>
                  </a:txBody>
                  <a:tcPr marL="68411" marR="68411" marT="34282" marB="3428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effectLst/>
                        <a:latin typeface="Times New Roman" panose="02020603050405020304" charset="0"/>
                      </a:endParaRPr>
                    </a:p>
                  </a:txBody>
                  <a:tcPr marL="68411" marR="68411" marT="34282" marB="3428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effectLst/>
                        <a:latin typeface="Times New Roman" panose="02020603050405020304" charset="0"/>
                      </a:endParaRPr>
                    </a:p>
                  </a:txBody>
                  <a:tcPr marL="68411" marR="68411" marT="34282" marB="3428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16" name="矩形 16415"/>
          <p:cNvSpPr>
            <a:spLocks noChangeArrowheads="1"/>
          </p:cNvSpPr>
          <p:nvPr/>
        </p:nvSpPr>
        <p:spPr bwMode="auto">
          <a:xfrm>
            <a:off x="4172938" y="2857501"/>
            <a:ext cx="741116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095" b="1">
                <a:solidFill>
                  <a:srgbClr val="FF0000"/>
                </a:solidFill>
                <a:latin typeface="Times New Roman" panose="02020603050405020304" charset="0"/>
              </a:rPr>
              <a:t>9.8</a:t>
            </a:r>
          </a:p>
        </p:txBody>
      </p:sp>
      <p:sp>
        <p:nvSpPr>
          <p:cNvPr id="16417" name="矩形 16416"/>
          <p:cNvSpPr>
            <a:spLocks noChangeArrowheads="1"/>
          </p:cNvSpPr>
          <p:nvPr/>
        </p:nvSpPr>
        <p:spPr bwMode="auto">
          <a:xfrm>
            <a:off x="5370124" y="2857501"/>
            <a:ext cx="741116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095" b="1">
                <a:solidFill>
                  <a:srgbClr val="FF0000"/>
                </a:solidFill>
                <a:latin typeface="Times New Roman" panose="02020603050405020304" charset="0"/>
              </a:rPr>
              <a:t>9.8</a:t>
            </a:r>
          </a:p>
        </p:txBody>
      </p:sp>
      <p:sp>
        <p:nvSpPr>
          <p:cNvPr id="16418" name="矩形 16417"/>
          <p:cNvSpPr>
            <a:spLocks noChangeArrowheads="1"/>
          </p:cNvSpPr>
          <p:nvPr/>
        </p:nvSpPr>
        <p:spPr bwMode="auto">
          <a:xfrm>
            <a:off x="6567311" y="2857501"/>
            <a:ext cx="741116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095" b="1">
                <a:solidFill>
                  <a:srgbClr val="FF0000"/>
                </a:solidFill>
                <a:latin typeface="Times New Roman" panose="02020603050405020304" charset="0"/>
              </a:rPr>
              <a:t>9.8</a:t>
            </a:r>
          </a:p>
        </p:txBody>
      </p:sp>
      <p:sp>
        <p:nvSpPr>
          <p:cNvPr id="16419" name="矩形 16418"/>
          <p:cNvSpPr>
            <a:spLocks noChangeArrowheads="1"/>
          </p:cNvSpPr>
          <p:nvPr/>
        </p:nvSpPr>
        <p:spPr bwMode="auto">
          <a:xfrm>
            <a:off x="4058920" y="1885951"/>
            <a:ext cx="950148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095" b="1">
                <a:solidFill>
                  <a:srgbClr val="3333FF"/>
                </a:solidFill>
                <a:latin typeface="Times New Roman" panose="02020603050405020304" charset="0"/>
              </a:rPr>
              <a:t>0.05</a:t>
            </a:r>
          </a:p>
        </p:txBody>
      </p:sp>
      <p:sp>
        <p:nvSpPr>
          <p:cNvPr id="16420" name="矩形 16419"/>
          <p:cNvSpPr>
            <a:spLocks noChangeArrowheads="1"/>
          </p:cNvSpPr>
          <p:nvPr/>
        </p:nvSpPr>
        <p:spPr bwMode="auto">
          <a:xfrm>
            <a:off x="5370124" y="1885951"/>
            <a:ext cx="741116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95" b="1">
                <a:solidFill>
                  <a:srgbClr val="3333FF"/>
                </a:solidFill>
                <a:latin typeface="Times New Roman" panose="02020603050405020304" charset="0"/>
              </a:rPr>
              <a:t>0.1</a:t>
            </a:r>
          </a:p>
        </p:txBody>
      </p:sp>
      <p:sp>
        <p:nvSpPr>
          <p:cNvPr id="16421" name="矩形 16420"/>
          <p:cNvSpPr>
            <a:spLocks noChangeArrowheads="1"/>
          </p:cNvSpPr>
          <p:nvPr/>
        </p:nvSpPr>
        <p:spPr bwMode="auto">
          <a:xfrm>
            <a:off x="6453293" y="1885951"/>
            <a:ext cx="950148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095" b="1">
                <a:solidFill>
                  <a:srgbClr val="3333FF"/>
                </a:solidFill>
                <a:latin typeface="Times New Roman" panose="02020603050405020304" charset="0"/>
              </a:rPr>
              <a:t>0.15</a:t>
            </a:r>
          </a:p>
        </p:txBody>
      </p:sp>
      <p:sp>
        <p:nvSpPr>
          <p:cNvPr id="16422" name="矩形 16421"/>
          <p:cNvSpPr>
            <a:spLocks noChangeArrowheads="1"/>
          </p:cNvSpPr>
          <p:nvPr/>
        </p:nvSpPr>
        <p:spPr bwMode="auto">
          <a:xfrm>
            <a:off x="4172938" y="2286001"/>
            <a:ext cx="798124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095" b="1">
                <a:solidFill>
                  <a:srgbClr val="3333FF"/>
                </a:solidFill>
                <a:latin typeface="Times New Roman" panose="02020603050405020304" charset="0"/>
              </a:rPr>
              <a:t>0.49</a:t>
            </a:r>
          </a:p>
        </p:txBody>
      </p:sp>
      <p:sp>
        <p:nvSpPr>
          <p:cNvPr id="16423" name="矩形 16422"/>
          <p:cNvSpPr>
            <a:spLocks noChangeArrowheads="1"/>
          </p:cNvSpPr>
          <p:nvPr/>
        </p:nvSpPr>
        <p:spPr bwMode="auto">
          <a:xfrm>
            <a:off x="5370125" y="2286001"/>
            <a:ext cx="798124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95" b="1">
                <a:solidFill>
                  <a:srgbClr val="3333FF"/>
                </a:solidFill>
                <a:latin typeface="Times New Roman" panose="02020603050405020304" charset="0"/>
              </a:rPr>
              <a:t>0.98</a:t>
            </a:r>
          </a:p>
        </p:txBody>
      </p:sp>
      <p:sp>
        <p:nvSpPr>
          <p:cNvPr id="16424" name="矩形 16423"/>
          <p:cNvSpPr>
            <a:spLocks noChangeArrowheads="1"/>
          </p:cNvSpPr>
          <p:nvPr/>
        </p:nvSpPr>
        <p:spPr bwMode="auto">
          <a:xfrm>
            <a:off x="6624320" y="2286001"/>
            <a:ext cx="798124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95" b="1">
                <a:solidFill>
                  <a:srgbClr val="3333FF"/>
                </a:solidFill>
                <a:latin typeface="Times New Roman" panose="02020603050405020304" charset="0"/>
              </a:rPr>
              <a:t>1.47</a:t>
            </a:r>
          </a:p>
        </p:txBody>
      </p:sp>
    </p:spTree>
    <p:custDataLst>
      <p:tags r:id="rId1"/>
    </p:custDataLst>
  </p:cSld>
  <p:clrMapOvr>
    <a:masterClrMapping/>
  </p:clrMapOvr>
  <p:transition spd="med">
    <p:split/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6" grpId="0"/>
      <p:bldP spid="16417" grpId="0"/>
      <p:bldP spid="16418" grpId="0"/>
      <p:bldP spid="16419" grpId="0"/>
      <p:bldP spid="16420" grpId="0"/>
      <p:bldP spid="16421" grpId="0"/>
      <p:bldP spid="16422" grpId="0"/>
      <p:bldP spid="16423" grpId="0"/>
      <p:bldP spid="164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5" name="表格 18434"/>
          <p:cNvGraphicFramePr/>
          <p:nvPr/>
        </p:nvGraphicFramePr>
        <p:xfrm>
          <a:off x="1878330" y="141685"/>
          <a:ext cx="1938302" cy="557432"/>
        </p:xfrm>
        <a:graphic>
          <a:graphicData uri="http://schemas.openxmlformats.org/drawingml/2006/table">
            <a:tbl>
              <a:tblPr/>
              <a:tblGrid>
                <a:gridCol w="1938302"/>
              </a:tblGrid>
              <a:tr h="55743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实验表明：</a:t>
                      </a:r>
                    </a:p>
                  </a:txBody>
                  <a:tcPr marL="68411" marR="68411" marT="34273" marB="34273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441" name="表格 18440"/>
          <p:cNvGraphicFramePr/>
          <p:nvPr/>
        </p:nvGraphicFramePr>
        <p:xfrm>
          <a:off x="1555280" y="681038"/>
          <a:ext cx="5173557" cy="432197"/>
        </p:xfrm>
        <a:graphic>
          <a:graphicData uri="http://schemas.openxmlformats.org/drawingml/2006/table">
            <a:tbl>
              <a:tblPr/>
              <a:tblGrid>
                <a:gridCol w="5173557"/>
              </a:tblGrid>
              <a:tr h="43219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1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</a:t>
                      </a:r>
                      <a:r>
                        <a:rPr lang="en-US" altLang="zh-CN" sz="2100" b="1" dirty="0">
                          <a:solidFill>
                            <a:srgbClr val="0000FF"/>
                          </a:solidFill>
                        </a:rPr>
                        <a:t>1</a:t>
                      </a:r>
                      <a:r>
                        <a:rPr lang="zh-CN" altLang="en-US" sz="2100" b="1" dirty="0">
                          <a:solidFill>
                            <a:srgbClr val="0000FF"/>
                          </a:solidFill>
                        </a:rPr>
                        <a:t>、物体受到的重力跟它的质量成正比。</a:t>
                      </a:r>
                    </a:p>
                  </a:txBody>
                  <a:tcPr marL="68411" marR="68411" marT="34290" marB="34290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447" name="表格 18446"/>
          <p:cNvGraphicFramePr/>
          <p:nvPr/>
        </p:nvGraphicFramePr>
        <p:xfrm>
          <a:off x="1555280" y="1168004"/>
          <a:ext cx="6141520" cy="1480241"/>
        </p:xfrm>
        <a:graphic>
          <a:graphicData uri="http://schemas.openxmlformats.org/drawingml/2006/table">
            <a:tbl>
              <a:tblPr/>
              <a:tblGrid>
                <a:gridCol w="6141520"/>
              </a:tblGrid>
              <a:tr h="1480241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1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</a:t>
                      </a:r>
                      <a:r>
                        <a:rPr lang="en-US" altLang="zh-CN" sz="2100" b="1" dirty="0">
                          <a:solidFill>
                            <a:srgbClr val="0000FF"/>
                          </a:solidFill>
                        </a:rPr>
                        <a:t>2</a:t>
                      </a:r>
                      <a:r>
                        <a:rPr lang="zh-CN" altLang="en-US" sz="2100" b="1" dirty="0">
                          <a:solidFill>
                            <a:srgbClr val="0000FF"/>
                          </a:solidFill>
                        </a:rPr>
                        <a:t>、重力跟质量的比值是个定值，为</a:t>
                      </a:r>
                      <a:r>
                        <a:rPr lang="en-US" altLang="zh-CN" sz="2100" b="1" dirty="0">
                          <a:solidFill>
                            <a:srgbClr val="0000FF"/>
                          </a:solidFill>
                        </a:rPr>
                        <a:t>9.8N/Kg</a:t>
                      </a:r>
                      <a:r>
                        <a:rPr lang="zh-CN" altLang="en-US" sz="2100" b="1" dirty="0">
                          <a:solidFill>
                            <a:srgbClr val="0000FF"/>
                          </a:solidFill>
                        </a:rPr>
                        <a:t>。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2100" b="1" dirty="0">
                          <a:solidFill>
                            <a:srgbClr val="0000FF"/>
                          </a:solidFill>
                        </a:rPr>
                        <a:t>       这个定值用</a:t>
                      </a:r>
                      <a:r>
                        <a:rPr lang="en-US" altLang="zh-CN" sz="2100" b="1" dirty="0">
                          <a:solidFill>
                            <a:srgbClr val="0000FF"/>
                          </a:solidFill>
                        </a:rPr>
                        <a:t>g</a:t>
                      </a:r>
                      <a:r>
                        <a:rPr lang="zh-CN" altLang="en-US" sz="2100" b="1" dirty="0">
                          <a:solidFill>
                            <a:srgbClr val="0000FF"/>
                          </a:solidFill>
                        </a:rPr>
                        <a:t>表示，</a:t>
                      </a:r>
                      <a:r>
                        <a:rPr lang="en-US" altLang="zh-CN" sz="2100" b="1" dirty="0">
                          <a:solidFill>
                            <a:srgbClr val="0000FF"/>
                          </a:solidFill>
                        </a:rPr>
                        <a:t>g= 9.8N/Kg 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zh-CN" sz="2100" b="1" dirty="0">
                          <a:solidFill>
                            <a:srgbClr val="0000FF"/>
                          </a:solidFill>
                        </a:rPr>
                        <a:t>g</a:t>
                      </a:r>
                      <a:r>
                        <a:rPr lang="zh-CN" altLang="en-US" sz="2100" b="1" dirty="0">
                          <a:solidFill>
                            <a:srgbClr val="0000FF"/>
                          </a:solidFill>
                        </a:rPr>
                        <a:t>表示的</a:t>
                      </a:r>
                      <a:r>
                        <a:rPr lang="zh-CN" altLang="en-US" sz="2100" b="1" dirty="0">
                          <a:solidFill>
                            <a:srgbClr val="FF0000"/>
                          </a:solidFill>
                        </a:rPr>
                        <a:t>物理意义</a:t>
                      </a:r>
                      <a:r>
                        <a:rPr lang="zh-CN" altLang="en-US" sz="2100" b="1" dirty="0">
                          <a:solidFill>
                            <a:srgbClr val="0000FF"/>
                          </a:solidFill>
                        </a:rPr>
                        <a:t>是：质量为</a:t>
                      </a:r>
                      <a:r>
                        <a:rPr lang="en-US" altLang="zh-CN" sz="2100" b="1" dirty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zh-CN" altLang="en-US" sz="2100" b="1" dirty="0">
                          <a:solidFill>
                            <a:srgbClr val="FF0000"/>
                          </a:solidFill>
                        </a:rPr>
                        <a:t>千克</a:t>
                      </a:r>
                      <a:r>
                        <a:rPr lang="zh-CN" altLang="en-US" sz="2100" b="1" dirty="0">
                          <a:solidFill>
                            <a:srgbClr val="0000FF"/>
                          </a:solidFill>
                        </a:rPr>
                        <a:t>的物体，它所受到重力大小为</a:t>
                      </a:r>
                      <a:r>
                        <a:rPr lang="en-US" altLang="zh-CN" sz="2100" b="1" dirty="0">
                          <a:solidFill>
                            <a:srgbClr val="FF0000"/>
                          </a:solidFill>
                        </a:rPr>
                        <a:t>9.8N</a:t>
                      </a:r>
                      <a:r>
                        <a:rPr lang="zh-CN" altLang="en-US" sz="2100" b="1" dirty="0">
                          <a:solidFill>
                            <a:srgbClr val="0000FF"/>
                          </a:solidFill>
                        </a:rPr>
                        <a:t>。</a:t>
                      </a:r>
                    </a:p>
                  </a:txBody>
                  <a:tcPr marL="68411" marR="68411" marT="34290" marB="34290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453" name="表格 18452"/>
          <p:cNvGraphicFramePr/>
          <p:nvPr/>
        </p:nvGraphicFramePr>
        <p:xfrm>
          <a:off x="1555281" y="2733676"/>
          <a:ext cx="5548865" cy="432197"/>
        </p:xfrm>
        <a:graphic>
          <a:graphicData uri="http://schemas.openxmlformats.org/drawingml/2006/table">
            <a:tbl>
              <a:tblPr/>
              <a:tblGrid>
                <a:gridCol w="5548865"/>
              </a:tblGrid>
              <a:tr h="43219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100" b="1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</a:t>
                      </a:r>
                      <a:r>
                        <a:rPr lang="en-US" altLang="zh-CN" sz="2100" b="1">
                          <a:solidFill>
                            <a:srgbClr val="0000FF"/>
                          </a:solidFill>
                        </a:rPr>
                        <a:t>3</a:t>
                      </a:r>
                      <a:r>
                        <a:rPr lang="zh-CN" altLang="en-US" sz="2100" b="1">
                          <a:solidFill>
                            <a:srgbClr val="0000FF"/>
                          </a:solidFill>
                        </a:rPr>
                        <a:t>、物体受到的重力跟它的质量的关系为：</a:t>
                      </a:r>
                    </a:p>
                  </a:txBody>
                  <a:tcPr marL="68411" marR="68411" marT="34290" marB="34290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459" name="对象 18458"/>
          <p:cNvGraphicFramePr>
            <a:graphicFrameLocks noChangeAspect="1"/>
          </p:cNvGraphicFramePr>
          <p:nvPr/>
        </p:nvGraphicFramePr>
        <p:xfrm>
          <a:off x="2579066" y="3198018"/>
          <a:ext cx="3232879" cy="615554"/>
        </p:xfrm>
        <a:graphic>
          <a:graphicData uri="http://schemas.openxmlformats.org/presentationml/2006/ole">
            <p:oleObj spid="_x0000_s1026" r:id="rId4" imgW="2600000" imgH="704948" progId="PBrush">
              <p:embed/>
            </p:oleObj>
          </a:graphicData>
        </a:graphic>
      </p:graphicFrame>
      <p:graphicFrame>
        <p:nvGraphicFramePr>
          <p:cNvPr id="18460" name="表格 18459"/>
          <p:cNvGraphicFramePr/>
          <p:nvPr/>
        </p:nvGraphicFramePr>
        <p:xfrm>
          <a:off x="1663359" y="3915966"/>
          <a:ext cx="5871916" cy="710222"/>
        </p:xfrm>
        <a:graphic>
          <a:graphicData uri="http://schemas.openxmlformats.org/drawingml/2006/table">
            <a:tbl>
              <a:tblPr/>
              <a:tblGrid>
                <a:gridCol w="5871916"/>
              </a:tblGrid>
              <a:tr h="71022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100" b="1">
                          <a:solidFill>
                            <a:srgbClr val="0000FF"/>
                          </a:solidFill>
                        </a:rPr>
                        <a:t>说明：</a:t>
                      </a:r>
                      <a:r>
                        <a:rPr lang="en-US" altLang="zh-CN" sz="2100" b="1">
                          <a:solidFill>
                            <a:srgbClr val="0000FF"/>
                          </a:solidFill>
                        </a:rPr>
                        <a:t>m</a:t>
                      </a:r>
                      <a:r>
                        <a:rPr lang="zh-CN" altLang="en-US" sz="2100" b="1">
                          <a:solidFill>
                            <a:srgbClr val="0000FF"/>
                          </a:solidFill>
                        </a:rPr>
                        <a:t>单位用</a:t>
                      </a:r>
                      <a:r>
                        <a:rPr lang="en-US" altLang="zh-CN" sz="2100" b="1">
                          <a:solidFill>
                            <a:srgbClr val="0000FF"/>
                          </a:solidFill>
                        </a:rPr>
                        <a:t>Kg</a:t>
                      </a:r>
                      <a:r>
                        <a:rPr lang="zh-CN" altLang="en-US" sz="2100" b="1">
                          <a:solidFill>
                            <a:srgbClr val="0000FF"/>
                          </a:solidFill>
                        </a:rPr>
                        <a:t>，重力</a:t>
                      </a:r>
                      <a:r>
                        <a:rPr lang="en-US" altLang="zh-CN" sz="2100" b="1">
                          <a:solidFill>
                            <a:srgbClr val="0000FF"/>
                          </a:solidFill>
                        </a:rPr>
                        <a:t>G</a:t>
                      </a:r>
                      <a:r>
                        <a:rPr lang="zh-CN" altLang="en-US" sz="2100" b="1">
                          <a:solidFill>
                            <a:srgbClr val="0000FF"/>
                          </a:solidFill>
                        </a:rPr>
                        <a:t>的单位才是</a:t>
                      </a:r>
                      <a:r>
                        <a:rPr lang="en-US" altLang="zh-CN" sz="2100" b="1">
                          <a:solidFill>
                            <a:srgbClr val="0000FF"/>
                          </a:solidFill>
                        </a:rPr>
                        <a:t>N</a:t>
                      </a:r>
                      <a:r>
                        <a:rPr lang="zh-CN" altLang="en-US" sz="2100" b="1">
                          <a:solidFill>
                            <a:srgbClr val="0000FF"/>
                          </a:solidFill>
                        </a:rPr>
                        <a:t>，粗略计算可取值为</a:t>
                      </a:r>
                      <a:r>
                        <a:rPr lang="en-US" altLang="zh-CN" sz="2100" b="1">
                          <a:solidFill>
                            <a:srgbClr val="0000FF"/>
                          </a:solidFill>
                        </a:rPr>
                        <a:t>g= 10N/Kg</a:t>
                      </a:r>
                      <a:r>
                        <a:rPr lang="zh-CN" altLang="en-US" sz="2100" b="1">
                          <a:solidFill>
                            <a:srgbClr val="0000FF"/>
                          </a:solidFill>
                        </a:rPr>
                        <a:t>。</a:t>
                      </a:r>
                    </a:p>
                  </a:txBody>
                  <a:tcPr marL="68411" marR="68411" marT="34279" marB="34279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66" name="圆角矩形标注 18465"/>
          <p:cNvSpPr>
            <a:spLocks noChangeArrowheads="1"/>
          </p:cNvSpPr>
          <p:nvPr/>
        </p:nvSpPr>
        <p:spPr bwMode="auto">
          <a:xfrm>
            <a:off x="3764374" y="2895601"/>
            <a:ext cx="3932426" cy="1079897"/>
          </a:xfrm>
          <a:prstGeom prst="wedgeRoundRectCallout">
            <a:avLst>
              <a:gd name="adj1" fmla="val -42810"/>
              <a:gd name="adj2" fmla="val 77120"/>
              <a:gd name="adj3" fmla="val 16667"/>
            </a:avLst>
          </a:prstGeom>
          <a:solidFill>
            <a:schemeClr val="accent2"/>
          </a:solidFill>
          <a:ln w="25400">
            <a:solidFill>
              <a:srgbClr val="0000FF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补充说明：</a:t>
            </a:r>
            <a:r>
              <a:rPr lang="zh-CN" altLang="en-US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不同地方，重力与质量的比值一般不同，随纬度的增高</a:t>
            </a:r>
            <a:r>
              <a:rPr lang="en-US" altLang="zh-CN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g</a:t>
            </a:r>
            <a:r>
              <a:rPr lang="zh-CN" altLang="en-US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值增大，赤道最小，极点最大。</a:t>
            </a: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4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84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84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84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84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84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84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文本框 19458"/>
          <p:cNvSpPr txBox="1">
            <a:spLocks noChangeArrowheads="1"/>
          </p:cNvSpPr>
          <p:nvPr/>
        </p:nvSpPr>
        <p:spPr bwMode="auto">
          <a:xfrm>
            <a:off x="2804726" y="4057650"/>
            <a:ext cx="4959773" cy="833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95" b="1" dirty="0">
                <a:latin typeface="Times New Roman" panose="02020603050405020304" charset="0"/>
                <a:ea typeface="楷体_GB2312" pitchFamily="1" charset="-122"/>
              </a:rPr>
              <a:t>        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以质量为横坐标、重力为纵坐标描点。连接这些点，你发现什么？</a:t>
            </a:r>
            <a:endParaRPr lang="zh-CN" altLang="en-US" sz="2095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楷体_GB2312" pitchFamily="1" charset="-122"/>
            </a:endParaRPr>
          </a:p>
        </p:txBody>
      </p:sp>
      <p:sp>
        <p:nvSpPr>
          <p:cNvPr id="30723" name="文本框 19459"/>
          <p:cNvSpPr txBox="1">
            <a:spLocks noChangeArrowheads="1"/>
          </p:cNvSpPr>
          <p:nvPr/>
        </p:nvSpPr>
        <p:spPr bwMode="auto">
          <a:xfrm>
            <a:off x="2348655" y="514350"/>
            <a:ext cx="4914641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隶书" panose="02010509060101010101" pitchFamily="1" charset="-122"/>
              </a:rPr>
              <a:t>重力与质量关系的图象</a:t>
            </a:r>
          </a:p>
        </p:txBody>
      </p:sp>
      <p:pic>
        <p:nvPicPr>
          <p:cNvPr id="30724" name="图片 1946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526"/>
          <a:stretch>
            <a:fillRect/>
          </a:stretch>
        </p:blipFill>
        <p:spPr bwMode="auto">
          <a:xfrm>
            <a:off x="3032761" y="1028700"/>
            <a:ext cx="3156867" cy="314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2048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526"/>
          <a:stretch>
            <a:fillRect/>
          </a:stretch>
        </p:blipFill>
        <p:spPr bwMode="auto">
          <a:xfrm>
            <a:off x="3032761" y="1028700"/>
            <a:ext cx="3156867" cy="314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椭圆 20482"/>
          <p:cNvSpPr>
            <a:spLocks noChangeArrowheads="1"/>
          </p:cNvSpPr>
          <p:nvPr/>
        </p:nvSpPr>
        <p:spPr bwMode="auto">
          <a:xfrm>
            <a:off x="5218102" y="1790700"/>
            <a:ext cx="57009" cy="571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4" name="椭圆 20483"/>
          <p:cNvSpPr>
            <a:spLocks noChangeArrowheads="1"/>
          </p:cNvSpPr>
          <p:nvPr/>
        </p:nvSpPr>
        <p:spPr bwMode="auto">
          <a:xfrm>
            <a:off x="3811882" y="3200401"/>
            <a:ext cx="57009" cy="571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48" name="文本框 20484"/>
          <p:cNvSpPr txBox="1">
            <a:spLocks noChangeArrowheads="1"/>
          </p:cNvSpPr>
          <p:nvPr/>
        </p:nvSpPr>
        <p:spPr bwMode="auto">
          <a:xfrm>
            <a:off x="3602849" y="3886201"/>
            <a:ext cx="627098" cy="37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charset="0"/>
              </a:rPr>
              <a:t>0.05</a:t>
            </a:r>
          </a:p>
        </p:txBody>
      </p:sp>
      <p:sp>
        <p:nvSpPr>
          <p:cNvPr id="31749" name="文本框 20485"/>
          <p:cNvSpPr txBox="1">
            <a:spLocks noChangeArrowheads="1"/>
          </p:cNvSpPr>
          <p:nvPr/>
        </p:nvSpPr>
        <p:spPr bwMode="auto">
          <a:xfrm>
            <a:off x="2804726" y="3086100"/>
            <a:ext cx="456071" cy="647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charset="0"/>
              </a:rPr>
              <a:t>0.5</a:t>
            </a:r>
          </a:p>
        </p:txBody>
      </p:sp>
      <p:sp>
        <p:nvSpPr>
          <p:cNvPr id="20487" name="椭圆 20486"/>
          <p:cNvSpPr>
            <a:spLocks noChangeArrowheads="1"/>
          </p:cNvSpPr>
          <p:nvPr/>
        </p:nvSpPr>
        <p:spPr bwMode="auto">
          <a:xfrm>
            <a:off x="4514992" y="2505076"/>
            <a:ext cx="57009" cy="571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8" name="直接连接符 20487"/>
          <p:cNvSpPr>
            <a:spLocks noChangeShapeType="1"/>
          </p:cNvSpPr>
          <p:nvPr/>
        </p:nvSpPr>
        <p:spPr bwMode="auto">
          <a:xfrm flipV="1">
            <a:off x="3127775" y="1600200"/>
            <a:ext cx="2346866" cy="2343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2" name="文本框 20488"/>
          <p:cNvSpPr txBox="1">
            <a:spLocks noChangeArrowheads="1"/>
          </p:cNvSpPr>
          <p:nvPr/>
        </p:nvSpPr>
        <p:spPr bwMode="auto">
          <a:xfrm>
            <a:off x="2918742" y="2391966"/>
            <a:ext cx="285044" cy="37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charset="0"/>
              </a:rPr>
              <a:t>1</a:t>
            </a:r>
          </a:p>
        </p:txBody>
      </p:sp>
      <p:sp>
        <p:nvSpPr>
          <p:cNvPr id="31753" name="文本框 20489"/>
          <p:cNvSpPr txBox="1">
            <a:spLocks noChangeArrowheads="1"/>
          </p:cNvSpPr>
          <p:nvPr/>
        </p:nvSpPr>
        <p:spPr bwMode="auto">
          <a:xfrm>
            <a:off x="4343966" y="3886201"/>
            <a:ext cx="456071" cy="647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charset="0"/>
              </a:rPr>
              <a:t>0.1</a:t>
            </a:r>
          </a:p>
        </p:txBody>
      </p:sp>
      <p:sp>
        <p:nvSpPr>
          <p:cNvPr id="31754" name="文本框 20490"/>
          <p:cNvSpPr txBox="1">
            <a:spLocks noChangeArrowheads="1"/>
          </p:cNvSpPr>
          <p:nvPr/>
        </p:nvSpPr>
        <p:spPr bwMode="auto">
          <a:xfrm>
            <a:off x="5009069" y="3914776"/>
            <a:ext cx="456071" cy="647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charset="0"/>
              </a:rPr>
              <a:t>0.15</a:t>
            </a:r>
          </a:p>
        </p:txBody>
      </p:sp>
      <p:sp>
        <p:nvSpPr>
          <p:cNvPr id="31755" name="文本框 20491"/>
          <p:cNvSpPr txBox="1">
            <a:spLocks noChangeArrowheads="1"/>
          </p:cNvSpPr>
          <p:nvPr/>
        </p:nvSpPr>
        <p:spPr bwMode="auto">
          <a:xfrm>
            <a:off x="2823728" y="1685925"/>
            <a:ext cx="399062" cy="647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charset="0"/>
              </a:rPr>
              <a:t>1.5</a:t>
            </a:r>
          </a:p>
        </p:txBody>
      </p:sp>
      <p:sp>
        <p:nvSpPr>
          <p:cNvPr id="31756" name="文本框 20492"/>
          <p:cNvSpPr txBox="1">
            <a:spLocks noChangeArrowheads="1"/>
          </p:cNvSpPr>
          <p:nvPr/>
        </p:nvSpPr>
        <p:spPr bwMode="auto">
          <a:xfrm>
            <a:off x="2348655" y="514350"/>
            <a:ext cx="4914641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395">
                <a:solidFill>
                  <a:srgbClr val="FF0066"/>
                </a:solidFill>
                <a:latin typeface="Times New Roman" panose="02020603050405020304" charset="0"/>
                <a:ea typeface="隶书" panose="02010509060101010101" pitchFamily="1" charset="-122"/>
              </a:rPr>
              <a:t>重力与质量关系的图象</a:t>
            </a:r>
          </a:p>
        </p:txBody>
      </p:sp>
    </p:spTree>
    <p:custDataLst>
      <p:tags r:id="rId1"/>
    </p:custData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21506"/>
          <p:cNvSpPr>
            <a:spLocks noChangeArrowheads="1"/>
          </p:cNvSpPr>
          <p:nvPr/>
        </p:nvSpPr>
        <p:spPr bwMode="auto">
          <a:xfrm>
            <a:off x="2006600" y="742951"/>
            <a:ext cx="2679418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（</a:t>
            </a:r>
            <a:r>
              <a:rPr lang="en-US" altLang="zh-CN" sz="24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6</a:t>
            </a:r>
            <a:r>
              <a:rPr lang="zh-CN" altLang="en-US" sz="24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）得出结论：</a:t>
            </a:r>
          </a:p>
        </p:txBody>
      </p:sp>
      <p:sp>
        <p:nvSpPr>
          <p:cNvPr id="21508" name="文本框 21507"/>
          <p:cNvSpPr txBox="1">
            <a:spLocks noChangeArrowheads="1"/>
          </p:cNvSpPr>
          <p:nvPr/>
        </p:nvSpPr>
        <p:spPr bwMode="auto">
          <a:xfrm>
            <a:off x="2519680" y="2057400"/>
            <a:ext cx="4389684" cy="7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095">
                <a:latin typeface="Times New Roman" panose="02020603050405020304" charset="0"/>
                <a:ea typeface="黑体" panose="02010609060101010101" pitchFamily="49" charset="-122"/>
              </a:rPr>
              <a:t>物体受到的重力大小跟它的质量成＿＿＿＿关系。</a:t>
            </a:r>
          </a:p>
        </p:txBody>
      </p:sp>
      <p:sp>
        <p:nvSpPr>
          <p:cNvPr id="21509" name="文本框 21508"/>
          <p:cNvSpPr txBox="1">
            <a:spLocks noChangeArrowheads="1"/>
          </p:cNvSpPr>
          <p:nvPr/>
        </p:nvSpPr>
        <p:spPr bwMode="auto">
          <a:xfrm>
            <a:off x="2519680" y="2914651"/>
            <a:ext cx="4731738" cy="7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095">
                <a:latin typeface="Times New Roman" panose="02020603050405020304" charset="0"/>
                <a:ea typeface="黑体" panose="02010609060101010101" pitchFamily="49" charset="-122"/>
              </a:rPr>
              <a:t>物重跟质量的比约等于＿＿＿</a:t>
            </a:r>
            <a:r>
              <a:rPr lang="en-US" altLang="zh-CN" sz="2095">
                <a:latin typeface="Times New Roman" panose="02020603050405020304" charset="0"/>
                <a:ea typeface="黑体" panose="02010609060101010101" pitchFamily="49" charset="-122"/>
              </a:rPr>
              <a:t>N/kg</a:t>
            </a:r>
            <a:r>
              <a:rPr lang="zh-CN" altLang="en-US" sz="2095">
                <a:latin typeface="Times New Roman" panose="02020603050405020304" charset="0"/>
                <a:ea typeface="黑体" panose="02010609060101010101" pitchFamily="49" charset="-122"/>
              </a:rPr>
              <a:t>，是个定值。</a:t>
            </a:r>
          </a:p>
        </p:txBody>
      </p:sp>
      <p:sp>
        <p:nvSpPr>
          <p:cNvPr id="21510" name="文本框 21509"/>
          <p:cNvSpPr txBox="1">
            <a:spLocks noChangeArrowheads="1"/>
          </p:cNvSpPr>
          <p:nvPr/>
        </p:nvSpPr>
        <p:spPr bwMode="auto">
          <a:xfrm>
            <a:off x="2576689" y="2343151"/>
            <a:ext cx="1254196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395">
                <a:solidFill>
                  <a:srgbClr val="FF0000"/>
                </a:solidFill>
                <a:latin typeface="Times New Roman" panose="02020603050405020304" charset="0"/>
                <a:ea typeface="华文新魏" panose="02010800040101010101" pitchFamily="2" charset="-122"/>
              </a:rPr>
              <a:t>正比</a:t>
            </a:r>
          </a:p>
        </p:txBody>
      </p:sp>
      <p:sp>
        <p:nvSpPr>
          <p:cNvPr id="21511" name="文本框 21510"/>
          <p:cNvSpPr txBox="1">
            <a:spLocks noChangeArrowheads="1"/>
          </p:cNvSpPr>
          <p:nvPr/>
        </p:nvSpPr>
        <p:spPr bwMode="auto">
          <a:xfrm>
            <a:off x="5484142" y="2914651"/>
            <a:ext cx="798124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95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9.8</a:t>
            </a:r>
          </a:p>
        </p:txBody>
      </p:sp>
      <p:sp>
        <p:nvSpPr>
          <p:cNvPr id="32775" name="矩形 21511"/>
          <p:cNvSpPr>
            <a:spLocks noChangeArrowheads="1"/>
          </p:cNvSpPr>
          <p:nvPr/>
        </p:nvSpPr>
        <p:spPr bwMode="auto">
          <a:xfrm>
            <a:off x="2177626" y="1485900"/>
            <a:ext cx="433267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华文中宋" panose="02010600040101010101" pitchFamily="2" charset="-122"/>
              </a:rPr>
              <a:t>物体重力大小与质量有关。</a:t>
            </a:r>
          </a:p>
        </p:txBody>
      </p:sp>
    </p:spTree>
    <p:custDataLst>
      <p:tags r:id="rId1"/>
    </p:custData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5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coch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coch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  <p:bldP spid="215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文本框 22530"/>
          <p:cNvSpPr txBox="1">
            <a:spLocks noChangeArrowheads="1"/>
          </p:cNvSpPr>
          <p:nvPr/>
        </p:nvSpPr>
        <p:spPr bwMode="auto">
          <a:xfrm>
            <a:off x="1949591" y="571501"/>
            <a:ext cx="5529862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 b="1" dirty="0">
                <a:latin typeface="Times New Roman" panose="02020603050405020304" charset="0"/>
                <a:ea typeface="楷体_GB2312" pitchFamily="1" charset="-122"/>
              </a:rPr>
              <a:t>        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如果用</a:t>
            </a:r>
            <a:r>
              <a:rPr lang="en-US" altLang="zh-CN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G 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表示物体受到的重力，</a:t>
            </a:r>
            <a:r>
              <a:rPr lang="en-US" altLang="zh-CN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m 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表示物体的质量，</a:t>
            </a:r>
            <a:r>
              <a:rPr lang="en-US" altLang="zh-CN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g 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表示比值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9.8 N/kg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，重力跟质量的关系可以写作：</a:t>
            </a:r>
            <a:endParaRPr lang="zh-CN" altLang="en-US" sz="2095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楷体_GB2312" pitchFamily="1" charset="-122"/>
            </a:endParaRPr>
          </a:p>
        </p:txBody>
      </p:sp>
      <p:sp>
        <p:nvSpPr>
          <p:cNvPr id="22532" name="文本框 22531"/>
          <p:cNvSpPr txBox="1">
            <a:spLocks noChangeArrowheads="1"/>
          </p:cNvSpPr>
          <p:nvPr/>
        </p:nvSpPr>
        <p:spPr bwMode="auto">
          <a:xfrm>
            <a:off x="3944903" y="2114550"/>
            <a:ext cx="969151" cy="60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90" dirty="0">
                <a:solidFill>
                  <a:srgbClr val="FF5050"/>
                </a:solidFill>
                <a:latin typeface="Times New Roman" panose="02020603050405020304" charset="0"/>
                <a:ea typeface="隶书" panose="02010509060101010101" pitchFamily="1" charset="-122"/>
              </a:rPr>
              <a:t>或</a:t>
            </a:r>
          </a:p>
        </p:txBody>
      </p:sp>
      <p:pic>
        <p:nvPicPr>
          <p:cNvPr id="22533" name="图片 225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0259" y="1751409"/>
            <a:ext cx="1539240" cy="1346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图片 225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046" y="2000251"/>
            <a:ext cx="2305297" cy="882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22534"/>
          <p:cNvGrpSpPr/>
          <p:nvPr/>
        </p:nvGrpSpPr>
        <p:grpSpPr bwMode="auto">
          <a:xfrm>
            <a:off x="2975751" y="3207544"/>
            <a:ext cx="1167496" cy="1033463"/>
            <a:chOff x="0" y="0"/>
            <a:chExt cx="983" cy="868"/>
          </a:xfrm>
        </p:grpSpPr>
        <p:sp>
          <p:nvSpPr>
            <p:cNvPr id="33799" name="文本框 22535"/>
            <p:cNvSpPr txBox="1">
              <a:spLocks noChangeArrowheads="1"/>
            </p:cNvSpPr>
            <p:nvPr/>
          </p:nvSpPr>
          <p:spPr bwMode="auto">
            <a:xfrm>
              <a:off x="0" y="0"/>
              <a:ext cx="940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395" b="1">
                  <a:solidFill>
                    <a:srgbClr val="FF5050"/>
                  </a:solidFill>
                  <a:latin typeface="Times New Roman" panose="02020603050405020304" charset="0"/>
                </a:rPr>
                <a:t>G ——</a:t>
              </a:r>
            </a:p>
          </p:txBody>
        </p:sp>
        <p:sp>
          <p:nvSpPr>
            <p:cNvPr id="33800" name="文本框 22536"/>
            <p:cNvSpPr txBox="1">
              <a:spLocks noChangeArrowheads="1"/>
            </p:cNvSpPr>
            <p:nvPr/>
          </p:nvSpPr>
          <p:spPr bwMode="auto">
            <a:xfrm>
              <a:off x="0" y="480"/>
              <a:ext cx="98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395" b="1">
                  <a:solidFill>
                    <a:srgbClr val="FF5050"/>
                  </a:solidFill>
                  <a:latin typeface="Times New Roman" panose="02020603050405020304" charset="0"/>
                </a:rPr>
                <a:t>M ——</a:t>
              </a:r>
            </a:p>
          </p:txBody>
        </p:sp>
      </p:grpSp>
      <p:sp>
        <p:nvSpPr>
          <p:cNvPr id="22538" name="矩形 22537"/>
          <p:cNvSpPr>
            <a:spLocks noChangeArrowheads="1"/>
          </p:cNvSpPr>
          <p:nvPr/>
        </p:nvSpPr>
        <p:spPr bwMode="auto">
          <a:xfrm>
            <a:off x="3944904" y="3200400"/>
            <a:ext cx="3465665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395">
                <a:solidFill>
                  <a:srgbClr val="FF5050"/>
                </a:solidFill>
                <a:latin typeface="Times New Roman" panose="02020603050405020304" charset="0"/>
                <a:ea typeface="隶书" panose="02010509060101010101" pitchFamily="1" charset="-122"/>
              </a:rPr>
              <a:t>重力</a:t>
            </a:r>
            <a:r>
              <a:rPr lang="en-US" altLang="zh-CN" sz="2395">
                <a:solidFill>
                  <a:srgbClr val="FF5050"/>
                </a:solidFill>
                <a:latin typeface="Times New Roman" panose="02020603050405020304" charset="0"/>
                <a:ea typeface="隶书" panose="02010509060101010101" pitchFamily="1" charset="-122"/>
              </a:rPr>
              <a:t>——</a:t>
            </a:r>
            <a:r>
              <a:rPr lang="zh-CN" altLang="en-US" sz="2395">
                <a:solidFill>
                  <a:srgbClr val="FF5050"/>
                </a:solidFill>
                <a:latin typeface="Times New Roman" panose="02020603050405020304" charset="0"/>
                <a:ea typeface="隶书" panose="02010509060101010101" pitchFamily="1" charset="-122"/>
              </a:rPr>
              <a:t>牛顿</a:t>
            </a:r>
            <a:r>
              <a:rPr lang="zh-CN" altLang="en-US" sz="2395" b="1">
                <a:solidFill>
                  <a:srgbClr val="FF5050"/>
                </a:solidFill>
                <a:latin typeface="Times New Roman" panose="02020603050405020304" charset="0"/>
                <a:ea typeface="隶书" panose="02010509060101010101" pitchFamily="1" charset="-122"/>
              </a:rPr>
              <a:t>（</a:t>
            </a:r>
            <a:r>
              <a:rPr lang="en-US" altLang="zh-CN" sz="2395" b="1">
                <a:solidFill>
                  <a:srgbClr val="FF5050"/>
                </a:solidFill>
                <a:latin typeface="Times New Roman" panose="02020603050405020304" charset="0"/>
                <a:ea typeface="隶书" panose="02010509060101010101" pitchFamily="1" charset="-122"/>
              </a:rPr>
              <a:t>N</a:t>
            </a:r>
            <a:r>
              <a:rPr lang="zh-CN" altLang="en-US" sz="2395" b="1">
                <a:solidFill>
                  <a:srgbClr val="FF5050"/>
                </a:solidFill>
                <a:latin typeface="Times New Roman" panose="02020603050405020304" charset="0"/>
                <a:ea typeface="隶书" panose="02010509060101010101" pitchFamily="1" charset="-122"/>
              </a:rPr>
              <a:t>）</a:t>
            </a:r>
          </a:p>
        </p:txBody>
      </p:sp>
      <p:sp>
        <p:nvSpPr>
          <p:cNvPr id="22539" name="矩形 22538"/>
          <p:cNvSpPr>
            <a:spLocks noChangeArrowheads="1"/>
          </p:cNvSpPr>
          <p:nvPr/>
        </p:nvSpPr>
        <p:spPr bwMode="auto">
          <a:xfrm>
            <a:off x="3944902" y="3829051"/>
            <a:ext cx="3591560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395">
                <a:solidFill>
                  <a:srgbClr val="FF5050"/>
                </a:solidFill>
                <a:latin typeface="Times New Roman" panose="02020603050405020304" charset="0"/>
                <a:ea typeface="隶书" panose="02010509060101010101" pitchFamily="1" charset="-122"/>
              </a:rPr>
              <a:t>质量</a:t>
            </a:r>
            <a:r>
              <a:rPr lang="en-US" altLang="zh-CN" sz="2395">
                <a:solidFill>
                  <a:srgbClr val="FF5050"/>
                </a:solidFill>
                <a:latin typeface="Times New Roman" panose="02020603050405020304" charset="0"/>
                <a:ea typeface="隶书" panose="02010509060101010101" pitchFamily="1" charset="-122"/>
              </a:rPr>
              <a:t>——</a:t>
            </a:r>
            <a:r>
              <a:rPr lang="zh-CN" altLang="en-US" sz="2395">
                <a:solidFill>
                  <a:srgbClr val="FF5050"/>
                </a:solidFill>
                <a:latin typeface="Times New Roman" panose="02020603050405020304" charset="0"/>
                <a:ea typeface="隶书" panose="02010509060101010101" pitchFamily="1" charset="-122"/>
              </a:rPr>
              <a:t>千克</a:t>
            </a:r>
            <a:r>
              <a:rPr lang="zh-CN" altLang="en-US" sz="2395" b="1">
                <a:solidFill>
                  <a:srgbClr val="FF5050"/>
                </a:solidFill>
                <a:latin typeface="Times New Roman" panose="02020603050405020304" charset="0"/>
                <a:ea typeface="隶书" panose="02010509060101010101" pitchFamily="1" charset="-122"/>
              </a:rPr>
              <a:t>（</a:t>
            </a:r>
            <a:r>
              <a:rPr lang="en-US" altLang="zh-CN" sz="2395" b="1">
                <a:solidFill>
                  <a:srgbClr val="FF5050"/>
                </a:solidFill>
                <a:latin typeface="Times New Roman" panose="02020603050405020304" charset="0"/>
                <a:ea typeface="隶书" panose="02010509060101010101" pitchFamily="1" charset="-122"/>
              </a:rPr>
              <a:t>kg</a:t>
            </a:r>
            <a:r>
              <a:rPr lang="zh-CN" altLang="en-US" sz="2395" b="1">
                <a:solidFill>
                  <a:srgbClr val="FF5050"/>
                </a:solidFill>
                <a:latin typeface="Times New Roman" panose="02020603050405020304" charset="0"/>
                <a:ea typeface="隶书" panose="02010509060101010101" pitchFamily="1" charset="-122"/>
              </a:rPr>
              <a:t>）</a:t>
            </a:r>
          </a:p>
        </p:txBody>
      </p:sp>
    </p:spTree>
    <p:custDataLst>
      <p:tags r:id="rId1"/>
    </p:custData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8" grpId="0"/>
      <p:bldP spid="225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23554"/>
          <p:cNvGraphicFramePr>
            <a:graphicFrameLocks noChangeAspect="1"/>
          </p:cNvGraphicFramePr>
          <p:nvPr/>
        </p:nvGraphicFramePr>
        <p:xfrm>
          <a:off x="2063609" y="971551"/>
          <a:ext cx="2783934" cy="665559"/>
        </p:xfrm>
        <a:graphic>
          <a:graphicData uri="http://schemas.openxmlformats.org/presentationml/2006/ole">
            <p:oleObj spid="_x0000_s2050" r:id="rId5" imgW="850531" imgH="203112" progId="Equation.3">
              <p:embed/>
            </p:oleObj>
          </a:graphicData>
        </a:graphic>
      </p:graphicFrame>
      <p:sp>
        <p:nvSpPr>
          <p:cNvPr id="23556" name="文本框 23555"/>
          <p:cNvSpPr txBox="1">
            <a:spLocks noChangeArrowheads="1"/>
          </p:cNvSpPr>
          <p:nvPr/>
        </p:nvSpPr>
        <p:spPr bwMode="auto">
          <a:xfrm>
            <a:off x="2063610" y="3314701"/>
            <a:ext cx="5472853" cy="461908"/>
          </a:xfrm>
          <a:prstGeom prst="rect">
            <a:avLst/>
          </a:prstGeom>
          <a:noFill/>
          <a:ln w="38100">
            <a:solidFill>
              <a:srgbClr val="00CC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>
                <a:solidFill>
                  <a:schemeClr val="tx2"/>
                </a:solidFill>
                <a:latin typeface="Times New Roman" panose="02020603050405020304" charset="0"/>
                <a:ea typeface="隶书" panose="02010509060101010101" pitchFamily="1" charset="-122"/>
              </a:rPr>
              <a:t>注：粗略计算时，可取 </a:t>
            </a:r>
            <a:r>
              <a:rPr lang="en-US" altLang="zh-CN" sz="2395" b="1" i="1">
                <a:solidFill>
                  <a:schemeClr val="tx2"/>
                </a:solidFill>
                <a:latin typeface="Times New Roman" panose="02020603050405020304" charset="0"/>
                <a:ea typeface="隶书" panose="02010509060101010101" pitchFamily="1" charset="-122"/>
              </a:rPr>
              <a:t>g = </a:t>
            </a:r>
            <a:r>
              <a:rPr lang="en-US" altLang="zh-CN" sz="2395" b="1">
                <a:solidFill>
                  <a:schemeClr val="tx2"/>
                </a:solidFill>
                <a:latin typeface="Times New Roman" panose="02020603050405020304" charset="0"/>
                <a:ea typeface="隶书" panose="02010509060101010101" pitchFamily="1" charset="-122"/>
              </a:rPr>
              <a:t>10N/kg</a:t>
            </a:r>
            <a:r>
              <a:rPr lang="zh-CN" altLang="en-US" sz="2395">
                <a:solidFill>
                  <a:schemeClr val="tx2"/>
                </a:solidFill>
                <a:latin typeface="Times New Roman" panose="02020603050405020304" charset="0"/>
                <a:ea typeface="隶书" panose="02010509060101010101" pitchFamily="1" charset="-122"/>
              </a:rPr>
              <a:t>。</a:t>
            </a:r>
            <a:endParaRPr lang="zh-CN" altLang="en-US" sz="2395">
              <a:solidFill>
                <a:schemeClr val="tx2"/>
              </a:solidFill>
              <a:latin typeface="Times New Roman" panose="02020603050405020304" charset="0"/>
            </a:endParaRPr>
          </a:p>
        </p:txBody>
      </p:sp>
      <p:sp>
        <p:nvSpPr>
          <p:cNvPr id="23557" name="文本框 23556"/>
          <p:cNvSpPr txBox="1">
            <a:spLocks noChangeArrowheads="1"/>
          </p:cNvSpPr>
          <p:nvPr/>
        </p:nvSpPr>
        <p:spPr bwMode="auto">
          <a:xfrm>
            <a:off x="1949592" y="1885950"/>
            <a:ext cx="5586871" cy="1385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395" b="1" i="1">
                <a:latin typeface="Times New Roman" panose="02020603050405020304" charset="0"/>
                <a:ea typeface="幼圆" panose="02010509060101010101" pitchFamily="1" charset="-122"/>
              </a:rPr>
              <a:t>g </a:t>
            </a:r>
            <a:r>
              <a:rPr lang="zh-CN" altLang="en-US" sz="2395" b="1">
                <a:latin typeface="Times New Roman" panose="02020603050405020304" charset="0"/>
                <a:ea typeface="幼圆" panose="02010509060101010101" pitchFamily="1" charset="-122"/>
              </a:rPr>
              <a:t>表示的</a:t>
            </a:r>
            <a:r>
              <a:rPr lang="zh-CN" altLang="en-US" sz="2395" b="1">
                <a:solidFill>
                  <a:srgbClr val="FF0000"/>
                </a:solidFill>
                <a:latin typeface="Times New Roman" panose="02020603050405020304" charset="0"/>
                <a:ea typeface="幼圆" panose="02010509060101010101" pitchFamily="1" charset="-122"/>
              </a:rPr>
              <a:t>物理意义</a:t>
            </a:r>
            <a:r>
              <a:rPr lang="zh-CN" altLang="en-US" sz="2395" b="1">
                <a:latin typeface="Times New Roman" panose="02020603050405020304" charset="0"/>
                <a:ea typeface="幼圆" panose="02010509060101010101" pitchFamily="1" charset="-122"/>
              </a:rPr>
              <a:t>是：</a:t>
            </a:r>
          </a:p>
          <a:p>
            <a:pPr>
              <a:spcBef>
                <a:spcPct val="50000"/>
              </a:spcBef>
            </a:pPr>
            <a:r>
              <a:rPr lang="zh-CN" altLang="en-US" sz="2395" b="1">
                <a:latin typeface="Times New Roman" panose="02020603050405020304" charset="0"/>
                <a:ea typeface="幼圆" panose="02010509060101010101" pitchFamily="1" charset="-122"/>
              </a:rPr>
              <a:t>        质量为</a:t>
            </a:r>
            <a:r>
              <a:rPr lang="en-US" altLang="zh-CN" sz="2395" b="1">
                <a:solidFill>
                  <a:srgbClr val="FF0000"/>
                </a:solidFill>
                <a:latin typeface="Times New Roman" panose="02020603050405020304" charset="0"/>
                <a:ea typeface="幼圆" panose="02010509060101010101" pitchFamily="1" charset="-122"/>
              </a:rPr>
              <a:t>1</a:t>
            </a:r>
            <a:r>
              <a:rPr lang="zh-CN" altLang="en-US" sz="2395" b="1">
                <a:solidFill>
                  <a:srgbClr val="FF0000"/>
                </a:solidFill>
                <a:latin typeface="Times New Roman" panose="02020603050405020304" charset="0"/>
                <a:ea typeface="幼圆" panose="02010509060101010101" pitchFamily="1" charset="-122"/>
              </a:rPr>
              <a:t>千克</a:t>
            </a:r>
            <a:r>
              <a:rPr lang="zh-CN" altLang="en-US" sz="2395" b="1">
                <a:latin typeface="Times New Roman" panose="02020603050405020304" charset="0"/>
                <a:ea typeface="幼圆" panose="02010509060101010101" pitchFamily="1" charset="-122"/>
              </a:rPr>
              <a:t>的物体，它所受到重力大小为</a:t>
            </a:r>
            <a:r>
              <a:rPr lang="en-US" altLang="zh-CN" sz="2395" b="1">
                <a:solidFill>
                  <a:srgbClr val="FF0000"/>
                </a:solidFill>
                <a:latin typeface="Times New Roman" panose="02020603050405020304" charset="0"/>
                <a:ea typeface="幼圆" panose="02010509060101010101" pitchFamily="1" charset="-122"/>
              </a:rPr>
              <a:t>9.8 N</a:t>
            </a:r>
            <a:r>
              <a:rPr lang="zh-CN" altLang="en-US" sz="2395" b="1">
                <a:latin typeface="Times New Roman" panose="02020603050405020304" charset="0"/>
                <a:ea typeface="幼圆" panose="02010509060101010101" pitchFamily="1" charset="-122"/>
              </a:rPr>
              <a:t>。</a:t>
            </a:r>
          </a:p>
        </p:txBody>
      </p:sp>
    </p:spTree>
    <p:custDataLst>
      <p:tags r:id="rId2"/>
    </p:custData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5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24578"/>
          <p:cNvSpPr>
            <a:spLocks noChangeArrowheads="1"/>
          </p:cNvSpPr>
          <p:nvPr/>
        </p:nvSpPr>
        <p:spPr bwMode="auto">
          <a:xfrm>
            <a:off x="2462671" y="2686051"/>
            <a:ext cx="461772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sz="2095" b="1" dirty="0">
                <a:solidFill>
                  <a:srgbClr val="0000FF"/>
                </a:solidFill>
                <a:latin typeface="Times New Roman" panose="02020603050405020304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物体重力大小与位置有关。</a:t>
            </a:r>
            <a:endParaRPr lang="zh-CN" altLang="en-US" sz="2095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</a:endParaRPr>
          </a:p>
        </p:txBody>
      </p:sp>
      <p:sp>
        <p:nvSpPr>
          <p:cNvPr id="35843" name="矩形 24579"/>
          <p:cNvSpPr>
            <a:spLocks noChangeArrowheads="1"/>
          </p:cNvSpPr>
          <p:nvPr/>
        </p:nvSpPr>
        <p:spPr bwMode="auto">
          <a:xfrm>
            <a:off x="2462672" y="2114550"/>
            <a:ext cx="467472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sz="2095" b="1" dirty="0">
                <a:solidFill>
                  <a:srgbClr val="0000FF"/>
                </a:solidFill>
                <a:latin typeface="Times New Roman" panose="02020603050405020304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物体重力大小与形状无关。</a:t>
            </a:r>
            <a:endParaRPr lang="zh-CN" altLang="en-US" sz="2095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</a:endParaRPr>
          </a:p>
        </p:txBody>
      </p:sp>
      <p:sp>
        <p:nvSpPr>
          <p:cNvPr id="35844" name="文本框 24580"/>
          <p:cNvSpPr txBox="1">
            <a:spLocks noChangeArrowheads="1"/>
          </p:cNvSpPr>
          <p:nvPr/>
        </p:nvSpPr>
        <p:spPr bwMode="auto">
          <a:xfrm>
            <a:off x="2348654" y="1485900"/>
            <a:ext cx="2275605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隶书" panose="02010509060101010101" pitchFamily="1" charset="-122"/>
              </a:rPr>
              <a:t>怎样探究：</a:t>
            </a:r>
          </a:p>
        </p:txBody>
      </p:sp>
      <p:pic>
        <p:nvPicPr>
          <p:cNvPr id="35845" name="图片 24581" descr="b_36F6CF96F355F8511A56C4E2C0077C7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9947" y="1085850"/>
            <a:ext cx="755368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>
    <p:randomBa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11" descr="失重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322" y="1650263"/>
            <a:ext cx="2358762" cy="279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牛顿的故事2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8573" y="761658"/>
            <a:ext cx="3140240" cy="4050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WordArt 10"/>
          <p:cNvSpPr>
            <a:spLocks noChangeArrowheads="1" noChangeShapeType="1" noTextEdit="1"/>
          </p:cNvSpPr>
          <p:nvPr/>
        </p:nvSpPr>
        <p:spPr bwMode="auto">
          <a:xfrm>
            <a:off x="1386917" y="482259"/>
            <a:ext cx="2585590" cy="1168004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3926"/>
              </a:avLst>
            </a:prstTxWarp>
          </a:bodyPr>
          <a:lstStyle/>
          <a:p>
            <a:pPr algn="ctr"/>
            <a:r>
              <a:rPr lang="zh-CN" altLang="en-US" sz="4490" b="1" kern="10" dirty="0">
                <a:ln w="9525" cap="sq">
                  <a:solidFill>
                    <a:srgbClr val="000000"/>
                  </a:solidFill>
                  <a:round/>
                </a:ln>
                <a:solidFill>
                  <a:srgbClr val="66FF33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5400" b="1" kern="10" dirty="0">
                <a:ln w="9525" cap="sq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重力</a:t>
            </a:r>
            <a:endParaRPr lang="zh-CN" altLang="en-US" sz="4490" b="1" kern="10" dirty="0">
              <a:ln w="9525" cap="sq">
                <a:solidFill>
                  <a:srgbClr val="000000"/>
                </a:solidFill>
                <a:round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5602"/>
          <p:cNvGrpSpPr/>
          <p:nvPr/>
        </p:nvGrpSpPr>
        <p:grpSpPr bwMode="auto">
          <a:xfrm>
            <a:off x="5085081" y="1257300"/>
            <a:ext cx="2394373" cy="3486150"/>
            <a:chOff x="0" y="0"/>
            <a:chExt cx="1200" cy="2496"/>
          </a:xfrm>
        </p:grpSpPr>
        <p:sp>
          <p:nvSpPr>
            <p:cNvPr id="36867" name="椭圆 25603"/>
            <p:cNvSpPr>
              <a:spLocks noChangeArrowheads="1"/>
            </p:cNvSpPr>
            <p:nvPr/>
          </p:nvSpPr>
          <p:spPr bwMode="auto">
            <a:xfrm>
              <a:off x="0" y="1392"/>
              <a:ext cx="1152" cy="1104"/>
            </a:xfrm>
            <a:prstGeom prst="ellipse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68" name="椭圆 25604"/>
            <p:cNvSpPr>
              <a:spLocks noChangeArrowheads="1"/>
            </p:cNvSpPr>
            <p:nvPr/>
          </p:nvSpPr>
          <p:spPr bwMode="auto">
            <a:xfrm>
              <a:off x="0" y="1344"/>
              <a:ext cx="720" cy="96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69" name="椭圆 25605"/>
            <p:cNvSpPr>
              <a:spLocks noChangeArrowheads="1"/>
            </p:cNvSpPr>
            <p:nvPr/>
          </p:nvSpPr>
          <p:spPr bwMode="auto">
            <a:xfrm>
              <a:off x="720" y="1392"/>
              <a:ext cx="480" cy="240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0" name="椭圆 25606"/>
            <p:cNvSpPr>
              <a:spLocks noChangeArrowheads="1"/>
            </p:cNvSpPr>
            <p:nvPr/>
          </p:nvSpPr>
          <p:spPr bwMode="auto">
            <a:xfrm>
              <a:off x="528" y="1392"/>
              <a:ext cx="384" cy="288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1" name="椭圆 25607"/>
            <p:cNvSpPr>
              <a:spLocks noChangeArrowheads="1"/>
            </p:cNvSpPr>
            <p:nvPr/>
          </p:nvSpPr>
          <p:spPr bwMode="auto">
            <a:xfrm>
              <a:off x="720" y="1248"/>
              <a:ext cx="48" cy="144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2" name="直接连接符 25608"/>
            <p:cNvSpPr>
              <a:spLocks noChangeShapeType="1"/>
            </p:cNvSpPr>
            <p:nvPr/>
          </p:nvSpPr>
          <p:spPr bwMode="auto">
            <a:xfrm flipV="1">
              <a:off x="672" y="0"/>
              <a:ext cx="0" cy="13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10" name="文本框 25609"/>
          <p:cNvSpPr txBox="1">
            <a:spLocks noChangeArrowheads="1"/>
          </p:cNvSpPr>
          <p:nvPr/>
        </p:nvSpPr>
        <p:spPr bwMode="auto">
          <a:xfrm>
            <a:off x="1607538" y="1828801"/>
            <a:ext cx="3306516" cy="194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 dirty="0">
                <a:latin typeface="Times New Roman" panose="02020603050405020304" charset="0"/>
                <a:ea typeface="楷体_GB2312" pitchFamily="1" charset="-122"/>
              </a:rPr>
              <a:t>　　</a:t>
            </a: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用一根线把物体悬挂起来，物体静止时，线的方向跟重力方向一致，这个方向叫做</a:t>
            </a:r>
            <a:r>
              <a:rPr lang="zh-CN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竖直向下</a:t>
            </a: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。</a:t>
            </a:r>
            <a:endParaRPr lang="zh-CN" altLang="en-US" sz="2095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楷体_GB2312" pitchFamily="1" charset="-122"/>
            </a:endParaRPr>
          </a:p>
        </p:txBody>
      </p:sp>
      <p:sp>
        <p:nvSpPr>
          <p:cNvPr id="36874" name="矩形 25610"/>
          <p:cNvSpPr>
            <a:spLocks noChangeArrowheads="1"/>
          </p:cNvSpPr>
          <p:nvPr/>
        </p:nvSpPr>
        <p:spPr bwMode="auto">
          <a:xfrm>
            <a:off x="2633698" y="457200"/>
            <a:ext cx="3748334" cy="487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09600" indent="-609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隶书" panose="02010509060101010101" pitchFamily="1" charset="-122"/>
              </a:rPr>
              <a:t>3. </a:t>
            </a:r>
            <a:r>
              <a:rPr lang="zh-CN" altLang="en-US" sz="3200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隶书" panose="02010509060101010101" pitchFamily="1" charset="-122"/>
              </a:rPr>
              <a:t>重力的方向 </a:t>
            </a:r>
          </a:p>
        </p:txBody>
      </p:sp>
      <p:sp>
        <p:nvSpPr>
          <p:cNvPr id="25612" name="矩形 25611"/>
          <p:cNvSpPr>
            <a:spLocks noChangeArrowheads="1"/>
          </p:cNvSpPr>
          <p:nvPr/>
        </p:nvSpPr>
        <p:spPr bwMode="auto">
          <a:xfrm>
            <a:off x="1664548" y="1106264"/>
            <a:ext cx="547285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中宋" panose="02010600040101010101" pitchFamily="2" charset="-122"/>
              </a:rPr>
              <a:t>重力的方向：物体自由落向地面的方向。</a:t>
            </a:r>
          </a:p>
        </p:txBody>
      </p:sp>
    </p:spTree>
    <p:custDataLst>
      <p:tags r:id="rId1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图片 2662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BEDEC"/>
              </a:clrFrom>
              <a:clrTo>
                <a:srgbClr val="EBEDEC">
                  <a:alpha val="0"/>
                </a:srgbClr>
              </a:clrTo>
            </a:clrChange>
            <a:lum contrast="4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4488" y="1438275"/>
            <a:ext cx="1510736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图片 2662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EEBE6"/>
              </a:clrFrom>
              <a:clrTo>
                <a:srgbClr val="EEEBE6">
                  <a:alpha val="0"/>
                </a:srgbClr>
              </a:clrTo>
            </a:clrChange>
            <a:lum contras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4053" y="800100"/>
            <a:ext cx="2280356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文本框 26628"/>
          <p:cNvSpPr txBox="1">
            <a:spLocks noChangeArrowheads="1"/>
          </p:cNvSpPr>
          <p:nvPr/>
        </p:nvSpPr>
        <p:spPr bwMode="auto">
          <a:xfrm>
            <a:off x="4172939" y="1828799"/>
            <a:ext cx="593843" cy="175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695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华文行楷" panose="02010800040101010101" pitchFamily="2" charset="-122"/>
              </a:rPr>
              <a:t>竖直向下</a:t>
            </a:r>
          </a:p>
        </p:txBody>
      </p:sp>
    </p:spTree>
    <p:custDataLst>
      <p:tags r:id="rId1"/>
    </p:custData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9"/>
          <p:cNvGrpSpPr/>
          <p:nvPr/>
        </p:nvGrpSpPr>
        <p:grpSpPr bwMode="auto">
          <a:xfrm>
            <a:off x="2172876" y="2031207"/>
            <a:ext cx="5819657" cy="1835944"/>
            <a:chOff x="0" y="0"/>
            <a:chExt cx="4900" cy="1542"/>
          </a:xfrm>
        </p:grpSpPr>
        <p:grpSp>
          <p:nvGrpSpPr>
            <p:cNvPr id="3" name="Group 45"/>
            <p:cNvGrpSpPr/>
            <p:nvPr/>
          </p:nvGrpSpPr>
          <p:grpSpPr bwMode="auto">
            <a:xfrm>
              <a:off x="2341" y="0"/>
              <a:ext cx="1225" cy="862"/>
              <a:chOff x="0" y="0"/>
              <a:chExt cx="1225" cy="862"/>
            </a:xfrm>
          </p:grpSpPr>
          <p:sp>
            <p:nvSpPr>
              <p:cNvPr id="38916" name="Oval 17"/>
              <p:cNvSpPr>
                <a:spLocks noChangeArrowheads="1"/>
              </p:cNvSpPr>
              <p:nvPr/>
            </p:nvSpPr>
            <p:spPr bwMode="auto">
              <a:xfrm>
                <a:off x="454" y="681"/>
                <a:ext cx="181" cy="181"/>
              </a:xfrm>
              <a:prstGeom prst="ellipse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sz="1795">
                  <a:latin typeface="Times New Roman" panose="02020603050405020304" charset="0"/>
                </a:endParaRPr>
              </a:p>
            </p:txBody>
          </p:sp>
          <p:sp>
            <p:nvSpPr>
              <p:cNvPr id="38917" name="Oval 18"/>
              <p:cNvSpPr>
                <a:spLocks noChangeArrowheads="1"/>
              </p:cNvSpPr>
              <p:nvPr/>
            </p:nvSpPr>
            <p:spPr bwMode="auto">
              <a:xfrm>
                <a:off x="998" y="318"/>
                <a:ext cx="181" cy="181"/>
              </a:xfrm>
              <a:prstGeom prst="ellipse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sz="1795">
                  <a:latin typeface="Times New Roman" panose="02020603050405020304" charset="0"/>
                </a:endParaRPr>
              </a:p>
            </p:txBody>
          </p:sp>
          <p:sp>
            <p:nvSpPr>
              <p:cNvPr id="38918" name="Rectangle 19"/>
              <p:cNvSpPr>
                <a:spLocks noChangeArrowheads="1"/>
              </p:cNvSpPr>
              <p:nvPr/>
            </p:nvSpPr>
            <p:spPr bwMode="auto">
              <a:xfrm rot="-2050536">
                <a:off x="0" y="0"/>
                <a:ext cx="1225" cy="544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sz="1795"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4" name="Group 43"/>
            <p:cNvGrpSpPr/>
            <p:nvPr/>
          </p:nvGrpSpPr>
          <p:grpSpPr bwMode="auto">
            <a:xfrm>
              <a:off x="0" y="240"/>
              <a:ext cx="1225" cy="793"/>
              <a:chOff x="0" y="0"/>
              <a:chExt cx="1225" cy="793"/>
            </a:xfrm>
          </p:grpSpPr>
          <p:sp>
            <p:nvSpPr>
              <p:cNvPr id="38920" name="Oval 10"/>
              <p:cNvSpPr>
                <a:spLocks noChangeArrowheads="1"/>
              </p:cNvSpPr>
              <p:nvPr/>
            </p:nvSpPr>
            <p:spPr bwMode="auto">
              <a:xfrm rot="1409310">
                <a:off x="260" y="612"/>
                <a:ext cx="181" cy="181"/>
              </a:xfrm>
              <a:prstGeom prst="ellipse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sz="1795">
                  <a:latin typeface="Times New Roman" panose="02020603050405020304" charset="0"/>
                </a:endParaRPr>
              </a:p>
            </p:txBody>
          </p:sp>
          <p:sp>
            <p:nvSpPr>
              <p:cNvPr id="38921" name="Oval 11"/>
              <p:cNvSpPr>
                <a:spLocks noChangeArrowheads="1"/>
              </p:cNvSpPr>
              <p:nvPr/>
            </p:nvSpPr>
            <p:spPr bwMode="auto">
              <a:xfrm rot="1409310">
                <a:off x="904" y="496"/>
                <a:ext cx="181" cy="181"/>
              </a:xfrm>
              <a:prstGeom prst="ellipse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sz="1795">
                  <a:latin typeface="Times New Roman" panose="02020603050405020304" charset="0"/>
                </a:endParaRPr>
              </a:p>
            </p:txBody>
          </p:sp>
          <p:sp>
            <p:nvSpPr>
              <p:cNvPr id="38922" name="Rectangle 12"/>
              <p:cNvSpPr>
                <a:spLocks noChangeArrowheads="1"/>
              </p:cNvSpPr>
              <p:nvPr/>
            </p:nvSpPr>
            <p:spPr bwMode="auto">
              <a:xfrm rot="-641228">
                <a:off x="0" y="0"/>
                <a:ext cx="1225" cy="544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sz="1795"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5" name="Group 42"/>
            <p:cNvGrpSpPr/>
            <p:nvPr/>
          </p:nvGrpSpPr>
          <p:grpSpPr bwMode="auto">
            <a:xfrm>
              <a:off x="55" y="408"/>
              <a:ext cx="4845" cy="1134"/>
              <a:chOff x="0" y="0"/>
              <a:chExt cx="4845" cy="1134"/>
            </a:xfrm>
          </p:grpSpPr>
          <p:sp>
            <p:nvSpPr>
              <p:cNvPr id="38924" name="Freeform 7"/>
              <p:cNvSpPr>
                <a:spLocks noChangeArrowheads="1"/>
              </p:cNvSpPr>
              <p:nvPr/>
            </p:nvSpPr>
            <p:spPr bwMode="auto">
              <a:xfrm rot="-597755">
                <a:off x="0" y="180"/>
                <a:ext cx="4845" cy="687"/>
              </a:xfrm>
              <a:custGeom>
                <a:avLst/>
                <a:gdLst>
                  <a:gd name="T0" fmla="*/ 0 w 2903"/>
                  <a:gd name="T1" fmla="*/ 68 h 484"/>
                  <a:gd name="T2" fmla="*/ 635 w 2903"/>
                  <a:gd name="T3" fmla="*/ 68 h 484"/>
                  <a:gd name="T4" fmla="*/ 1224 w 2903"/>
                  <a:gd name="T5" fmla="*/ 476 h 484"/>
                  <a:gd name="T6" fmla="*/ 2222 w 2903"/>
                  <a:gd name="T7" fmla="*/ 22 h 484"/>
                  <a:gd name="T8" fmla="*/ 2903 w 2903"/>
                  <a:gd name="T9" fmla="*/ 476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3" h="484">
                    <a:moveTo>
                      <a:pt x="0" y="68"/>
                    </a:moveTo>
                    <a:cubicBezTo>
                      <a:pt x="215" y="34"/>
                      <a:pt x="431" y="0"/>
                      <a:pt x="635" y="68"/>
                    </a:cubicBezTo>
                    <a:cubicBezTo>
                      <a:pt x="839" y="136"/>
                      <a:pt x="960" y="484"/>
                      <a:pt x="1224" y="476"/>
                    </a:cubicBezTo>
                    <a:cubicBezTo>
                      <a:pt x="1488" y="468"/>
                      <a:pt x="1942" y="22"/>
                      <a:pt x="2222" y="22"/>
                    </a:cubicBezTo>
                    <a:cubicBezTo>
                      <a:pt x="2502" y="22"/>
                      <a:pt x="2789" y="400"/>
                      <a:pt x="2903" y="47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5" name="Line 22"/>
              <p:cNvSpPr>
                <a:spLocks noChangeShapeType="1"/>
              </p:cNvSpPr>
              <p:nvPr/>
            </p:nvSpPr>
            <p:spPr bwMode="auto">
              <a:xfrm flipH="1">
                <a:off x="18" y="681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6" name="Line 23"/>
              <p:cNvSpPr>
                <a:spLocks noChangeShapeType="1"/>
              </p:cNvSpPr>
              <p:nvPr/>
            </p:nvSpPr>
            <p:spPr bwMode="auto">
              <a:xfrm flipH="1">
                <a:off x="290" y="590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7" name="Line 24"/>
              <p:cNvSpPr>
                <a:spLocks noChangeShapeType="1"/>
              </p:cNvSpPr>
              <p:nvPr/>
            </p:nvSpPr>
            <p:spPr bwMode="auto">
              <a:xfrm flipH="1">
                <a:off x="562" y="545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8" name="Line 25"/>
              <p:cNvSpPr>
                <a:spLocks noChangeShapeType="1"/>
              </p:cNvSpPr>
              <p:nvPr/>
            </p:nvSpPr>
            <p:spPr bwMode="auto">
              <a:xfrm flipH="1">
                <a:off x="880" y="499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9" name="Line 26"/>
              <p:cNvSpPr>
                <a:spLocks noChangeShapeType="1"/>
              </p:cNvSpPr>
              <p:nvPr/>
            </p:nvSpPr>
            <p:spPr bwMode="auto">
              <a:xfrm flipH="1">
                <a:off x="1152" y="590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0" name="Line 27"/>
              <p:cNvSpPr>
                <a:spLocks noChangeShapeType="1"/>
              </p:cNvSpPr>
              <p:nvPr/>
            </p:nvSpPr>
            <p:spPr bwMode="auto">
              <a:xfrm flipH="1">
                <a:off x="1379" y="726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1" name="Line 28"/>
              <p:cNvSpPr>
                <a:spLocks noChangeShapeType="1"/>
              </p:cNvSpPr>
              <p:nvPr/>
            </p:nvSpPr>
            <p:spPr bwMode="auto">
              <a:xfrm flipH="1">
                <a:off x="1606" y="862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2" name="Line 29"/>
              <p:cNvSpPr>
                <a:spLocks noChangeShapeType="1"/>
              </p:cNvSpPr>
              <p:nvPr/>
            </p:nvSpPr>
            <p:spPr bwMode="auto">
              <a:xfrm flipH="1">
                <a:off x="1878" y="953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3" name="Line 30"/>
              <p:cNvSpPr>
                <a:spLocks noChangeShapeType="1"/>
              </p:cNvSpPr>
              <p:nvPr/>
            </p:nvSpPr>
            <p:spPr bwMode="auto">
              <a:xfrm flipH="1">
                <a:off x="2195" y="862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4" name="Line 31"/>
              <p:cNvSpPr>
                <a:spLocks noChangeShapeType="1"/>
              </p:cNvSpPr>
              <p:nvPr/>
            </p:nvSpPr>
            <p:spPr bwMode="auto">
              <a:xfrm flipH="1">
                <a:off x="2422" y="726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5" name="Line 32"/>
              <p:cNvSpPr>
                <a:spLocks noChangeShapeType="1"/>
              </p:cNvSpPr>
              <p:nvPr/>
            </p:nvSpPr>
            <p:spPr bwMode="auto">
              <a:xfrm flipH="1">
                <a:off x="2649" y="545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6" name="Line 33"/>
              <p:cNvSpPr>
                <a:spLocks noChangeShapeType="1"/>
              </p:cNvSpPr>
              <p:nvPr/>
            </p:nvSpPr>
            <p:spPr bwMode="auto">
              <a:xfrm flipH="1">
                <a:off x="2876" y="409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7" name="Line 34"/>
              <p:cNvSpPr>
                <a:spLocks noChangeShapeType="1"/>
              </p:cNvSpPr>
              <p:nvPr/>
            </p:nvSpPr>
            <p:spPr bwMode="auto">
              <a:xfrm flipH="1">
                <a:off x="3102" y="227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8" name="Line 35"/>
              <p:cNvSpPr>
                <a:spLocks noChangeShapeType="1"/>
              </p:cNvSpPr>
              <p:nvPr/>
            </p:nvSpPr>
            <p:spPr bwMode="auto">
              <a:xfrm flipH="1">
                <a:off x="4010" y="46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9" name="Line 36"/>
              <p:cNvSpPr>
                <a:spLocks noChangeShapeType="1"/>
              </p:cNvSpPr>
              <p:nvPr/>
            </p:nvSpPr>
            <p:spPr bwMode="auto">
              <a:xfrm flipH="1">
                <a:off x="3783" y="0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40" name="Line 37"/>
              <p:cNvSpPr>
                <a:spLocks noChangeShapeType="1"/>
              </p:cNvSpPr>
              <p:nvPr/>
            </p:nvSpPr>
            <p:spPr bwMode="auto">
              <a:xfrm flipH="1">
                <a:off x="3556" y="0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41" name="Line 38"/>
              <p:cNvSpPr>
                <a:spLocks noChangeShapeType="1"/>
              </p:cNvSpPr>
              <p:nvPr/>
            </p:nvSpPr>
            <p:spPr bwMode="auto">
              <a:xfrm flipH="1">
                <a:off x="3329" y="91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42" name="Line 39"/>
              <p:cNvSpPr>
                <a:spLocks noChangeShapeType="1"/>
              </p:cNvSpPr>
              <p:nvPr/>
            </p:nvSpPr>
            <p:spPr bwMode="auto">
              <a:xfrm flipH="1">
                <a:off x="4463" y="273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43" name="Line 40"/>
              <p:cNvSpPr>
                <a:spLocks noChangeShapeType="1"/>
              </p:cNvSpPr>
              <p:nvPr/>
            </p:nvSpPr>
            <p:spPr bwMode="auto">
              <a:xfrm flipH="1">
                <a:off x="4236" y="136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44" name="Line 41"/>
              <p:cNvSpPr>
                <a:spLocks noChangeShapeType="1"/>
              </p:cNvSpPr>
              <p:nvPr/>
            </p:nvSpPr>
            <p:spPr bwMode="auto">
              <a:xfrm flipH="1">
                <a:off x="4690" y="409"/>
                <a:ext cx="91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8945" name="WordArt 4"/>
          <p:cNvSpPr>
            <a:spLocks noChangeArrowheads="1" noChangeShapeType="1" noTextEdit="1"/>
          </p:cNvSpPr>
          <p:nvPr/>
        </p:nvSpPr>
        <p:spPr bwMode="auto">
          <a:xfrm>
            <a:off x="2632510" y="573882"/>
            <a:ext cx="4104640" cy="685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noFill/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FF99FF"/>
              </a:extrusionClr>
              <a:contourClr>
                <a:srgbClr val="A603AB"/>
              </a:contourClr>
            </a:sp3d>
          </a:bodyPr>
          <a:lstStyle/>
          <a:p>
            <a:pPr algn="ctr"/>
            <a:endParaRPr lang="zh-CN" altLang="en-US" sz="2695" b="1"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Group 50"/>
          <p:cNvGrpSpPr/>
          <p:nvPr/>
        </p:nvGrpSpPr>
        <p:grpSpPr bwMode="auto">
          <a:xfrm>
            <a:off x="2871236" y="2597944"/>
            <a:ext cx="609283" cy="1485900"/>
            <a:chOff x="0" y="0"/>
            <a:chExt cx="513" cy="1248"/>
          </a:xfrm>
        </p:grpSpPr>
        <p:sp>
          <p:nvSpPr>
            <p:cNvPr id="38947" name="Oval 13"/>
            <p:cNvSpPr>
              <a:spLocks noChangeArrowheads="1"/>
            </p:cNvSpPr>
            <p:nvPr/>
          </p:nvSpPr>
          <p:spPr bwMode="auto">
            <a:xfrm rot="1409310">
              <a:off x="0" y="0"/>
              <a:ext cx="91" cy="91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 sz="1795">
                <a:latin typeface="Times New Roman" panose="02020603050405020304" charset="0"/>
              </a:endParaRPr>
            </a:p>
          </p:txBody>
        </p:sp>
        <p:sp>
          <p:nvSpPr>
            <p:cNvPr id="38948" name="Line 14"/>
            <p:cNvSpPr>
              <a:spLocks noChangeShapeType="1"/>
            </p:cNvSpPr>
            <p:nvPr/>
          </p:nvSpPr>
          <p:spPr bwMode="auto">
            <a:xfrm>
              <a:off x="29" y="68"/>
              <a:ext cx="0" cy="118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49" name="Rectangle 46"/>
            <p:cNvSpPr>
              <a:spLocks noChangeArrowheads="1"/>
            </p:cNvSpPr>
            <p:nvPr/>
          </p:nvSpPr>
          <p:spPr bwMode="auto">
            <a:xfrm>
              <a:off x="117" y="704"/>
              <a:ext cx="396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990" b="1">
                  <a:latin typeface="Tahoma" panose="020B0604030504040204" pitchFamily="34" charset="0"/>
                </a:rPr>
                <a:t>G</a:t>
              </a:r>
            </a:p>
          </p:txBody>
        </p:sp>
      </p:grpSp>
      <p:grpSp>
        <p:nvGrpSpPr>
          <p:cNvPr id="7" name="Group 52"/>
          <p:cNvGrpSpPr/>
          <p:nvPr/>
        </p:nvGrpSpPr>
        <p:grpSpPr bwMode="auto">
          <a:xfrm>
            <a:off x="5653982" y="2301479"/>
            <a:ext cx="681732" cy="1471613"/>
            <a:chOff x="0" y="0"/>
            <a:chExt cx="574" cy="1236"/>
          </a:xfrm>
        </p:grpSpPr>
        <p:sp>
          <p:nvSpPr>
            <p:cNvPr id="38951" name="Oval 20"/>
            <p:cNvSpPr>
              <a:spLocks noChangeArrowheads="1"/>
            </p:cNvSpPr>
            <p:nvPr/>
          </p:nvSpPr>
          <p:spPr bwMode="auto">
            <a:xfrm>
              <a:off x="0" y="0"/>
              <a:ext cx="91" cy="91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 sz="1795">
                <a:latin typeface="Times New Roman" panose="02020603050405020304" charset="0"/>
              </a:endParaRPr>
            </a:p>
          </p:txBody>
        </p:sp>
        <p:grpSp>
          <p:nvGrpSpPr>
            <p:cNvPr id="8" name="Group 51"/>
            <p:cNvGrpSpPr/>
            <p:nvPr/>
          </p:nvGrpSpPr>
          <p:grpSpPr bwMode="auto">
            <a:xfrm>
              <a:off x="45" y="45"/>
              <a:ext cx="529" cy="1191"/>
              <a:chOff x="0" y="0"/>
              <a:chExt cx="529" cy="1191"/>
            </a:xfrm>
          </p:grpSpPr>
          <p:sp>
            <p:nvSpPr>
              <p:cNvPr id="38953" name="Line 21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18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54" name="Rectangle 47"/>
              <p:cNvSpPr>
                <a:spLocks noChangeArrowheads="1"/>
              </p:cNvSpPr>
              <p:nvPr/>
            </p:nvSpPr>
            <p:spPr bwMode="auto">
              <a:xfrm>
                <a:off x="133" y="726"/>
                <a:ext cx="396" cy="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990" b="1">
                    <a:latin typeface="Tahoma" panose="020B0604030504040204" pitchFamily="34" charset="0"/>
                  </a:rPr>
                  <a:t>G</a:t>
                </a:r>
              </a:p>
            </p:txBody>
          </p:sp>
        </p:grpSp>
      </p:grpSp>
      <p:sp>
        <p:nvSpPr>
          <p:cNvPr id="38955" name="TextBox 42"/>
          <p:cNvSpPr txBox="1">
            <a:spLocks noChangeArrowheads="1"/>
          </p:cNvSpPr>
          <p:nvPr/>
        </p:nvSpPr>
        <p:spPr bwMode="auto">
          <a:xfrm>
            <a:off x="5320242" y="4446985"/>
            <a:ext cx="1680574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竖直向下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云形标注 28674"/>
          <p:cNvSpPr>
            <a:spLocks noChangeArrowheads="1"/>
          </p:cNvSpPr>
          <p:nvPr/>
        </p:nvSpPr>
        <p:spPr bwMode="auto">
          <a:xfrm>
            <a:off x="3260796" y="457200"/>
            <a:ext cx="4389684" cy="800100"/>
          </a:xfrm>
          <a:prstGeom prst="cloudCallout">
            <a:avLst>
              <a:gd name="adj1" fmla="val -36014"/>
              <a:gd name="adj2" fmla="val 100894"/>
            </a:avLst>
          </a:prstGeom>
          <a:solidFill>
            <a:srgbClr val="CCFFCC"/>
          </a:solidFill>
          <a:ln w="9525">
            <a:solidFill>
              <a:srgbClr val="FF00FF"/>
            </a:solidFill>
            <a:round/>
          </a:ln>
        </p:spPr>
        <p:txBody>
          <a:bodyPr/>
          <a:lstStyle/>
          <a:p>
            <a:pPr algn="ctr"/>
            <a:endParaRPr lang="zh-CN" altLang="zh-CN" sz="2095" b="1">
              <a:latin typeface="Times New Roman" panose="02020603050405020304" charset="0"/>
            </a:endParaRPr>
          </a:p>
        </p:txBody>
      </p:sp>
      <p:sp>
        <p:nvSpPr>
          <p:cNvPr id="28676" name="文本框 28675"/>
          <p:cNvSpPr txBox="1">
            <a:spLocks noChangeArrowheads="1"/>
          </p:cNvSpPr>
          <p:nvPr/>
        </p:nvSpPr>
        <p:spPr bwMode="auto">
          <a:xfrm>
            <a:off x="3374814" y="628651"/>
            <a:ext cx="427566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 b="1" dirty="0">
                <a:latin typeface="Times New Roman" panose="02020603050405020304" charset="0"/>
                <a:ea typeface="楷体_GB2312" pitchFamily="1" charset="-122"/>
              </a:rPr>
              <a:t>        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重垂线的工作原理是什么？</a:t>
            </a:r>
            <a:endParaRPr lang="zh-CN" altLang="en-US" sz="2095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楷体_GB2312" pitchFamily="1" charset="-122"/>
            </a:endParaRPr>
          </a:p>
        </p:txBody>
      </p:sp>
      <p:sp>
        <p:nvSpPr>
          <p:cNvPr id="28677" name="文本框 28676"/>
          <p:cNvSpPr txBox="1">
            <a:spLocks noChangeArrowheads="1"/>
          </p:cNvSpPr>
          <p:nvPr/>
        </p:nvSpPr>
        <p:spPr bwMode="auto">
          <a:xfrm>
            <a:off x="1151468" y="1771651"/>
            <a:ext cx="3705577" cy="194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95" b="1" dirty="0">
                <a:solidFill>
                  <a:srgbClr val="CC0000"/>
                </a:solidFill>
                <a:latin typeface="Times New Roman" panose="02020603050405020304" charset="0"/>
                <a:ea typeface="仿宋_GB2312" pitchFamily="1" charset="-122"/>
              </a:rPr>
              <a:t>        </a:t>
            </a:r>
            <a:r>
              <a:rPr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仿宋_GB2312" pitchFamily="1" charset="-122"/>
              </a:rPr>
              <a:t>重力的方向总是竖直向下。因为在一根线下挂重物时，重物静止后，在重力的作用下，悬线下垂的方向跟重力的方向一致。</a:t>
            </a:r>
            <a:endParaRPr lang="zh-CN" altLang="en-US" sz="2095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仿宋_GB2312" pitchFamily="1" charset="-122"/>
            </a:endParaRPr>
          </a:p>
        </p:txBody>
      </p:sp>
      <p:pic>
        <p:nvPicPr>
          <p:cNvPr id="39941" name="图片 2867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140" r="66132"/>
          <a:stretch>
            <a:fillRect/>
          </a:stretch>
        </p:blipFill>
        <p:spPr bwMode="auto">
          <a:xfrm>
            <a:off x="4923556" y="1943100"/>
            <a:ext cx="902641" cy="186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28678"/>
          <p:cNvGrpSpPr/>
          <p:nvPr/>
        </p:nvGrpSpPr>
        <p:grpSpPr bwMode="auto">
          <a:xfrm>
            <a:off x="4852293" y="2325291"/>
            <a:ext cx="228036" cy="1543050"/>
            <a:chOff x="0" y="0"/>
            <a:chExt cx="192" cy="1296"/>
          </a:xfrm>
        </p:grpSpPr>
        <p:sp>
          <p:nvSpPr>
            <p:cNvPr id="39943" name="等腰三角形 28679"/>
            <p:cNvSpPr>
              <a:spLocks noChangeArrowheads="1"/>
            </p:cNvSpPr>
            <p:nvPr/>
          </p:nvSpPr>
          <p:spPr bwMode="auto">
            <a:xfrm flipV="1">
              <a:off x="0" y="1104"/>
              <a:ext cx="192" cy="19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4" name="直接连接符 28680"/>
            <p:cNvSpPr>
              <a:spLocks noChangeShapeType="1"/>
            </p:cNvSpPr>
            <p:nvPr/>
          </p:nvSpPr>
          <p:spPr bwMode="auto">
            <a:xfrm>
              <a:off x="96" y="0"/>
              <a:ext cx="0" cy="110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682" name="直接连接符 28681"/>
          <p:cNvSpPr>
            <a:spLocks noChangeShapeType="1"/>
          </p:cNvSpPr>
          <p:nvPr/>
        </p:nvSpPr>
        <p:spPr bwMode="auto">
          <a:xfrm flipH="1">
            <a:off x="4852294" y="2039541"/>
            <a:ext cx="399062" cy="400050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文本框 28682"/>
          <p:cNvSpPr txBox="1">
            <a:spLocks noChangeArrowheads="1"/>
          </p:cNvSpPr>
          <p:nvPr/>
        </p:nvSpPr>
        <p:spPr bwMode="auto">
          <a:xfrm>
            <a:off x="3545841" y="3829051"/>
            <a:ext cx="4446693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华文行楷" panose="02010800040101010101" pitchFamily="2" charset="-122"/>
              </a:rPr>
              <a:t>检验建筑物是否垂直与地面</a:t>
            </a:r>
          </a:p>
        </p:txBody>
      </p:sp>
    </p:spTree>
    <p:custDataLst>
      <p:tags r:id="rId1"/>
    </p:custData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nimBg="1"/>
      <p:bldP spid="28676" grpId="0"/>
      <p:bldP spid="28677" grpId="0"/>
      <p:bldP spid="2868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图片 30722" descr="重锤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3F5FF"/>
              </a:clrFrom>
              <a:clrTo>
                <a:srgbClr val="E3F5FF">
                  <a:alpha val="0"/>
                </a:srgbClr>
              </a:clrTo>
            </a:clrChange>
            <a:lum contrast="2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0529" y="1143000"/>
            <a:ext cx="5871916" cy="2526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直接连接符 30723"/>
          <p:cNvSpPr>
            <a:spLocks noChangeShapeType="1"/>
          </p:cNvSpPr>
          <p:nvPr/>
        </p:nvSpPr>
        <p:spPr bwMode="auto">
          <a:xfrm flipH="1">
            <a:off x="3032760" y="2628901"/>
            <a:ext cx="0" cy="1085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5" name="文本框 30724"/>
          <p:cNvSpPr txBox="1">
            <a:spLocks noChangeArrowheads="1"/>
          </p:cNvSpPr>
          <p:nvPr/>
        </p:nvSpPr>
        <p:spPr bwMode="auto">
          <a:xfrm>
            <a:off x="2633699" y="3600450"/>
            <a:ext cx="799313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95" b="1" i="1">
                <a:solidFill>
                  <a:srgbClr val="3333FF"/>
                </a:solidFill>
                <a:latin typeface="Times New Roman" panose="02020603050405020304" charset="0"/>
              </a:rPr>
              <a:t>G</a:t>
            </a:r>
          </a:p>
        </p:txBody>
      </p:sp>
      <p:sp>
        <p:nvSpPr>
          <p:cNvPr id="30726" name="直接连接符 30725"/>
          <p:cNvSpPr>
            <a:spLocks noChangeShapeType="1"/>
          </p:cNvSpPr>
          <p:nvPr/>
        </p:nvSpPr>
        <p:spPr bwMode="auto">
          <a:xfrm flipH="1">
            <a:off x="5769187" y="2457450"/>
            <a:ext cx="0" cy="12001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7" name="文本框 30726"/>
          <p:cNvSpPr txBox="1">
            <a:spLocks noChangeArrowheads="1"/>
          </p:cNvSpPr>
          <p:nvPr/>
        </p:nvSpPr>
        <p:spPr bwMode="auto">
          <a:xfrm>
            <a:off x="5370125" y="3543300"/>
            <a:ext cx="799313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95" b="1" i="1">
                <a:solidFill>
                  <a:srgbClr val="3333FF"/>
                </a:solidFill>
                <a:latin typeface="Times New Roman" panose="02020603050405020304" charset="0"/>
              </a:rPr>
              <a:t>G</a:t>
            </a:r>
          </a:p>
        </p:txBody>
      </p:sp>
    </p:spTree>
    <p:custDataLst>
      <p:tags r:id="rId1"/>
    </p:custData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文本框 31746"/>
          <p:cNvSpPr txBox="1">
            <a:spLocks noChangeArrowheads="1"/>
          </p:cNvSpPr>
          <p:nvPr/>
        </p:nvSpPr>
        <p:spPr bwMode="auto">
          <a:xfrm>
            <a:off x="3146779" y="1472236"/>
            <a:ext cx="1482231" cy="46190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2395" b="1">
                <a:solidFill>
                  <a:srgbClr val="3333FF"/>
                </a:solidFill>
                <a:latin typeface="Times New Roman" panose="02020603050405020304" charset="0"/>
                <a:ea typeface="华文中宋" panose="02010600040101010101" pitchFamily="2" charset="-122"/>
              </a:rPr>
              <a:t>不一样！</a:t>
            </a:r>
          </a:p>
        </p:txBody>
      </p:sp>
      <p:sp>
        <p:nvSpPr>
          <p:cNvPr id="31748" name="云形标注 31747"/>
          <p:cNvSpPr>
            <a:spLocks noChangeArrowheads="1"/>
          </p:cNvSpPr>
          <p:nvPr/>
        </p:nvSpPr>
        <p:spPr bwMode="auto">
          <a:xfrm>
            <a:off x="3317805" y="285750"/>
            <a:ext cx="4389684" cy="800100"/>
          </a:xfrm>
          <a:prstGeom prst="cloudCallout">
            <a:avLst>
              <a:gd name="adj1" fmla="val -37556"/>
              <a:gd name="adj2" fmla="val 92412"/>
            </a:avLst>
          </a:prstGeom>
          <a:solidFill>
            <a:srgbClr val="CCFFCC"/>
          </a:solidFill>
          <a:ln w="9525">
            <a:solidFill>
              <a:srgbClr val="FF00FF"/>
            </a:solidFill>
            <a:round/>
          </a:ln>
        </p:spPr>
        <p:txBody>
          <a:bodyPr/>
          <a:lstStyle/>
          <a:p>
            <a:pPr algn="ctr"/>
            <a:endParaRPr lang="zh-CN" altLang="zh-CN" sz="2095" b="1">
              <a:latin typeface="Times New Roman" panose="02020603050405020304" charset="0"/>
            </a:endParaRPr>
          </a:p>
        </p:txBody>
      </p:sp>
      <p:sp>
        <p:nvSpPr>
          <p:cNvPr id="31749" name="文本框 31748"/>
          <p:cNvSpPr txBox="1">
            <a:spLocks noChangeArrowheads="1"/>
          </p:cNvSpPr>
          <p:nvPr/>
        </p:nvSpPr>
        <p:spPr bwMode="auto">
          <a:xfrm>
            <a:off x="3431823" y="457200"/>
            <a:ext cx="4174001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 b="1" dirty="0">
                <a:latin typeface="Times New Roman" panose="02020603050405020304" charset="0"/>
                <a:ea typeface="楷体_GB2312" pitchFamily="1" charset="-122"/>
              </a:rPr>
              <a:t>    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竖直向下与垂直向下一样吗？</a:t>
            </a:r>
            <a:endParaRPr lang="zh-CN" altLang="en-US" sz="2095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楷体_GB2312" pitchFamily="1" charset="-122"/>
            </a:endParaRPr>
          </a:p>
        </p:txBody>
      </p:sp>
      <p:grpSp>
        <p:nvGrpSpPr>
          <p:cNvPr id="2" name="组合 31749"/>
          <p:cNvGrpSpPr/>
          <p:nvPr/>
        </p:nvGrpSpPr>
        <p:grpSpPr bwMode="auto">
          <a:xfrm>
            <a:off x="1854576" y="2343150"/>
            <a:ext cx="2166338" cy="1543050"/>
            <a:chOff x="0" y="0"/>
            <a:chExt cx="1824" cy="1296"/>
          </a:xfrm>
        </p:grpSpPr>
        <p:grpSp>
          <p:nvGrpSpPr>
            <p:cNvPr id="3" name="组合 31750"/>
            <p:cNvGrpSpPr/>
            <p:nvPr/>
          </p:nvGrpSpPr>
          <p:grpSpPr bwMode="auto">
            <a:xfrm>
              <a:off x="0" y="0"/>
              <a:ext cx="1824" cy="1296"/>
              <a:chOff x="0" y="0"/>
              <a:chExt cx="1824" cy="1296"/>
            </a:xfrm>
          </p:grpSpPr>
          <p:sp>
            <p:nvSpPr>
              <p:cNvPr id="41991" name="直接连接符 31751"/>
              <p:cNvSpPr>
                <a:spLocks noChangeShapeType="1"/>
              </p:cNvSpPr>
              <p:nvPr/>
            </p:nvSpPr>
            <p:spPr bwMode="auto">
              <a:xfrm flipH="1">
                <a:off x="0" y="48"/>
                <a:ext cx="1824" cy="12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92" name="直接连接符 31752"/>
              <p:cNvSpPr>
                <a:spLocks noChangeShapeType="1"/>
              </p:cNvSpPr>
              <p:nvPr/>
            </p:nvSpPr>
            <p:spPr bwMode="auto">
              <a:xfrm>
                <a:off x="0" y="1296"/>
                <a:ext cx="182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93" name="直接连接符 31753"/>
              <p:cNvSpPr>
                <a:spLocks noChangeShapeType="1"/>
              </p:cNvSpPr>
              <p:nvPr/>
            </p:nvSpPr>
            <p:spPr bwMode="auto">
              <a:xfrm>
                <a:off x="1824" y="48"/>
                <a:ext cx="0" cy="12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94" name="直接连接符 31754"/>
              <p:cNvSpPr>
                <a:spLocks noChangeShapeType="1"/>
              </p:cNvSpPr>
              <p:nvPr/>
            </p:nvSpPr>
            <p:spPr bwMode="auto">
              <a:xfrm>
                <a:off x="432" y="240"/>
                <a:ext cx="384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95" name="直接连接符 31755"/>
              <p:cNvSpPr>
                <a:spLocks noChangeShapeType="1"/>
              </p:cNvSpPr>
              <p:nvPr/>
            </p:nvSpPr>
            <p:spPr bwMode="auto">
              <a:xfrm flipV="1">
                <a:off x="432" y="0"/>
                <a:ext cx="336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96" name="直接连接符 31756"/>
              <p:cNvSpPr>
                <a:spLocks noChangeShapeType="1"/>
              </p:cNvSpPr>
              <p:nvPr/>
            </p:nvSpPr>
            <p:spPr bwMode="auto">
              <a:xfrm>
                <a:off x="768" y="0"/>
                <a:ext cx="384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1997" name="直接连接符 31757"/>
            <p:cNvSpPr>
              <a:spLocks noChangeShapeType="1"/>
            </p:cNvSpPr>
            <p:nvPr/>
          </p:nvSpPr>
          <p:spPr bwMode="auto">
            <a:xfrm>
              <a:off x="768" y="0"/>
              <a:ext cx="48" cy="720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8" name="直接连接符 31758"/>
            <p:cNvSpPr>
              <a:spLocks noChangeShapeType="1"/>
            </p:cNvSpPr>
            <p:nvPr/>
          </p:nvSpPr>
          <p:spPr bwMode="auto">
            <a:xfrm>
              <a:off x="432" y="240"/>
              <a:ext cx="720" cy="288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60" name="直接连接符 31759"/>
          <p:cNvSpPr>
            <a:spLocks noChangeShapeType="1"/>
          </p:cNvSpPr>
          <p:nvPr/>
        </p:nvSpPr>
        <p:spPr bwMode="auto">
          <a:xfrm>
            <a:off x="2766719" y="2800350"/>
            <a:ext cx="0" cy="7429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1" name="椭圆 31760"/>
          <p:cNvSpPr>
            <a:spLocks noChangeArrowheads="1"/>
          </p:cNvSpPr>
          <p:nvPr/>
        </p:nvSpPr>
        <p:spPr bwMode="auto">
          <a:xfrm>
            <a:off x="2709710" y="2743200"/>
            <a:ext cx="114018" cy="114300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31761"/>
          <p:cNvGrpSpPr/>
          <p:nvPr/>
        </p:nvGrpSpPr>
        <p:grpSpPr bwMode="auto">
          <a:xfrm>
            <a:off x="5161092" y="2343150"/>
            <a:ext cx="2166338" cy="1543050"/>
            <a:chOff x="0" y="0"/>
            <a:chExt cx="1824" cy="1296"/>
          </a:xfrm>
        </p:grpSpPr>
        <p:grpSp>
          <p:nvGrpSpPr>
            <p:cNvPr id="5" name="组合 31762"/>
            <p:cNvGrpSpPr/>
            <p:nvPr/>
          </p:nvGrpSpPr>
          <p:grpSpPr bwMode="auto">
            <a:xfrm>
              <a:off x="0" y="0"/>
              <a:ext cx="1824" cy="1296"/>
              <a:chOff x="0" y="0"/>
              <a:chExt cx="1824" cy="1296"/>
            </a:xfrm>
          </p:grpSpPr>
          <p:sp>
            <p:nvSpPr>
              <p:cNvPr id="42003" name="直接连接符 31763"/>
              <p:cNvSpPr>
                <a:spLocks noChangeShapeType="1"/>
              </p:cNvSpPr>
              <p:nvPr/>
            </p:nvSpPr>
            <p:spPr bwMode="auto">
              <a:xfrm flipH="1">
                <a:off x="0" y="48"/>
                <a:ext cx="1824" cy="12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04" name="直接连接符 31764"/>
              <p:cNvSpPr>
                <a:spLocks noChangeShapeType="1"/>
              </p:cNvSpPr>
              <p:nvPr/>
            </p:nvSpPr>
            <p:spPr bwMode="auto">
              <a:xfrm>
                <a:off x="0" y="1296"/>
                <a:ext cx="182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05" name="直接连接符 31765"/>
              <p:cNvSpPr>
                <a:spLocks noChangeShapeType="1"/>
              </p:cNvSpPr>
              <p:nvPr/>
            </p:nvSpPr>
            <p:spPr bwMode="auto">
              <a:xfrm>
                <a:off x="1824" y="48"/>
                <a:ext cx="0" cy="12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06" name="直接连接符 31766"/>
              <p:cNvSpPr>
                <a:spLocks noChangeShapeType="1"/>
              </p:cNvSpPr>
              <p:nvPr/>
            </p:nvSpPr>
            <p:spPr bwMode="auto">
              <a:xfrm>
                <a:off x="432" y="240"/>
                <a:ext cx="384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07" name="直接连接符 31767"/>
              <p:cNvSpPr>
                <a:spLocks noChangeShapeType="1"/>
              </p:cNvSpPr>
              <p:nvPr/>
            </p:nvSpPr>
            <p:spPr bwMode="auto">
              <a:xfrm flipV="1">
                <a:off x="432" y="0"/>
                <a:ext cx="336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08" name="直接连接符 31768"/>
              <p:cNvSpPr>
                <a:spLocks noChangeShapeType="1"/>
              </p:cNvSpPr>
              <p:nvPr/>
            </p:nvSpPr>
            <p:spPr bwMode="auto">
              <a:xfrm>
                <a:off x="768" y="0"/>
                <a:ext cx="384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2009" name="直接连接符 31769"/>
            <p:cNvSpPr>
              <a:spLocks noChangeShapeType="1"/>
            </p:cNvSpPr>
            <p:nvPr/>
          </p:nvSpPr>
          <p:spPr bwMode="auto">
            <a:xfrm>
              <a:off x="768" y="0"/>
              <a:ext cx="48" cy="720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0" name="直接连接符 31770"/>
            <p:cNvSpPr>
              <a:spLocks noChangeShapeType="1"/>
            </p:cNvSpPr>
            <p:nvPr/>
          </p:nvSpPr>
          <p:spPr bwMode="auto">
            <a:xfrm>
              <a:off x="432" y="240"/>
              <a:ext cx="720" cy="288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72" name="椭圆 31771"/>
          <p:cNvSpPr>
            <a:spLocks noChangeArrowheads="1"/>
          </p:cNvSpPr>
          <p:nvPr/>
        </p:nvSpPr>
        <p:spPr bwMode="auto">
          <a:xfrm>
            <a:off x="6016225" y="2743200"/>
            <a:ext cx="114018" cy="114300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3" name="直接连接符 31772"/>
          <p:cNvSpPr>
            <a:spLocks noChangeShapeType="1"/>
          </p:cNvSpPr>
          <p:nvPr/>
        </p:nvSpPr>
        <p:spPr bwMode="auto">
          <a:xfrm>
            <a:off x="6054232" y="2800350"/>
            <a:ext cx="532083" cy="7429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4" name="文本框 31773"/>
          <p:cNvSpPr txBox="1">
            <a:spLocks noChangeArrowheads="1"/>
          </p:cNvSpPr>
          <p:nvPr/>
        </p:nvSpPr>
        <p:spPr bwMode="auto">
          <a:xfrm>
            <a:off x="2804726" y="3829051"/>
            <a:ext cx="1437099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695">
                <a:solidFill>
                  <a:srgbClr val="FF0000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正确</a:t>
            </a:r>
          </a:p>
        </p:txBody>
      </p:sp>
      <p:sp>
        <p:nvSpPr>
          <p:cNvPr id="31775" name="文本框 31774"/>
          <p:cNvSpPr txBox="1">
            <a:spLocks noChangeArrowheads="1"/>
          </p:cNvSpPr>
          <p:nvPr/>
        </p:nvSpPr>
        <p:spPr bwMode="auto">
          <a:xfrm>
            <a:off x="5883206" y="3886200"/>
            <a:ext cx="1665135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695">
                <a:solidFill>
                  <a:srgbClr val="FF0000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错误</a:t>
            </a:r>
          </a:p>
        </p:txBody>
      </p:sp>
      <p:sp>
        <p:nvSpPr>
          <p:cNvPr id="31776" name="矩形 31775"/>
          <p:cNvSpPr>
            <a:spLocks noChangeArrowheads="1"/>
          </p:cNvSpPr>
          <p:nvPr/>
        </p:nvSpPr>
        <p:spPr bwMode="auto">
          <a:xfrm>
            <a:off x="1664547" y="1885951"/>
            <a:ext cx="611895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放在斜面上的物体受到的重力方向是哪个？</a:t>
            </a:r>
          </a:p>
        </p:txBody>
      </p:sp>
      <p:sp>
        <p:nvSpPr>
          <p:cNvPr id="31777" name="文本框 31776"/>
          <p:cNvSpPr txBox="1">
            <a:spLocks noChangeArrowheads="1"/>
          </p:cNvSpPr>
          <p:nvPr/>
        </p:nvSpPr>
        <p:spPr bwMode="auto">
          <a:xfrm>
            <a:off x="2462672" y="3429001"/>
            <a:ext cx="799313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95" b="1" i="1">
                <a:solidFill>
                  <a:srgbClr val="3333FF"/>
                </a:solidFill>
                <a:latin typeface="Times New Roman" panose="02020603050405020304" charset="0"/>
              </a:rPr>
              <a:t>G</a:t>
            </a:r>
          </a:p>
        </p:txBody>
      </p:sp>
      <p:sp>
        <p:nvSpPr>
          <p:cNvPr id="31778" name="文本框 31777"/>
          <p:cNvSpPr txBox="1">
            <a:spLocks noChangeArrowheads="1"/>
          </p:cNvSpPr>
          <p:nvPr/>
        </p:nvSpPr>
        <p:spPr bwMode="auto">
          <a:xfrm>
            <a:off x="6339276" y="3371851"/>
            <a:ext cx="799313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95" b="1" i="1">
                <a:solidFill>
                  <a:srgbClr val="3333FF"/>
                </a:solidFill>
                <a:latin typeface="Times New Roman" panose="02020603050405020304" charset="0"/>
              </a:rPr>
              <a:t>G</a:t>
            </a:r>
          </a:p>
        </p:txBody>
      </p:sp>
    </p:spTree>
    <p:custDataLst>
      <p:tags r:id="rId1"/>
    </p:custData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/>
      <p:bldP spid="31748" grpId="0" animBg="1"/>
      <p:bldP spid="31749" grpId="0"/>
      <p:bldP spid="31776" grpId="0"/>
      <p:bldP spid="31777" grpId="0"/>
      <p:bldP spid="317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32770"/>
          <p:cNvSpPr txBox="1">
            <a:spLocks noChangeArrowheads="1"/>
          </p:cNvSpPr>
          <p:nvPr/>
        </p:nvSpPr>
        <p:spPr bwMode="auto">
          <a:xfrm>
            <a:off x="992372" y="1485900"/>
            <a:ext cx="3579628" cy="231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95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        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地球上几个地方的苹果都可以向“下”落，但从地球外面看，几个苹果下落的方向显然不同。那么，我们所说的“下”指的是什么方向？</a:t>
            </a:r>
            <a:endParaRPr lang="zh-CN" altLang="en-US" sz="2095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楷体_GB2312" pitchFamily="1" charset="-122"/>
            </a:endParaRPr>
          </a:p>
        </p:txBody>
      </p:sp>
      <p:pic>
        <p:nvPicPr>
          <p:cNvPr id="43011" name="图片 32771" descr="想想议议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5662" y="628651"/>
            <a:ext cx="1824284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图片 327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9010" y="1485901"/>
            <a:ext cx="2895576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>
    <p:dissolv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文本框 3379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690708" y="4000501"/>
            <a:ext cx="4959773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华文行楷" panose="02010800040101010101" pitchFamily="2" charset="-122"/>
              </a:rPr>
              <a:t>每个苹果的重力方向均指向地心</a:t>
            </a:r>
          </a:p>
        </p:txBody>
      </p:sp>
      <p:pic>
        <p:nvPicPr>
          <p:cNvPr id="44035" name="图片 33795" descr="13 2 4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DF9"/>
              </a:clrFrom>
              <a:clrTo>
                <a:srgbClr val="FEFD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7717" y="252412"/>
            <a:ext cx="4161649" cy="381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图片 34818" descr="hand_stitched_PU_5_soccer_b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945"/>
          <a:stretch>
            <a:fillRect/>
          </a:stretch>
        </p:blipFill>
        <p:spPr bwMode="auto">
          <a:xfrm>
            <a:off x="4001911" y="2914650"/>
            <a:ext cx="1767276" cy="1634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矩形 34819"/>
          <p:cNvSpPr>
            <a:spLocks noChangeArrowheads="1"/>
          </p:cNvSpPr>
          <p:nvPr/>
        </p:nvSpPr>
        <p:spPr bwMode="auto">
          <a:xfrm>
            <a:off x="2804724" y="457200"/>
            <a:ext cx="2166338" cy="487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09600" indent="-609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隶书" panose="02010509060101010101" pitchFamily="1" charset="-122"/>
              </a:rPr>
              <a:t>4. </a:t>
            </a:r>
            <a:r>
              <a:rPr lang="zh-CN" altLang="en-US" sz="3200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隶书" panose="02010509060101010101" pitchFamily="1" charset="-122"/>
              </a:rPr>
              <a:t>重心</a:t>
            </a:r>
          </a:p>
        </p:txBody>
      </p:sp>
      <p:sp>
        <p:nvSpPr>
          <p:cNvPr id="34821" name="矩形 34820"/>
          <p:cNvSpPr>
            <a:spLocks noChangeArrowheads="1"/>
          </p:cNvSpPr>
          <p:nvPr/>
        </p:nvSpPr>
        <p:spPr bwMode="auto">
          <a:xfrm>
            <a:off x="3545841" y="914400"/>
            <a:ext cx="4255476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95" b="1">
                <a:solidFill>
                  <a:srgbClr val="FF5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sz="2095" b="1">
                <a:solidFill>
                  <a:srgbClr val="FF5050"/>
                </a:solidFill>
                <a:latin typeface="Times New Roman" panose="02020603050405020304" charset="0"/>
                <a:ea typeface="华文中宋" panose="02010600040101010101" pitchFamily="2" charset="-122"/>
              </a:rPr>
              <a:t>重力在物体上的作用点</a:t>
            </a:r>
          </a:p>
        </p:txBody>
      </p:sp>
      <p:pic>
        <p:nvPicPr>
          <p:cNvPr id="34822" name="图片 34821" descr="e26458c67c8504e41ff9c8920bdb43f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5169" y="2057401"/>
            <a:ext cx="1824284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3" name="文本框 34822"/>
          <p:cNvSpPr txBox="1">
            <a:spLocks noChangeArrowheads="1"/>
          </p:cNvSpPr>
          <p:nvPr/>
        </p:nvSpPr>
        <p:spPr bwMode="auto">
          <a:xfrm>
            <a:off x="1550529" y="1314451"/>
            <a:ext cx="5358836" cy="832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95" b="1" dirty="0">
                <a:latin typeface="Times New Roman" panose="02020603050405020304" charset="0"/>
                <a:ea typeface="楷体_GB2312" pitchFamily="1" charset="-122"/>
              </a:rPr>
              <a:t>（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1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）质量均匀、外形规则的物体重心：</a:t>
            </a:r>
          </a:p>
          <a:p>
            <a:r>
              <a:rPr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         它的圆心、球心、几何中心。</a:t>
            </a:r>
            <a:endParaRPr lang="zh-CN" altLang="en-US" sz="2395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楷体_GB2312" pitchFamily="1" charset="-122"/>
            </a:endParaRPr>
          </a:p>
        </p:txBody>
      </p:sp>
      <p:pic>
        <p:nvPicPr>
          <p:cNvPr id="34824" name="图片 34823" descr="b28f8417eb217904962b436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6601" y="2057400"/>
            <a:ext cx="2109329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5" name="直接连接符 34824"/>
          <p:cNvSpPr>
            <a:spLocks noChangeShapeType="1"/>
          </p:cNvSpPr>
          <p:nvPr/>
        </p:nvSpPr>
        <p:spPr bwMode="auto">
          <a:xfrm flipH="1">
            <a:off x="3032760" y="2800351"/>
            <a:ext cx="0" cy="1085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6" name="文本框 34825"/>
          <p:cNvSpPr txBox="1">
            <a:spLocks noChangeArrowheads="1"/>
          </p:cNvSpPr>
          <p:nvPr/>
        </p:nvSpPr>
        <p:spPr bwMode="auto">
          <a:xfrm>
            <a:off x="2633699" y="3771901"/>
            <a:ext cx="799313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95" b="1" i="1">
                <a:solidFill>
                  <a:srgbClr val="3333FF"/>
                </a:solidFill>
                <a:latin typeface="Times New Roman" panose="02020603050405020304" charset="0"/>
              </a:rPr>
              <a:t>G</a:t>
            </a:r>
          </a:p>
        </p:txBody>
      </p:sp>
      <p:sp>
        <p:nvSpPr>
          <p:cNvPr id="34827" name="直接连接符 34826"/>
          <p:cNvSpPr>
            <a:spLocks noChangeShapeType="1"/>
          </p:cNvSpPr>
          <p:nvPr/>
        </p:nvSpPr>
        <p:spPr bwMode="auto">
          <a:xfrm>
            <a:off x="2576689" y="2286000"/>
            <a:ext cx="912142" cy="1143000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8" name="直接连接符 34827"/>
          <p:cNvSpPr>
            <a:spLocks noChangeShapeType="1"/>
          </p:cNvSpPr>
          <p:nvPr/>
        </p:nvSpPr>
        <p:spPr bwMode="auto">
          <a:xfrm flipH="1">
            <a:off x="2576689" y="2286000"/>
            <a:ext cx="912142" cy="1143000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9" name="直接连接符 34828"/>
          <p:cNvSpPr>
            <a:spLocks noChangeShapeType="1"/>
          </p:cNvSpPr>
          <p:nvPr/>
        </p:nvSpPr>
        <p:spPr bwMode="auto">
          <a:xfrm flipH="1">
            <a:off x="4914053" y="3793332"/>
            <a:ext cx="0" cy="106441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0" name="文本框 34829"/>
          <p:cNvSpPr txBox="1">
            <a:spLocks noChangeArrowheads="1"/>
          </p:cNvSpPr>
          <p:nvPr/>
        </p:nvSpPr>
        <p:spPr bwMode="auto">
          <a:xfrm>
            <a:off x="4514992" y="4754167"/>
            <a:ext cx="799313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95" b="1" i="1">
                <a:solidFill>
                  <a:srgbClr val="3333FF"/>
                </a:solidFill>
                <a:latin typeface="Times New Roman" panose="02020603050405020304" charset="0"/>
              </a:rPr>
              <a:t>G</a:t>
            </a:r>
          </a:p>
        </p:txBody>
      </p:sp>
      <p:sp>
        <p:nvSpPr>
          <p:cNvPr id="34831" name="直接连接符 34830"/>
          <p:cNvSpPr>
            <a:spLocks noChangeShapeType="1"/>
          </p:cNvSpPr>
          <p:nvPr/>
        </p:nvSpPr>
        <p:spPr bwMode="auto">
          <a:xfrm flipH="1">
            <a:off x="6795347" y="2800351"/>
            <a:ext cx="0" cy="1085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2" name="文本框 34831"/>
          <p:cNvSpPr txBox="1">
            <a:spLocks noChangeArrowheads="1"/>
          </p:cNvSpPr>
          <p:nvPr/>
        </p:nvSpPr>
        <p:spPr bwMode="auto">
          <a:xfrm>
            <a:off x="6396285" y="3771901"/>
            <a:ext cx="799313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95" b="1" i="1">
                <a:solidFill>
                  <a:srgbClr val="3333FF"/>
                </a:solidFill>
                <a:latin typeface="Times New Roman" panose="02020603050405020304" charset="0"/>
              </a:rPr>
              <a:t>G</a:t>
            </a:r>
          </a:p>
        </p:txBody>
      </p:sp>
    </p:spTree>
    <p:custDataLst>
      <p:tags r:id="rId1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/>
      <p:bldP spid="34823" grpId="0"/>
      <p:bldP spid="34826" grpId="0"/>
      <p:bldP spid="34830" grpId="0"/>
      <p:bldP spid="348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5"/>
          <p:cNvPicPr>
            <a:picLocks noChangeAspect="1" noChangeArrowheads="1"/>
          </p:cNvPicPr>
          <p:nvPr/>
        </p:nvPicPr>
        <p:blipFill>
          <a:blip r:embed="rId3">
            <a:lum bright="-18000" contrast="6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3154" y="897732"/>
            <a:ext cx="5871916" cy="201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4">
            <a:lum bright="-6000" contrast="5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8726" y="1297782"/>
            <a:ext cx="131358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4"/>
          <p:cNvPicPr>
            <a:picLocks noChangeAspect="1" noChangeArrowheads="1"/>
          </p:cNvPicPr>
          <p:nvPr/>
        </p:nvPicPr>
        <p:blipFill>
          <a:blip r:embed="rId5">
            <a:lum bright="-18000" contrast="7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6514" y="1354932"/>
            <a:ext cx="1405032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1824886" y="3975497"/>
            <a:ext cx="5548865" cy="554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990" b="1" dirty="0">
                <a:solidFill>
                  <a:srgbClr val="FF0000"/>
                </a:solidFill>
                <a:latin typeface="Tahoma" panose="020B0604030504040204" pitchFamily="34" charset="0"/>
              </a:rPr>
              <a:t>质地均匀、外形规则</a:t>
            </a:r>
            <a:r>
              <a:rPr lang="zh-CN" altLang="en-US" sz="2990" b="1" dirty="0">
                <a:latin typeface="Tahoma" panose="020B0604030504040204" pitchFamily="34" charset="0"/>
              </a:rPr>
              <a:t>物体的重心</a:t>
            </a:r>
          </a:p>
        </p:txBody>
      </p:sp>
      <p:pic>
        <p:nvPicPr>
          <p:cNvPr id="35847" name="Picture 9" descr="质量分布均匀的唱片的重心 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1373" y="1227535"/>
            <a:ext cx="1703141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8" name="Text Box 10"/>
          <p:cNvSpPr txBox="1">
            <a:spLocks noChangeArrowheads="1"/>
          </p:cNvSpPr>
          <p:nvPr/>
        </p:nvSpPr>
        <p:spPr bwMode="auto">
          <a:xfrm>
            <a:off x="1770251" y="3543300"/>
            <a:ext cx="5785955" cy="401100"/>
          </a:xfrm>
          <a:prstGeom prst="rect">
            <a:avLst/>
          </a:prstGeom>
          <a:noFill/>
          <a:ln w="9525">
            <a:solidFill>
              <a:srgbClr val="FF99FF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质量均匀、外形规则的唱片的重心在它的</a:t>
            </a: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圆心</a:t>
            </a:r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上</a:t>
            </a:r>
            <a:r>
              <a:rPr lang="zh-CN" altLang="en-US" sz="2000" dirty="0">
                <a:latin typeface="Times New Roman" panose="02020603050405020304" charset="0"/>
              </a:rPr>
              <a:t>．</a:t>
            </a:r>
          </a:p>
        </p:txBody>
      </p:sp>
      <p:sp>
        <p:nvSpPr>
          <p:cNvPr id="35849" name="Rectangle 11"/>
          <p:cNvSpPr>
            <a:spLocks noChangeArrowheads="1"/>
          </p:cNvSpPr>
          <p:nvPr/>
        </p:nvSpPr>
        <p:spPr bwMode="auto">
          <a:xfrm>
            <a:off x="1824885" y="4516041"/>
            <a:ext cx="3647152" cy="554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990" b="1">
                <a:latin typeface="Times New Roman" panose="02020603050405020304" charset="0"/>
              </a:rPr>
              <a:t>在它的</a:t>
            </a:r>
            <a:r>
              <a:rPr lang="zh-CN" altLang="en-US" sz="2990" b="1">
                <a:solidFill>
                  <a:srgbClr val="FF0000"/>
                </a:solidFill>
                <a:latin typeface="Times New Roman" panose="02020603050405020304" charset="0"/>
              </a:rPr>
              <a:t>几何中心</a:t>
            </a:r>
            <a:r>
              <a:rPr lang="zh-CN" altLang="en-US" sz="2990" b="1">
                <a:latin typeface="Times New Roman" panose="02020603050405020304" charset="0"/>
              </a:rPr>
              <a:t>上．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/>
      <p:bldP spid="35848" grpId="0" animBg="1"/>
      <p:bldP spid="358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文本框 5123"/>
          <p:cNvSpPr txBox="1">
            <a:spLocks noChangeArrowheads="1"/>
          </p:cNvSpPr>
          <p:nvPr/>
        </p:nvSpPr>
        <p:spPr bwMode="auto">
          <a:xfrm>
            <a:off x="2861734" y="566856"/>
            <a:ext cx="3534551" cy="586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09600" indent="-609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</a:pPr>
            <a:r>
              <a:rPr lang="en-US" altLang="zh-CN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隶书" panose="02010509060101010101" pitchFamily="1" charset="-122"/>
              </a:rPr>
              <a:t>1. </a:t>
            </a: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隶书" panose="02010509060101010101" pitchFamily="1" charset="-122"/>
              </a:rPr>
              <a:t>重力的由来</a:t>
            </a:r>
          </a:p>
        </p:txBody>
      </p:sp>
      <p:sp>
        <p:nvSpPr>
          <p:cNvPr id="5125" name="文本框 5124"/>
          <p:cNvSpPr txBox="1">
            <a:spLocks noChangeArrowheads="1"/>
          </p:cNvSpPr>
          <p:nvPr/>
        </p:nvSpPr>
        <p:spPr bwMode="auto">
          <a:xfrm>
            <a:off x="141390" y="1760295"/>
            <a:ext cx="2951399" cy="647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95" b="1" dirty="0">
                <a:latin typeface="Times New Roman" panose="02020603050405020304" charset="0"/>
                <a:ea typeface="楷体_GB2312" pitchFamily="1" charset="-122"/>
              </a:rPr>
              <a:t>        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万有引力</a:t>
            </a:r>
            <a:endParaRPr lang="zh-CN" altLang="en-US" sz="2095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楷体_GB2312" pitchFamily="1" charset="-122"/>
            </a:endParaRPr>
          </a:p>
        </p:txBody>
      </p:sp>
      <p:sp>
        <p:nvSpPr>
          <p:cNvPr id="5126" name="文本框 5125"/>
          <p:cNvSpPr txBox="1">
            <a:spLocks noChangeArrowheads="1"/>
          </p:cNvSpPr>
          <p:nvPr/>
        </p:nvSpPr>
        <p:spPr bwMode="auto">
          <a:xfrm>
            <a:off x="4352260" y="4577119"/>
            <a:ext cx="3033348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华文行楷" panose="02010800040101010101" pitchFamily="2" charset="-122"/>
              </a:rPr>
              <a:t>模拟引力</a:t>
            </a:r>
          </a:p>
        </p:txBody>
      </p:sp>
      <p:pic>
        <p:nvPicPr>
          <p:cNvPr id="5127" name="图片 5126" descr="想想做做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773" y="798800"/>
            <a:ext cx="1596249" cy="558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4948" y="1153079"/>
            <a:ext cx="4115173" cy="342356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51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立方体 36866" descr="栎木"/>
          <p:cNvSpPr>
            <a:spLocks noChangeArrowheads="1"/>
          </p:cNvSpPr>
          <p:nvPr/>
        </p:nvSpPr>
        <p:spPr bwMode="auto">
          <a:xfrm>
            <a:off x="2006600" y="971550"/>
            <a:ext cx="3078480" cy="1371600"/>
          </a:xfrm>
          <a:prstGeom prst="cube">
            <a:avLst>
              <a:gd name="adj" fmla="val 2500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8" name="直接连接符 36867"/>
          <p:cNvSpPr>
            <a:spLocks noChangeShapeType="1"/>
          </p:cNvSpPr>
          <p:nvPr/>
        </p:nvSpPr>
        <p:spPr bwMode="auto">
          <a:xfrm>
            <a:off x="2348655" y="971550"/>
            <a:ext cx="2394373" cy="1371600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9" name="直接连接符 36868"/>
          <p:cNvSpPr>
            <a:spLocks noChangeShapeType="1"/>
          </p:cNvSpPr>
          <p:nvPr/>
        </p:nvSpPr>
        <p:spPr bwMode="auto">
          <a:xfrm flipH="1">
            <a:off x="2006600" y="971550"/>
            <a:ext cx="3078480" cy="1371600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0" name="直接连接符 36869"/>
          <p:cNvSpPr>
            <a:spLocks noChangeShapeType="1"/>
          </p:cNvSpPr>
          <p:nvPr/>
        </p:nvSpPr>
        <p:spPr bwMode="auto">
          <a:xfrm flipH="1">
            <a:off x="3488831" y="1657351"/>
            <a:ext cx="0" cy="106441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1" name="文本框 36870"/>
          <p:cNvSpPr txBox="1">
            <a:spLocks noChangeArrowheads="1"/>
          </p:cNvSpPr>
          <p:nvPr/>
        </p:nvSpPr>
        <p:spPr bwMode="auto">
          <a:xfrm>
            <a:off x="3089770" y="2618185"/>
            <a:ext cx="799313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95" b="1" i="1">
                <a:solidFill>
                  <a:srgbClr val="3333FF"/>
                </a:solidFill>
                <a:latin typeface="Times New Roman" panose="02020603050405020304" charset="0"/>
              </a:rPr>
              <a:t>G</a:t>
            </a:r>
          </a:p>
        </p:txBody>
      </p:sp>
      <p:pic>
        <p:nvPicPr>
          <p:cNvPr id="47111" name="图片 36871" descr="200592818486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0974" y="2400301"/>
            <a:ext cx="2736427" cy="1683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3" name="直接连接符 36872"/>
          <p:cNvSpPr>
            <a:spLocks noChangeShapeType="1"/>
          </p:cNvSpPr>
          <p:nvPr/>
        </p:nvSpPr>
        <p:spPr bwMode="auto">
          <a:xfrm flipH="1">
            <a:off x="5826196" y="3257551"/>
            <a:ext cx="0" cy="106441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4" name="文本框 36873"/>
          <p:cNvSpPr txBox="1">
            <a:spLocks noChangeArrowheads="1"/>
          </p:cNvSpPr>
          <p:nvPr/>
        </p:nvSpPr>
        <p:spPr bwMode="auto">
          <a:xfrm>
            <a:off x="5427134" y="4218385"/>
            <a:ext cx="799313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95" b="1" i="1">
                <a:solidFill>
                  <a:srgbClr val="3333FF"/>
                </a:solidFill>
                <a:latin typeface="Times New Roman" panose="02020603050405020304" charset="0"/>
              </a:rPr>
              <a:t>G</a:t>
            </a:r>
          </a:p>
        </p:txBody>
      </p:sp>
    </p:spTree>
    <p:custDataLst>
      <p:tags r:id="rId1"/>
    </p:custData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6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37889"/>
          <p:cNvSpPr txBox="1">
            <a:spLocks noChangeArrowheads="1"/>
          </p:cNvSpPr>
          <p:nvPr/>
        </p:nvSpPr>
        <p:spPr bwMode="auto">
          <a:xfrm>
            <a:off x="1949592" y="857251"/>
            <a:ext cx="5700889" cy="832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95" b="1" dirty="0">
                <a:latin typeface="Times New Roman" panose="02020603050405020304" charset="0"/>
                <a:ea typeface="楷体_GB2312" pitchFamily="1" charset="-122"/>
              </a:rPr>
              <a:t>（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2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）质量不均匀、外形不规则物体重心：</a:t>
            </a:r>
          </a:p>
          <a:p>
            <a:r>
              <a:rPr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可以用悬挂法确定。</a:t>
            </a:r>
          </a:p>
        </p:txBody>
      </p:sp>
      <p:grpSp>
        <p:nvGrpSpPr>
          <p:cNvPr id="2" name="组合 37890"/>
          <p:cNvGrpSpPr>
            <a:grpSpLocks noChangeAspect="1"/>
          </p:cNvGrpSpPr>
          <p:nvPr/>
        </p:nvGrpSpPr>
        <p:grpSpPr bwMode="auto">
          <a:xfrm>
            <a:off x="1892584" y="1828801"/>
            <a:ext cx="5232941" cy="2521744"/>
            <a:chOff x="0" y="0"/>
            <a:chExt cx="4406" cy="2118"/>
          </a:xfrm>
        </p:grpSpPr>
        <p:pic>
          <p:nvPicPr>
            <p:cNvPr id="48131" name="图片 37891"/>
            <p:cNvPicPr>
              <a:picLocks noChangeAspect="1" noChangeArrowheads="1"/>
            </p:cNvPicPr>
            <p:nvPr/>
          </p:nvPicPr>
          <p:blipFill>
            <a:blip r:embed="rId3">
              <a:lum bright="-24000" contrast="72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76" cy="2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132" name="图片 37892" descr="悬挂法测物体的重心位置%20[1]"/>
            <p:cNvPicPr>
              <a:picLocks noChangeAspect="1" noChangeArrowheads="1"/>
            </p:cNvPicPr>
            <p:nvPr/>
          </p:nvPicPr>
          <p:blipFill>
            <a:blip r:embed="rId4">
              <a:lum contrast="1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8" y="6"/>
              <a:ext cx="1238" cy="2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图片 38914" descr="DSC_09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1912" y="742950"/>
            <a:ext cx="3249507" cy="2268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文本框 38915"/>
          <p:cNvSpPr txBox="1">
            <a:spLocks noChangeArrowheads="1"/>
          </p:cNvSpPr>
          <p:nvPr/>
        </p:nvSpPr>
        <p:spPr bwMode="auto">
          <a:xfrm>
            <a:off x="4914053" y="3028950"/>
            <a:ext cx="2679418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395">
                <a:solidFill>
                  <a:srgbClr val="9900CC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汤匙的重心</a:t>
            </a:r>
          </a:p>
        </p:txBody>
      </p:sp>
      <p:pic>
        <p:nvPicPr>
          <p:cNvPr id="49156" name="图片 38916" descr="2c6dede5c379a13140a40dc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4724" y="3257550"/>
            <a:ext cx="1539240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7" name="图片 38917" descr="c5a08835dc77d8abd1a2d39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733"/>
          <a:stretch>
            <a:fillRect/>
          </a:stretch>
        </p:blipFill>
        <p:spPr bwMode="auto">
          <a:xfrm>
            <a:off x="1493520" y="2286000"/>
            <a:ext cx="1539240" cy="123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9" name="表格 39938"/>
          <p:cNvGraphicFramePr/>
          <p:nvPr/>
        </p:nvGraphicFramePr>
        <p:xfrm>
          <a:off x="2147936" y="411956"/>
          <a:ext cx="1292201" cy="526911"/>
        </p:xfrm>
        <a:graphic>
          <a:graphicData uri="http://schemas.openxmlformats.org/drawingml/2006/table">
            <a:tbl>
              <a:tblPr/>
              <a:tblGrid>
                <a:gridCol w="1292201"/>
              </a:tblGrid>
              <a:tr h="526911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000" b="1">
                          <a:solidFill>
                            <a:srgbClr val="FF0000"/>
                          </a:solidFill>
                        </a:rPr>
                        <a:t>讨论：</a:t>
                      </a:r>
                    </a:p>
                  </a:txBody>
                  <a:tcPr marL="68411" marR="68411" marT="34290" marB="34290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9945" name="表格 39944"/>
          <p:cNvGraphicFramePr/>
          <p:nvPr/>
        </p:nvGraphicFramePr>
        <p:xfrm>
          <a:off x="1878329" y="1059657"/>
          <a:ext cx="4380704" cy="435160"/>
        </p:xfrm>
        <a:graphic>
          <a:graphicData uri="http://schemas.openxmlformats.org/drawingml/2006/table">
            <a:tbl>
              <a:tblPr/>
              <a:tblGrid>
                <a:gridCol w="4380704"/>
              </a:tblGrid>
              <a:tr h="43516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物体的重心是否一定在物体上？</a:t>
                      </a:r>
                    </a:p>
                  </a:txBody>
                  <a:tcPr marL="68411" marR="68411" marT="34248" marB="34248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9951" name="对象 39950"/>
          <p:cNvGraphicFramePr>
            <a:graphicFrameLocks noChangeAspect="1"/>
          </p:cNvGraphicFramePr>
          <p:nvPr/>
        </p:nvGraphicFramePr>
        <p:xfrm>
          <a:off x="1555281" y="1707357"/>
          <a:ext cx="2047569" cy="2040731"/>
        </p:xfrm>
        <a:graphic>
          <a:graphicData uri="http://schemas.openxmlformats.org/presentationml/2006/ole">
            <p:oleObj spid="_x0000_s3074" r:id="rId4" imgW="1657581" imgH="1647619" progId="PBrush">
              <p:embed/>
            </p:oleObj>
          </a:graphicData>
        </a:graphic>
      </p:graphicFrame>
      <p:graphicFrame>
        <p:nvGraphicFramePr>
          <p:cNvPr id="39952" name="对象 39951"/>
          <p:cNvGraphicFramePr>
            <a:graphicFrameLocks noChangeAspect="1"/>
          </p:cNvGraphicFramePr>
          <p:nvPr/>
        </p:nvGraphicFramePr>
        <p:xfrm>
          <a:off x="4087426" y="1869282"/>
          <a:ext cx="1528551" cy="1620441"/>
        </p:xfrm>
        <a:graphic>
          <a:graphicData uri="http://schemas.openxmlformats.org/presentationml/2006/ole">
            <p:oleObj spid="_x0000_s3075" r:id="rId5" imgW="1486107" imgH="1571844" progId="PBrush">
              <p:embed/>
            </p:oleObj>
          </a:graphicData>
        </a:graphic>
      </p:graphicFrame>
      <p:graphicFrame>
        <p:nvGraphicFramePr>
          <p:cNvPr id="39953" name="对象 39952"/>
          <p:cNvGraphicFramePr>
            <a:graphicFrameLocks noChangeAspect="1"/>
          </p:cNvGraphicFramePr>
          <p:nvPr/>
        </p:nvGraphicFramePr>
        <p:xfrm>
          <a:off x="5865390" y="1653778"/>
          <a:ext cx="1774402" cy="1997869"/>
        </p:xfrm>
        <a:graphic>
          <a:graphicData uri="http://schemas.openxmlformats.org/presentationml/2006/ole">
            <p:oleObj spid="_x0000_s3076" r:id="rId6" imgW="2371429" imgH="2419048" progId="PBrush">
              <p:embed/>
            </p:oleObj>
          </a:graphicData>
        </a:graphic>
      </p:graphicFrame>
      <p:graphicFrame>
        <p:nvGraphicFramePr>
          <p:cNvPr id="39954" name="表格 39953"/>
          <p:cNvGraphicFramePr/>
          <p:nvPr/>
        </p:nvGraphicFramePr>
        <p:xfrm>
          <a:off x="1824885" y="3921919"/>
          <a:ext cx="4292380" cy="435160"/>
        </p:xfrm>
        <a:graphic>
          <a:graphicData uri="http://schemas.openxmlformats.org/drawingml/2006/table">
            <a:tbl>
              <a:tblPr/>
              <a:tblGrid>
                <a:gridCol w="4292380"/>
              </a:tblGrid>
              <a:tr h="43516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1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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物体的重心不一定在物体上。</a:t>
                      </a:r>
                      <a:endParaRPr lang="zh-CN" altLang="en-US" sz="21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411" marR="68411" marT="34248" marB="34248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99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99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99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99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99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399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3" name="表格 40962"/>
          <p:cNvGraphicFramePr/>
          <p:nvPr/>
        </p:nvGraphicFramePr>
        <p:xfrm>
          <a:off x="1770251" y="141685"/>
          <a:ext cx="2046381" cy="557466"/>
        </p:xfrm>
        <a:graphic>
          <a:graphicData uri="http://schemas.openxmlformats.org/drawingml/2006/table">
            <a:tbl>
              <a:tblPr/>
              <a:tblGrid>
                <a:gridCol w="2046381"/>
              </a:tblGrid>
              <a:tr h="55746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思考练习：</a:t>
                      </a:r>
                    </a:p>
                  </a:txBody>
                  <a:tcPr marL="68411" marR="68411" marT="34290" marB="34290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0969" name="表格 40968"/>
          <p:cNvGraphicFramePr/>
          <p:nvPr/>
        </p:nvGraphicFramePr>
        <p:xfrm>
          <a:off x="1601973" y="789384"/>
          <a:ext cx="5986749" cy="3478563"/>
        </p:xfrm>
        <a:graphic>
          <a:graphicData uri="http://schemas.openxmlformats.org/drawingml/2006/table">
            <a:tbl>
              <a:tblPr/>
              <a:tblGrid>
                <a:gridCol w="5986749"/>
              </a:tblGrid>
              <a:tr h="34785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r>
                        <a:rPr lang="zh-CN" altLang="en-US" sz="28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、在太空运行的宇宙飞船中，用天平测量某物体的质量，其结果正确的是（     ）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、测出的质量和在地球上测出的质量是一样的；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、测出的质量比在地球上测出的质量大；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、测出的质量比在地球上测出的质量小；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、在天空中用天平不能测出物体的质量。</a:t>
                      </a:r>
                    </a:p>
                  </a:txBody>
                  <a:tcPr marL="68411" marR="68411" marT="34288" marB="34288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0987" name="表格 40986"/>
          <p:cNvGraphicFramePr/>
          <p:nvPr/>
        </p:nvGraphicFramePr>
        <p:xfrm>
          <a:off x="2485004" y="1738555"/>
          <a:ext cx="377684" cy="389412"/>
        </p:xfrm>
        <a:graphic>
          <a:graphicData uri="http://schemas.openxmlformats.org/drawingml/2006/table">
            <a:tbl>
              <a:tblPr/>
              <a:tblGrid>
                <a:gridCol w="377684"/>
              </a:tblGrid>
              <a:tr h="3894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100" b="1" dirty="0">
                          <a:solidFill>
                            <a:srgbClr val="FF0000"/>
                          </a:solidFill>
                        </a:rPr>
                        <a:t>D</a:t>
                      </a:r>
                      <a:endParaRPr lang="zh-CN" altLang="en-US" sz="2100" b="1" dirty="0">
                        <a:solidFill>
                          <a:srgbClr val="FF0000"/>
                        </a:solidFill>
                      </a:endParaRPr>
                    </a:p>
                  </a:txBody>
                  <a:tcPr marL="68411" marR="68411" marT="34290" marB="34290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09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09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1297174" y="1296769"/>
          <a:ext cx="6212069" cy="2256335"/>
        </p:xfrm>
        <a:graphic>
          <a:graphicData uri="http://schemas.openxmlformats.org/drawingml/2006/table">
            <a:tbl>
              <a:tblPr/>
              <a:tblGrid>
                <a:gridCol w="6212069"/>
              </a:tblGrid>
              <a:tr h="225633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r>
                        <a:rPr lang="zh-CN" altLang="en-US" sz="28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、有关重力的说法正确的是（    ）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、重力的施力物体是地球；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、物体的质量跟重力成正比；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、重力的方向总是垂直于物体表面；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、重心一定在物体上。</a:t>
                      </a:r>
                    </a:p>
                  </a:txBody>
                  <a:tcPr marL="68411" marR="68411" marT="34283" marB="34283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/>
          <p:nvPr/>
        </p:nvGraphicFramePr>
        <p:xfrm>
          <a:off x="6286372" y="1296769"/>
          <a:ext cx="377684" cy="389327"/>
        </p:xfrm>
        <a:graphic>
          <a:graphicData uri="http://schemas.openxmlformats.org/drawingml/2006/table">
            <a:tbl>
              <a:tblPr/>
              <a:tblGrid>
                <a:gridCol w="377684"/>
              </a:tblGrid>
              <a:tr h="38932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100" b="1" dirty="0">
                          <a:solidFill>
                            <a:srgbClr val="FF0000"/>
                          </a:solidFill>
                        </a:rPr>
                        <a:t>A</a:t>
                      </a:r>
                      <a:endParaRPr lang="zh-CN" altLang="en-US" sz="2100" b="1" dirty="0">
                        <a:solidFill>
                          <a:srgbClr val="FF0000"/>
                        </a:solidFill>
                      </a:endParaRPr>
                    </a:p>
                  </a:txBody>
                  <a:tcPr marL="68411" marR="68411" marT="34248" marB="34248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文本框 41986"/>
          <p:cNvSpPr txBox="1">
            <a:spLocks noChangeArrowheads="1"/>
          </p:cNvSpPr>
          <p:nvPr/>
        </p:nvSpPr>
        <p:spPr bwMode="auto">
          <a:xfrm>
            <a:off x="1639607" y="971550"/>
            <a:ext cx="1995311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1. </a:t>
            </a:r>
            <a:r>
              <a:rPr lang="zh-CN" altLang="en-US" sz="24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重力：</a:t>
            </a:r>
            <a:endParaRPr lang="zh-CN" altLang="en-US" sz="2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隶书" panose="02010509060101010101" pitchFamily="1" charset="-122"/>
            </a:endParaRPr>
          </a:p>
        </p:txBody>
      </p:sp>
      <p:sp>
        <p:nvSpPr>
          <p:cNvPr id="41988" name="矩形 41987"/>
          <p:cNvSpPr>
            <a:spLocks noChangeArrowheads="1"/>
          </p:cNvSpPr>
          <p:nvPr/>
        </p:nvSpPr>
        <p:spPr bwMode="auto">
          <a:xfrm>
            <a:off x="2861734" y="971551"/>
            <a:ext cx="4934832" cy="831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395" dirty="0">
                <a:latin typeface="Times New Roman" panose="02020603050405020304" charset="0"/>
                <a:ea typeface="隶书" panose="02010509060101010101" pitchFamily="1" charset="-122"/>
              </a:rPr>
              <a:t>由于</a:t>
            </a:r>
            <a:r>
              <a:rPr lang="zh-CN" altLang="en-US" sz="2395" dirty="0">
                <a:solidFill>
                  <a:srgbClr val="FF3300"/>
                </a:solidFill>
                <a:latin typeface="Times New Roman" panose="02020603050405020304" charset="0"/>
                <a:ea typeface="隶书" panose="02010509060101010101" pitchFamily="1" charset="-122"/>
              </a:rPr>
              <a:t>地球的吸引</a:t>
            </a:r>
            <a:r>
              <a:rPr lang="zh-CN" altLang="en-US" sz="2395" dirty="0">
                <a:latin typeface="Times New Roman" panose="02020603050405020304" charset="0"/>
                <a:ea typeface="隶书" panose="02010509060101010101" pitchFamily="1" charset="-122"/>
              </a:rPr>
              <a:t>而使物体受到的力，符号 </a:t>
            </a:r>
            <a:r>
              <a:rPr lang="en-US" altLang="zh-CN" sz="2395" i="1" dirty="0">
                <a:latin typeface="Times New Roman" panose="02020603050405020304" charset="0"/>
                <a:ea typeface="隶书" panose="02010509060101010101" pitchFamily="1" charset="-122"/>
              </a:rPr>
              <a:t>G</a:t>
            </a:r>
            <a:r>
              <a:rPr lang="zh-CN" altLang="en-US" sz="2395" dirty="0">
                <a:latin typeface="Times New Roman" panose="02020603050405020304" charset="0"/>
                <a:ea typeface="隶书" panose="02010509060101010101" pitchFamily="1" charset="-122"/>
              </a:rPr>
              <a:t>。</a:t>
            </a:r>
          </a:p>
        </p:txBody>
      </p:sp>
      <p:sp>
        <p:nvSpPr>
          <p:cNvPr id="41989" name="文本框 41988"/>
          <p:cNvSpPr txBox="1">
            <a:spLocks noChangeArrowheads="1"/>
          </p:cNvSpPr>
          <p:nvPr/>
        </p:nvSpPr>
        <p:spPr bwMode="auto">
          <a:xfrm>
            <a:off x="1607538" y="1771651"/>
            <a:ext cx="2964462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2. </a:t>
            </a:r>
            <a:r>
              <a:rPr lang="zh-CN" altLang="en-US" sz="24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重力的大小：</a:t>
            </a:r>
            <a:endParaRPr lang="zh-CN" altLang="en-US" sz="2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隶书" panose="02010509060101010101" pitchFamily="1" charset="-122"/>
            </a:endParaRPr>
          </a:p>
        </p:txBody>
      </p:sp>
      <p:sp>
        <p:nvSpPr>
          <p:cNvPr id="41990" name="矩形 41989"/>
          <p:cNvSpPr>
            <a:spLocks noChangeArrowheads="1"/>
          </p:cNvSpPr>
          <p:nvPr/>
        </p:nvSpPr>
        <p:spPr bwMode="auto">
          <a:xfrm>
            <a:off x="3659858" y="1771651"/>
            <a:ext cx="3706766" cy="831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395">
                <a:latin typeface="Times New Roman" panose="02020603050405020304" charset="0"/>
                <a:ea typeface="隶书" panose="02010509060101010101" pitchFamily="1" charset="-122"/>
              </a:rPr>
              <a:t>物体所受的重力与物体的质量成正比。</a:t>
            </a:r>
            <a:r>
              <a:rPr lang="zh-CN" altLang="en-US" sz="1945">
                <a:latin typeface="Times New Roman" panose="02020603050405020304" charset="0"/>
                <a:ea typeface="隶书" panose="02010509060101010101" pitchFamily="1" charset="-122"/>
              </a:rPr>
              <a:t> </a:t>
            </a:r>
          </a:p>
        </p:txBody>
      </p:sp>
      <p:grpSp>
        <p:nvGrpSpPr>
          <p:cNvPr id="2" name="组合 41990"/>
          <p:cNvGrpSpPr/>
          <p:nvPr/>
        </p:nvGrpSpPr>
        <p:grpSpPr bwMode="auto">
          <a:xfrm>
            <a:off x="2063610" y="2571750"/>
            <a:ext cx="5014521" cy="976313"/>
            <a:chOff x="0" y="0"/>
            <a:chExt cx="3461" cy="820"/>
          </a:xfrm>
        </p:grpSpPr>
        <p:sp>
          <p:nvSpPr>
            <p:cNvPr id="52231" name="文本框 41991"/>
            <p:cNvSpPr txBox="1">
              <a:spLocks noChangeArrowheads="1"/>
            </p:cNvSpPr>
            <p:nvPr/>
          </p:nvSpPr>
          <p:spPr bwMode="auto">
            <a:xfrm>
              <a:off x="0" y="118"/>
              <a:ext cx="874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990" b="1" i="1">
                  <a:solidFill>
                    <a:srgbClr val="FF3300"/>
                  </a:solidFill>
                  <a:latin typeface="Times New Roman" panose="02020603050405020304" charset="0"/>
                </a:rPr>
                <a:t>G=m g</a:t>
              </a:r>
            </a:p>
          </p:txBody>
        </p:sp>
        <p:sp>
          <p:nvSpPr>
            <p:cNvPr id="52232" name="文本框 41992"/>
            <p:cNvSpPr txBox="1">
              <a:spLocks noChangeArrowheads="1"/>
            </p:cNvSpPr>
            <p:nvPr/>
          </p:nvSpPr>
          <p:spPr bwMode="auto">
            <a:xfrm>
              <a:off x="1245" y="0"/>
              <a:ext cx="2132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395" b="1" i="1">
                  <a:solidFill>
                    <a:srgbClr val="FF3300"/>
                  </a:solidFill>
                  <a:latin typeface="Times New Roman" panose="02020603050405020304" charset="0"/>
                </a:rPr>
                <a:t>G</a:t>
              </a:r>
              <a:r>
                <a:rPr lang="en-US" altLang="zh-CN" sz="2395" b="1">
                  <a:solidFill>
                    <a:srgbClr val="FF3300"/>
                  </a:solidFill>
                  <a:latin typeface="Times New Roman" panose="02020603050405020304" charset="0"/>
                </a:rPr>
                <a:t>—</a:t>
              </a:r>
              <a:r>
                <a:rPr lang="zh-CN" altLang="en-US" sz="2395">
                  <a:solidFill>
                    <a:srgbClr val="FF3300"/>
                  </a:solidFill>
                  <a:latin typeface="Times New Roman" panose="02020603050405020304" charset="0"/>
                  <a:ea typeface="隶书" panose="02010509060101010101" pitchFamily="1" charset="-122"/>
                </a:rPr>
                <a:t>重力</a:t>
              </a:r>
              <a:r>
                <a:rPr lang="en-US" altLang="zh-CN" sz="2395">
                  <a:solidFill>
                    <a:srgbClr val="FF3300"/>
                  </a:solidFill>
                  <a:latin typeface="Times New Roman" panose="02020603050405020304" charset="0"/>
                  <a:ea typeface="隶书" panose="02010509060101010101" pitchFamily="1" charset="-122"/>
                </a:rPr>
                <a:t>—</a:t>
              </a:r>
              <a:r>
                <a:rPr lang="zh-CN" altLang="en-US" sz="2395">
                  <a:solidFill>
                    <a:srgbClr val="FF3300"/>
                  </a:solidFill>
                  <a:latin typeface="Times New Roman" panose="02020603050405020304" charset="0"/>
                  <a:ea typeface="隶书" panose="02010509060101010101" pitchFamily="1" charset="-122"/>
                </a:rPr>
                <a:t>牛顿</a:t>
              </a:r>
              <a:r>
                <a:rPr lang="zh-CN" altLang="en-US" sz="2395" b="1">
                  <a:solidFill>
                    <a:srgbClr val="FF3300"/>
                  </a:solidFill>
                  <a:latin typeface="Times New Roman" panose="02020603050405020304" charset="0"/>
                </a:rPr>
                <a:t>（</a:t>
              </a:r>
              <a:r>
                <a:rPr lang="en-US" altLang="zh-CN" sz="2395" b="1">
                  <a:solidFill>
                    <a:srgbClr val="FF3300"/>
                  </a:solidFill>
                  <a:latin typeface="Times New Roman" panose="02020603050405020304" charset="0"/>
                </a:rPr>
                <a:t>N</a:t>
              </a:r>
              <a:r>
                <a:rPr lang="zh-CN" altLang="en-US" sz="2395" b="1">
                  <a:solidFill>
                    <a:srgbClr val="FF3300"/>
                  </a:solidFill>
                  <a:latin typeface="Times New Roman" panose="02020603050405020304" charset="0"/>
                </a:rPr>
                <a:t>）</a:t>
              </a:r>
            </a:p>
          </p:txBody>
        </p:sp>
        <p:sp>
          <p:nvSpPr>
            <p:cNvPr id="52233" name="文本框 41993"/>
            <p:cNvSpPr txBox="1">
              <a:spLocks noChangeArrowheads="1"/>
            </p:cNvSpPr>
            <p:nvPr/>
          </p:nvSpPr>
          <p:spPr bwMode="auto">
            <a:xfrm>
              <a:off x="1245" y="432"/>
              <a:ext cx="22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395" b="1" i="1">
                  <a:solidFill>
                    <a:srgbClr val="FF3300"/>
                  </a:solidFill>
                  <a:latin typeface="Times New Roman" panose="02020603050405020304" charset="0"/>
                </a:rPr>
                <a:t>m</a:t>
              </a:r>
              <a:r>
                <a:rPr lang="en-US" altLang="zh-CN" sz="2395" b="1">
                  <a:solidFill>
                    <a:srgbClr val="FF3300"/>
                  </a:solidFill>
                  <a:latin typeface="Times New Roman" panose="02020603050405020304" charset="0"/>
                </a:rPr>
                <a:t>—</a:t>
              </a:r>
              <a:r>
                <a:rPr lang="zh-CN" altLang="en-US" sz="2395">
                  <a:solidFill>
                    <a:srgbClr val="FF3300"/>
                  </a:solidFill>
                  <a:latin typeface="Times New Roman" panose="02020603050405020304" charset="0"/>
                  <a:ea typeface="隶书" panose="02010509060101010101" pitchFamily="1" charset="-122"/>
                </a:rPr>
                <a:t>质量</a:t>
              </a:r>
              <a:r>
                <a:rPr lang="en-US" altLang="zh-CN" sz="2395">
                  <a:solidFill>
                    <a:srgbClr val="FF3300"/>
                  </a:solidFill>
                  <a:latin typeface="Times New Roman" panose="02020603050405020304" charset="0"/>
                  <a:ea typeface="隶书" panose="02010509060101010101" pitchFamily="1" charset="-122"/>
                </a:rPr>
                <a:t>—</a:t>
              </a:r>
              <a:r>
                <a:rPr lang="zh-CN" altLang="en-US" sz="2395">
                  <a:solidFill>
                    <a:srgbClr val="FF3300"/>
                  </a:solidFill>
                  <a:latin typeface="Times New Roman" panose="02020603050405020304" charset="0"/>
                  <a:ea typeface="隶书" panose="02010509060101010101" pitchFamily="1" charset="-122"/>
                </a:rPr>
                <a:t>千克</a:t>
              </a:r>
              <a:r>
                <a:rPr lang="zh-CN" altLang="en-US" sz="2395" b="1">
                  <a:solidFill>
                    <a:srgbClr val="FF3300"/>
                  </a:solidFill>
                  <a:latin typeface="Times New Roman" panose="02020603050405020304" charset="0"/>
                </a:rPr>
                <a:t>（</a:t>
              </a:r>
              <a:r>
                <a:rPr lang="en-US" altLang="zh-CN" sz="2395" b="1">
                  <a:solidFill>
                    <a:srgbClr val="FF3300"/>
                  </a:solidFill>
                  <a:latin typeface="Times New Roman" panose="02020603050405020304" charset="0"/>
                </a:rPr>
                <a:t>kg</a:t>
              </a:r>
              <a:r>
                <a:rPr lang="zh-CN" altLang="en-US" sz="2395" b="1">
                  <a:solidFill>
                    <a:srgbClr val="FF3300"/>
                  </a:solidFill>
                  <a:latin typeface="Times New Roman" panose="02020603050405020304" charset="0"/>
                </a:rPr>
                <a:t>）</a:t>
              </a:r>
            </a:p>
          </p:txBody>
        </p:sp>
      </p:grpSp>
      <p:sp>
        <p:nvSpPr>
          <p:cNvPr id="41995" name="文本框 41994"/>
          <p:cNvSpPr txBox="1">
            <a:spLocks noChangeArrowheads="1"/>
          </p:cNvSpPr>
          <p:nvPr/>
        </p:nvSpPr>
        <p:spPr bwMode="auto">
          <a:xfrm>
            <a:off x="1724155" y="3548312"/>
            <a:ext cx="2970400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395" b="1">
                <a:solidFill>
                  <a:srgbClr val="CC0066"/>
                </a:solidFill>
                <a:latin typeface="Times New Roman" panose="02020603050405020304" charset="0"/>
              </a:rPr>
              <a:t>3. </a:t>
            </a:r>
            <a:r>
              <a:rPr lang="zh-CN" altLang="en-US" sz="2395" b="1">
                <a:solidFill>
                  <a:srgbClr val="CC0066"/>
                </a:solidFill>
                <a:latin typeface="Times New Roman" panose="02020603050405020304" charset="0"/>
              </a:rPr>
              <a:t>重力的方向：</a:t>
            </a:r>
            <a:endParaRPr lang="zh-CN" altLang="en-US" sz="2395" b="1">
              <a:solidFill>
                <a:srgbClr val="CC0066"/>
              </a:solidFill>
              <a:latin typeface="Times New Roman" panose="02020603050405020304" charset="0"/>
              <a:ea typeface="隶书" panose="02010509060101010101" pitchFamily="1" charset="-122"/>
            </a:endParaRPr>
          </a:p>
        </p:txBody>
      </p:sp>
      <p:sp>
        <p:nvSpPr>
          <p:cNvPr id="41996" name="矩形 41995"/>
          <p:cNvSpPr>
            <a:spLocks noChangeArrowheads="1"/>
          </p:cNvSpPr>
          <p:nvPr/>
        </p:nvSpPr>
        <p:spPr bwMode="auto">
          <a:xfrm>
            <a:off x="3776910" y="3548251"/>
            <a:ext cx="1415772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395">
                <a:latin typeface="Times New Roman" panose="02020603050405020304" charset="0"/>
                <a:ea typeface="隶书" panose="02010509060101010101" pitchFamily="1" charset="-122"/>
              </a:rPr>
              <a:t>竖直向下</a:t>
            </a:r>
          </a:p>
        </p:txBody>
      </p:sp>
      <p:sp>
        <p:nvSpPr>
          <p:cNvPr id="41997" name="文本框 41996"/>
          <p:cNvSpPr txBox="1">
            <a:spLocks noChangeArrowheads="1"/>
          </p:cNvSpPr>
          <p:nvPr/>
        </p:nvSpPr>
        <p:spPr bwMode="auto">
          <a:xfrm>
            <a:off x="1724155" y="4078081"/>
            <a:ext cx="3369462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395" b="1">
                <a:solidFill>
                  <a:srgbClr val="CC0066"/>
                </a:solidFill>
                <a:latin typeface="Times New Roman" panose="02020603050405020304" charset="0"/>
              </a:rPr>
              <a:t>4. </a:t>
            </a:r>
            <a:r>
              <a:rPr lang="zh-CN" altLang="en-US" sz="2395" b="1">
                <a:solidFill>
                  <a:srgbClr val="CC0066"/>
                </a:solidFill>
                <a:latin typeface="Times New Roman" panose="02020603050405020304" charset="0"/>
              </a:rPr>
              <a:t>重力的作用点：</a:t>
            </a:r>
            <a:endParaRPr lang="zh-CN" altLang="en-US" sz="2395" b="1">
              <a:solidFill>
                <a:srgbClr val="CC0066"/>
              </a:solidFill>
              <a:latin typeface="Times New Roman" panose="02020603050405020304" charset="0"/>
              <a:ea typeface="隶书" panose="02010509060101010101" pitchFamily="1" charset="-122"/>
            </a:endParaRPr>
          </a:p>
        </p:txBody>
      </p:sp>
      <p:sp>
        <p:nvSpPr>
          <p:cNvPr id="41998" name="矩形 41997"/>
          <p:cNvSpPr>
            <a:spLocks noChangeArrowheads="1"/>
          </p:cNvSpPr>
          <p:nvPr/>
        </p:nvSpPr>
        <p:spPr bwMode="auto">
          <a:xfrm>
            <a:off x="4216531" y="4077891"/>
            <a:ext cx="877163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395">
                <a:latin typeface="Times New Roman" panose="02020603050405020304" charset="0"/>
                <a:ea typeface="隶书" panose="02010509060101010101" pitchFamily="1" charset="-122"/>
              </a:rPr>
              <a:t>重 心</a:t>
            </a:r>
          </a:p>
        </p:txBody>
      </p:sp>
      <p:grpSp>
        <p:nvGrpSpPr>
          <p:cNvPr id="3" name="组合 41998"/>
          <p:cNvGrpSpPr/>
          <p:nvPr/>
        </p:nvGrpSpPr>
        <p:grpSpPr bwMode="auto">
          <a:xfrm>
            <a:off x="3773876" y="228601"/>
            <a:ext cx="1992936" cy="715566"/>
            <a:chOff x="0" y="0"/>
            <a:chExt cx="1678" cy="601"/>
          </a:xfrm>
        </p:grpSpPr>
        <p:sp>
          <p:nvSpPr>
            <p:cNvPr id="52239" name="圆角矩形 41999"/>
            <p:cNvSpPr>
              <a:spLocks noChangeArrowheads="1"/>
            </p:cNvSpPr>
            <p:nvPr/>
          </p:nvSpPr>
          <p:spPr bwMode="auto">
            <a:xfrm>
              <a:off x="0" y="45"/>
              <a:ext cx="1678" cy="545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76200" cmpd="tri">
              <a:solidFill>
                <a:srgbClr val="FF00FF"/>
              </a:solidFill>
              <a:prstDash val="lgDashDot"/>
              <a:round/>
            </a:ln>
            <a:effectLst>
              <a:outerShdw dist="107763" dir="2700000" algn="ctr" rotWithShape="0">
                <a:srgbClr val="6633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0" name="文本框 42000"/>
            <p:cNvSpPr txBox="1">
              <a:spLocks noChangeArrowheads="1"/>
            </p:cNvSpPr>
            <p:nvPr/>
          </p:nvSpPr>
          <p:spPr bwMode="auto">
            <a:xfrm>
              <a:off x="91" y="0"/>
              <a:ext cx="1454" cy="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4040" b="1">
                  <a:solidFill>
                    <a:srgbClr val="FF6600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小 结</a:t>
              </a:r>
            </a:p>
          </p:txBody>
        </p:sp>
      </p:grpSp>
      <p:pic>
        <p:nvPicPr>
          <p:cNvPr id="52241" name="图片 42001" descr="png-01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4724" y="114300"/>
            <a:ext cx="808814" cy="810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  <p:bldP spid="41989" grpId="0"/>
      <p:bldP spid="41990" grpId="0"/>
      <p:bldP spid="41995" grpId="0"/>
      <p:bldP spid="41996" grpId="0"/>
      <p:bldP spid="41997" grpId="0"/>
      <p:bldP spid="4199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1" name="表格 43010"/>
          <p:cNvGraphicFramePr/>
          <p:nvPr/>
        </p:nvGraphicFramePr>
        <p:xfrm>
          <a:off x="935665" y="1047751"/>
          <a:ext cx="6942850" cy="3182982"/>
        </p:xfrm>
        <a:graphic>
          <a:graphicData uri="http://schemas.openxmlformats.org/drawingml/2006/table">
            <a:tbl>
              <a:tblPr/>
              <a:tblGrid>
                <a:gridCol w="1597470"/>
                <a:gridCol w="2764852"/>
                <a:gridCol w="2580528"/>
              </a:tblGrid>
              <a:tr h="71024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>
                          <a:latin typeface="楷体_GB2312" pitchFamily="1" charset="-122"/>
                          <a:ea typeface="楷体_GB2312" pitchFamily="1" charset="-122"/>
                        </a:rPr>
                        <a:t>重力和质量的关系</a:t>
                      </a:r>
                    </a:p>
                  </a:txBody>
                  <a:tcPr marL="68411" marR="68411" marT="34288" marB="34288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>
                          <a:latin typeface="楷体_GB2312" pitchFamily="1" charset="-122"/>
                          <a:ea typeface="楷体_GB2312" pitchFamily="1" charset="-122"/>
                        </a:rPr>
                        <a:t>重力</a:t>
                      </a:r>
                      <a:r>
                        <a:rPr lang="en-US" altLang="zh-CN" sz="2100" b="1" i="1">
                          <a:latin typeface="Times New Roman" panose="02020603050405020304" charset="0"/>
                          <a:ea typeface="楷体_GB2312" pitchFamily="1" charset="-122"/>
                        </a:rPr>
                        <a:t>N</a:t>
                      </a:r>
                      <a:endParaRPr lang="zh-CN" altLang="en-US" sz="2100" b="1" i="1">
                        <a:latin typeface="Times New Roman" panose="02020603050405020304" charset="0"/>
                        <a:ea typeface="楷体_GB2312" pitchFamily="1" charset="-122"/>
                      </a:endParaRPr>
                    </a:p>
                  </a:txBody>
                  <a:tcPr marL="68411" marR="68411" marT="34288" marB="3428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>
                          <a:latin typeface="楷体_GB2312" pitchFamily="1" charset="-122"/>
                          <a:ea typeface="楷体_GB2312" pitchFamily="1" charset="-122"/>
                        </a:rPr>
                        <a:t>质量</a:t>
                      </a:r>
                      <a:r>
                        <a:rPr lang="en-US" altLang="zh-CN" sz="2100" b="1" i="1">
                          <a:latin typeface="Times New Roman" panose="02020603050405020304" charset="0"/>
                          <a:ea typeface="楷体_GB2312" pitchFamily="1" charset="-122"/>
                        </a:rPr>
                        <a:t>m</a:t>
                      </a:r>
                      <a:endParaRPr lang="zh-CN" altLang="en-US" sz="2100" b="1" i="1">
                        <a:latin typeface="Times New Roman" panose="02020603050405020304" charset="0"/>
                        <a:ea typeface="楷体_GB2312" pitchFamily="1" charset="-122"/>
                      </a:endParaRPr>
                    </a:p>
                  </a:txBody>
                  <a:tcPr marL="68411" marR="68411" marT="34288" marB="3428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2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>
                          <a:latin typeface="楷体_GB2312" pitchFamily="1" charset="-122"/>
                          <a:ea typeface="楷体_GB2312" pitchFamily="1" charset="-122"/>
                        </a:rPr>
                        <a:t>联  系</a:t>
                      </a:r>
                    </a:p>
                  </a:txBody>
                  <a:tcPr marL="68411" marR="68411" marT="34288" marB="34288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>
                        <a:latin typeface="楷体_GB2312" pitchFamily="1" charset="-122"/>
                        <a:ea typeface="楷体_GB2312" pitchFamily="1" charset="-122"/>
                      </a:endParaRPr>
                    </a:p>
                  </a:txBody>
                  <a:tcPr marL="68411" marR="68411" marT="34288" marB="3428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>
                        <a:latin typeface="楷体_GB2312" pitchFamily="1" charset="-122"/>
                        <a:ea typeface="楷体_GB2312" pitchFamily="1" charset="-122"/>
                      </a:endParaRPr>
                    </a:p>
                  </a:txBody>
                  <a:tcPr marL="68411" marR="68411" marT="34288" marB="34288">
                    <a:lnL>
                      <a:noFill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272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100" b="1" dirty="0">
                        <a:latin typeface="楷体_GB2312" pitchFamily="1" charset="-122"/>
                        <a:ea typeface="楷体_GB2312" pitchFamily="1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en-US" altLang="zh-CN" sz="2100" b="1" dirty="0">
                        <a:latin typeface="楷体_GB2312" pitchFamily="1" charset="-122"/>
                        <a:ea typeface="楷体_GB2312" pitchFamily="1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latin typeface="楷体_GB2312" pitchFamily="1" charset="-122"/>
                          <a:ea typeface="楷体_GB2312" pitchFamily="1" charset="-122"/>
                        </a:rPr>
                        <a:t>区  别</a:t>
                      </a:r>
                    </a:p>
                  </a:txBody>
                  <a:tcPr marL="68411" marR="68411" marT="34288" marB="34288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>
                        <a:latin typeface="楷体_GB2312" pitchFamily="1" charset="-122"/>
                        <a:ea typeface="楷体_GB2312" pitchFamily="1" charset="-122"/>
                      </a:endParaRPr>
                    </a:p>
                  </a:txBody>
                  <a:tcPr marL="68411" marR="68411" marT="34288" marB="3428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dirty="0">
                        <a:latin typeface="楷体_GB2312" pitchFamily="1" charset="-122"/>
                        <a:ea typeface="楷体_GB2312" pitchFamily="1" charset="-122"/>
                      </a:endParaRPr>
                    </a:p>
                  </a:txBody>
                  <a:tcPr marL="68411" marR="68411" marT="34288" marB="3428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032" name="矩形 43031"/>
          <p:cNvSpPr>
            <a:spLocks noChangeArrowheads="1"/>
          </p:cNvSpPr>
          <p:nvPr/>
        </p:nvSpPr>
        <p:spPr bwMode="auto">
          <a:xfrm>
            <a:off x="4865359" y="1610917"/>
            <a:ext cx="1416908" cy="57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395" b="1" i="1">
                <a:solidFill>
                  <a:srgbClr val="FF3300"/>
                </a:solidFill>
                <a:latin typeface="Times New Roman" panose="02020603050405020304" charset="0"/>
              </a:rPr>
              <a:t>G = m g</a:t>
            </a:r>
          </a:p>
        </p:txBody>
      </p:sp>
      <p:sp>
        <p:nvSpPr>
          <p:cNvPr id="43033" name="矩形 43032"/>
          <p:cNvSpPr>
            <a:spLocks noChangeArrowheads="1"/>
          </p:cNvSpPr>
          <p:nvPr/>
        </p:nvSpPr>
        <p:spPr bwMode="auto">
          <a:xfrm>
            <a:off x="2681253" y="2199073"/>
            <a:ext cx="2622409" cy="203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2095" b="1">
                <a:solidFill>
                  <a:srgbClr val="3333FF"/>
                </a:solidFill>
                <a:latin typeface="Times New Roman" panose="02020603050405020304" charset="0"/>
                <a:ea typeface="楷体_GB2312" pitchFamily="1" charset="-122"/>
              </a:rPr>
              <a:t>重力随位置的变化而变化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095" b="1">
                <a:solidFill>
                  <a:srgbClr val="CC0000"/>
                </a:solidFill>
                <a:latin typeface="Times New Roman" panose="02020603050405020304" charset="0"/>
                <a:ea typeface="楷体_GB2312" pitchFamily="1" charset="-122"/>
              </a:rPr>
              <a:t>重力为矢量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095" b="1">
                <a:solidFill>
                  <a:srgbClr val="008000"/>
                </a:solidFill>
                <a:latin typeface="Times New Roman" panose="02020603050405020304" charset="0"/>
                <a:ea typeface="楷体_GB2312" pitchFamily="1" charset="-122"/>
              </a:rPr>
              <a:t>重力指的是物体由于地球的吸引而受到的力</a:t>
            </a:r>
          </a:p>
        </p:txBody>
      </p:sp>
      <p:sp>
        <p:nvSpPr>
          <p:cNvPr id="43034" name="矩形 43033"/>
          <p:cNvSpPr>
            <a:spLocks noChangeArrowheads="1"/>
          </p:cNvSpPr>
          <p:nvPr/>
        </p:nvSpPr>
        <p:spPr bwMode="auto">
          <a:xfrm>
            <a:off x="5484142" y="2343151"/>
            <a:ext cx="2280356" cy="203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2095" b="1">
                <a:solidFill>
                  <a:srgbClr val="3333FF"/>
                </a:solidFill>
                <a:latin typeface="Times New Roman" panose="02020603050405020304" charset="0"/>
                <a:ea typeface="楷体_GB2312" pitchFamily="1" charset="-122"/>
              </a:rPr>
              <a:t>质量不随位置的变化而变化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095" b="1">
                <a:solidFill>
                  <a:srgbClr val="CC0000"/>
                </a:solidFill>
                <a:latin typeface="Times New Roman" panose="02020603050405020304" charset="0"/>
                <a:ea typeface="楷体_GB2312" pitchFamily="1" charset="-122"/>
              </a:rPr>
              <a:t>质量为标量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095" b="1">
                <a:solidFill>
                  <a:srgbClr val="008000"/>
                </a:solidFill>
                <a:latin typeface="Times New Roman" panose="02020603050405020304" charset="0"/>
                <a:ea typeface="楷体_GB2312" pitchFamily="1" charset="-122"/>
              </a:rPr>
              <a:t>质量指的是物 体所含物质的多少</a:t>
            </a:r>
          </a:p>
        </p:txBody>
      </p:sp>
    </p:spTree>
    <p:custDataLst>
      <p:tags r:id="rId1"/>
    </p:custData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3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3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6146" descr="pic_2758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62" t="9831" r="7317" b="6606"/>
          <a:stretch>
            <a:fillRect/>
          </a:stretch>
        </p:blipFill>
        <p:spPr bwMode="auto">
          <a:xfrm>
            <a:off x="4728850" y="938596"/>
            <a:ext cx="2622409" cy="2453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文本框 6147"/>
          <p:cNvSpPr txBox="1">
            <a:spLocks noChangeArrowheads="1"/>
          </p:cNvSpPr>
          <p:nvPr/>
        </p:nvSpPr>
        <p:spPr bwMode="auto">
          <a:xfrm>
            <a:off x="524369" y="588199"/>
            <a:ext cx="3990622" cy="833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        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牛顿认为，地球和月亮之间存在互相吸引的力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?</a:t>
            </a:r>
          </a:p>
        </p:txBody>
      </p:sp>
      <p:sp>
        <p:nvSpPr>
          <p:cNvPr id="6149" name="矩形 6148"/>
          <p:cNvSpPr>
            <a:spLocks noChangeArrowheads="1"/>
          </p:cNvSpPr>
          <p:nvPr/>
        </p:nvSpPr>
        <p:spPr bwMode="auto">
          <a:xfrm>
            <a:off x="2006601" y="2057401"/>
            <a:ext cx="2909829" cy="586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中宋" panose="02010600040101010101" pitchFamily="2" charset="-122"/>
              </a:rPr>
              <a:t>万有引力</a:t>
            </a:r>
          </a:p>
        </p:txBody>
      </p:sp>
      <p:sp>
        <p:nvSpPr>
          <p:cNvPr id="6150" name="矩形 6149"/>
          <p:cNvSpPr>
            <a:spLocks noChangeArrowheads="1"/>
          </p:cNvSpPr>
          <p:nvPr/>
        </p:nvSpPr>
        <p:spPr bwMode="auto">
          <a:xfrm>
            <a:off x="2519680" y="3371851"/>
            <a:ext cx="5128673" cy="833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95" b="1" dirty="0">
                <a:solidFill>
                  <a:srgbClr val="FF0066"/>
                </a:solidFill>
                <a:latin typeface="Times New Roman" panose="02020603050405020304" charset="0"/>
                <a:ea typeface="楷体_GB2312" pitchFamily="1" charset="-122"/>
              </a:rPr>
              <a:t>        </a:t>
            </a:r>
            <a:r>
              <a:rPr lang="zh-CN" altLang="en-US" sz="2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宇宙间任何两个物体，大到天体，小到灰尘之间，都存在互相吸引的力。</a:t>
            </a:r>
            <a:endParaRPr lang="zh-CN" altLang="en-US" sz="2095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楷体_GB2312" pitchFamily="1" charset="-122"/>
            </a:endParaRPr>
          </a:p>
        </p:txBody>
      </p:sp>
    </p:spTree>
    <p:custDataLst>
      <p:tags r:id="rId1"/>
    </p:custData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牛顿的故事2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645" y="572711"/>
            <a:ext cx="314024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588336" y="4245769"/>
            <a:ext cx="3444949" cy="833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熟了的苹果为什么向地面下落，而不向上飞？</a:t>
            </a:r>
          </a:p>
        </p:txBody>
      </p:sp>
      <p:pic>
        <p:nvPicPr>
          <p:cNvPr id="18436" name="Picture 6" descr="重力的作用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8810" y="572710"/>
            <a:ext cx="2871823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4362306" y="4245769"/>
            <a:ext cx="3444949" cy="833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衣服上的水为什么落到地面上，而不向上飞？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表格 8194"/>
          <p:cNvGraphicFramePr/>
          <p:nvPr/>
        </p:nvGraphicFramePr>
        <p:xfrm>
          <a:off x="964020" y="735560"/>
          <a:ext cx="6240423" cy="1700240"/>
        </p:xfrm>
        <a:graphic>
          <a:graphicData uri="http://schemas.openxmlformats.org/drawingml/2006/table">
            <a:tbl>
              <a:tblPr/>
              <a:tblGrid>
                <a:gridCol w="6240423"/>
              </a:tblGrid>
              <a:tr h="170024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0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原来如此：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FF"/>
                          </a:solidFill>
                        </a:rPr>
                        <a:t>地球对它周围的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hlinkClick r:id="rId3" action="ppaction://hlinkfile"/>
                        </a:rPr>
                        <a:t>一切物体都有引力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</a:rPr>
                        <a:t>作用，当这个物体失去支持的时候，这个引力能够把它们拉向地面。</a:t>
                      </a:r>
                    </a:p>
                  </a:txBody>
                  <a:tcPr marL="68411" marR="68411" marT="34290" marB="34290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201" name="表格 8200"/>
          <p:cNvGraphicFramePr/>
          <p:nvPr/>
        </p:nvGraphicFramePr>
        <p:xfrm>
          <a:off x="1013470" y="2329082"/>
          <a:ext cx="6141520" cy="757238"/>
        </p:xfrm>
        <a:graphic>
          <a:graphicData uri="http://schemas.openxmlformats.org/drawingml/2006/table">
            <a:tbl>
              <a:tblPr/>
              <a:tblGrid>
                <a:gridCol w="6141520"/>
              </a:tblGrid>
              <a:tr h="7572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1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</a:t>
                      </a:r>
                      <a:r>
                        <a:rPr lang="zh-CN" altLang="en-US" sz="2100" b="1" dirty="0">
                          <a:solidFill>
                            <a:srgbClr val="FF0000"/>
                          </a:solidFill>
                        </a:rPr>
                        <a:t>重力：</a:t>
                      </a:r>
                      <a:r>
                        <a:rPr lang="zh-CN" altLang="en-US" sz="2100" b="1" dirty="0">
                          <a:solidFill>
                            <a:srgbClr val="0000FF"/>
                          </a:solidFill>
                        </a:rPr>
                        <a:t>地面附近的物体由于地球的吸引而受到的力。简称物重，用符号</a:t>
                      </a:r>
                      <a:r>
                        <a:rPr lang="en-US" altLang="zh-CN" sz="2100" b="1" dirty="0">
                          <a:solidFill>
                            <a:srgbClr val="0000FF"/>
                          </a:solidFill>
                        </a:rPr>
                        <a:t>G</a:t>
                      </a:r>
                      <a:r>
                        <a:rPr lang="zh-CN" altLang="en-US" sz="2100" b="1" dirty="0">
                          <a:solidFill>
                            <a:srgbClr val="0000FF"/>
                          </a:solidFill>
                        </a:rPr>
                        <a:t>表示。</a:t>
                      </a:r>
                    </a:p>
                  </a:txBody>
                  <a:tcPr marL="68411" marR="68411" marT="34290" marB="34290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207" name="表格 8206"/>
          <p:cNvGraphicFramePr/>
          <p:nvPr/>
        </p:nvGraphicFramePr>
        <p:xfrm>
          <a:off x="1013470" y="3338172"/>
          <a:ext cx="5280448" cy="389327"/>
        </p:xfrm>
        <a:graphic>
          <a:graphicData uri="http://schemas.openxmlformats.org/drawingml/2006/table">
            <a:tbl>
              <a:tblPr/>
              <a:tblGrid>
                <a:gridCol w="5280448"/>
              </a:tblGrid>
              <a:tr h="38932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1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</a:t>
                      </a:r>
                      <a:r>
                        <a:rPr lang="zh-CN" altLang="en-US" sz="2100" b="1" dirty="0">
                          <a:solidFill>
                            <a:srgbClr val="0000FF"/>
                          </a:solidFill>
                        </a:rPr>
                        <a:t>地面附近的一切物体都受到</a:t>
                      </a:r>
                      <a:r>
                        <a:rPr lang="zh-CN" altLang="en-US" sz="2100" b="1" dirty="0">
                          <a:solidFill>
                            <a:srgbClr val="0000FF"/>
                          </a:solidFill>
                          <a:hlinkClick r:id="rId4" action="ppaction://hlinkfile"/>
                        </a:rPr>
                        <a:t>重力</a:t>
                      </a:r>
                      <a:r>
                        <a:rPr lang="zh-CN" altLang="en-US" sz="2100" b="1" dirty="0">
                          <a:solidFill>
                            <a:srgbClr val="0000FF"/>
                          </a:solidFill>
                        </a:rPr>
                        <a:t>。</a:t>
                      </a:r>
                    </a:p>
                  </a:txBody>
                  <a:tcPr marL="68411" marR="68411" marT="34248" marB="34248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2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2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10242"/>
          <p:cNvSpPr>
            <a:spLocks noChangeArrowheads="1"/>
          </p:cNvSpPr>
          <p:nvPr/>
        </p:nvSpPr>
        <p:spPr bwMode="auto">
          <a:xfrm>
            <a:off x="1436513" y="1314451"/>
            <a:ext cx="2464447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zh-CN" altLang="en-US" sz="2095" b="1" i="1" dirty="0">
                <a:solidFill>
                  <a:srgbClr val="CC0000"/>
                </a:solidFill>
                <a:latin typeface="Times New Roman" panose="02020603050405020304" charset="0"/>
              </a:rPr>
              <a:t>（</a:t>
            </a:r>
            <a:r>
              <a:rPr lang="en-US" altLang="zh-CN" sz="2095" b="1" i="1" dirty="0">
                <a:solidFill>
                  <a:srgbClr val="CC0000"/>
                </a:solidFill>
                <a:latin typeface="Times New Roman" panose="02020603050405020304" charset="0"/>
              </a:rPr>
              <a:t>1</a:t>
            </a:r>
            <a:r>
              <a:rPr lang="zh-CN" altLang="en-US" sz="2095" b="1" i="1" dirty="0">
                <a:solidFill>
                  <a:srgbClr val="CC0000"/>
                </a:solidFill>
                <a:latin typeface="Times New Roman" panose="02020603050405020304" charset="0"/>
              </a:rPr>
              <a:t>）提出问题</a:t>
            </a:r>
          </a:p>
        </p:txBody>
      </p:sp>
      <p:sp>
        <p:nvSpPr>
          <p:cNvPr id="10244" name="矩形 10243"/>
          <p:cNvSpPr>
            <a:spLocks noChangeArrowheads="1"/>
          </p:cNvSpPr>
          <p:nvPr/>
        </p:nvSpPr>
        <p:spPr bwMode="auto">
          <a:xfrm>
            <a:off x="1436512" y="1996679"/>
            <a:ext cx="2331426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zh-CN" altLang="en-US" sz="2095" b="1" i="1">
                <a:solidFill>
                  <a:srgbClr val="CC0000"/>
                </a:solidFill>
                <a:latin typeface="Times New Roman" panose="02020603050405020304" charset="0"/>
              </a:rPr>
              <a:t>（</a:t>
            </a:r>
            <a:r>
              <a:rPr lang="en-US" altLang="zh-CN" sz="2095" b="1" i="1">
                <a:solidFill>
                  <a:srgbClr val="CC0000"/>
                </a:solidFill>
                <a:latin typeface="Times New Roman" panose="02020603050405020304" charset="0"/>
              </a:rPr>
              <a:t>2</a:t>
            </a:r>
            <a:r>
              <a:rPr lang="zh-CN" altLang="en-US" sz="2095" b="1" i="1">
                <a:solidFill>
                  <a:srgbClr val="CC0000"/>
                </a:solidFill>
                <a:latin typeface="Times New Roman" panose="02020603050405020304" charset="0"/>
              </a:rPr>
              <a:t>）作出假设</a:t>
            </a:r>
          </a:p>
        </p:txBody>
      </p:sp>
      <p:sp>
        <p:nvSpPr>
          <p:cNvPr id="10245" name="直接连接符 10244"/>
          <p:cNvSpPr>
            <a:spLocks noChangeShapeType="1"/>
          </p:cNvSpPr>
          <p:nvPr/>
        </p:nvSpPr>
        <p:spPr bwMode="auto">
          <a:xfrm>
            <a:off x="2405662" y="2457450"/>
            <a:ext cx="0" cy="2286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6" name="矩形 10245"/>
          <p:cNvSpPr>
            <a:spLocks noChangeArrowheads="1"/>
          </p:cNvSpPr>
          <p:nvPr/>
        </p:nvSpPr>
        <p:spPr bwMode="auto">
          <a:xfrm>
            <a:off x="1436513" y="2682478"/>
            <a:ext cx="2388435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zh-CN" altLang="en-US" sz="2095" b="1" i="1">
                <a:solidFill>
                  <a:srgbClr val="CC0000"/>
                </a:solidFill>
                <a:latin typeface="Times New Roman" panose="02020603050405020304" charset="0"/>
              </a:rPr>
              <a:t>（</a:t>
            </a:r>
            <a:r>
              <a:rPr lang="en-US" altLang="zh-CN" sz="2095" b="1" i="1">
                <a:solidFill>
                  <a:srgbClr val="CC0000"/>
                </a:solidFill>
                <a:latin typeface="Times New Roman" panose="02020603050405020304" charset="0"/>
              </a:rPr>
              <a:t>3</a:t>
            </a:r>
            <a:r>
              <a:rPr lang="zh-CN" altLang="en-US" sz="2095" b="1" i="1">
                <a:solidFill>
                  <a:srgbClr val="CC0000"/>
                </a:solidFill>
                <a:latin typeface="Times New Roman" panose="02020603050405020304" charset="0"/>
              </a:rPr>
              <a:t>）设计实验</a:t>
            </a:r>
          </a:p>
        </p:txBody>
      </p:sp>
      <p:sp>
        <p:nvSpPr>
          <p:cNvPr id="10247" name="直接连接符 10246"/>
          <p:cNvSpPr>
            <a:spLocks noChangeShapeType="1"/>
          </p:cNvSpPr>
          <p:nvPr/>
        </p:nvSpPr>
        <p:spPr bwMode="auto">
          <a:xfrm>
            <a:off x="2405662" y="1771650"/>
            <a:ext cx="0" cy="2286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8" name="直接连接符 10247"/>
          <p:cNvSpPr>
            <a:spLocks noChangeShapeType="1"/>
          </p:cNvSpPr>
          <p:nvPr/>
        </p:nvSpPr>
        <p:spPr bwMode="auto">
          <a:xfrm>
            <a:off x="2405662" y="3086100"/>
            <a:ext cx="0" cy="2286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9" name="矩形 10248"/>
          <p:cNvSpPr>
            <a:spLocks noChangeArrowheads="1"/>
          </p:cNvSpPr>
          <p:nvPr/>
        </p:nvSpPr>
        <p:spPr bwMode="auto">
          <a:xfrm>
            <a:off x="1436512" y="3311129"/>
            <a:ext cx="2394373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zh-CN" altLang="en-US" sz="2095" b="1" i="1">
                <a:solidFill>
                  <a:srgbClr val="CC0000"/>
                </a:solidFill>
                <a:latin typeface="Times New Roman" panose="02020603050405020304" charset="0"/>
              </a:rPr>
              <a:t>（</a:t>
            </a:r>
            <a:r>
              <a:rPr lang="en-US" altLang="zh-CN" sz="2095" b="1" i="1">
                <a:solidFill>
                  <a:srgbClr val="CC0000"/>
                </a:solidFill>
                <a:latin typeface="Times New Roman" panose="02020603050405020304" charset="0"/>
              </a:rPr>
              <a:t>4</a:t>
            </a:r>
            <a:r>
              <a:rPr lang="zh-CN" altLang="en-US" sz="2095" b="1" i="1">
                <a:solidFill>
                  <a:srgbClr val="CC0000"/>
                </a:solidFill>
                <a:latin typeface="Times New Roman" panose="02020603050405020304" charset="0"/>
              </a:rPr>
              <a:t>）进行实验</a:t>
            </a:r>
          </a:p>
        </p:txBody>
      </p:sp>
      <p:sp>
        <p:nvSpPr>
          <p:cNvPr id="10250" name="矩形 10249"/>
          <p:cNvSpPr>
            <a:spLocks noChangeArrowheads="1"/>
          </p:cNvSpPr>
          <p:nvPr/>
        </p:nvSpPr>
        <p:spPr bwMode="auto">
          <a:xfrm>
            <a:off x="3773875" y="1314451"/>
            <a:ext cx="4218658" cy="457200"/>
          </a:xfrm>
          <a:prstGeom prst="rect">
            <a:avLst/>
          </a:prstGeom>
          <a:solidFill>
            <a:schemeClr val="bg1"/>
          </a:solidFill>
          <a:ln w="38100">
            <a:solidFill>
              <a:srgbClr val="FF99CC"/>
            </a:solidFill>
            <a:prstDash val="dashDot"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095" b="1">
                <a:latin typeface="Tahoma" panose="020B0604030504040204" pitchFamily="34" charset="0"/>
                <a:ea typeface="楷体_GB2312" pitchFamily="1" charset="-122"/>
              </a:rPr>
              <a:t>重力的大小跟什么因素有关系？</a:t>
            </a:r>
          </a:p>
        </p:txBody>
      </p:sp>
      <p:sp>
        <p:nvSpPr>
          <p:cNvPr id="10251" name="矩形 10250"/>
          <p:cNvSpPr>
            <a:spLocks noChangeArrowheads="1"/>
          </p:cNvSpPr>
          <p:nvPr/>
        </p:nvSpPr>
        <p:spPr bwMode="auto">
          <a:xfrm>
            <a:off x="3773875" y="2286001"/>
            <a:ext cx="4218658" cy="457200"/>
          </a:xfrm>
          <a:prstGeom prst="rect">
            <a:avLst/>
          </a:prstGeom>
          <a:solidFill>
            <a:schemeClr val="bg1"/>
          </a:solidFill>
          <a:ln w="38100">
            <a:solidFill>
              <a:srgbClr val="FF99CC"/>
            </a:solidFill>
            <a:prstDash val="dashDot"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095" b="1">
                <a:latin typeface="Tahoma" panose="020B0604030504040204" pitchFamily="34" charset="0"/>
                <a:ea typeface="楷体_GB2312" pitchFamily="1" charset="-122"/>
              </a:rPr>
              <a:t>重力的大小跟物体的</a:t>
            </a:r>
            <a:r>
              <a:rPr lang="zh-CN" altLang="en-US" sz="2095" b="1">
                <a:solidFill>
                  <a:srgbClr val="FF0000"/>
                </a:solidFill>
                <a:latin typeface="Times New Roman" panose="02020603050405020304" charset="0"/>
                <a:ea typeface="楷体_GB2312" pitchFamily="1" charset="-122"/>
              </a:rPr>
              <a:t>质量</a:t>
            </a:r>
            <a:r>
              <a:rPr lang="zh-CN" altLang="en-US" sz="2095" b="1">
                <a:latin typeface="Tahoma" panose="020B0604030504040204" pitchFamily="34" charset="0"/>
                <a:ea typeface="楷体_GB2312" pitchFamily="1" charset="-122"/>
              </a:rPr>
              <a:t>有关？</a:t>
            </a:r>
          </a:p>
        </p:txBody>
      </p:sp>
      <p:pic>
        <p:nvPicPr>
          <p:cNvPr id="21515" name="图片 10251" descr="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7716" y="685800"/>
            <a:ext cx="912142" cy="539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6" name="图片 10252" descr="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6600" y="742951"/>
            <a:ext cx="798124" cy="444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4" name="矩形 10253"/>
          <p:cNvSpPr>
            <a:spLocks noChangeArrowheads="1"/>
          </p:cNvSpPr>
          <p:nvPr/>
        </p:nvSpPr>
        <p:spPr bwMode="auto">
          <a:xfrm>
            <a:off x="3773875" y="1828801"/>
            <a:ext cx="4218658" cy="457200"/>
          </a:xfrm>
          <a:prstGeom prst="rect">
            <a:avLst/>
          </a:prstGeom>
          <a:solidFill>
            <a:schemeClr val="bg1"/>
          </a:solidFill>
          <a:ln w="38100">
            <a:solidFill>
              <a:srgbClr val="FF99CC"/>
            </a:solidFill>
            <a:prstDash val="dashDot"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095" b="1">
                <a:latin typeface="Tahoma" panose="020B0604030504040204" pitchFamily="34" charset="0"/>
                <a:ea typeface="楷体_GB2312" pitchFamily="1" charset="-122"/>
              </a:rPr>
              <a:t>重力的大小跟物体的</a:t>
            </a:r>
            <a:r>
              <a:rPr lang="zh-CN" altLang="en-US" sz="2095" b="1">
                <a:solidFill>
                  <a:srgbClr val="FF0000"/>
                </a:solidFill>
                <a:latin typeface="Times New Roman" panose="02020603050405020304" charset="0"/>
                <a:ea typeface="楷体_GB2312" pitchFamily="1" charset="-122"/>
              </a:rPr>
              <a:t>形状</a:t>
            </a:r>
            <a:r>
              <a:rPr lang="zh-CN" altLang="en-US" sz="2095" b="1">
                <a:latin typeface="Tahoma" panose="020B0604030504040204" pitchFamily="34" charset="0"/>
                <a:ea typeface="楷体_GB2312" pitchFamily="1" charset="-122"/>
              </a:rPr>
              <a:t>有关？</a:t>
            </a:r>
          </a:p>
        </p:txBody>
      </p:sp>
      <p:sp>
        <p:nvSpPr>
          <p:cNvPr id="10255" name="矩形 10254"/>
          <p:cNvSpPr>
            <a:spLocks noChangeArrowheads="1"/>
          </p:cNvSpPr>
          <p:nvPr/>
        </p:nvSpPr>
        <p:spPr bwMode="auto">
          <a:xfrm>
            <a:off x="3773875" y="2743201"/>
            <a:ext cx="4218658" cy="457200"/>
          </a:xfrm>
          <a:prstGeom prst="rect">
            <a:avLst/>
          </a:prstGeom>
          <a:solidFill>
            <a:schemeClr val="bg1"/>
          </a:solidFill>
          <a:ln w="38100">
            <a:solidFill>
              <a:srgbClr val="FF99CC"/>
            </a:solidFill>
            <a:prstDash val="dashDot"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095" b="1">
                <a:latin typeface="Tahoma" panose="020B0604030504040204" pitchFamily="34" charset="0"/>
                <a:ea typeface="楷体_GB2312" pitchFamily="1" charset="-122"/>
              </a:rPr>
              <a:t>重力的大小跟物体的</a:t>
            </a:r>
            <a:r>
              <a:rPr lang="zh-CN" altLang="en-US" sz="2095" b="1">
                <a:solidFill>
                  <a:srgbClr val="FF0000"/>
                </a:solidFill>
                <a:latin typeface="Times New Roman" panose="02020603050405020304" charset="0"/>
                <a:ea typeface="楷体_GB2312" pitchFamily="1" charset="-122"/>
              </a:rPr>
              <a:t>位置</a:t>
            </a:r>
            <a:r>
              <a:rPr lang="zh-CN" altLang="en-US" sz="2095" b="1">
                <a:latin typeface="Times New Roman" panose="02020603050405020304" charset="0"/>
                <a:ea typeface="楷体_GB2312" pitchFamily="1" charset="-122"/>
              </a:rPr>
              <a:t>有关</a:t>
            </a:r>
            <a:r>
              <a:rPr lang="zh-CN" altLang="en-US" sz="2095" b="1">
                <a:latin typeface="Tahoma" panose="020B0604030504040204" pitchFamily="34" charset="0"/>
                <a:ea typeface="楷体_GB2312" pitchFamily="1" charset="-122"/>
              </a:rPr>
              <a:t>？</a:t>
            </a:r>
          </a:p>
        </p:txBody>
      </p:sp>
      <p:sp>
        <p:nvSpPr>
          <p:cNvPr id="10256" name="矩形 10255"/>
          <p:cNvSpPr>
            <a:spLocks noChangeArrowheads="1"/>
          </p:cNvSpPr>
          <p:nvPr/>
        </p:nvSpPr>
        <p:spPr bwMode="auto">
          <a:xfrm>
            <a:off x="1876690" y="281643"/>
            <a:ext cx="4218658" cy="487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09600" indent="-609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隶书" panose="02010509060101010101" pitchFamily="1" charset="-122"/>
              </a:rPr>
              <a:t>2. </a:t>
            </a:r>
            <a:r>
              <a:rPr lang="zh-CN" altLang="en-US" sz="3200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隶书" panose="02010509060101010101" pitchFamily="1" charset="-122"/>
              </a:rPr>
              <a:t>重力的大小</a:t>
            </a:r>
          </a:p>
        </p:txBody>
      </p:sp>
      <p:sp>
        <p:nvSpPr>
          <p:cNvPr id="10257" name="直接连接符 10256"/>
          <p:cNvSpPr>
            <a:spLocks noChangeShapeType="1"/>
          </p:cNvSpPr>
          <p:nvPr/>
        </p:nvSpPr>
        <p:spPr bwMode="auto">
          <a:xfrm>
            <a:off x="3431823" y="1543050"/>
            <a:ext cx="342053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8" name="直接连接符 10257"/>
          <p:cNvSpPr>
            <a:spLocks noChangeShapeType="1"/>
          </p:cNvSpPr>
          <p:nvPr/>
        </p:nvSpPr>
        <p:spPr bwMode="auto">
          <a:xfrm flipV="1">
            <a:off x="3431822" y="1943100"/>
            <a:ext cx="285044" cy="28575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9" name="直接连接符 10258"/>
          <p:cNvSpPr>
            <a:spLocks noChangeShapeType="1"/>
          </p:cNvSpPr>
          <p:nvPr/>
        </p:nvSpPr>
        <p:spPr bwMode="auto">
          <a:xfrm>
            <a:off x="3431823" y="2343150"/>
            <a:ext cx="342053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0" name="直接连接符 10259"/>
          <p:cNvSpPr>
            <a:spLocks noChangeShapeType="1"/>
          </p:cNvSpPr>
          <p:nvPr/>
        </p:nvSpPr>
        <p:spPr bwMode="auto">
          <a:xfrm>
            <a:off x="3431822" y="2514600"/>
            <a:ext cx="285044" cy="3429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1" name="直接连接符 10260"/>
          <p:cNvSpPr>
            <a:spLocks noChangeShapeType="1"/>
          </p:cNvSpPr>
          <p:nvPr/>
        </p:nvSpPr>
        <p:spPr bwMode="auto">
          <a:xfrm>
            <a:off x="2405662" y="3661172"/>
            <a:ext cx="0" cy="2286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2" name="矩形 10261"/>
          <p:cNvSpPr>
            <a:spLocks noChangeArrowheads="1"/>
          </p:cNvSpPr>
          <p:nvPr/>
        </p:nvSpPr>
        <p:spPr bwMode="auto">
          <a:xfrm>
            <a:off x="1436512" y="3886200"/>
            <a:ext cx="2394373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zh-CN" altLang="en-US" sz="2095" b="1" i="1">
                <a:solidFill>
                  <a:srgbClr val="CC0000"/>
                </a:solidFill>
                <a:latin typeface="Times New Roman" panose="02020603050405020304" charset="0"/>
              </a:rPr>
              <a:t>（</a:t>
            </a:r>
            <a:r>
              <a:rPr lang="en-US" altLang="zh-CN" sz="2095" b="1" i="1">
                <a:solidFill>
                  <a:srgbClr val="CC0000"/>
                </a:solidFill>
                <a:latin typeface="Times New Roman" panose="02020603050405020304" charset="0"/>
              </a:rPr>
              <a:t>5</a:t>
            </a:r>
            <a:r>
              <a:rPr lang="zh-CN" altLang="en-US" sz="2095" b="1" i="1">
                <a:solidFill>
                  <a:srgbClr val="CC0000"/>
                </a:solidFill>
                <a:latin typeface="Times New Roman" panose="02020603050405020304" charset="0"/>
              </a:rPr>
              <a:t>）分析论证</a:t>
            </a:r>
          </a:p>
        </p:txBody>
      </p:sp>
      <p:sp>
        <p:nvSpPr>
          <p:cNvPr id="10263" name="直接连接符 10262"/>
          <p:cNvSpPr>
            <a:spLocks noChangeShapeType="1"/>
          </p:cNvSpPr>
          <p:nvPr/>
        </p:nvSpPr>
        <p:spPr bwMode="auto">
          <a:xfrm>
            <a:off x="2405662" y="4286250"/>
            <a:ext cx="0" cy="2286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4" name="矩形 10263"/>
          <p:cNvSpPr>
            <a:spLocks noChangeArrowheads="1"/>
          </p:cNvSpPr>
          <p:nvPr/>
        </p:nvSpPr>
        <p:spPr bwMode="auto">
          <a:xfrm>
            <a:off x="1436512" y="4514850"/>
            <a:ext cx="2394373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zh-CN" altLang="en-US" sz="2095" b="1" i="1">
                <a:solidFill>
                  <a:srgbClr val="CC0000"/>
                </a:solidFill>
                <a:latin typeface="Times New Roman" panose="02020603050405020304" charset="0"/>
              </a:rPr>
              <a:t>（</a:t>
            </a:r>
            <a:r>
              <a:rPr lang="en-US" altLang="zh-CN" sz="2095" b="1" i="1">
                <a:solidFill>
                  <a:srgbClr val="CC0000"/>
                </a:solidFill>
                <a:latin typeface="Times New Roman" panose="02020603050405020304" charset="0"/>
              </a:rPr>
              <a:t>6</a:t>
            </a:r>
            <a:r>
              <a:rPr lang="zh-CN" altLang="en-US" sz="2095" b="1" i="1">
                <a:solidFill>
                  <a:srgbClr val="CC0000"/>
                </a:solidFill>
                <a:latin typeface="Times New Roman" panose="02020603050405020304" charset="0"/>
              </a:rPr>
              <a:t>）得出结论</a:t>
            </a:r>
          </a:p>
        </p:txBody>
      </p:sp>
      <p:pic>
        <p:nvPicPr>
          <p:cNvPr id="10265" name="图片 10264" descr="37ef52801ea1c7c2bd3e1e7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999" t="16855" b="31921"/>
          <a:stretch>
            <a:fillRect/>
          </a:stretch>
        </p:blipFill>
        <p:spPr bwMode="auto">
          <a:xfrm>
            <a:off x="4629009" y="3311129"/>
            <a:ext cx="2337364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8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 animBg="1"/>
      <p:bldP spid="10246" grpId="0" animBg="1"/>
      <p:bldP spid="10249" grpId="0" animBg="1"/>
      <p:bldP spid="10250" grpId="0" animBg="1"/>
      <p:bldP spid="10251" grpId="0" animBg="1"/>
      <p:bldP spid="10254" grpId="0" animBg="1"/>
      <p:bldP spid="10255" grpId="0" animBg="1"/>
      <p:bldP spid="10256" grpId="0"/>
      <p:bldP spid="10262" grpId="0" animBg="1"/>
      <p:bldP spid="1026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1266"/>
          <p:cNvSpPr txBox="1">
            <a:spLocks noChangeArrowheads="1"/>
          </p:cNvSpPr>
          <p:nvPr/>
        </p:nvSpPr>
        <p:spPr bwMode="auto">
          <a:xfrm>
            <a:off x="1892582" y="914401"/>
            <a:ext cx="2850444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3</a:t>
            </a:r>
            <a:r>
              <a:rPr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）设计实验：</a:t>
            </a:r>
          </a:p>
        </p:txBody>
      </p:sp>
      <p:sp>
        <p:nvSpPr>
          <p:cNvPr id="11268" name="文本框 11267"/>
          <p:cNvSpPr txBox="1">
            <a:spLocks noChangeArrowheads="1"/>
          </p:cNvSpPr>
          <p:nvPr/>
        </p:nvSpPr>
        <p:spPr bwMode="auto">
          <a:xfrm>
            <a:off x="1436511" y="1657350"/>
            <a:ext cx="285044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95" b="1" dirty="0">
                <a:solidFill>
                  <a:srgbClr val="3333FF"/>
                </a:solidFill>
                <a:latin typeface="Times New Roman" panose="02020603050405020304" charset="0"/>
                <a:ea typeface="楷体_GB2312" pitchFamily="1" charset="-122"/>
              </a:rPr>
              <a:t>        </a:t>
            </a:r>
            <a:r>
              <a:rPr lang="zh-CN" altLang="en-US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把质量均为</a:t>
            </a:r>
            <a:r>
              <a:rPr lang="en-US" altLang="zh-CN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50 g</a:t>
            </a:r>
            <a:r>
              <a:rPr lang="zh-CN" altLang="en-US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的 </a:t>
            </a:r>
            <a:r>
              <a:rPr lang="en-US" altLang="zh-CN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3</a:t>
            </a:r>
            <a:r>
              <a:rPr lang="zh-CN" altLang="en-US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个钩码，逐个增加，挂在弹簧测力计下，并记下示数。</a:t>
            </a:r>
            <a:endParaRPr lang="zh-CN" altLang="en-US" sz="2095" b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楷体_GB2312" pitchFamily="1" charset="-122"/>
            </a:endParaRPr>
          </a:p>
        </p:txBody>
      </p:sp>
      <p:pic>
        <p:nvPicPr>
          <p:cNvPr id="22532" name="图片 11268" descr="13 2 29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4992" y="800101"/>
            <a:ext cx="903829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11269" descr="13 2 29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4142" y="914400"/>
            <a:ext cx="838506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图片 11270" descr="13 2 29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7312" y="914400"/>
            <a:ext cx="829004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spd="med">
    <p:strips/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文本框 13314"/>
          <p:cNvSpPr txBox="1">
            <a:spLocks noChangeArrowheads="1"/>
          </p:cNvSpPr>
          <p:nvPr/>
        </p:nvSpPr>
        <p:spPr bwMode="auto">
          <a:xfrm>
            <a:off x="3773875" y="1885950"/>
            <a:ext cx="3705578" cy="2237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95" b="1" dirty="0">
                <a:latin typeface="Times New Roman" panose="02020603050405020304" charset="0"/>
                <a:ea typeface="楷体_GB2312" pitchFamily="1" charset="-122"/>
              </a:rPr>
              <a:t>观察并记录：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_GB2312" pitchFamily="1" charset="-122"/>
              </a:rPr>
              <a:t>        弹簧秤下端悬挂一个钩码时，弹簧秤的指针所在位置。</a:t>
            </a:r>
          </a:p>
        </p:txBody>
      </p:sp>
      <p:sp>
        <p:nvSpPr>
          <p:cNvPr id="13316" name="直接连接符 13315"/>
          <p:cNvSpPr>
            <a:spLocks noChangeShapeType="1"/>
          </p:cNvSpPr>
          <p:nvPr/>
        </p:nvSpPr>
        <p:spPr bwMode="auto">
          <a:xfrm>
            <a:off x="2006601" y="1771650"/>
            <a:ext cx="1083169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0" name="矩形 13316"/>
          <p:cNvSpPr>
            <a:spLocks noChangeArrowheads="1"/>
          </p:cNvSpPr>
          <p:nvPr/>
        </p:nvSpPr>
        <p:spPr bwMode="auto">
          <a:xfrm>
            <a:off x="2177628" y="571500"/>
            <a:ext cx="2652101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（</a:t>
            </a:r>
            <a:r>
              <a:rPr lang="en-US" altLang="zh-CN" sz="24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4</a:t>
            </a:r>
            <a:r>
              <a:rPr lang="zh-CN" altLang="en-US" sz="24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）进行实验：</a:t>
            </a:r>
          </a:p>
        </p:txBody>
      </p:sp>
      <p:pic>
        <p:nvPicPr>
          <p:cNvPr id="24581" name="图片 13317" descr="13 2 29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3699" y="800100"/>
            <a:ext cx="1241131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1216</Words>
  <PresentationFormat>全屏显示(16:9)</PresentationFormat>
  <Paragraphs>170</Paragraphs>
  <Slides>37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Office 主题</vt:lpstr>
      <vt:lpstr>Microsoft 公式 3.0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3</cp:revision>
  <dcterms:created xsi:type="dcterms:W3CDTF">2020-02-27T12:41:50Z</dcterms:created>
  <dcterms:modified xsi:type="dcterms:W3CDTF">2020-02-27T12:50:11Z</dcterms:modified>
</cp:coreProperties>
</file>