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Default Extension="wav" ContentType="audio/wav"/>
  <Override PartName="/ppt/tags/tag4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slideLayouts/slideLayout10.xml" ContentType="application/vnd.openxmlformats-officedocument.presentationml.slideLayout+xml"/>
  <Default Extension="gif" ContentType="image/gif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6B8F8D-D73D-4CF1-AA77-5AA5A4C953CD}" type="datetimeFigureOut">
              <a:rPr lang="zh-CN" altLang="en-US" smtClean="0"/>
              <a:t>2020/2/27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6BF0D0-AA31-4F10-ACFC-48F435C0096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/>
          <a:lstStyle/>
          <a:p>
            <a:fld id="{CC6C8111-80E1-41A6-BD82-5D0D5D01296A}" type="slidenum">
              <a:rPr lang="zh-CN" altLang="en-US" smtClean="0"/>
              <a:pPr/>
              <a:t>47</a:t>
            </a:fld>
            <a:endParaRPr lang="zh-CN" altLang="en-US"/>
          </a:p>
        </p:txBody>
      </p:sp>
      <p:sp>
        <p:nvSpPr>
          <p:cNvPr id="56322" name="幻灯片图像占位符 72705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74650" y="685800"/>
            <a:ext cx="6108700" cy="3429000"/>
          </a:xfrm>
        </p:spPr>
      </p:sp>
      <p:sp>
        <p:nvSpPr>
          <p:cNvPr id="56323" name="文本占位符 72706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/>
          <a:lstStyle/>
          <a:p>
            <a:fld id="{5E98B724-88B9-432D-A432-10EF28053C42}" type="slidenum">
              <a:rPr lang="zh-CN" altLang="en-US" smtClean="0"/>
              <a:pPr/>
              <a:t>50</a:t>
            </a:fld>
            <a:endParaRPr lang="zh-CN" altLang="en-US"/>
          </a:p>
        </p:txBody>
      </p:sp>
      <p:sp>
        <p:nvSpPr>
          <p:cNvPr id="60418" name="幻灯片图像占位符 7680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74650" y="685800"/>
            <a:ext cx="6108700" cy="3429000"/>
          </a:xfrm>
        </p:spPr>
      </p:sp>
      <p:sp>
        <p:nvSpPr>
          <p:cNvPr id="60419" name="文本占位符 7680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/>
          <a:lstStyle/>
          <a:p>
            <a:fld id="{B6C32A24-E765-4CA5-9F10-C82088F81456}" type="slidenum">
              <a:rPr lang="zh-CN" altLang="en-US" smtClean="0"/>
              <a:pPr/>
              <a:t>51</a:t>
            </a:fld>
            <a:endParaRPr lang="zh-CN" altLang="en-US"/>
          </a:p>
        </p:txBody>
      </p:sp>
      <p:sp>
        <p:nvSpPr>
          <p:cNvPr id="62466" name="幻灯片图像占位符 78849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74650" y="685800"/>
            <a:ext cx="6108700" cy="3429000"/>
          </a:xfrm>
        </p:spPr>
      </p:sp>
      <p:sp>
        <p:nvSpPr>
          <p:cNvPr id="62467" name="文本占位符 78850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914400" y="105892"/>
            <a:ext cx="7600950" cy="602278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3" name="内容占位符 32"/>
          <p:cNvSpPr>
            <a:spLocks noGrp="1"/>
          </p:cNvSpPr>
          <p:nvPr>
            <p:ph sz="quarter" idx="13"/>
          </p:nvPr>
        </p:nvSpPr>
        <p:spPr>
          <a:xfrm>
            <a:off x="4443413" y="896542"/>
            <a:ext cx="4337050" cy="3693318"/>
          </a:xfrm>
        </p:spPr>
        <p:txBody>
          <a:bodyPr anchor="ctr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09C5DF3C-7E5E-443A-9171-DDFAB6D26119}" type="datetimeFigureOut">
              <a:rPr lang="zh-CN" altLang="en-US"/>
              <a:pPr/>
              <a:t>2020/2/27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5CD69E52-8FFC-42EC-A426-6BEF9089B6A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27884" y="2762474"/>
            <a:ext cx="4987870" cy="513450"/>
          </a:xfrm>
        </p:spPr>
        <p:txBody>
          <a:bodyPr>
            <a:normAutofit/>
          </a:bodyPr>
          <a:lstStyle>
            <a:lvl1pPr marL="0" indent="0" algn="ctr">
              <a:buNone/>
              <a:defRPr sz="1795"/>
            </a:lvl1pPr>
            <a:lvl2pPr marL="256540" indent="0" algn="ctr">
              <a:buNone/>
              <a:defRPr sz="1120"/>
            </a:lvl2pPr>
            <a:lvl3pPr marL="513080" indent="0" algn="ctr">
              <a:buNone/>
              <a:defRPr sz="1010"/>
            </a:lvl3pPr>
            <a:lvl4pPr marL="769620" indent="0" algn="ctr">
              <a:buNone/>
              <a:defRPr sz="900"/>
            </a:lvl4pPr>
            <a:lvl5pPr marL="1026160" indent="0" algn="ctr">
              <a:buNone/>
              <a:defRPr sz="900"/>
            </a:lvl5pPr>
            <a:lvl6pPr marL="1282700" indent="0" algn="ctr">
              <a:buNone/>
              <a:defRPr sz="900"/>
            </a:lvl6pPr>
            <a:lvl7pPr marL="1539240" indent="0" algn="ctr">
              <a:buNone/>
              <a:defRPr sz="900"/>
            </a:lvl7pPr>
            <a:lvl8pPr marL="1795780" indent="0" algn="ctr">
              <a:buNone/>
              <a:defRPr sz="900"/>
            </a:lvl8pPr>
            <a:lvl9pPr marL="2052320" indent="0" algn="ctr">
              <a:buNone/>
              <a:defRPr sz="9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13380B-121B-45DC-B8A4-A14E54F4CAA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0.png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Relationship Id="rId5" Type="http://schemas.openxmlformats.org/officeDocument/2006/relationships/image" Target="../media/image20.png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Relationship Id="rId4" Type="http://schemas.openxmlformats.org/officeDocument/2006/relationships/image" Target="../media/image37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3.xml"/><Relationship Id="rId4" Type="http://schemas.openxmlformats.org/officeDocument/2006/relationships/image" Target="../media/image40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8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4" Type="http://schemas.openxmlformats.org/officeDocument/2006/relationships/image" Target="../media/image6.gi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0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2.xml"/><Relationship Id="rId4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6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audio" Target="../media/audio1.wav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Relationship Id="rId4" Type="http://schemas.openxmlformats.org/officeDocument/2006/relationships/audio" Target="../media/audio2.wav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0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audio" Target="../media/audio1.wav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3557271" y="1286511"/>
            <a:ext cx="5523865" cy="812266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人教版物理•八年级下 </a:t>
            </a:r>
          </a:p>
        </p:txBody>
      </p:sp>
      <p:sp>
        <p:nvSpPr>
          <p:cNvPr id="2" name="副标题 2"/>
          <p:cNvSpPr txBox="1"/>
          <p:nvPr/>
        </p:nvSpPr>
        <p:spPr>
          <a:xfrm>
            <a:off x="4927158" y="2427008"/>
            <a:ext cx="3015069" cy="49247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cene3d>
              <a:camera prst="orthographicFront"/>
              <a:lightRig rig="threePt" dir="t"/>
            </a:scene3d>
          </a:bodyPr>
          <a:lstStyle>
            <a:lvl1pPr marL="256540" lvl="0" indent="-255905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23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5625" lvl="1" indent="-21336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20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5345" lvl="2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17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6975" lvl="3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9240" lvl="4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1505" lvl="5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3135" lvl="6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65400" lvl="7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07665" lvl="8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" indent="0" algn="ctr">
              <a:buNone/>
            </a:pPr>
            <a:r>
              <a:rPr lang="zh-CN" altLang="en-US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第七章 力</a:t>
            </a:r>
          </a:p>
        </p:txBody>
      </p:sp>
      <p:sp>
        <p:nvSpPr>
          <p:cNvPr id="3" name="矩形 2"/>
          <p:cNvSpPr/>
          <p:nvPr/>
        </p:nvSpPr>
        <p:spPr>
          <a:xfrm>
            <a:off x="4417695" y="3195591"/>
            <a:ext cx="4312920" cy="5850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en-US" sz="3200" b="1" kern="1200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</a:rPr>
              <a:t>           </a:t>
            </a:r>
            <a:r>
              <a:rPr lang="en-US" altLang="zh-CN" sz="3200" b="1" kern="1200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</a:rPr>
              <a:t>7.2 </a:t>
            </a:r>
            <a:r>
              <a:rPr lang="zh-CN" altLang="en-US" sz="3200" b="1" kern="1200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</a:rPr>
              <a:t>弹</a:t>
            </a:r>
            <a:r>
              <a:rPr sz="3200" b="1" kern="1200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</a:rPr>
              <a:t> </a:t>
            </a:r>
            <a:r>
              <a:rPr lang="zh-CN" altLang="en-US" sz="3200" b="1" kern="1200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</a:rPr>
              <a:t>力</a:t>
            </a:r>
            <a:endParaRPr sz="3200" b="1" kern="1200" dirty="0"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charset="0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5" y="813539"/>
            <a:ext cx="4411980" cy="4301316"/>
          </a:xfrm>
          <a:prstGeom prst="rect">
            <a:avLst/>
          </a:prstGeom>
        </p:spPr>
      </p:pic>
      <p:pic>
        <p:nvPicPr>
          <p:cNvPr id="7" name="图片 6" descr="牛顿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96028">
            <a:off x="704092" y="1226035"/>
            <a:ext cx="3037163" cy="30371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5361"/>
          <p:cNvSpPr>
            <a:spLocks noChangeArrowheads="1" noChangeShapeType="1" noTextEdit="1"/>
          </p:cNvSpPr>
          <p:nvPr/>
        </p:nvSpPr>
        <p:spPr bwMode="auto">
          <a:xfrm>
            <a:off x="3010195" y="2139555"/>
            <a:ext cx="3340958" cy="86439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695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/>
              </a:rPr>
              <a:t>发生弹性形变时</a:t>
            </a:r>
          </a:p>
        </p:txBody>
      </p:sp>
      <p:sp>
        <p:nvSpPr>
          <p:cNvPr id="15363" name="矩形 15362"/>
          <p:cNvSpPr>
            <a:spLocks noChangeArrowheads="1" noChangeShapeType="1" noTextEdit="1"/>
          </p:cNvSpPr>
          <p:nvPr/>
        </p:nvSpPr>
        <p:spPr bwMode="auto">
          <a:xfrm>
            <a:off x="1447201" y="2680097"/>
            <a:ext cx="1508360" cy="9167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695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/>
              </a:rPr>
              <a:t>物体</a:t>
            </a:r>
          </a:p>
        </p:txBody>
      </p:sp>
      <p:sp>
        <p:nvSpPr>
          <p:cNvPr id="15364" name="右箭头 15363"/>
          <p:cNvSpPr>
            <a:spLocks noChangeArrowheads="1"/>
          </p:cNvSpPr>
          <p:nvPr/>
        </p:nvSpPr>
        <p:spPr bwMode="auto">
          <a:xfrm>
            <a:off x="3010194" y="3165872"/>
            <a:ext cx="3501296" cy="161925"/>
          </a:xfrm>
          <a:prstGeom prst="rightArrow">
            <a:avLst>
              <a:gd name="adj1" fmla="val 50000"/>
              <a:gd name="adj2" fmla="val 5418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5" name="矩形 15364"/>
          <p:cNvSpPr>
            <a:spLocks noChangeArrowheads="1" noChangeShapeType="1" noTextEdit="1"/>
          </p:cNvSpPr>
          <p:nvPr/>
        </p:nvSpPr>
        <p:spPr bwMode="auto">
          <a:xfrm>
            <a:off x="6592253" y="2733675"/>
            <a:ext cx="1266072" cy="9179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695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/>
              </a:rPr>
              <a:t>弹力</a:t>
            </a:r>
          </a:p>
        </p:txBody>
      </p:sp>
      <p:sp>
        <p:nvSpPr>
          <p:cNvPr id="15366" name="矩形 15365"/>
          <p:cNvSpPr>
            <a:spLocks noChangeArrowheads="1" noChangeShapeType="1" noTextEdit="1"/>
          </p:cNvSpPr>
          <p:nvPr/>
        </p:nvSpPr>
        <p:spPr bwMode="auto">
          <a:xfrm>
            <a:off x="3764375" y="3381375"/>
            <a:ext cx="1346835" cy="86320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695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/>
              </a:rPr>
              <a:t>产生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16385"/>
          <p:cNvSpPr txBox="1">
            <a:spLocks noChangeArrowheads="1"/>
          </p:cNvSpPr>
          <p:nvPr/>
        </p:nvSpPr>
        <p:spPr bwMode="auto">
          <a:xfrm>
            <a:off x="1339215" y="627660"/>
            <a:ext cx="1136650" cy="507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95" b="1">
                <a:solidFill>
                  <a:srgbClr val="FF0000"/>
                </a:solidFill>
              </a:rPr>
              <a:t>弹力</a:t>
            </a:r>
            <a:r>
              <a:rPr lang="en-US" altLang="zh-CN" sz="2695" b="1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16387" name="文本框 16386"/>
          <p:cNvSpPr txBox="1">
            <a:spLocks noChangeArrowheads="1"/>
          </p:cNvSpPr>
          <p:nvPr/>
        </p:nvSpPr>
        <p:spPr bwMode="auto">
          <a:xfrm>
            <a:off x="1339122" y="1438275"/>
            <a:ext cx="2963275" cy="5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95" b="1">
                <a:solidFill>
                  <a:srgbClr val="FF0000"/>
                </a:solidFill>
              </a:rPr>
              <a:t>弹力产生的条件</a:t>
            </a:r>
            <a:r>
              <a:rPr lang="en-US" altLang="zh-CN" sz="2695" b="1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16388" name="文本框 16387"/>
          <p:cNvSpPr txBox="1">
            <a:spLocks noChangeArrowheads="1"/>
          </p:cNvSpPr>
          <p:nvPr/>
        </p:nvSpPr>
        <p:spPr bwMode="auto">
          <a:xfrm>
            <a:off x="2039855" y="2139554"/>
            <a:ext cx="1562994" cy="5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95" b="1"/>
              <a:t>相互接触</a:t>
            </a:r>
            <a:r>
              <a:rPr lang="zh-CN" altLang="en-US" sz="2695">
                <a:solidFill>
                  <a:srgbClr val="FF0000"/>
                </a:solidFill>
              </a:rPr>
              <a:t>      </a:t>
            </a:r>
          </a:p>
        </p:txBody>
      </p:sp>
      <p:sp>
        <p:nvSpPr>
          <p:cNvPr id="16389" name="文本框 16388"/>
          <p:cNvSpPr txBox="1">
            <a:spLocks noChangeArrowheads="1"/>
          </p:cNvSpPr>
          <p:nvPr/>
        </p:nvSpPr>
        <p:spPr bwMode="auto">
          <a:xfrm>
            <a:off x="2039856" y="2895600"/>
            <a:ext cx="2262541" cy="5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95" b="1"/>
              <a:t>发生弹性形变</a:t>
            </a:r>
            <a:r>
              <a:rPr lang="zh-CN" altLang="en-US" sz="2695" b="1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6390" name="文本框 16389"/>
          <p:cNvSpPr txBox="1">
            <a:spLocks noChangeArrowheads="1"/>
          </p:cNvSpPr>
          <p:nvPr/>
        </p:nvSpPr>
        <p:spPr bwMode="auto">
          <a:xfrm>
            <a:off x="999490" y="3868447"/>
            <a:ext cx="2145030" cy="507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95" b="1">
                <a:solidFill>
                  <a:srgbClr val="FF0000"/>
                </a:solidFill>
              </a:rPr>
              <a:t>弹力的表现</a:t>
            </a:r>
            <a:r>
              <a:rPr lang="en-US" altLang="zh-CN" sz="2695" b="1">
                <a:solidFill>
                  <a:srgbClr val="FF0000"/>
                </a:solidFill>
              </a:rPr>
              <a:t>: </a:t>
            </a:r>
            <a:endParaRPr lang="en-US" altLang="zh-CN" sz="2695" b="1"/>
          </a:p>
        </p:txBody>
      </p:sp>
      <p:sp>
        <p:nvSpPr>
          <p:cNvPr id="16391" name="矩形 16390"/>
          <p:cNvSpPr>
            <a:spLocks noChangeArrowheads="1"/>
          </p:cNvSpPr>
          <p:nvPr/>
        </p:nvSpPr>
        <p:spPr bwMode="auto">
          <a:xfrm>
            <a:off x="2632512" y="627460"/>
            <a:ext cx="4740051" cy="5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95" b="1"/>
              <a:t>物体由于弹性形变而产生的力</a:t>
            </a:r>
            <a:r>
              <a:rPr lang="zh-CN" altLang="en-US" sz="2695"/>
              <a:t>。</a:t>
            </a:r>
          </a:p>
        </p:txBody>
      </p:sp>
      <p:sp>
        <p:nvSpPr>
          <p:cNvPr id="16392" name="文本框 16391"/>
          <p:cNvSpPr txBox="1">
            <a:spLocks noChangeArrowheads="1"/>
          </p:cNvSpPr>
          <p:nvPr/>
        </p:nvSpPr>
        <p:spPr bwMode="auto">
          <a:xfrm>
            <a:off x="3225166" y="3868342"/>
            <a:ext cx="4297045" cy="785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95" b="1"/>
              <a:t>压力  支持力  拉力  </a:t>
            </a:r>
          </a:p>
          <a:p>
            <a:endParaRPr lang="zh-CN" altLang="en-US" b="1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6389" grpId="0"/>
      <p:bldP spid="16391" grpId="0"/>
      <p:bldP spid="16392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7409"/>
          <p:cNvSpPr>
            <a:spLocks noGrp="1"/>
          </p:cNvSpPr>
          <p:nvPr>
            <p:ph type="title"/>
          </p:nvPr>
        </p:nvSpPr>
        <p:spPr>
          <a:xfrm>
            <a:off x="6203950" y="-89120"/>
            <a:ext cx="1535430" cy="5000908"/>
          </a:xfrm>
        </p:spPr>
        <p:txBody>
          <a:bodyPr anchor="ctr"/>
          <a:lstStyle/>
          <a:p>
            <a:pPr fontAlgn="auto"/>
            <a:r>
              <a:rPr lang="zh-CN" altLang="en-US" noProof="1"/>
              <a:t>       </a:t>
            </a:r>
            <a:r>
              <a:rPr lang="zh-CN" altLang="en-US" b="0" noProof="1"/>
              <a:t>生活中在哪儿应用到了弹力？</a:t>
            </a:r>
          </a:p>
        </p:txBody>
      </p:sp>
      <p:sp>
        <p:nvSpPr>
          <p:cNvPr id="19459" name="文本框 17411"/>
          <p:cNvSpPr txBox="1">
            <a:spLocks noChangeArrowheads="1"/>
          </p:cNvSpPr>
          <p:nvPr/>
        </p:nvSpPr>
        <p:spPr bwMode="auto">
          <a:xfrm>
            <a:off x="7425186" y="736243"/>
            <a:ext cx="410939" cy="1616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90">
                <a:solidFill>
                  <a:srgbClr val="FF6600"/>
                </a:solidFill>
                <a:ea typeface="华文行楷" panose="02010800040101010101" pitchFamily="2" charset="-122"/>
              </a:rPr>
              <a:t>想一想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773" y="618215"/>
            <a:ext cx="6103087" cy="411332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18433"/>
          <p:cNvSpPr>
            <a:spLocks noChangeArrowheads="1"/>
          </p:cNvSpPr>
          <p:nvPr/>
        </p:nvSpPr>
        <p:spPr bwMode="auto">
          <a:xfrm>
            <a:off x="6111240" y="205979"/>
            <a:ext cx="1539240" cy="4388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anchor="ctr"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395" b="1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      </a:t>
            </a:r>
            <a:r>
              <a:rPr lang="zh-CN" altLang="en-US" sz="2395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生活中在哪儿应用到了弹力？</a:t>
            </a:r>
          </a:p>
        </p:txBody>
      </p:sp>
      <p:sp>
        <p:nvSpPr>
          <p:cNvPr id="20482" name="文本框 18434"/>
          <p:cNvSpPr txBox="1">
            <a:spLocks noChangeArrowheads="1"/>
          </p:cNvSpPr>
          <p:nvPr/>
        </p:nvSpPr>
        <p:spPr bwMode="auto">
          <a:xfrm>
            <a:off x="7507101" y="617204"/>
            <a:ext cx="410939" cy="1616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90">
                <a:solidFill>
                  <a:srgbClr val="FF6600"/>
                </a:solidFill>
                <a:ea typeface="华文行楷" panose="02010800040101010101" pitchFamily="2" charset="-122"/>
              </a:rPr>
              <a:t>想一想</a:t>
            </a:r>
          </a:p>
        </p:txBody>
      </p:sp>
      <p:pic>
        <p:nvPicPr>
          <p:cNvPr id="20483" name="图片 18435" descr="U1801P6T12D2322914F44DT200607041636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8726" y="0"/>
            <a:ext cx="4256664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19457"/>
          <p:cNvSpPr>
            <a:spLocks noChangeArrowheads="1"/>
          </p:cNvSpPr>
          <p:nvPr/>
        </p:nvSpPr>
        <p:spPr bwMode="auto">
          <a:xfrm>
            <a:off x="6111240" y="205979"/>
            <a:ext cx="1539240" cy="4388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anchor="ctr"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395" b="1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      </a:t>
            </a:r>
            <a:r>
              <a:rPr lang="zh-CN" altLang="en-US" sz="2395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生活中在哪儿应用到了弹力？</a:t>
            </a:r>
          </a:p>
        </p:txBody>
      </p:sp>
      <p:pic>
        <p:nvPicPr>
          <p:cNvPr id="21506" name="图片 19458" descr="20064722154367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1467" y="667941"/>
            <a:ext cx="5198498" cy="391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文本框 19459"/>
          <p:cNvSpPr txBox="1">
            <a:spLocks noChangeArrowheads="1"/>
          </p:cNvSpPr>
          <p:nvPr/>
        </p:nvSpPr>
        <p:spPr bwMode="auto">
          <a:xfrm>
            <a:off x="7514086" y="602563"/>
            <a:ext cx="410939" cy="1616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90">
                <a:solidFill>
                  <a:srgbClr val="FF6600"/>
                </a:solidFill>
                <a:ea typeface="华文行楷" panose="02010800040101010101" pitchFamily="2" charset="-122"/>
              </a:rPr>
              <a:t>想一想</a:t>
            </a: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 txBox="1">
            <a:spLocks noChangeArrowheads="1"/>
          </p:cNvSpPr>
          <p:nvPr/>
        </p:nvSpPr>
        <p:spPr bwMode="auto">
          <a:xfrm>
            <a:off x="1151468" y="1500188"/>
            <a:ext cx="6841067" cy="1875235"/>
          </a:xfrm>
          <a:prstGeom prst="rect">
            <a:avLst/>
          </a:prstGeom>
          <a:solidFill>
            <a:srgbClr val="6B6BCF">
              <a:alpha val="4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r>
              <a:rPr lang="zh-CN" altLang="en-US" sz="5385">
                <a:solidFill>
                  <a:schemeClr val="tx2"/>
                </a:solidFill>
                <a:ea typeface="黑体" panose="02010609060101010101" pitchFamily="49" charset="-122"/>
              </a:rPr>
              <a:t>如何判断有无弹力？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9937"/>
          <p:cNvGrpSpPr/>
          <p:nvPr/>
        </p:nvGrpSpPr>
        <p:grpSpPr bwMode="auto">
          <a:xfrm>
            <a:off x="5568469" y="2010966"/>
            <a:ext cx="1618815" cy="1622822"/>
            <a:chOff x="0" y="0"/>
            <a:chExt cx="2163865" cy="2163864"/>
          </a:xfrm>
        </p:grpSpPr>
        <p:sp>
          <p:nvSpPr>
            <p:cNvPr id="23554" name="椭圆 45"/>
            <p:cNvSpPr>
              <a:spLocks noChangeArrowheads="1"/>
            </p:cNvSpPr>
            <p:nvPr/>
          </p:nvSpPr>
          <p:spPr bwMode="auto">
            <a:xfrm>
              <a:off x="0" y="0"/>
              <a:ext cx="2163865" cy="2163864"/>
            </a:xfrm>
            <a:prstGeom prst="ellipse">
              <a:avLst/>
            </a:prstGeom>
            <a:solidFill>
              <a:srgbClr val="9ED3D7"/>
            </a:solidFill>
            <a:ln w="25400">
              <a:solidFill>
                <a:schemeClr val="tx1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  <p:grpSp>
          <p:nvGrpSpPr>
            <p:cNvPr id="3" name="组合 39939"/>
            <p:cNvGrpSpPr/>
            <p:nvPr/>
          </p:nvGrpSpPr>
          <p:grpSpPr bwMode="auto">
            <a:xfrm>
              <a:off x="637125" y="378922"/>
              <a:ext cx="908347" cy="1121717"/>
              <a:chOff x="0" y="0"/>
              <a:chExt cx="908304" cy="1121664"/>
            </a:xfrm>
          </p:grpSpPr>
          <p:pic>
            <p:nvPicPr>
              <p:cNvPr id="23556" name="矩形 46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08304" cy="1121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557" name="文本框 39941"/>
              <p:cNvSpPr txBox="1">
                <a:spLocks noChangeArrowheads="1"/>
              </p:cNvSpPr>
              <p:nvPr/>
            </p:nvSpPr>
            <p:spPr bwMode="auto">
              <a:xfrm>
                <a:off x="240757" y="236712"/>
                <a:ext cx="428608" cy="6773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342900"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en-US" altLang="zh-CN" sz="2695">
                    <a:solidFill>
                      <a:srgbClr val="0D0D0D"/>
                    </a:solidFill>
                    <a:latin typeface="华康海报体W12" pitchFamily="1" charset="-122"/>
                    <a:ea typeface="华康海报体W12" pitchFamily="1" charset="-122"/>
                  </a:rPr>
                  <a:t>.</a:t>
                </a:r>
              </a:p>
            </p:txBody>
          </p:sp>
        </p:grpSp>
      </p:grpSp>
      <p:sp>
        <p:nvSpPr>
          <p:cNvPr id="23558" name="TextBox 2"/>
          <p:cNvSpPr txBox="1">
            <a:spLocks noChangeArrowheads="1"/>
          </p:cNvSpPr>
          <p:nvPr/>
        </p:nvSpPr>
        <p:spPr bwMode="auto">
          <a:xfrm>
            <a:off x="1418698" y="1071563"/>
            <a:ext cx="1336145" cy="554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990" b="1"/>
              <a:t>例</a:t>
            </a:r>
            <a:r>
              <a:rPr lang="en-US" altLang="zh-CN" sz="2990" b="1"/>
              <a:t>1</a:t>
            </a:r>
            <a:r>
              <a:rPr lang="zh-CN" altLang="en-US" sz="2990" b="1"/>
              <a:t>：</a:t>
            </a:r>
          </a:p>
        </p:txBody>
      </p:sp>
      <p:pic>
        <p:nvPicPr>
          <p:cNvPr id="39944" name="组合 3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6093" y="3630217"/>
            <a:ext cx="1997686" cy="155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0" name="TextBox 70"/>
          <p:cNvSpPr txBox="1">
            <a:spLocks noChangeArrowheads="1"/>
          </p:cNvSpPr>
          <p:nvPr/>
        </p:nvSpPr>
        <p:spPr bwMode="auto">
          <a:xfrm>
            <a:off x="6224070" y="4018360"/>
            <a:ext cx="587904" cy="46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395"/>
              <a:t>(1)</a:t>
            </a:r>
            <a:endParaRPr lang="zh-CN" altLang="en-US" sz="2395"/>
          </a:p>
        </p:txBody>
      </p:sp>
      <p:sp>
        <p:nvSpPr>
          <p:cNvPr id="23561" name="矩形 58"/>
          <p:cNvSpPr>
            <a:spLocks noChangeArrowheads="1"/>
          </p:cNvSpPr>
          <p:nvPr/>
        </p:nvSpPr>
        <p:spPr bwMode="auto">
          <a:xfrm>
            <a:off x="2487613" y="1071563"/>
            <a:ext cx="5077354" cy="41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795" b="1">
                <a:solidFill>
                  <a:srgbClr val="0D0D0D"/>
                </a:solidFill>
                <a:ea typeface="黑体" panose="02010609060101010101" pitchFamily="49" charset="-122"/>
              </a:rPr>
              <a:t>条件：</a:t>
            </a:r>
            <a:r>
              <a:rPr lang="zh-CN" altLang="en-US" sz="2095">
                <a:solidFill>
                  <a:srgbClr val="0D0D0D"/>
                </a:solidFill>
                <a:ea typeface="黑体" panose="02010609060101010101" pitchFamily="49" charset="-122"/>
              </a:rPr>
              <a:t>① 直接接触     ② 发生弹性形变</a:t>
            </a:r>
            <a:endParaRPr lang="zh-CN" altLang="en-US">
              <a:solidFill>
                <a:srgbClr val="0D0D0D"/>
              </a:solidFill>
            </a:endParaRPr>
          </a:p>
        </p:txBody>
      </p:sp>
      <p:sp>
        <p:nvSpPr>
          <p:cNvPr id="23562" name="矩形 62"/>
          <p:cNvSpPr>
            <a:spLocks noChangeArrowheads="1"/>
          </p:cNvSpPr>
          <p:nvPr/>
        </p:nvSpPr>
        <p:spPr bwMode="auto">
          <a:xfrm>
            <a:off x="1525588" y="1821657"/>
            <a:ext cx="3206750" cy="41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095" b="1">
                <a:solidFill>
                  <a:srgbClr val="0D0D0D"/>
                </a:solidFill>
                <a:ea typeface="黑体" panose="02010609060101010101" pitchFamily="49" charset="-122"/>
              </a:rPr>
              <a:t>是否发生了挤压形变？</a:t>
            </a:r>
            <a:endParaRPr lang="zh-CN" altLang="en-US" sz="1495">
              <a:solidFill>
                <a:srgbClr val="0D0D0D"/>
              </a:solidFill>
            </a:endParaRPr>
          </a:p>
        </p:txBody>
      </p:sp>
      <p:sp>
        <p:nvSpPr>
          <p:cNvPr id="39948" name="矩形 64"/>
          <p:cNvSpPr>
            <a:spLocks noChangeArrowheads="1"/>
          </p:cNvSpPr>
          <p:nvPr/>
        </p:nvSpPr>
        <p:spPr bwMode="auto">
          <a:xfrm>
            <a:off x="1579033" y="2196704"/>
            <a:ext cx="3206750" cy="5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695">
                <a:solidFill>
                  <a:srgbClr val="0D0D0D"/>
                </a:solidFill>
                <a:latin typeface="华康海报体W12" pitchFamily="1" charset="-122"/>
                <a:ea typeface="华康海报体W12" pitchFamily="1" charset="-122"/>
              </a:rPr>
              <a:t>可采用假设法</a:t>
            </a:r>
          </a:p>
        </p:txBody>
      </p:sp>
      <p:grpSp>
        <p:nvGrpSpPr>
          <p:cNvPr id="4" name="组合 39948"/>
          <p:cNvGrpSpPr/>
          <p:nvPr/>
        </p:nvGrpSpPr>
        <p:grpSpPr bwMode="auto">
          <a:xfrm>
            <a:off x="5106460" y="1995489"/>
            <a:ext cx="782685" cy="1684735"/>
            <a:chOff x="0" y="0"/>
            <a:chExt cx="1045908" cy="2246513"/>
          </a:xfrm>
        </p:grpSpPr>
        <p:pic>
          <p:nvPicPr>
            <p:cNvPr id="23565" name="组合 29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568" y="3302"/>
              <a:ext cx="182835" cy="2341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3566" name="直接连接符 70"/>
            <p:cNvCxnSpPr>
              <a:cxnSpLocks noChangeShapeType="1"/>
            </p:cNvCxnSpPr>
            <p:nvPr/>
          </p:nvCxnSpPr>
          <p:spPr bwMode="auto">
            <a:xfrm rot="5400000">
              <a:off x="-509038" y="1107381"/>
              <a:ext cx="2214760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cxnSp>
        <p:nvCxnSpPr>
          <p:cNvPr id="39952" name="直接连接符 71"/>
          <p:cNvCxnSpPr>
            <a:cxnSpLocks noChangeShapeType="1"/>
          </p:cNvCxnSpPr>
          <p:nvPr/>
        </p:nvCxnSpPr>
        <p:spPr bwMode="auto">
          <a:xfrm rot="10800000" flipV="1">
            <a:off x="5544716" y="3643313"/>
            <a:ext cx="2002437" cy="7144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39953" name="椭圆形标注 78"/>
          <p:cNvSpPr>
            <a:spLocks noChangeArrowheads="1"/>
          </p:cNvSpPr>
          <p:nvPr/>
        </p:nvSpPr>
        <p:spPr bwMode="auto">
          <a:xfrm>
            <a:off x="1579033" y="2839641"/>
            <a:ext cx="3206750" cy="1017984"/>
          </a:xfrm>
          <a:prstGeom prst="wedgeEllipseCallout">
            <a:avLst>
              <a:gd name="adj1" fmla="val 66560"/>
              <a:gd name="adj2" fmla="val -37255"/>
            </a:avLst>
          </a:prstGeom>
          <a:solidFill>
            <a:schemeClr val="bg1"/>
          </a:solidFill>
          <a:ln w="25400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2695">
                <a:solidFill>
                  <a:srgbClr val="FF0000"/>
                </a:solidFill>
                <a:latin typeface="华康海报体W12" pitchFamily="1" charset="-122"/>
                <a:ea typeface="华康海报体W12" pitchFamily="1" charset="-122"/>
              </a:rPr>
              <a:t>假设没有这面墙</a:t>
            </a:r>
            <a:endParaRPr lang="zh-CN" altLang="en-US" sz="2695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39954" name="矩形 79"/>
          <p:cNvSpPr>
            <a:spLocks noChangeArrowheads="1"/>
          </p:cNvSpPr>
          <p:nvPr/>
        </p:nvSpPr>
        <p:spPr bwMode="auto">
          <a:xfrm>
            <a:off x="1792817" y="2732486"/>
            <a:ext cx="2618846" cy="100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695">
                <a:solidFill>
                  <a:srgbClr val="0D0D0D"/>
                </a:solidFill>
                <a:latin typeface="华康海报体W12" pitchFamily="1" charset="-122"/>
                <a:ea typeface="华康海报体W12" pitchFamily="1" charset="-122"/>
              </a:rPr>
              <a:t>球动了么？</a:t>
            </a:r>
            <a:endParaRPr lang="en-US" altLang="zh-CN" sz="2695">
              <a:solidFill>
                <a:srgbClr val="0D0D0D"/>
              </a:solidFill>
              <a:latin typeface="华康海报体W12" pitchFamily="1" charset="-122"/>
              <a:ea typeface="华康海报体W12" pitchFamily="1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695">
                <a:solidFill>
                  <a:srgbClr val="0D0D0D"/>
                </a:solidFill>
                <a:latin typeface="华康海报体W12" pitchFamily="1" charset="-122"/>
                <a:ea typeface="华康海报体W12" pitchFamily="1" charset="-122"/>
              </a:rPr>
              <a:t>能否保持原状？</a:t>
            </a:r>
          </a:p>
        </p:txBody>
      </p:sp>
      <p:sp>
        <p:nvSpPr>
          <p:cNvPr id="39955" name="矩形 84"/>
          <p:cNvSpPr>
            <a:spLocks noChangeArrowheads="1"/>
          </p:cNvSpPr>
          <p:nvPr/>
        </p:nvSpPr>
        <p:spPr bwMode="auto">
          <a:xfrm>
            <a:off x="6656388" y="2625328"/>
            <a:ext cx="587904" cy="5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2695" b="1">
                <a:solidFill>
                  <a:srgbClr val="0D0D0D"/>
                </a:solidFill>
                <a:ea typeface="黑体" panose="02010609060101010101" pitchFamily="49" charset="-122"/>
              </a:rPr>
              <a:t>F</a:t>
            </a:r>
            <a:endParaRPr lang="zh-CN" altLang="en-US" sz="1495" baseline="-25000">
              <a:solidFill>
                <a:srgbClr val="0D0D0D"/>
              </a:solidFill>
            </a:endParaRPr>
          </a:p>
        </p:txBody>
      </p:sp>
      <p:sp>
        <p:nvSpPr>
          <p:cNvPr id="39956" name="TextBox 86"/>
          <p:cNvSpPr txBox="1">
            <a:spLocks noChangeArrowheads="1"/>
          </p:cNvSpPr>
          <p:nvPr/>
        </p:nvSpPr>
        <p:spPr bwMode="auto">
          <a:xfrm>
            <a:off x="4625446" y="1553766"/>
            <a:ext cx="587904" cy="2862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990" b="1"/>
              <a:t>只有支持力    </a:t>
            </a:r>
            <a:endParaRPr lang="en-US" altLang="zh-CN" sz="2990" b="1"/>
          </a:p>
          <a:p>
            <a:r>
              <a:rPr lang="en-US" altLang="zh-CN" sz="2990" b="1"/>
              <a:t> F</a:t>
            </a:r>
            <a:endParaRPr lang="zh-CN" altLang="en-US" sz="2990" b="1"/>
          </a:p>
        </p:txBody>
      </p:sp>
      <p:sp>
        <p:nvSpPr>
          <p:cNvPr id="23572" name="Rectangle 3"/>
          <p:cNvSpPr>
            <a:spLocks noRot="1" noChangeArrowheads="1"/>
          </p:cNvSpPr>
          <p:nvPr/>
        </p:nvSpPr>
        <p:spPr bwMode="auto">
          <a:xfrm>
            <a:off x="1710272" y="305794"/>
            <a:ext cx="4767368" cy="428625"/>
          </a:xfrm>
          <a:prstGeom prst="rect">
            <a:avLst/>
          </a:prstGeom>
          <a:gradFill rotWithShape="1">
            <a:gsLst>
              <a:gs pos="0">
                <a:srgbClr val="2774C1"/>
              </a:gs>
              <a:gs pos="100000">
                <a:srgbClr val="3399FF">
                  <a:alpha val="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 sz="2990" b="1" dirty="0">
                <a:solidFill>
                  <a:schemeClr val="bg1"/>
                </a:solidFill>
                <a:latin typeface="黑体" panose="02010609060101010101" pitchFamily="49" charset="-122"/>
              </a:rPr>
              <a:t>  弹力 ：</a:t>
            </a:r>
          </a:p>
        </p:txBody>
      </p:sp>
      <p:sp>
        <p:nvSpPr>
          <p:cNvPr id="39958" name="椭圆形标注 48"/>
          <p:cNvSpPr>
            <a:spLocks noChangeArrowheads="1"/>
          </p:cNvSpPr>
          <p:nvPr/>
        </p:nvSpPr>
        <p:spPr bwMode="auto">
          <a:xfrm>
            <a:off x="1953155" y="3696891"/>
            <a:ext cx="2565400" cy="1125140"/>
          </a:xfrm>
          <a:prstGeom prst="wedgeEllipseCallout">
            <a:avLst>
              <a:gd name="adj1" fmla="val 75106"/>
              <a:gd name="adj2" fmla="val -43519"/>
            </a:avLst>
          </a:prstGeom>
          <a:solidFill>
            <a:schemeClr val="bg1">
              <a:alpha val="0"/>
            </a:schemeClr>
          </a:solidFill>
          <a:ln w="25400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2695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假设没有下</a:t>
            </a:r>
            <a:endParaRPr lang="en-US" altLang="zh-CN" sz="2695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695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面的墙呢</a:t>
            </a:r>
          </a:p>
        </p:txBody>
      </p:sp>
      <p:grpSp>
        <p:nvGrpSpPr>
          <p:cNvPr id="5" name="组合 39958"/>
          <p:cNvGrpSpPr/>
          <p:nvPr/>
        </p:nvGrpSpPr>
        <p:grpSpPr bwMode="auto">
          <a:xfrm>
            <a:off x="5566094" y="2014539"/>
            <a:ext cx="1618815" cy="1622822"/>
            <a:chOff x="0" y="0"/>
            <a:chExt cx="2163865" cy="2163864"/>
          </a:xfrm>
        </p:grpSpPr>
        <p:sp>
          <p:nvSpPr>
            <p:cNvPr id="23575" name="椭圆 50"/>
            <p:cNvSpPr>
              <a:spLocks noChangeArrowheads="1"/>
            </p:cNvSpPr>
            <p:nvPr/>
          </p:nvSpPr>
          <p:spPr bwMode="auto">
            <a:xfrm>
              <a:off x="0" y="0"/>
              <a:ext cx="2163865" cy="2163864"/>
            </a:xfrm>
            <a:prstGeom prst="ellipse">
              <a:avLst/>
            </a:prstGeom>
            <a:solidFill>
              <a:srgbClr val="9ED3D7"/>
            </a:solidFill>
            <a:ln w="25400">
              <a:solidFill>
                <a:schemeClr val="tx1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  <p:grpSp>
          <p:nvGrpSpPr>
            <p:cNvPr id="6" name="组合 39960"/>
            <p:cNvGrpSpPr/>
            <p:nvPr/>
          </p:nvGrpSpPr>
          <p:grpSpPr bwMode="auto">
            <a:xfrm>
              <a:off x="640300" y="380256"/>
              <a:ext cx="902251" cy="1121716"/>
              <a:chOff x="0" y="0"/>
              <a:chExt cx="902208" cy="1121664"/>
            </a:xfrm>
          </p:grpSpPr>
          <p:pic>
            <p:nvPicPr>
              <p:cNvPr id="23577" name="矩形 51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02208" cy="1121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578" name="文本框 39962"/>
              <p:cNvSpPr txBox="1">
                <a:spLocks noChangeArrowheads="1"/>
              </p:cNvSpPr>
              <p:nvPr/>
            </p:nvSpPr>
            <p:spPr bwMode="auto">
              <a:xfrm>
                <a:off x="237581" y="235379"/>
                <a:ext cx="428608" cy="677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342900"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en-US" altLang="zh-CN" sz="2695">
                    <a:solidFill>
                      <a:srgbClr val="0D0D0D"/>
                    </a:solidFill>
                    <a:latin typeface="华康海报体W12" pitchFamily="1" charset="-122"/>
                    <a:ea typeface="华康海报体W12" pitchFamily="1" charset="-122"/>
                  </a:rPr>
                  <a:t>.</a:t>
                </a:r>
              </a:p>
            </p:txBody>
          </p:sp>
        </p:grpSp>
      </p:grpSp>
      <p:sp>
        <p:nvSpPr>
          <p:cNvPr id="39964" name="任意多边形 47"/>
          <p:cNvSpPr>
            <a:spLocks noChangeArrowheads="1"/>
          </p:cNvSpPr>
          <p:nvPr/>
        </p:nvSpPr>
        <p:spPr bwMode="auto">
          <a:xfrm rot="5400000">
            <a:off x="6233055" y="2409428"/>
            <a:ext cx="419100" cy="2565400"/>
          </a:xfrm>
          <a:custGeom>
            <a:avLst/>
            <a:gdLst>
              <a:gd name="T0" fmla="*/ 68239 w 559558"/>
              <a:gd name="T1" fmla="*/ 2333767 h 2538483"/>
              <a:gd name="T2" fmla="*/ 54591 w 559558"/>
              <a:gd name="T3" fmla="*/ 1815152 h 2538483"/>
              <a:gd name="T4" fmla="*/ 27296 w 559558"/>
              <a:gd name="T5" fmla="*/ 1119116 h 2538483"/>
              <a:gd name="T6" fmla="*/ 13648 w 559558"/>
              <a:gd name="T7" fmla="*/ 682388 h 2538483"/>
              <a:gd name="T8" fmla="*/ 0 w 559558"/>
              <a:gd name="T9" fmla="*/ 600501 h 2538483"/>
              <a:gd name="T10" fmla="*/ 13648 w 559558"/>
              <a:gd name="T11" fmla="*/ 218364 h 2538483"/>
              <a:gd name="T12" fmla="*/ 27296 w 559558"/>
              <a:gd name="T13" fmla="*/ 136477 h 2538483"/>
              <a:gd name="T14" fmla="*/ 95534 w 559558"/>
              <a:gd name="T15" fmla="*/ 54591 h 2538483"/>
              <a:gd name="T16" fmla="*/ 177421 w 559558"/>
              <a:gd name="T17" fmla="*/ 0 h 2538483"/>
              <a:gd name="T18" fmla="*/ 341194 w 559558"/>
              <a:gd name="T19" fmla="*/ 40943 h 2538483"/>
              <a:gd name="T20" fmla="*/ 368490 w 559558"/>
              <a:gd name="T21" fmla="*/ 122829 h 2538483"/>
              <a:gd name="T22" fmla="*/ 395785 w 559558"/>
              <a:gd name="T23" fmla="*/ 163773 h 2538483"/>
              <a:gd name="T24" fmla="*/ 409433 w 559558"/>
              <a:gd name="T25" fmla="*/ 204716 h 2538483"/>
              <a:gd name="T26" fmla="*/ 436728 w 559558"/>
              <a:gd name="T27" fmla="*/ 354841 h 2538483"/>
              <a:gd name="T28" fmla="*/ 464024 w 559558"/>
              <a:gd name="T29" fmla="*/ 464023 h 2538483"/>
              <a:gd name="T30" fmla="*/ 477672 w 559558"/>
              <a:gd name="T31" fmla="*/ 641444 h 2538483"/>
              <a:gd name="T32" fmla="*/ 491319 w 559558"/>
              <a:gd name="T33" fmla="*/ 723331 h 2538483"/>
              <a:gd name="T34" fmla="*/ 504967 w 559558"/>
              <a:gd name="T35" fmla="*/ 1091820 h 2538483"/>
              <a:gd name="T36" fmla="*/ 518615 w 559558"/>
              <a:gd name="T37" fmla="*/ 1501253 h 2538483"/>
              <a:gd name="T38" fmla="*/ 532263 w 559558"/>
              <a:gd name="T39" fmla="*/ 1856095 h 2538483"/>
              <a:gd name="T40" fmla="*/ 559558 w 559558"/>
              <a:gd name="T41" fmla="*/ 2047164 h 2538483"/>
              <a:gd name="T42" fmla="*/ 545910 w 559558"/>
              <a:gd name="T43" fmla="*/ 2347415 h 2538483"/>
              <a:gd name="T44" fmla="*/ 532263 w 559558"/>
              <a:gd name="T45" fmla="*/ 2388358 h 2538483"/>
              <a:gd name="T46" fmla="*/ 450376 w 559558"/>
              <a:gd name="T47" fmla="*/ 2456597 h 2538483"/>
              <a:gd name="T48" fmla="*/ 409433 w 559558"/>
              <a:gd name="T49" fmla="*/ 2497540 h 2538483"/>
              <a:gd name="T50" fmla="*/ 327546 w 559558"/>
              <a:gd name="T51" fmla="*/ 2524835 h 2538483"/>
              <a:gd name="T52" fmla="*/ 286603 w 559558"/>
              <a:gd name="T53" fmla="*/ 2538483 h 2538483"/>
              <a:gd name="T54" fmla="*/ 218364 w 559558"/>
              <a:gd name="T55" fmla="*/ 2524835 h 2538483"/>
              <a:gd name="T56" fmla="*/ 136478 w 559558"/>
              <a:gd name="T57" fmla="*/ 2470244 h 2538483"/>
              <a:gd name="T58" fmla="*/ 95534 w 559558"/>
              <a:gd name="T59" fmla="*/ 2456597 h 2538483"/>
              <a:gd name="T60" fmla="*/ 81887 w 559558"/>
              <a:gd name="T61" fmla="*/ 2415653 h 2538483"/>
              <a:gd name="T62" fmla="*/ 109182 w 559558"/>
              <a:gd name="T63" fmla="*/ 2320119 h 2538483"/>
              <a:gd name="T64" fmla="*/ 68239 w 559558"/>
              <a:gd name="T65" fmla="*/ 2333767 h 2538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9558" h="2538483">
                <a:moveTo>
                  <a:pt x="68239" y="2333767"/>
                </a:moveTo>
                <a:cubicBezTo>
                  <a:pt x="59141" y="2249606"/>
                  <a:pt x="74241" y="2332587"/>
                  <a:pt x="54591" y="1815152"/>
                </a:cubicBezTo>
                <a:cubicBezTo>
                  <a:pt x="27072" y="1090508"/>
                  <a:pt x="71368" y="1427635"/>
                  <a:pt x="27296" y="1119116"/>
                </a:cubicBezTo>
                <a:cubicBezTo>
                  <a:pt x="22747" y="973540"/>
                  <a:pt x="21303" y="827834"/>
                  <a:pt x="13648" y="682388"/>
                </a:cubicBezTo>
                <a:cubicBezTo>
                  <a:pt x="12194" y="654754"/>
                  <a:pt x="0" y="628173"/>
                  <a:pt x="0" y="600501"/>
                </a:cubicBezTo>
                <a:cubicBezTo>
                  <a:pt x="0" y="473041"/>
                  <a:pt x="6163" y="345604"/>
                  <a:pt x="13648" y="218364"/>
                </a:cubicBezTo>
                <a:cubicBezTo>
                  <a:pt x="15273" y="190740"/>
                  <a:pt x="18545" y="162729"/>
                  <a:pt x="27296" y="136477"/>
                </a:cubicBezTo>
                <a:cubicBezTo>
                  <a:pt x="35181" y="112821"/>
                  <a:pt x="78430" y="67894"/>
                  <a:pt x="95534" y="54591"/>
                </a:cubicBezTo>
                <a:cubicBezTo>
                  <a:pt x="121429" y="34451"/>
                  <a:pt x="177421" y="0"/>
                  <a:pt x="177421" y="0"/>
                </a:cubicBezTo>
                <a:cubicBezTo>
                  <a:pt x="198135" y="2589"/>
                  <a:pt x="314070" y="4778"/>
                  <a:pt x="341194" y="40943"/>
                </a:cubicBezTo>
                <a:cubicBezTo>
                  <a:pt x="358457" y="63960"/>
                  <a:pt x="352531" y="98889"/>
                  <a:pt x="368490" y="122829"/>
                </a:cubicBezTo>
                <a:cubicBezTo>
                  <a:pt x="377588" y="136477"/>
                  <a:pt x="388450" y="149102"/>
                  <a:pt x="395785" y="163773"/>
                </a:cubicBezTo>
                <a:cubicBezTo>
                  <a:pt x="402219" y="176640"/>
                  <a:pt x="405481" y="190884"/>
                  <a:pt x="409433" y="204716"/>
                </a:cubicBezTo>
                <a:cubicBezTo>
                  <a:pt x="430396" y="278084"/>
                  <a:pt x="421264" y="262057"/>
                  <a:pt x="436728" y="354841"/>
                </a:cubicBezTo>
                <a:cubicBezTo>
                  <a:pt x="447707" y="420716"/>
                  <a:pt x="446445" y="411288"/>
                  <a:pt x="464024" y="464023"/>
                </a:cubicBezTo>
                <a:cubicBezTo>
                  <a:pt x="468573" y="523163"/>
                  <a:pt x="471463" y="582455"/>
                  <a:pt x="477672" y="641444"/>
                </a:cubicBezTo>
                <a:cubicBezTo>
                  <a:pt x="480569" y="668964"/>
                  <a:pt x="489645" y="695710"/>
                  <a:pt x="491319" y="723331"/>
                </a:cubicBezTo>
                <a:cubicBezTo>
                  <a:pt x="498755" y="846020"/>
                  <a:pt x="500657" y="968982"/>
                  <a:pt x="504967" y="1091820"/>
                </a:cubicBezTo>
                <a:cubicBezTo>
                  <a:pt x="509755" y="1228289"/>
                  <a:pt x="513741" y="1364787"/>
                  <a:pt x="518615" y="1501253"/>
                </a:cubicBezTo>
                <a:cubicBezTo>
                  <a:pt x="522840" y="1619546"/>
                  <a:pt x="525312" y="1737931"/>
                  <a:pt x="532263" y="1856095"/>
                </a:cubicBezTo>
                <a:cubicBezTo>
                  <a:pt x="535369" y="1908898"/>
                  <a:pt x="550423" y="1992353"/>
                  <a:pt x="559558" y="2047164"/>
                </a:cubicBezTo>
                <a:cubicBezTo>
                  <a:pt x="555009" y="2147248"/>
                  <a:pt x="553899" y="2247547"/>
                  <a:pt x="545910" y="2347415"/>
                </a:cubicBezTo>
                <a:cubicBezTo>
                  <a:pt x="544763" y="2361755"/>
                  <a:pt x="540243" y="2376388"/>
                  <a:pt x="532263" y="2388358"/>
                </a:cubicBezTo>
                <a:cubicBezTo>
                  <a:pt x="502361" y="2433210"/>
                  <a:pt x="488137" y="2425129"/>
                  <a:pt x="450376" y="2456597"/>
                </a:cubicBezTo>
                <a:cubicBezTo>
                  <a:pt x="435549" y="2468953"/>
                  <a:pt x="426305" y="2488167"/>
                  <a:pt x="409433" y="2497540"/>
                </a:cubicBezTo>
                <a:cubicBezTo>
                  <a:pt x="384282" y="2511513"/>
                  <a:pt x="354842" y="2515737"/>
                  <a:pt x="327546" y="2524835"/>
                </a:cubicBezTo>
                <a:lnTo>
                  <a:pt x="286603" y="2538483"/>
                </a:lnTo>
                <a:cubicBezTo>
                  <a:pt x="263857" y="2533934"/>
                  <a:pt x="239482" y="2534434"/>
                  <a:pt x="218364" y="2524835"/>
                </a:cubicBezTo>
                <a:cubicBezTo>
                  <a:pt x="188499" y="2511260"/>
                  <a:pt x="167600" y="2480617"/>
                  <a:pt x="136478" y="2470244"/>
                </a:cubicBezTo>
                <a:lnTo>
                  <a:pt x="95534" y="2456597"/>
                </a:lnTo>
                <a:cubicBezTo>
                  <a:pt x="90985" y="2442949"/>
                  <a:pt x="81887" y="2430039"/>
                  <a:pt x="81887" y="2415653"/>
                </a:cubicBezTo>
                <a:cubicBezTo>
                  <a:pt x="81887" y="2396618"/>
                  <a:pt x="117572" y="2336899"/>
                  <a:pt x="109182" y="2320119"/>
                </a:cubicBezTo>
                <a:cubicBezTo>
                  <a:pt x="103079" y="2307912"/>
                  <a:pt x="77337" y="2417928"/>
                  <a:pt x="68239" y="2333767"/>
                </a:cubicBezTo>
                <a:close/>
              </a:path>
            </a:pathLst>
          </a:custGeom>
          <a:solidFill>
            <a:schemeClr val="bg1">
              <a:alpha val="0"/>
            </a:schemeClr>
          </a:solidFill>
          <a:ln w="5715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65" name="任意多边形 76"/>
          <p:cNvSpPr>
            <a:spLocks noChangeArrowheads="1"/>
          </p:cNvSpPr>
          <p:nvPr/>
        </p:nvSpPr>
        <p:spPr bwMode="auto">
          <a:xfrm>
            <a:off x="5266797" y="1875235"/>
            <a:ext cx="418065" cy="1903809"/>
          </a:xfrm>
          <a:custGeom>
            <a:avLst/>
            <a:gdLst>
              <a:gd name="T0" fmla="*/ 68239 w 559558"/>
              <a:gd name="T1" fmla="*/ 2333767 h 2538483"/>
              <a:gd name="T2" fmla="*/ 54591 w 559558"/>
              <a:gd name="T3" fmla="*/ 1815152 h 2538483"/>
              <a:gd name="T4" fmla="*/ 27296 w 559558"/>
              <a:gd name="T5" fmla="*/ 1119116 h 2538483"/>
              <a:gd name="T6" fmla="*/ 13648 w 559558"/>
              <a:gd name="T7" fmla="*/ 682388 h 2538483"/>
              <a:gd name="T8" fmla="*/ 0 w 559558"/>
              <a:gd name="T9" fmla="*/ 600501 h 2538483"/>
              <a:gd name="T10" fmla="*/ 13648 w 559558"/>
              <a:gd name="T11" fmla="*/ 218364 h 2538483"/>
              <a:gd name="T12" fmla="*/ 27296 w 559558"/>
              <a:gd name="T13" fmla="*/ 136477 h 2538483"/>
              <a:gd name="T14" fmla="*/ 95534 w 559558"/>
              <a:gd name="T15" fmla="*/ 54591 h 2538483"/>
              <a:gd name="T16" fmla="*/ 177421 w 559558"/>
              <a:gd name="T17" fmla="*/ 0 h 2538483"/>
              <a:gd name="T18" fmla="*/ 341194 w 559558"/>
              <a:gd name="T19" fmla="*/ 40943 h 2538483"/>
              <a:gd name="T20" fmla="*/ 368490 w 559558"/>
              <a:gd name="T21" fmla="*/ 122829 h 2538483"/>
              <a:gd name="T22" fmla="*/ 395785 w 559558"/>
              <a:gd name="T23" fmla="*/ 163773 h 2538483"/>
              <a:gd name="T24" fmla="*/ 409433 w 559558"/>
              <a:gd name="T25" fmla="*/ 204716 h 2538483"/>
              <a:gd name="T26" fmla="*/ 436728 w 559558"/>
              <a:gd name="T27" fmla="*/ 354841 h 2538483"/>
              <a:gd name="T28" fmla="*/ 464024 w 559558"/>
              <a:gd name="T29" fmla="*/ 464023 h 2538483"/>
              <a:gd name="T30" fmla="*/ 477672 w 559558"/>
              <a:gd name="T31" fmla="*/ 641444 h 2538483"/>
              <a:gd name="T32" fmla="*/ 491319 w 559558"/>
              <a:gd name="T33" fmla="*/ 723331 h 2538483"/>
              <a:gd name="T34" fmla="*/ 504967 w 559558"/>
              <a:gd name="T35" fmla="*/ 1091820 h 2538483"/>
              <a:gd name="T36" fmla="*/ 518615 w 559558"/>
              <a:gd name="T37" fmla="*/ 1501253 h 2538483"/>
              <a:gd name="T38" fmla="*/ 532263 w 559558"/>
              <a:gd name="T39" fmla="*/ 1856095 h 2538483"/>
              <a:gd name="T40" fmla="*/ 559558 w 559558"/>
              <a:gd name="T41" fmla="*/ 2047164 h 2538483"/>
              <a:gd name="T42" fmla="*/ 545910 w 559558"/>
              <a:gd name="T43" fmla="*/ 2347415 h 2538483"/>
              <a:gd name="T44" fmla="*/ 532263 w 559558"/>
              <a:gd name="T45" fmla="*/ 2388358 h 2538483"/>
              <a:gd name="T46" fmla="*/ 450376 w 559558"/>
              <a:gd name="T47" fmla="*/ 2456597 h 2538483"/>
              <a:gd name="T48" fmla="*/ 409433 w 559558"/>
              <a:gd name="T49" fmla="*/ 2497540 h 2538483"/>
              <a:gd name="T50" fmla="*/ 327546 w 559558"/>
              <a:gd name="T51" fmla="*/ 2524835 h 2538483"/>
              <a:gd name="T52" fmla="*/ 286603 w 559558"/>
              <a:gd name="T53" fmla="*/ 2538483 h 2538483"/>
              <a:gd name="T54" fmla="*/ 218364 w 559558"/>
              <a:gd name="T55" fmla="*/ 2524835 h 2538483"/>
              <a:gd name="T56" fmla="*/ 136478 w 559558"/>
              <a:gd name="T57" fmla="*/ 2470244 h 2538483"/>
              <a:gd name="T58" fmla="*/ 95534 w 559558"/>
              <a:gd name="T59" fmla="*/ 2456597 h 2538483"/>
              <a:gd name="T60" fmla="*/ 81887 w 559558"/>
              <a:gd name="T61" fmla="*/ 2415653 h 2538483"/>
              <a:gd name="T62" fmla="*/ 109182 w 559558"/>
              <a:gd name="T63" fmla="*/ 2320119 h 2538483"/>
              <a:gd name="T64" fmla="*/ 68239 w 559558"/>
              <a:gd name="T65" fmla="*/ 2333767 h 2538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9558" h="2538483">
                <a:moveTo>
                  <a:pt x="68239" y="2333767"/>
                </a:moveTo>
                <a:cubicBezTo>
                  <a:pt x="59141" y="2249606"/>
                  <a:pt x="74241" y="2332587"/>
                  <a:pt x="54591" y="1815152"/>
                </a:cubicBezTo>
                <a:cubicBezTo>
                  <a:pt x="27072" y="1090508"/>
                  <a:pt x="71368" y="1427635"/>
                  <a:pt x="27296" y="1119116"/>
                </a:cubicBezTo>
                <a:cubicBezTo>
                  <a:pt x="22747" y="973540"/>
                  <a:pt x="21303" y="827834"/>
                  <a:pt x="13648" y="682388"/>
                </a:cubicBezTo>
                <a:cubicBezTo>
                  <a:pt x="12194" y="654754"/>
                  <a:pt x="0" y="628173"/>
                  <a:pt x="0" y="600501"/>
                </a:cubicBezTo>
                <a:cubicBezTo>
                  <a:pt x="0" y="473041"/>
                  <a:pt x="6163" y="345604"/>
                  <a:pt x="13648" y="218364"/>
                </a:cubicBezTo>
                <a:cubicBezTo>
                  <a:pt x="15273" y="190740"/>
                  <a:pt x="18545" y="162729"/>
                  <a:pt x="27296" y="136477"/>
                </a:cubicBezTo>
                <a:cubicBezTo>
                  <a:pt x="35181" y="112821"/>
                  <a:pt x="78430" y="67894"/>
                  <a:pt x="95534" y="54591"/>
                </a:cubicBezTo>
                <a:cubicBezTo>
                  <a:pt x="121429" y="34451"/>
                  <a:pt x="177421" y="0"/>
                  <a:pt x="177421" y="0"/>
                </a:cubicBezTo>
                <a:cubicBezTo>
                  <a:pt x="198135" y="2589"/>
                  <a:pt x="314070" y="4778"/>
                  <a:pt x="341194" y="40943"/>
                </a:cubicBezTo>
                <a:cubicBezTo>
                  <a:pt x="358457" y="63960"/>
                  <a:pt x="352531" y="98889"/>
                  <a:pt x="368490" y="122829"/>
                </a:cubicBezTo>
                <a:cubicBezTo>
                  <a:pt x="377588" y="136477"/>
                  <a:pt x="388450" y="149102"/>
                  <a:pt x="395785" y="163773"/>
                </a:cubicBezTo>
                <a:cubicBezTo>
                  <a:pt x="402219" y="176640"/>
                  <a:pt x="405481" y="190884"/>
                  <a:pt x="409433" y="204716"/>
                </a:cubicBezTo>
                <a:cubicBezTo>
                  <a:pt x="430396" y="278084"/>
                  <a:pt x="421264" y="262057"/>
                  <a:pt x="436728" y="354841"/>
                </a:cubicBezTo>
                <a:cubicBezTo>
                  <a:pt x="447707" y="420716"/>
                  <a:pt x="446445" y="411288"/>
                  <a:pt x="464024" y="464023"/>
                </a:cubicBezTo>
                <a:cubicBezTo>
                  <a:pt x="468573" y="523163"/>
                  <a:pt x="471463" y="582455"/>
                  <a:pt x="477672" y="641444"/>
                </a:cubicBezTo>
                <a:cubicBezTo>
                  <a:pt x="480569" y="668964"/>
                  <a:pt x="489645" y="695710"/>
                  <a:pt x="491319" y="723331"/>
                </a:cubicBezTo>
                <a:cubicBezTo>
                  <a:pt x="498755" y="846020"/>
                  <a:pt x="500657" y="968982"/>
                  <a:pt x="504967" y="1091820"/>
                </a:cubicBezTo>
                <a:cubicBezTo>
                  <a:pt x="509755" y="1228289"/>
                  <a:pt x="513741" y="1364787"/>
                  <a:pt x="518615" y="1501253"/>
                </a:cubicBezTo>
                <a:cubicBezTo>
                  <a:pt x="522840" y="1619546"/>
                  <a:pt x="525312" y="1737931"/>
                  <a:pt x="532263" y="1856095"/>
                </a:cubicBezTo>
                <a:cubicBezTo>
                  <a:pt x="535369" y="1908898"/>
                  <a:pt x="550423" y="1992353"/>
                  <a:pt x="559558" y="2047164"/>
                </a:cubicBezTo>
                <a:cubicBezTo>
                  <a:pt x="555009" y="2147248"/>
                  <a:pt x="553899" y="2247547"/>
                  <a:pt x="545910" y="2347415"/>
                </a:cubicBezTo>
                <a:cubicBezTo>
                  <a:pt x="544763" y="2361755"/>
                  <a:pt x="540243" y="2376388"/>
                  <a:pt x="532263" y="2388358"/>
                </a:cubicBezTo>
                <a:cubicBezTo>
                  <a:pt x="502361" y="2433210"/>
                  <a:pt x="488137" y="2425129"/>
                  <a:pt x="450376" y="2456597"/>
                </a:cubicBezTo>
                <a:cubicBezTo>
                  <a:pt x="435549" y="2468953"/>
                  <a:pt x="426305" y="2488167"/>
                  <a:pt x="409433" y="2497540"/>
                </a:cubicBezTo>
                <a:cubicBezTo>
                  <a:pt x="384282" y="2511513"/>
                  <a:pt x="354842" y="2515737"/>
                  <a:pt x="327546" y="2524835"/>
                </a:cubicBezTo>
                <a:lnTo>
                  <a:pt x="286603" y="2538483"/>
                </a:lnTo>
                <a:cubicBezTo>
                  <a:pt x="263857" y="2533934"/>
                  <a:pt x="239482" y="2534434"/>
                  <a:pt x="218364" y="2524835"/>
                </a:cubicBezTo>
                <a:cubicBezTo>
                  <a:pt x="188499" y="2511260"/>
                  <a:pt x="167600" y="2480617"/>
                  <a:pt x="136478" y="2470244"/>
                </a:cubicBezTo>
                <a:lnTo>
                  <a:pt x="95534" y="2456597"/>
                </a:lnTo>
                <a:cubicBezTo>
                  <a:pt x="90985" y="2442949"/>
                  <a:pt x="81887" y="2430039"/>
                  <a:pt x="81887" y="2415653"/>
                </a:cubicBezTo>
                <a:cubicBezTo>
                  <a:pt x="81887" y="2396618"/>
                  <a:pt x="117572" y="2336899"/>
                  <a:pt x="109182" y="2320119"/>
                </a:cubicBezTo>
                <a:cubicBezTo>
                  <a:pt x="103079" y="2307912"/>
                  <a:pt x="77337" y="2417928"/>
                  <a:pt x="68239" y="2333767"/>
                </a:cubicBezTo>
                <a:close/>
              </a:path>
            </a:pathLst>
          </a:custGeom>
          <a:solidFill>
            <a:schemeClr val="bg1">
              <a:alpha val="0"/>
            </a:schemeClr>
          </a:solidFill>
          <a:ln w="5715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39966" name="直接箭头连接符 81"/>
          <p:cNvCxnSpPr>
            <a:cxnSpLocks noChangeShapeType="1"/>
          </p:cNvCxnSpPr>
          <p:nvPr/>
        </p:nvCxnSpPr>
        <p:spPr bwMode="auto">
          <a:xfrm rot="5400000" flipH="1" flipV="1">
            <a:off x="5790915" y="3048605"/>
            <a:ext cx="1160859" cy="7126"/>
          </a:xfrm>
          <a:prstGeom prst="straightConnector1">
            <a:avLst/>
          </a:prstGeom>
          <a:noFill/>
          <a:ln w="38100" cap="sq">
            <a:solidFill>
              <a:srgbClr val="FF0000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39967" name="矩形 52"/>
          <p:cNvSpPr>
            <a:spLocks noChangeArrowheads="1"/>
          </p:cNvSpPr>
          <p:nvPr/>
        </p:nvSpPr>
        <p:spPr bwMode="auto">
          <a:xfrm>
            <a:off x="6496050" y="2357438"/>
            <a:ext cx="360996" cy="552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990" b="1">
                <a:solidFill>
                  <a:srgbClr val="000000"/>
                </a:solidFill>
              </a:rPr>
              <a:t>F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95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99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0" fill="hold"/>
                                        <p:tgtEl>
                                          <p:spTgt spid="3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39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39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99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399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399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99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3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3995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3995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995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9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995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99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99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500" fill="hold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399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399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399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99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399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399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99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5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3995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3995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3995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5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0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12139E-6 L 1.11111E-6 0.6541 " pathEditMode="relative" rAng="0" ptsTypes="AA">
                                      <p:cBhvr>
                                        <p:cTn id="9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39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8" grpId="0"/>
      <p:bldP spid="39953" grpId="0" build="allAtOnce" animBg="1"/>
      <p:bldP spid="39953" grpId="1" build="allAtOnce" animBg="1"/>
      <p:bldP spid="39954" grpId="0"/>
      <p:bldP spid="39955" grpId="0"/>
      <p:bldP spid="39956" grpId="0"/>
      <p:bldP spid="39958" grpId="0" build="allAtOnce" animBg="1"/>
      <p:bldP spid="39958" grpId="1" build="allAtOnce" animBg="1"/>
      <p:bldP spid="3996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0961"/>
          <p:cNvGrpSpPr/>
          <p:nvPr/>
        </p:nvGrpSpPr>
        <p:grpSpPr bwMode="auto">
          <a:xfrm>
            <a:off x="4634949" y="1660923"/>
            <a:ext cx="2946647" cy="2158603"/>
            <a:chOff x="0" y="0"/>
            <a:chExt cx="3938588" cy="2878137"/>
          </a:xfrm>
        </p:grpSpPr>
        <p:sp>
          <p:nvSpPr>
            <p:cNvPr id="24578" name="直角三角形 38"/>
            <p:cNvSpPr>
              <a:spLocks noChangeArrowheads="1"/>
            </p:cNvSpPr>
            <p:nvPr/>
          </p:nvSpPr>
          <p:spPr bwMode="auto">
            <a:xfrm flipH="1">
              <a:off x="0" y="1449387"/>
              <a:ext cx="3938588" cy="1428750"/>
            </a:xfrm>
            <a:prstGeom prst="rtTriangle">
              <a:avLst/>
            </a:prstGeom>
            <a:solidFill>
              <a:srgbClr val="9ED3D7"/>
            </a:solidFill>
            <a:ln w="25400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579" name="椭圆 39"/>
            <p:cNvSpPr>
              <a:spLocks noChangeArrowheads="1"/>
            </p:cNvSpPr>
            <p:nvPr/>
          </p:nvSpPr>
          <p:spPr bwMode="auto">
            <a:xfrm>
              <a:off x="30162" y="0"/>
              <a:ext cx="2343151" cy="2343150"/>
            </a:xfrm>
            <a:prstGeom prst="ellipse">
              <a:avLst/>
            </a:prstGeom>
            <a:solidFill>
              <a:srgbClr val="9ED3D7"/>
            </a:solidFill>
            <a:ln w="25400">
              <a:solidFill>
                <a:schemeClr val="tx1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</p:grpSp>
      <p:grpSp>
        <p:nvGrpSpPr>
          <p:cNvPr id="3" name="组合 40964"/>
          <p:cNvGrpSpPr/>
          <p:nvPr/>
        </p:nvGrpSpPr>
        <p:grpSpPr bwMode="auto">
          <a:xfrm>
            <a:off x="4102865" y="1783557"/>
            <a:ext cx="943022" cy="2035969"/>
            <a:chOff x="0" y="0"/>
            <a:chExt cx="1260362" cy="2714643"/>
          </a:xfrm>
        </p:grpSpPr>
        <p:cxnSp>
          <p:nvCxnSpPr>
            <p:cNvPr id="24581" name="直接连接符 4"/>
            <p:cNvCxnSpPr>
              <a:cxnSpLocks noChangeShapeType="1"/>
            </p:cNvCxnSpPr>
            <p:nvPr/>
          </p:nvCxnSpPr>
          <p:spPr bwMode="auto">
            <a:xfrm rot="5400000">
              <a:off x="-639836" y="1357322"/>
              <a:ext cx="2714643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pic>
          <p:nvPicPr>
            <p:cNvPr id="24582" name="组合 4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192" y="-61595"/>
              <a:ext cx="237723" cy="2871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0968" name="直角三角形 6"/>
          <p:cNvSpPr>
            <a:spLocks noChangeArrowheads="1"/>
          </p:cNvSpPr>
          <p:nvPr/>
        </p:nvSpPr>
        <p:spPr bwMode="auto">
          <a:xfrm flipH="1">
            <a:off x="4636136" y="2747963"/>
            <a:ext cx="2946647" cy="1071563"/>
          </a:xfrm>
          <a:prstGeom prst="rtTriangle">
            <a:avLst/>
          </a:prstGeom>
          <a:solidFill>
            <a:srgbClr val="9ED3D7"/>
          </a:solidFill>
          <a:ln w="25400">
            <a:solidFill>
              <a:schemeClr val="tx1"/>
            </a:solidFill>
            <a:miter lim="800000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40969" name="椭圆 3"/>
          <p:cNvSpPr>
            <a:spLocks noChangeArrowheads="1"/>
          </p:cNvSpPr>
          <p:nvPr/>
        </p:nvSpPr>
        <p:spPr bwMode="auto">
          <a:xfrm>
            <a:off x="4656327" y="1660923"/>
            <a:ext cx="1753023" cy="1757362"/>
          </a:xfrm>
          <a:prstGeom prst="ellipse">
            <a:avLst/>
          </a:prstGeom>
          <a:solidFill>
            <a:srgbClr val="9ED3D7"/>
          </a:solidFill>
          <a:ln w="25400">
            <a:solidFill>
              <a:schemeClr val="tx1"/>
            </a:solidFill>
            <a:rou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4585" name="矩形 19"/>
          <p:cNvSpPr>
            <a:spLocks noChangeArrowheads="1"/>
          </p:cNvSpPr>
          <p:nvPr/>
        </p:nvSpPr>
        <p:spPr bwMode="auto">
          <a:xfrm>
            <a:off x="5587471" y="4033838"/>
            <a:ext cx="526106" cy="460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395">
                <a:solidFill>
                  <a:srgbClr val="000000"/>
                </a:solidFill>
              </a:rPr>
              <a:t>(2)</a:t>
            </a:r>
            <a:endParaRPr lang="zh-CN" altLang="en-US" sz="2395">
              <a:solidFill>
                <a:srgbClr val="000000"/>
              </a:solidFill>
            </a:endParaRPr>
          </a:p>
        </p:txBody>
      </p:sp>
      <p:grpSp>
        <p:nvGrpSpPr>
          <p:cNvPr id="4" name="组合 40970"/>
          <p:cNvGrpSpPr/>
          <p:nvPr/>
        </p:nvGrpSpPr>
        <p:grpSpPr bwMode="auto">
          <a:xfrm>
            <a:off x="1418696" y="1071563"/>
            <a:ext cx="6146270" cy="554148"/>
            <a:chOff x="0" y="0"/>
            <a:chExt cx="8215312" cy="738865"/>
          </a:xfrm>
        </p:grpSpPr>
        <p:sp>
          <p:nvSpPr>
            <p:cNvPr id="24587" name="TextBox 2"/>
            <p:cNvSpPr txBox="1">
              <a:spLocks noChangeArrowheads="1"/>
            </p:cNvSpPr>
            <p:nvPr/>
          </p:nvSpPr>
          <p:spPr bwMode="auto">
            <a:xfrm>
              <a:off x="0" y="0"/>
              <a:ext cx="2000234" cy="738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990" b="1"/>
                <a:t>例</a:t>
              </a:r>
              <a:r>
                <a:rPr lang="en-US" altLang="zh-CN" sz="2990" b="1"/>
                <a:t>2</a:t>
              </a:r>
              <a:r>
                <a:rPr lang="zh-CN" altLang="en-US" sz="2990" b="1"/>
                <a:t>：</a:t>
              </a:r>
            </a:p>
          </p:txBody>
        </p:sp>
        <p:sp>
          <p:nvSpPr>
            <p:cNvPr id="24588" name="矩形 22"/>
            <p:cNvSpPr>
              <a:spLocks noChangeArrowheads="1"/>
            </p:cNvSpPr>
            <p:nvPr/>
          </p:nvSpPr>
          <p:spPr bwMode="auto">
            <a:xfrm>
              <a:off x="1428751" y="0"/>
              <a:ext cx="6786561" cy="554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795" b="1">
                  <a:solidFill>
                    <a:srgbClr val="0D0D0D"/>
                  </a:solidFill>
                  <a:ea typeface="黑体" panose="02010609060101010101" pitchFamily="49" charset="-122"/>
                </a:rPr>
                <a:t>条件：</a:t>
              </a:r>
              <a:r>
                <a:rPr lang="zh-CN" altLang="en-US" sz="2095">
                  <a:solidFill>
                    <a:srgbClr val="0D0D0D"/>
                  </a:solidFill>
                  <a:ea typeface="黑体" panose="02010609060101010101" pitchFamily="49" charset="-122"/>
                </a:rPr>
                <a:t>① 直接接触     ② 发生弹性形变</a:t>
              </a:r>
              <a:endParaRPr lang="zh-CN" altLang="en-US">
                <a:solidFill>
                  <a:srgbClr val="0D0D0D"/>
                </a:solidFill>
              </a:endParaRPr>
            </a:p>
          </p:txBody>
        </p:sp>
      </p:grpSp>
      <p:sp>
        <p:nvSpPr>
          <p:cNvPr id="40974" name="矩形 23"/>
          <p:cNvSpPr>
            <a:spLocks noChangeArrowheads="1"/>
          </p:cNvSpPr>
          <p:nvPr/>
        </p:nvSpPr>
        <p:spPr bwMode="auto">
          <a:xfrm>
            <a:off x="1792818" y="1768079"/>
            <a:ext cx="2244725" cy="5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695">
                <a:solidFill>
                  <a:srgbClr val="0D0D0D"/>
                </a:solidFill>
                <a:latin typeface="华康海报体W12" pitchFamily="1" charset="-122"/>
                <a:ea typeface="华康海报体W12" pitchFamily="1" charset="-122"/>
              </a:rPr>
              <a:t>采用假设法</a:t>
            </a:r>
            <a:r>
              <a:rPr lang="en-US" altLang="zh-CN" sz="2695">
                <a:solidFill>
                  <a:srgbClr val="0D0D0D"/>
                </a:solidFill>
                <a:latin typeface="华康海报体W12" pitchFamily="1" charset="-122"/>
                <a:ea typeface="华康海报体W12" pitchFamily="1" charset="-122"/>
              </a:rPr>
              <a:t>:</a:t>
            </a:r>
          </a:p>
        </p:txBody>
      </p:sp>
      <p:sp>
        <p:nvSpPr>
          <p:cNvPr id="40975" name="椭圆 25"/>
          <p:cNvSpPr>
            <a:spLocks noChangeArrowheads="1"/>
          </p:cNvSpPr>
          <p:nvPr/>
        </p:nvSpPr>
        <p:spPr bwMode="auto">
          <a:xfrm>
            <a:off x="4658703" y="1660923"/>
            <a:ext cx="1753023" cy="1757362"/>
          </a:xfrm>
          <a:prstGeom prst="ellipse">
            <a:avLst/>
          </a:prstGeom>
          <a:solidFill>
            <a:srgbClr val="9ED3D7"/>
          </a:solidFill>
          <a:ln w="25400">
            <a:solidFill>
              <a:schemeClr val="tx1"/>
            </a:solidFill>
            <a:rou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40976" name="矩形 27"/>
          <p:cNvSpPr>
            <a:spLocks noChangeArrowheads="1"/>
          </p:cNvSpPr>
          <p:nvPr/>
        </p:nvSpPr>
        <p:spPr bwMode="auto">
          <a:xfrm>
            <a:off x="4892676" y="2143125"/>
            <a:ext cx="427567" cy="36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1795" b="1">
                <a:solidFill>
                  <a:srgbClr val="0D0D0D"/>
                </a:solidFill>
                <a:ea typeface="黑体" panose="02010609060101010101" pitchFamily="49" charset="-122"/>
              </a:rPr>
              <a:t>F</a:t>
            </a:r>
            <a:r>
              <a:rPr lang="en-US" altLang="zh-CN" sz="1195" b="1">
                <a:solidFill>
                  <a:srgbClr val="0D0D0D"/>
                </a:solidFill>
                <a:ea typeface="黑体" panose="02010609060101010101" pitchFamily="49" charset="-122"/>
              </a:rPr>
              <a:t>1</a:t>
            </a:r>
            <a:endParaRPr lang="zh-CN" altLang="en-US" sz="1045" baseline="-25000">
              <a:solidFill>
                <a:srgbClr val="0D0D0D"/>
              </a:solidFill>
            </a:endParaRPr>
          </a:p>
        </p:txBody>
      </p:sp>
      <p:cxnSp>
        <p:nvCxnSpPr>
          <p:cNvPr id="40977" name="直接箭头连接符 52"/>
          <p:cNvCxnSpPr>
            <a:cxnSpLocks noChangeShapeType="1"/>
            <a:stCxn id="40975" idx="2"/>
          </p:cNvCxnSpPr>
          <p:nvPr/>
        </p:nvCxnSpPr>
        <p:spPr bwMode="auto">
          <a:xfrm rot="10800000" flipH="1" flipV="1">
            <a:off x="4658702" y="2539604"/>
            <a:ext cx="1195999" cy="1190"/>
          </a:xfrm>
          <a:prstGeom prst="straightConnector1">
            <a:avLst/>
          </a:prstGeom>
          <a:noFill/>
          <a:ln w="38100" cap="sq">
            <a:solidFill>
              <a:srgbClr val="FF0000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40978" name="矩形 56"/>
          <p:cNvSpPr>
            <a:spLocks noChangeArrowheads="1"/>
          </p:cNvSpPr>
          <p:nvPr/>
        </p:nvSpPr>
        <p:spPr bwMode="auto">
          <a:xfrm>
            <a:off x="2327276" y="3000375"/>
            <a:ext cx="2779183" cy="5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695">
                <a:solidFill>
                  <a:srgbClr val="0D0D0D"/>
                </a:solidFill>
                <a:latin typeface="华康海报体W12" pitchFamily="1" charset="-122"/>
                <a:ea typeface="华康海报体W12" pitchFamily="1" charset="-122"/>
              </a:rPr>
              <a:t>把墙拆了。。。</a:t>
            </a:r>
          </a:p>
        </p:txBody>
      </p:sp>
      <p:cxnSp>
        <p:nvCxnSpPr>
          <p:cNvPr id="40979" name="直接箭头连接符 57"/>
          <p:cNvCxnSpPr>
            <a:cxnSpLocks noChangeShapeType="1"/>
            <a:stCxn id="40975" idx="2"/>
          </p:cNvCxnSpPr>
          <p:nvPr/>
        </p:nvCxnSpPr>
        <p:spPr bwMode="auto">
          <a:xfrm rot="16200000" flipV="1">
            <a:off x="5060503" y="2576436"/>
            <a:ext cx="1148953" cy="418065"/>
          </a:xfrm>
          <a:prstGeom prst="straightConnector1">
            <a:avLst/>
          </a:prstGeom>
          <a:noFill/>
          <a:ln w="38100" cap="sq">
            <a:solidFill>
              <a:srgbClr val="FF0000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40980" name="矩形 61"/>
          <p:cNvSpPr>
            <a:spLocks noChangeArrowheads="1"/>
          </p:cNvSpPr>
          <p:nvPr/>
        </p:nvSpPr>
        <p:spPr bwMode="auto">
          <a:xfrm>
            <a:off x="5747808" y="2893219"/>
            <a:ext cx="694796" cy="36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1795" b="1">
                <a:solidFill>
                  <a:srgbClr val="0D0D0D"/>
                </a:solidFill>
                <a:ea typeface="黑体" panose="02010609060101010101" pitchFamily="49" charset="-122"/>
              </a:rPr>
              <a:t>F2</a:t>
            </a:r>
            <a:endParaRPr lang="zh-CN" altLang="en-US" sz="1045" baseline="-25000">
              <a:solidFill>
                <a:srgbClr val="0D0D0D"/>
              </a:solidFill>
            </a:endParaRPr>
          </a:p>
        </p:txBody>
      </p:sp>
      <p:sp>
        <p:nvSpPr>
          <p:cNvPr id="24596" name="Rectangle 3"/>
          <p:cNvSpPr>
            <a:spLocks noRot="1" noChangeArrowheads="1"/>
          </p:cNvSpPr>
          <p:nvPr/>
        </p:nvSpPr>
        <p:spPr bwMode="auto">
          <a:xfrm>
            <a:off x="1792817" y="339837"/>
            <a:ext cx="4767368" cy="428625"/>
          </a:xfrm>
          <a:prstGeom prst="rect">
            <a:avLst/>
          </a:prstGeom>
          <a:gradFill rotWithShape="1">
            <a:gsLst>
              <a:gs pos="0">
                <a:srgbClr val="2774C1"/>
              </a:gs>
              <a:gs pos="100000">
                <a:srgbClr val="3399FF">
                  <a:alpha val="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 sz="2990" b="1">
                <a:solidFill>
                  <a:schemeClr val="bg1"/>
                </a:solidFill>
                <a:latin typeface="黑体" panose="02010609060101010101" pitchFamily="49" charset="-122"/>
              </a:rPr>
              <a:t>  弹力 ：</a:t>
            </a:r>
          </a:p>
        </p:txBody>
      </p:sp>
      <p:sp>
        <p:nvSpPr>
          <p:cNvPr id="40982" name="矩形 34"/>
          <p:cNvSpPr>
            <a:spLocks noChangeArrowheads="1"/>
          </p:cNvSpPr>
          <p:nvPr/>
        </p:nvSpPr>
        <p:spPr bwMode="auto">
          <a:xfrm>
            <a:off x="1792817" y="2464593"/>
            <a:ext cx="2030942" cy="92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695">
                <a:solidFill>
                  <a:srgbClr val="0D0D0D"/>
                </a:solidFill>
                <a:latin typeface="华康海报体W12" pitchFamily="1" charset="-122"/>
                <a:ea typeface="华康海报体W12" pitchFamily="1" charset="-122"/>
              </a:rPr>
              <a:t>说明受到了墙的弹力</a:t>
            </a:r>
            <a:endParaRPr lang="en-US" altLang="zh-CN" sz="2695">
              <a:solidFill>
                <a:srgbClr val="0D0D0D"/>
              </a:solidFill>
              <a:latin typeface="华康海报体W12" pitchFamily="1" charset="-122"/>
              <a:ea typeface="华康海报体W12" pitchFamily="1" charset="-122"/>
            </a:endParaRPr>
          </a:p>
        </p:txBody>
      </p:sp>
      <p:sp>
        <p:nvSpPr>
          <p:cNvPr id="40983" name="矩形 35"/>
          <p:cNvSpPr>
            <a:spLocks noChangeArrowheads="1"/>
          </p:cNvSpPr>
          <p:nvPr/>
        </p:nvSpPr>
        <p:spPr bwMode="auto">
          <a:xfrm>
            <a:off x="1685926" y="3375423"/>
            <a:ext cx="3634317" cy="5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695">
                <a:solidFill>
                  <a:srgbClr val="0D0D0D"/>
                </a:solidFill>
                <a:latin typeface="华康海报体W12" pitchFamily="1" charset="-122"/>
                <a:ea typeface="华康海报体W12" pitchFamily="1" charset="-122"/>
              </a:rPr>
              <a:t>如果抽掉斜面呢？</a:t>
            </a:r>
          </a:p>
        </p:txBody>
      </p:sp>
      <p:sp>
        <p:nvSpPr>
          <p:cNvPr id="40984" name="矩形 37"/>
          <p:cNvSpPr>
            <a:spLocks noChangeArrowheads="1"/>
          </p:cNvSpPr>
          <p:nvPr/>
        </p:nvSpPr>
        <p:spPr bwMode="auto">
          <a:xfrm>
            <a:off x="2006600" y="2464593"/>
            <a:ext cx="2030942" cy="92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695">
                <a:solidFill>
                  <a:srgbClr val="0D0D0D"/>
                </a:solidFill>
                <a:latin typeface="华康海报体W12" pitchFamily="1" charset="-122"/>
                <a:ea typeface="华康海报体W12" pitchFamily="1" charset="-122"/>
              </a:rPr>
              <a:t>说明受到了斜面的弹力</a:t>
            </a:r>
            <a:endParaRPr lang="en-US" altLang="zh-CN" sz="2695">
              <a:solidFill>
                <a:srgbClr val="0D0D0D"/>
              </a:solidFill>
              <a:latin typeface="华康海报体W12" pitchFamily="1" charset="-122"/>
              <a:ea typeface="华康海报体W12" pitchFamily="1" charset="-122"/>
            </a:endParaRPr>
          </a:p>
        </p:txBody>
      </p:sp>
      <p:cxnSp>
        <p:nvCxnSpPr>
          <p:cNvPr id="40985" name="直接箭头连接符 41"/>
          <p:cNvCxnSpPr>
            <a:cxnSpLocks noChangeShapeType="1"/>
            <a:stCxn id="40975" idx="2"/>
          </p:cNvCxnSpPr>
          <p:nvPr/>
        </p:nvCxnSpPr>
        <p:spPr bwMode="auto">
          <a:xfrm rot="10800000" flipH="1" flipV="1">
            <a:off x="4658702" y="2539604"/>
            <a:ext cx="1195999" cy="1190"/>
          </a:xfrm>
          <a:prstGeom prst="straightConnector1">
            <a:avLst/>
          </a:prstGeom>
          <a:noFill/>
          <a:ln w="38100" cap="sq">
            <a:solidFill>
              <a:srgbClr val="FF0000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40986" name="矩形 42"/>
          <p:cNvSpPr>
            <a:spLocks noChangeArrowheads="1"/>
          </p:cNvSpPr>
          <p:nvPr/>
        </p:nvSpPr>
        <p:spPr bwMode="auto">
          <a:xfrm>
            <a:off x="4921180" y="2190750"/>
            <a:ext cx="427567" cy="36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1795" b="1">
                <a:solidFill>
                  <a:srgbClr val="0D0D0D"/>
                </a:solidFill>
                <a:ea typeface="黑体" panose="02010609060101010101" pitchFamily="49" charset="-122"/>
              </a:rPr>
              <a:t>F</a:t>
            </a:r>
            <a:r>
              <a:rPr lang="en-US" altLang="zh-CN" sz="1195" b="1">
                <a:solidFill>
                  <a:srgbClr val="0D0D0D"/>
                </a:solidFill>
                <a:ea typeface="黑体" panose="02010609060101010101" pitchFamily="49" charset="-122"/>
              </a:rPr>
              <a:t>1</a:t>
            </a:r>
            <a:endParaRPr lang="zh-CN" altLang="en-US" sz="1045" baseline="-25000">
              <a:solidFill>
                <a:srgbClr val="0D0D0D"/>
              </a:solidFill>
            </a:endParaRPr>
          </a:p>
        </p:txBody>
      </p:sp>
      <p:sp>
        <p:nvSpPr>
          <p:cNvPr id="40987" name="矩形 43"/>
          <p:cNvSpPr>
            <a:spLocks noChangeArrowheads="1"/>
          </p:cNvSpPr>
          <p:nvPr/>
        </p:nvSpPr>
        <p:spPr bwMode="auto">
          <a:xfrm>
            <a:off x="1632480" y="2357438"/>
            <a:ext cx="2565400" cy="1338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695">
                <a:solidFill>
                  <a:srgbClr val="0D0D0D"/>
                </a:solidFill>
                <a:latin typeface="华康海报体W12" pitchFamily="1" charset="-122"/>
                <a:ea typeface="华康海报体W12" pitchFamily="1" charset="-122"/>
              </a:rPr>
              <a:t>球受到墙和斜面两个弹力的作用</a:t>
            </a:r>
            <a:endParaRPr lang="en-US" altLang="zh-CN" sz="2695">
              <a:solidFill>
                <a:srgbClr val="0D0D0D"/>
              </a:solidFill>
              <a:latin typeface="华康海报体W12" pitchFamily="1" charset="-122"/>
              <a:ea typeface="华康海报体W12" pitchFamily="1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00"/>
                            </p:stCondLst>
                            <p:childTnLst>
                              <p:par>
                                <p:cTn id="3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0 C -0.09219 0.03958 -0.18333 0.0794 -0.28698 0.1787 C -0.39062 0.27824 -0.56684 0.51528 -0.62153 0.59653 C -0.67587 0.67755 -0.61528 0.6544 -0.61458 0.66597 " pathEditMode="relative" rAng="0" ptsTypes="aaaA">
                                      <p:cBhvr>
                                        <p:cTn id="32" dur="2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700" y="3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100"/>
                            </p:stCondLst>
                            <p:childTnLst>
                              <p:par>
                                <p:cTn id="3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100"/>
                            </p:stCondLst>
                            <p:childTnLst>
                              <p:par>
                                <p:cTn id="3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0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9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9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0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409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409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09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409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09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09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40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07407E-6 L 0.05104 4.07407E-6 " pathEditMode="relative" rAng="0" ptsTypes="AA">
                                      <p:cBhvr>
                                        <p:cTn id="86" dur="1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0" y="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0.00069 L 1.38889E-6 0.02407 " pathEditMode="relative" rAng="0" ptsTypes="AA">
                                      <p:cBhvr>
                                        <p:cTn id="88" dur="1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path" presetSubtype="0" ac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0.02593 L 1.38889E-6 0.04815 " pathEditMode="relative" rAng="0" ptsTypes="AA">
                                      <p:cBhvr>
                                        <p:cTn id="92" dur="11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0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63" presetClass="path" presetSubtype="0" ac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04 4.07407E-6 L 0.09827 4.07407E-6 " pathEditMode="relative" rAng="0" ptsTypes="AA">
                                      <p:cBhvr>
                                        <p:cTn id="94" dur="11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xit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40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40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42" presetClass="path" presetSubtype="0" ac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0.05 L 1.38889E-6 0.73866 " pathEditMode="relative" rAng="0" ptsTypes="AA">
                                      <p:cBhvr>
                                        <p:cTn id="106" dur="5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09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09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0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40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40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409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409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409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40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40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3" dur="80"/>
                                        <p:tgtEl>
                                          <p:spTgt spid="409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4" dur="80"/>
                                        <p:tgtEl>
                                          <p:spTgt spid="409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80"/>
                                        <p:tgtEl>
                                          <p:spTgt spid="409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8" grpId="0" animBg="1"/>
      <p:bldP spid="40968" grpId="1" animBg="1"/>
      <p:bldP spid="40969" grpId="0" animBg="1"/>
      <p:bldP spid="40969" grpId="1" animBg="1"/>
      <p:bldP spid="40974" grpId="0"/>
      <p:bldP spid="40975" grpId="0" animBg="1"/>
      <p:bldP spid="40975" grpId="1" animBg="1"/>
      <p:bldP spid="40975" grpId="2" animBg="1"/>
      <p:bldP spid="40975" grpId="3" animBg="1"/>
      <p:bldP spid="40976" grpId="0"/>
      <p:bldP spid="40976" grpId="1"/>
      <p:bldP spid="40978" grpId="0"/>
      <p:bldP spid="40978" grpId="1"/>
      <p:bldP spid="40980" grpId="0"/>
      <p:bldP spid="40982" grpId="0"/>
      <p:bldP spid="40982" grpId="1"/>
      <p:bldP spid="40983" grpId="0"/>
      <p:bldP spid="40984" grpId="0"/>
      <p:bldP spid="40984" grpId="1"/>
      <p:bldP spid="40986" grpId="0"/>
      <p:bldP spid="4098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矩形 23"/>
          <p:cNvSpPr>
            <a:spLocks noChangeArrowheads="1"/>
          </p:cNvSpPr>
          <p:nvPr/>
        </p:nvSpPr>
        <p:spPr bwMode="auto">
          <a:xfrm>
            <a:off x="1632480" y="2893219"/>
            <a:ext cx="4329112" cy="5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695">
                <a:solidFill>
                  <a:srgbClr val="0D0D0D"/>
                </a:solidFill>
                <a:latin typeface="华康海报体W12" pitchFamily="1" charset="-122"/>
                <a:ea typeface="华康海报体W12" pitchFamily="1" charset="-122"/>
              </a:rPr>
              <a:t>说明只受绳子的拉力</a:t>
            </a:r>
            <a:endParaRPr lang="zh-CN" altLang="en-US"/>
          </a:p>
        </p:txBody>
      </p:sp>
      <p:sp>
        <p:nvSpPr>
          <p:cNvPr id="25602" name="Line 6"/>
          <p:cNvSpPr>
            <a:spLocks noChangeShapeType="1"/>
          </p:cNvSpPr>
          <p:nvPr/>
        </p:nvSpPr>
        <p:spPr bwMode="auto">
          <a:xfrm flipV="1">
            <a:off x="5672985" y="1926432"/>
            <a:ext cx="0" cy="59412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>
            <a:outerShdw dist="23000" dir="5400000" algn="ctr" rotWithShape="0">
              <a:srgbClr val="000000">
                <a:alpha val="34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41987"/>
          <p:cNvGrpSpPr/>
          <p:nvPr/>
        </p:nvGrpSpPr>
        <p:grpSpPr bwMode="auto">
          <a:xfrm>
            <a:off x="5253732" y="2401491"/>
            <a:ext cx="838506" cy="1438275"/>
            <a:chOff x="0" y="0"/>
            <a:chExt cx="1120775" cy="1918385"/>
          </a:xfrm>
        </p:grpSpPr>
        <p:sp>
          <p:nvSpPr>
            <p:cNvPr id="25604" name="Oval 5"/>
            <p:cNvSpPr>
              <a:spLocks noChangeArrowheads="1"/>
            </p:cNvSpPr>
            <p:nvPr/>
          </p:nvSpPr>
          <p:spPr bwMode="auto">
            <a:xfrm>
              <a:off x="0" y="799197"/>
              <a:ext cx="1120775" cy="1119188"/>
            </a:xfrm>
            <a:prstGeom prst="ellipse">
              <a:avLst/>
            </a:prstGeom>
            <a:solidFill>
              <a:schemeClr val="accent1"/>
            </a:solidFill>
            <a:ln w="28575" cap="sq">
              <a:solidFill>
                <a:srgbClr val="0000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05" name="Line 6"/>
            <p:cNvSpPr>
              <a:spLocks noChangeShapeType="1"/>
            </p:cNvSpPr>
            <p:nvPr/>
          </p:nvSpPr>
          <p:spPr bwMode="auto">
            <a:xfrm flipV="1">
              <a:off x="560388" y="0"/>
              <a:ext cx="0" cy="79244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>
              <a:outerShdw dist="23000" dir="5400000" algn="ctr" rotWithShape="0">
                <a:srgbClr val="000000">
                  <a:alpha val="34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991" name="AutoShape 4"/>
          <p:cNvSpPr>
            <a:spLocks noChangeArrowheads="1"/>
          </p:cNvSpPr>
          <p:nvPr/>
        </p:nvSpPr>
        <p:spPr bwMode="auto">
          <a:xfrm flipH="1">
            <a:off x="4454419" y="2828925"/>
            <a:ext cx="3153304" cy="1754981"/>
          </a:xfrm>
          <a:prstGeom prst="rtTriangle">
            <a:avLst/>
          </a:prstGeom>
          <a:solidFill>
            <a:schemeClr val="accent1"/>
          </a:solidFill>
          <a:ln w="28575" cap="sq">
            <a:solidFill>
              <a:srgbClr val="000000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2" name="Text Box 16"/>
          <p:cNvSpPr txBox="1">
            <a:spLocks noChangeArrowheads="1"/>
          </p:cNvSpPr>
          <p:nvPr/>
        </p:nvSpPr>
        <p:spPr bwMode="auto">
          <a:xfrm>
            <a:off x="5908147" y="3750470"/>
            <a:ext cx="267229" cy="41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95" b="1"/>
              <a:t>0</a:t>
            </a:r>
          </a:p>
        </p:txBody>
      </p:sp>
      <p:grpSp>
        <p:nvGrpSpPr>
          <p:cNvPr id="3" name="组合 41992"/>
          <p:cNvGrpSpPr/>
          <p:nvPr/>
        </p:nvGrpSpPr>
        <p:grpSpPr bwMode="auto">
          <a:xfrm>
            <a:off x="1418696" y="1071563"/>
            <a:ext cx="6146270" cy="554148"/>
            <a:chOff x="0" y="0"/>
            <a:chExt cx="8215312" cy="738865"/>
          </a:xfrm>
        </p:grpSpPr>
        <p:sp>
          <p:nvSpPr>
            <p:cNvPr id="25609" name="TextBox 2"/>
            <p:cNvSpPr txBox="1">
              <a:spLocks noChangeArrowheads="1"/>
            </p:cNvSpPr>
            <p:nvPr/>
          </p:nvSpPr>
          <p:spPr bwMode="auto">
            <a:xfrm>
              <a:off x="0" y="0"/>
              <a:ext cx="2285986" cy="738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990" b="1"/>
                <a:t>例</a:t>
              </a:r>
              <a:r>
                <a:rPr lang="en-US" altLang="zh-CN" sz="2990" b="1"/>
                <a:t>3</a:t>
              </a:r>
              <a:r>
                <a:rPr lang="zh-CN" altLang="en-US" sz="2990" b="1"/>
                <a:t>：</a:t>
              </a:r>
            </a:p>
          </p:txBody>
        </p:sp>
        <p:sp>
          <p:nvSpPr>
            <p:cNvPr id="25610" name="矩形 18"/>
            <p:cNvSpPr>
              <a:spLocks noChangeArrowheads="1"/>
            </p:cNvSpPr>
            <p:nvPr/>
          </p:nvSpPr>
          <p:spPr bwMode="auto">
            <a:xfrm>
              <a:off x="1428751" y="0"/>
              <a:ext cx="6786561" cy="554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795" b="1">
                  <a:solidFill>
                    <a:srgbClr val="0D0D0D"/>
                  </a:solidFill>
                  <a:ea typeface="黑体" panose="02010609060101010101" pitchFamily="49" charset="-122"/>
                </a:rPr>
                <a:t>条件：</a:t>
              </a:r>
              <a:r>
                <a:rPr lang="zh-CN" altLang="en-US" sz="2095">
                  <a:solidFill>
                    <a:srgbClr val="0D0D0D"/>
                  </a:solidFill>
                  <a:ea typeface="黑体" panose="02010609060101010101" pitchFamily="49" charset="-122"/>
                </a:rPr>
                <a:t>① 直接接触     ② 发生弹性形变</a:t>
              </a:r>
              <a:endParaRPr lang="zh-CN" altLang="en-US">
                <a:solidFill>
                  <a:srgbClr val="0D0D0D"/>
                </a:solidFill>
              </a:endParaRPr>
            </a:p>
          </p:txBody>
        </p:sp>
      </p:grpSp>
      <p:sp>
        <p:nvSpPr>
          <p:cNvPr id="25611" name="Rectangle 3"/>
          <p:cNvSpPr>
            <a:spLocks noRot="1" noChangeArrowheads="1"/>
          </p:cNvSpPr>
          <p:nvPr/>
        </p:nvSpPr>
        <p:spPr bwMode="auto">
          <a:xfrm>
            <a:off x="1685925" y="342751"/>
            <a:ext cx="4767368" cy="428625"/>
          </a:xfrm>
          <a:prstGeom prst="rect">
            <a:avLst/>
          </a:prstGeom>
          <a:gradFill rotWithShape="1">
            <a:gsLst>
              <a:gs pos="0">
                <a:srgbClr val="2774C1"/>
              </a:gs>
              <a:gs pos="100000">
                <a:srgbClr val="3399FF">
                  <a:alpha val="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 sz="2990" b="1">
                <a:solidFill>
                  <a:schemeClr val="bg1"/>
                </a:solidFill>
                <a:latin typeface="黑体" panose="02010609060101010101" pitchFamily="49" charset="-122"/>
              </a:rPr>
              <a:t>  弹力 ：</a:t>
            </a:r>
          </a:p>
        </p:txBody>
      </p:sp>
      <p:pic>
        <p:nvPicPr>
          <p:cNvPr id="25612" name="Picture 6" descr="E:\德安教学资料\课件\3.2 弹力\pic\图片1.png"/>
          <p:cNvPicPr>
            <a:picLocks noChangeAspect="1" noChangeArrowheads="1"/>
          </p:cNvPicPr>
          <p:nvPr/>
        </p:nvPicPr>
        <p:blipFill>
          <a:blip r:embed="rId3" cstate="print">
            <a:lum bright="-40000"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1" y="1727598"/>
            <a:ext cx="254758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8" name="矩形 21"/>
          <p:cNvSpPr>
            <a:spLocks noChangeArrowheads="1"/>
          </p:cNvSpPr>
          <p:nvPr/>
        </p:nvSpPr>
        <p:spPr bwMode="auto">
          <a:xfrm>
            <a:off x="1792816" y="2089548"/>
            <a:ext cx="2252540" cy="5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695">
                <a:solidFill>
                  <a:srgbClr val="0D0D0D"/>
                </a:solidFill>
                <a:latin typeface="华康海报体W12" pitchFamily="1" charset="-122"/>
                <a:ea typeface="华康海报体W12" pitchFamily="1" charset="-122"/>
              </a:rPr>
              <a:t>假设去掉斜面</a:t>
            </a:r>
            <a:endParaRPr lang="zh-CN" altLang="en-US"/>
          </a:p>
        </p:txBody>
      </p:sp>
      <p:sp>
        <p:nvSpPr>
          <p:cNvPr id="41999" name="Oval 21"/>
          <p:cNvSpPr>
            <a:spLocks noChangeArrowheads="1"/>
          </p:cNvSpPr>
          <p:nvPr/>
        </p:nvSpPr>
        <p:spPr bwMode="auto">
          <a:xfrm>
            <a:off x="5853514" y="3765948"/>
            <a:ext cx="62947" cy="64294"/>
          </a:xfrm>
          <a:prstGeom prst="ellipse">
            <a:avLst/>
          </a:prstGeom>
          <a:solidFill>
            <a:srgbClr val="000000"/>
          </a:solidFill>
          <a:ln w="12700" cap="sq">
            <a:solidFill>
              <a:srgbClr val="00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000" name="TextBox 15"/>
          <p:cNvSpPr txBox="1">
            <a:spLocks noChangeArrowheads="1"/>
          </p:cNvSpPr>
          <p:nvPr/>
        </p:nvSpPr>
        <p:spPr bwMode="auto">
          <a:xfrm>
            <a:off x="1846264" y="2464595"/>
            <a:ext cx="2191279" cy="46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395" b="1"/>
              <a:t>0</a:t>
            </a:r>
            <a:r>
              <a:rPr lang="zh-CN" altLang="en-US" sz="2395" b="1"/>
              <a:t>点有弹力么？</a:t>
            </a:r>
          </a:p>
        </p:txBody>
      </p:sp>
      <p:sp>
        <p:nvSpPr>
          <p:cNvPr id="42001" name="矩形 16"/>
          <p:cNvSpPr>
            <a:spLocks noChangeArrowheads="1"/>
          </p:cNvSpPr>
          <p:nvPr/>
        </p:nvSpPr>
        <p:spPr bwMode="auto">
          <a:xfrm>
            <a:off x="1685925" y="2411016"/>
            <a:ext cx="2725738" cy="92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695">
                <a:solidFill>
                  <a:srgbClr val="0D0D0D"/>
                </a:solidFill>
                <a:latin typeface="华康海报体W12" pitchFamily="1" charset="-122"/>
                <a:ea typeface="华康海报体W12" pitchFamily="1" charset="-122"/>
              </a:rPr>
              <a:t>球保持原状</a:t>
            </a:r>
            <a:endParaRPr lang="en-US" altLang="zh-CN" sz="2695">
              <a:solidFill>
                <a:srgbClr val="0D0D0D"/>
              </a:solidFill>
              <a:latin typeface="华康海报体W12" pitchFamily="1" charset="-122"/>
              <a:ea typeface="华康海报体W12" pitchFamily="1" charset="-122"/>
            </a:endParaRPr>
          </a:p>
          <a:p>
            <a:r>
              <a:rPr lang="zh-CN" altLang="en-US" sz="2695">
                <a:solidFill>
                  <a:srgbClr val="0D0D0D"/>
                </a:solidFill>
                <a:latin typeface="华康海报体W12" pitchFamily="1" charset="-122"/>
                <a:ea typeface="华康海报体W12" pitchFamily="1" charset="-122"/>
              </a:rPr>
              <a:t>说明</a:t>
            </a:r>
            <a:r>
              <a:rPr lang="en-US" altLang="zh-CN" sz="2695">
                <a:solidFill>
                  <a:srgbClr val="0D0D0D"/>
                </a:solidFill>
                <a:latin typeface="华康海报体W12" pitchFamily="1" charset="-122"/>
                <a:ea typeface="华康海报体W12" pitchFamily="1" charset="-122"/>
              </a:rPr>
              <a:t>0</a:t>
            </a:r>
            <a:r>
              <a:rPr lang="zh-CN" altLang="en-US" sz="2695">
                <a:solidFill>
                  <a:srgbClr val="0D0D0D"/>
                </a:solidFill>
                <a:latin typeface="华康海报体W12" pitchFamily="1" charset="-122"/>
                <a:ea typeface="华康海报体W12" pitchFamily="1" charset="-122"/>
              </a:rPr>
              <a:t>点</a:t>
            </a:r>
            <a:r>
              <a:rPr lang="en-US" altLang="zh-CN" sz="2695">
                <a:solidFill>
                  <a:srgbClr val="0D0D0D"/>
                </a:solidFill>
                <a:latin typeface="华康海报体W12" pitchFamily="1" charset="-122"/>
                <a:ea typeface="华康海报体W12" pitchFamily="1" charset="-122"/>
              </a:rPr>
              <a:t>……</a:t>
            </a:r>
            <a:endParaRPr lang="zh-CN" altLang="en-US"/>
          </a:p>
        </p:txBody>
      </p:sp>
      <p:sp>
        <p:nvSpPr>
          <p:cNvPr id="42002" name="矩形 20"/>
          <p:cNvSpPr>
            <a:spLocks noChangeArrowheads="1"/>
          </p:cNvSpPr>
          <p:nvPr/>
        </p:nvSpPr>
        <p:spPr bwMode="auto">
          <a:xfrm>
            <a:off x="1792816" y="1982391"/>
            <a:ext cx="2252540" cy="5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695">
                <a:solidFill>
                  <a:srgbClr val="0D0D0D"/>
                </a:solidFill>
                <a:latin typeface="华康海报体W12" pitchFamily="1" charset="-122"/>
                <a:ea typeface="华康海报体W12" pitchFamily="1" charset="-122"/>
              </a:rPr>
              <a:t>假设绳子断开</a:t>
            </a:r>
            <a:endParaRPr lang="zh-CN" altLang="en-US"/>
          </a:p>
        </p:txBody>
      </p:sp>
      <p:cxnSp>
        <p:nvCxnSpPr>
          <p:cNvPr id="42003" name="直接箭头连接符 24"/>
          <p:cNvCxnSpPr>
            <a:cxnSpLocks noChangeShapeType="1"/>
          </p:cNvCxnSpPr>
          <p:nvPr/>
        </p:nvCxnSpPr>
        <p:spPr bwMode="auto">
          <a:xfrm rot="5400000" flipH="1" flipV="1">
            <a:off x="5217570" y="2515198"/>
            <a:ext cx="912019" cy="1187"/>
          </a:xfrm>
          <a:prstGeom prst="straightConnector1">
            <a:avLst/>
          </a:prstGeom>
          <a:noFill/>
          <a:ln w="57150" cap="sq">
            <a:solidFill>
              <a:srgbClr val="FF0000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42004" name="Picture 20" descr="C:\Documents and Settings\Administrator\桌面\1291DF22310-595J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60139" y="2162176"/>
            <a:ext cx="1742334" cy="988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91" grpId="0" animBg="1"/>
      <p:bldP spid="41991" grpId="1" animBg="1"/>
      <p:bldP spid="41991" grpId="2" animBg="1"/>
      <p:bldP spid="41991" grpId="3" animBg="1"/>
      <p:bldP spid="41992" grpId="0"/>
      <p:bldP spid="41998" grpId="0"/>
      <p:bldP spid="41998" grpId="1"/>
      <p:bldP spid="41999" grpId="0" animBg="1"/>
      <p:bldP spid="42000" grpId="0"/>
      <p:bldP spid="42000" grpId="1"/>
      <p:bldP spid="42001" grpId="0"/>
      <p:bldP spid="42001" grpId="1"/>
      <p:bldP spid="4200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1"/>
          <p:cNvSpPr>
            <a:spLocks noChangeArrowheads="1"/>
          </p:cNvSpPr>
          <p:nvPr/>
        </p:nvSpPr>
        <p:spPr bwMode="auto">
          <a:xfrm>
            <a:off x="1953156" y="1017985"/>
            <a:ext cx="5291137" cy="304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20000"/>
              </a:spcBef>
            </a:pPr>
            <a:endParaRPr lang="en-US" altLang="zh-CN" sz="825" b="1">
              <a:ea typeface="黑体" panose="02010609060101010101" pitchFamily="49" charset="-122"/>
            </a:endParaRPr>
          </a:p>
          <a:p>
            <a:pPr algn="just">
              <a:spcBef>
                <a:spcPct val="20000"/>
              </a:spcBef>
            </a:pPr>
            <a:endParaRPr lang="en-US" altLang="zh-CN" sz="825" b="1"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</a:pPr>
            <a:endParaRPr lang="en-US" altLang="zh-CN" sz="100" b="1"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395" b="1">
                <a:ea typeface="黑体" panose="02010609060101010101" pitchFamily="49" charset="-122"/>
              </a:rPr>
              <a:t>（</a:t>
            </a:r>
            <a:r>
              <a:rPr lang="en-US" altLang="zh-CN" sz="2395" b="1">
                <a:ea typeface="黑体" panose="02010609060101010101" pitchFamily="49" charset="-122"/>
              </a:rPr>
              <a:t>3</a:t>
            </a:r>
            <a:r>
              <a:rPr lang="zh-CN" altLang="en-US" sz="2395" b="1">
                <a:ea typeface="黑体" panose="02010609060101010101" pitchFamily="49" charset="-122"/>
              </a:rPr>
              <a:t>）弹力的种类：</a:t>
            </a:r>
            <a:endParaRPr lang="en-US" altLang="zh-CN" sz="2395" b="1"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</a:pPr>
            <a:endParaRPr lang="en-US" altLang="zh-CN" sz="2395" b="1"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395" b="1">
                <a:ea typeface="黑体" panose="02010609060101010101" pitchFamily="49" charset="-122"/>
              </a:rPr>
              <a:t> </a:t>
            </a:r>
            <a:endParaRPr lang="en-US" altLang="zh-CN" sz="2395" b="1"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395" b="1">
                <a:ea typeface="黑体" panose="02010609060101010101" pitchFamily="49" charset="-122"/>
              </a:rPr>
              <a:t>按效果分为</a:t>
            </a:r>
            <a:endParaRPr lang="en-US" altLang="zh-CN" sz="2395" b="1"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</a:pPr>
            <a:endParaRPr lang="en-US" altLang="zh-CN" sz="2095" b="1"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695">
                <a:ea typeface="黑体" panose="02010609060101010101" pitchFamily="49" charset="-122"/>
              </a:rPr>
              <a:t>             </a:t>
            </a:r>
            <a:endParaRPr lang="zh-CN" altLang="en-US" sz="1795"/>
          </a:p>
        </p:txBody>
      </p:sp>
      <p:sp>
        <p:nvSpPr>
          <p:cNvPr id="26626" name="左大括号 3"/>
          <p:cNvSpPr/>
          <p:nvPr/>
        </p:nvSpPr>
        <p:spPr bwMode="auto">
          <a:xfrm>
            <a:off x="3663422" y="2250281"/>
            <a:ext cx="267229" cy="1446610"/>
          </a:xfrm>
          <a:prstGeom prst="leftBrace">
            <a:avLst>
              <a:gd name="adj1" fmla="val 8300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ffectLst>
            <a:outerShdw dist="23000" dir="5400000" algn="ctr" rotWithShape="0">
              <a:srgbClr val="000000">
                <a:alpha val="34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6627" name="TextBox 4"/>
          <p:cNvSpPr txBox="1">
            <a:spLocks noChangeArrowheads="1"/>
          </p:cNvSpPr>
          <p:nvPr/>
        </p:nvSpPr>
        <p:spPr bwMode="auto">
          <a:xfrm>
            <a:off x="4037542" y="2250282"/>
            <a:ext cx="1817158" cy="1477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zh-CN" altLang="en-US" sz="2990" b="1"/>
              <a:t> 压力</a:t>
            </a:r>
            <a:endParaRPr lang="en-US" altLang="zh-CN" sz="2990" b="1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2990" b="1"/>
              <a:t> 支持力</a:t>
            </a:r>
            <a:endParaRPr lang="en-US" altLang="zh-CN" sz="2990" b="1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2990" b="1"/>
              <a:t> 拉力</a:t>
            </a:r>
          </a:p>
        </p:txBody>
      </p:sp>
      <p:sp>
        <p:nvSpPr>
          <p:cNvPr id="26628" name="Rectangle 3"/>
          <p:cNvSpPr>
            <a:spLocks noRot="1" noChangeArrowheads="1"/>
          </p:cNvSpPr>
          <p:nvPr/>
        </p:nvSpPr>
        <p:spPr bwMode="auto">
          <a:xfrm>
            <a:off x="1732714" y="324738"/>
            <a:ext cx="4767368" cy="428625"/>
          </a:xfrm>
          <a:prstGeom prst="rect">
            <a:avLst/>
          </a:prstGeom>
          <a:gradFill rotWithShape="1">
            <a:gsLst>
              <a:gs pos="0">
                <a:srgbClr val="2774C1"/>
              </a:gs>
              <a:gs pos="100000">
                <a:srgbClr val="3399FF">
                  <a:alpha val="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 sz="2990" b="1">
                <a:solidFill>
                  <a:schemeClr val="bg1"/>
                </a:solidFill>
                <a:latin typeface="黑体" panose="02010609060101010101" pitchFamily="49" charset="-122"/>
              </a:rPr>
              <a:t>  弹力 ：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9937"/>
          <p:cNvGrpSpPr/>
          <p:nvPr/>
        </p:nvGrpSpPr>
        <p:grpSpPr bwMode="auto">
          <a:xfrm>
            <a:off x="328508" y="2860577"/>
            <a:ext cx="9411217" cy="1647825"/>
            <a:chOff x="0" y="1447"/>
            <a:chExt cx="5465" cy="965"/>
          </a:xfrm>
        </p:grpSpPr>
        <p:pic>
          <p:nvPicPr>
            <p:cNvPr id="10242" name="图片 39938" descr="HWOCRTEMP_ROC70"/>
            <p:cNvPicPr>
              <a:picLocks noChangeAspect="1" noChangeArrowheads="1"/>
            </p:cNvPicPr>
            <p:nvPr/>
          </p:nvPicPr>
          <p:blipFill>
            <a:blip r:embed="rId3">
              <a:lum bright="-14000" contrast="44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21132" b="13618"/>
            <a:stretch>
              <a:fillRect/>
            </a:stretch>
          </p:blipFill>
          <p:spPr bwMode="auto">
            <a:xfrm>
              <a:off x="47" y="1505"/>
              <a:ext cx="5370" cy="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3" name="矩形 39939"/>
            <p:cNvSpPr>
              <a:spLocks noChangeArrowheads="1"/>
            </p:cNvSpPr>
            <p:nvPr/>
          </p:nvSpPr>
          <p:spPr bwMode="auto">
            <a:xfrm>
              <a:off x="0" y="1447"/>
              <a:ext cx="5465" cy="31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44" name="矩形 39940"/>
            <p:cNvSpPr>
              <a:spLocks noChangeArrowheads="1"/>
            </p:cNvSpPr>
            <p:nvPr/>
          </p:nvSpPr>
          <p:spPr bwMode="auto">
            <a:xfrm>
              <a:off x="47" y="1777"/>
              <a:ext cx="5418" cy="63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45" name="任意多边形 39941" descr="栎木"/>
          <p:cNvSpPr>
            <a:spLocks noChangeArrowheads="1"/>
          </p:cNvSpPr>
          <p:nvPr/>
        </p:nvSpPr>
        <p:spPr bwMode="auto">
          <a:xfrm>
            <a:off x="636118" y="2739473"/>
            <a:ext cx="5696138" cy="677466"/>
          </a:xfrm>
          <a:custGeom>
            <a:avLst/>
            <a:gdLst>
              <a:gd name="T0" fmla="*/ 0 w 400"/>
              <a:gd name="T1" fmla="*/ 0 h 400"/>
              <a:gd name="T2" fmla="*/ 400 w 400"/>
              <a:gd name="T3" fmla="*/ 0 h 400"/>
              <a:gd name="T4" fmla="*/ 400 w 400"/>
              <a:gd name="T5" fmla="*/ 400 h 400"/>
              <a:gd name="T6" fmla="*/ 0 w 400"/>
              <a:gd name="T7" fmla="*/ 400 h 400"/>
              <a:gd name="T8" fmla="*/ 0 w 400"/>
              <a:gd name="T9" fmla="*/ 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0" h="400">
                <a:moveTo>
                  <a:pt x="0" y="0"/>
                </a:moveTo>
                <a:lnTo>
                  <a:pt x="400" y="0"/>
                </a:lnTo>
                <a:lnTo>
                  <a:pt x="400" y="400"/>
                </a:lnTo>
                <a:lnTo>
                  <a:pt x="0" y="400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4"/>
            <a:srcRect/>
            <a:tile tx="0" ty="0" sx="100000" sy="100000" flip="none" algn="tl"/>
          </a:blipFill>
          <a:ln w="9525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组合 39942"/>
          <p:cNvGrpSpPr/>
          <p:nvPr/>
        </p:nvGrpSpPr>
        <p:grpSpPr bwMode="auto">
          <a:xfrm>
            <a:off x="327646" y="748195"/>
            <a:ext cx="9411217" cy="1519451"/>
            <a:chOff x="0" y="1447"/>
            <a:chExt cx="5465" cy="965"/>
          </a:xfrm>
        </p:grpSpPr>
        <p:pic>
          <p:nvPicPr>
            <p:cNvPr id="10247" name="图片 39943" descr="HWOCRTEMP_ROC70"/>
            <p:cNvPicPr>
              <a:picLocks noChangeAspect="1" noChangeArrowheads="1"/>
            </p:cNvPicPr>
            <p:nvPr/>
          </p:nvPicPr>
          <p:blipFill>
            <a:blip r:embed="rId3">
              <a:lum bright="-14000" contrast="44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21132" b="13618"/>
            <a:stretch>
              <a:fillRect/>
            </a:stretch>
          </p:blipFill>
          <p:spPr bwMode="auto">
            <a:xfrm>
              <a:off x="47" y="1505"/>
              <a:ext cx="5370" cy="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8" name="矩形 39944"/>
            <p:cNvSpPr>
              <a:spLocks noChangeArrowheads="1"/>
            </p:cNvSpPr>
            <p:nvPr/>
          </p:nvSpPr>
          <p:spPr bwMode="auto">
            <a:xfrm>
              <a:off x="0" y="1447"/>
              <a:ext cx="5465" cy="31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49" name="矩形 39945"/>
            <p:cNvSpPr>
              <a:spLocks noChangeArrowheads="1"/>
            </p:cNvSpPr>
            <p:nvPr/>
          </p:nvSpPr>
          <p:spPr bwMode="auto">
            <a:xfrm>
              <a:off x="47" y="1777"/>
              <a:ext cx="5418" cy="63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50" name="任意多边形 39946" descr="栎木"/>
          <p:cNvSpPr>
            <a:spLocks noChangeArrowheads="1"/>
          </p:cNvSpPr>
          <p:nvPr/>
        </p:nvSpPr>
        <p:spPr bwMode="auto">
          <a:xfrm>
            <a:off x="621866" y="619821"/>
            <a:ext cx="5052413" cy="677466"/>
          </a:xfrm>
          <a:custGeom>
            <a:avLst/>
            <a:gdLst>
              <a:gd name="T0" fmla="*/ 0 w 400"/>
              <a:gd name="T1" fmla="*/ 0 h 400"/>
              <a:gd name="T2" fmla="*/ 400 w 400"/>
              <a:gd name="T3" fmla="*/ 0 h 400"/>
              <a:gd name="T4" fmla="*/ 400 w 400"/>
              <a:gd name="T5" fmla="*/ 400 h 400"/>
              <a:gd name="T6" fmla="*/ 0 w 400"/>
              <a:gd name="T7" fmla="*/ 400 h 400"/>
              <a:gd name="T8" fmla="*/ 0 w 400"/>
              <a:gd name="T9" fmla="*/ 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0" h="400">
                <a:moveTo>
                  <a:pt x="0" y="0"/>
                </a:moveTo>
                <a:lnTo>
                  <a:pt x="400" y="0"/>
                </a:lnTo>
                <a:lnTo>
                  <a:pt x="400" y="400"/>
                </a:lnTo>
                <a:lnTo>
                  <a:pt x="0" y="400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4"/>
            <a:srcRect/>
            <a:tile tx="0" ty="0" sx="100000" sy="100000" flip="none" algn="tl"/>
          </a:blipFill>
          <a:ln w="9525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48" name="直接连接符 39947"/>
          <p:cNvSpPr>
            <a:spLocks noChangeShapeType="1"/>
          </p:cNvSpPr>
          <p:nvPr/>
        </p:nvSpPr>
        <p:spPr bwMode="auto">
          <a:xfrm>
            <a:off x="5674278" y="1052018"/>
            <a:ext cx="0" cy="97155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49" name="矩形 39948"/>
          <p:cNvSpPr>
            <a:spLocks noChangeArrowheads="1"/>
          </p:cNvSpPr>
          <p:nvPr/>
        </p:nvSpPr>
        <p:spPr bwMode="auto">
          <a:xfrm>
            <a:off x="5310847" y="2240261"/>
            <a:ext cx="912142" cy="285750"/>
          </a:xfrm>
          <a:prstGeom prst="rect">
            <a:avLst/>
          </a:prstGeom>
          <a:solidFill>
            <a:srgbClr val="F6E5A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altLang="zh-CN" sz="2095">
                <a:solidFill>
                  <a:srgbClr val="FF0000"/>
                </a:solidFill>
              </a:rPr>
              <a:t>5.87cm</a:t>
            </a:r>
          </a:p>
        </p:txBody>
      </p:sp>
      <p:sp>
        <p:nvSpPr>
          <p:cNvPr id="39950" name="直接连接符 39949"/>
          <p:cNvSpPr>
            <a:spLocks noChangeShapeType="1"/>
          </p:cNvSpPr>
          <p:nvPr/>
        </p:nvSpPr>
        <p:spPr bwMode="auto">
          <a:xfrm>
            <a:off x="6334631" y="3373737"/>
            <a:ext cx="0" cy="97155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1" name="文本框 39950"/>
          <p:cNvSpPr txBox="1">
            <a:spLocks noChangeArrowheads="1"/>
          </p:cNvSpPr>
          <p:nvPr/>
        </p:nvSpPr>
        <p:spPr bwMode="auto">
          <a:xfrm>
            <a:off x="1809552" y="4435547"/>
            <a:ext cx="4040505" cy="41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b="1"/>
              <a:t>该木块的长度为</a:t>
            </a:r>
            <a:r>
              <a:rPr lang="zh-CN" altLang="en-US" sz="2095" b="1" u="sng"/>
              <a:t>                      </a:t>
            </a:r>
            <a:r>
              <a:rPr lang="en-US" altLang="zh-CN" sz="2095" b="1"/>
              <a:t>m</a:t>
            </a:r>
          </a:p>
        </p:txBody>
      </p:sp>
      <p:sp>
        <p:nvSpPr>
          <p:cNvPr id="39952" name="文本框 39951"/>
          <p:cNvSpPr txBox="1">
            <a:spLocks noChangeArrowheads="1"/>
          </p:cNvSpPr>
          <p:nvPr/>
        </p:nvSpPr>
        <p:spPr bwMode="auto">
          <a:xfrm>
            <a:off x="3910331" y="4429266"/>
            <a:ext cx="1689735" cy="415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95">
                <a:solidFill>
                  <a:srgbClr val="FF3300"/>
                </a:solidFill>
              </a:rPr>
              <a:t>6.60×10</a:t>
            </a:r>
            <a:r>
              <a:rPr lang="en-US" altLang="zh-CN" sz="2095" baseline="30000">
                <a:solidFill>
                  <a:srgbClr val="FF3300"/>
                </a:solidFill>
              </a:rPr>
              <a:t>-2</a:t>
            </a:r>
            <a:endParaRPr lang="en-US" altLang="zh-CN" sz="2095" baseline="30000">
              <a:solidFill>
                <a:srgbClr val="FF3300"/>
              </a:solidFill>
              <a:cs typeface="Arial" panose="020B0604020202020204" pitchFamily="34" charset="0"/>
            </a:endParaRPr>
          </a:p>
        </p:txBody>
      </p:sp>
      <p:sp>
        <p:nvSpPr>
          <p:cNvPr id="10256" name="文本框 39952"/>
          <p:cNvSpPr txBox="1">
            <a:spLocks noChangeArrowheads="1"/>
          </p:cNvSpPr>
          <p:nvPr/>
        </p:nvSpPr>
        <p:spPr bwMode="auto">
          <a:xfrm>
            <a:off x="327566" y="66910"/>
            <a:ext cx="3394404" cy="552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990">
                <a:solidFill>
                  <a:srgbClr val="FF3300"/>
                </a:solidFill>
                <a:latin typeface="宋体" panose="02010600030101010101" pitchFamily="2" charset="-122"/>
              </a:rPr>
              <a:t>【课前练习】</a:t>
            </a:r>
            <a:endParaRPr lang="zh-CN" altLang="en-US" sz="1795">
              <a:solidFill>
                <a:srgbClr val="FF33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9" grpId="0" bldLvl="0" animBg="1"/>
      <p:bldP spid="39951" grpId="0"/>
      <p:bldP spid="3995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E:\德安教学资料\课件\3.2 弹力\1-11030H0121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5524" y="639533"/>
            <a:ext cx="6841067" cy="4503968"/>
          </a:xfrm>
          <a:prstGeom prst="rect">
            <a:avLst/>
          </a:prstGeom>
          <a:solidFill>
            <a:schemeClr val="bg1">
              <a:alpha val="56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标题 1"/>
          <p:cNvSpPr>
            <a:spLocks noGrp="1"/>
          </p:cNvSpPr>
          <p:nvPr>
            <p:ph type="title" idx="4294967295"/>
          </p:nvPr>
        </p:nvSpPr>
        <p:spPr>
          <a:xfrm>
            <a:off x="1151468" y="1500188"/>
            <a:ext cx="6841067" cy="1875235"/>
          </a:xfrm>
          <a:solidFill>
            <a:schemeClr val="bg1">
              <a:alpha val="70999"/>
            </a:schemeClr>
          </a:solidFill>
        </p:spPr>
        <p:txBody>
          <a:bodyPr wrap="square" anchor="ctr"/>
          <a:lstStyle/>
          <a:p>
            <a:pPr fontAlgn="auto"/>
            <a:r>
              <a:rPr lang="zh-CN" altLang="en-US" sz="4935" noProof="1"/>
              <a:t>三、弹力的三要素</a:t>
            </a:r>
          </a:p>
        </p:txBody>
      </p:sp>
      <p:grpSp>
        <p:nvGrpSpPr>
          <p:cNvPr id="2" name="组合 44035"/>
          <p:cNvGrpSpPr/>
          <p:nvPr/>
        </p:nvGrpSpPr>
        <p:grpSpPr bwMode="auto">
          <a:xfrm>
            <a:off x="1860516" y="3950493"/>
            <a:ext cx="1193623" cy="666750"/>
            <a:chOff x="-67" y="0"/>
            <a:chExt cx="1005" cy="560"/>
          </a:xfrm>
        </p:grpSpPr>
        <p:pic>
          <p:nvPicPr>
            <p:cNvPr id="27652" name="标题 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72" cy="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3" name="文本框 44037"/>
            <p:cNvSpPr txBox="1">
              <a:spLocks noChangeArrowheads="1"/>
            </p:cNvSpPr>
            <p:nvPr/>
          </p:nvSpPr>
          <p:spPr bwMode="auto">
            <a:xfrm>
              <a:off x="-67" y="12"/>
              <a:ext cx="1005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0" hangingPunct="0"/>
              <a:r>
                <a:rPr lang="zh-CN" altLang="en-US" sz="3290">
                  <a:solidFill>
                    <a:schemeClr val="tx2"/>
                  </a:solidFill>
                  <a:ea typeface="黑体" panose="02010609060101010101" pitchFamily="49" charset="-122"/>
                </a:rPr>
                <a:t>大小</a:t>
              </a:r>
            </a:p>
          </p:txBody>
        </p:sp>
      </p:grpSp>
      <p:grpSp>
        <p:nvGrpSpPr>
          <p:cNvPr id="3" name="组合 44038"/>
          <p:cNvGrpSpPr/>
          <p:nvPr/>
        </p:nvGrpSpPr>
        <p:grpSpPr bwMode="auto">
          <a:xfrm>
            <a:off x="3756061" y="3950493"/>
            <a:ext cx="1517862" cy="666750"/>
            <a:chOff x="0" y="0"/>
            <a:chExt cx="1278" cy="560"/>
          </a:xfrm>
        </p:grpSpPr>
        <p:pic>
          <p:nvPicPr>
            <p:cNvPr id="27655" name="标题 1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78" cy="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6" name="文本框 44040"/>
            <p:cNvSpPr txBox="1">
              <a:spLocks noChangeArrowheads="1"/>
            </p:cNvSpPr>
            <p:nvPr/>
          </p:nvSpPr>
          <p:spPr bwMode="auto">
            <a:xfrm>
              <a:off x="12" y="12"/>
              <a:ext cx="126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0" hangingPunct="0"/>
              <a:r>
                <a:rPr lang="zh-CN" altLang="en-US" sz="3290">
                  <a:solidFill>
                    <a:schemeClr val="tx2"/>
                  </a:solidFill>
                  <a:ea typeface="黑体" panose="02010609060101010101" pitchFamily="49" charset="-122"/>
                </a:rPr>
                <a:t>作用点</a:t>
              </a:r>
            </a:p>
          </p:txBody>
        </p:sp>
      </p:grpSp>
      <p:grpSp>
        <p:nvGrpSpPr>
          <p:cNvPr id="4" name="组合 44041"/>
          <p:cNvGrpSpPr/>
          <p:nvPr/>
        </p:nvGrpSpPr>
        <p:grpSpPr bwMode="auto">
          <a:xfrm>
            <a:off x="5934275" y="3950493"/>
            <a:ext cx="1169870" cy="666750"/>
            <a:chOff x="-55" y="0"/>
            <a:chExt cx="985" cy="560"/>
          </a:xfrm>
        </p:grpSpPr>
        <p:pic>
          <p:nvPicPr>
            <p:cNvPr id="27658" name="标题 1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75" cy="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9" name="文本框 44043"/>
            <p:cNvSpPr txBox="1">
              <a:spLocks noChangeArrowheads="1"/>
            </p:cNvSpPr>
            <p:nvPr/>
          </p:nvSpPr>
          <p:spPr bwMode="auto">
            <a:xfrm>
              <a:off x="-55" y="12"/>
              <a:ext cx="985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0" hangingPunct="0"/>
              <a:r>
                <a:rPr lang="zh-CN" altLang="en-US" sz="3290">
                  <a:solidFill>
                    <a:schemeClr val="tx2"/>
                  </a:solidFill>
                  <a:ea typeface="黑体" panose="02010609060101010101" pitchFamily="49" charset="-122"/>
                </a:rPr>
                <a:t>方向</a:t>
              </a: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标题 1"/>
          <p:cNvSpPr txBox="1">
            <a:spLocks noChangeArrowheads="1"/>
          </p:cNvSpPr>
          <p:nvPr/>
        </p:nvSpPr>
        <p:spPr bwMode="auto">
          <a:xfrm>
            <a:off x="1151468" y="1607344"/>
            <a:ext cx="6841067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r>
              <a:rPr lang="zh-CN" altLang="en-US" sz="3290">
                <a:solidFill>
                  <a:schemeClr val="tx2"/>
                </a:solidFill>
                <a:ea typeface="黑体" panose="02010609060101010101" pitchFamily="49" charset="-122"/>
              </a:rPr>
              <a:t>弹力的大小与什么有关？</a:t>
            </a:r>
          </a:p>
        </p:txBody>
      </p:sp>
      <p:sp>
        <p:nvSpPr>
          <p:cNvPr id="45059" name="标题 1"/>
          <p:cNvSpPr txBox="1">
            <a:spLocks noChangeArrowheads="1"/>
          </p:cNvSpPr>
          <p:nvPr/>
        </p:nvSpPr>
        <p:spPr bwMode="auto">
          <a:xfrm>
            <a:off x="1151468" y="2893219"/>
            <a:ext cx="6841067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r>
              <a:rPr lang="zh-CN" altLang="en-US" sz="3290">
                <a:solidFill>
                  <a:schemeClr val="tx2"/>
                </a:solidFill>
                <a:ea typeface="黑体" panose="02010609060101010101" pitchFamily="49" charset="-122"/>
              </a:rPr>
              <a:t>弹性形变越大，弹力越大？</a:t>
            </a:r>
          </a:p>
        </p:txBody>
      </p:sp>
      <p:sp>
        <p:nvSpPr>
          <p:cNvPr id="45060" name="Rectangle 3"/>
          <p:cNvSpPr>
            <a:spLocks noRot="1" noChangeArrowheads="1"/>
          </p:cNvSpPr>
          <p:nvPr/>
        </p:nvSpPr>
        <p:spPr bwMode="auto">
          <a:xfrm>
            <a:off x="1711449" y="410009"/>
            <a:ext cx="5451475" cy="750094"/>
          </a:xfrm>
          <a:prstGeom prst="rect">
            <a:avLst/>
          </a:prstGeom>
          <a:gradFill rotWithShape="1">
            <a:gsLst>
              <a:gs pos="0">
                <a:srgbClr val="2774C1"/>
              </a:gs>
              <a:gs pos="100000">
                <a:srgbClr val="3399FF">
                  <a:alpha val="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 sz="4040" b="1" dirty="0">
                <a:solidFill>
                  <a:srgbClr val="FF0000"/>
                </a:solidFill>
                <a:latin typeface="黑体" panose="02010609060101010101" pitchFamily="49" charset="-122"/>
              </a:rPr>
              <a:t> </a:t>
            </a:r>
            <a:r>
              <a:rPr lang="en-US" altLang="zh-CN" sz="4040" b="1" dirty="0">
                <a:solidFill>
                  <a:srgbClr val="FF0000"/>
                </a:solidFill>
                <a:latin typeface="黑体" panose="02010609060101010101" pitchFamily="49" charset="-122"/>
              </a:rPr>
              <a:t>1</a:t>
            </a:r>
            <a:r>
              <a:rPr lang="zh-CN" altLang="en-US" sz="4040" b="1" dirty="0">
                <a:solidFill>
                  <a:srgbClr val="FF0000"/>
                </a:solidFill>
                <a:latin typeface="黑体" panose="02010609060101010101" pitchFamily="49" charset="-122"/>
              </a:rPr>
              <a:t>、弹力的大小：</a:t>
            </a:r>
          </a:p>
        </p:txBody>
      </p:sp>
      <p:sp>
        <p:nvSpPr>
          <p:cNvPr id="45061" name="文本框 45060"/>
          <p:cNvSpPr txBox="1">
            <a:spLocks noChangeArrowheads="1"/>
          </p:cNvSpPr>
          <p:nvPr/>
        </p:nvSpPr>
        <p:spPr bwMode="auto">
          <a:xfrm>
            <a:off x="1999474" y="2625330"/>
            <a:ext cx="5686172" cy="1108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90" b="1">
                <a:solidFill>
                  <a:srgbClr val="FF0000"/>
                </a:solidFill>
              </a:rPr>
              <a:t>在弹性限度内，</a:t>
            </a:r>
          </a:p>
          <a:p>
            <a:r>
              <a:rPr lang="zh-CN" altLang="en-US" sz="3290" b="1"/>
              <a:t>弹性形变越大，弹力越大！！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87129E-6 L 0.07795 0.36448 " pathEditMode="relative" rAng="0" ptsTypes="AA">
                                      <p:cBhvr>
                                        <p:cTn id="6" dur="1000" spd="-999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89" y="1822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" presetClass="emph" presetSubtype="1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8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0"/>
      <p:bldP spid="45060" grpId="0" animBg="1"/>
      <p:bldP spid="45060" grpId="1" animBg="1"/>
      <p:bldP spid="4506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18696" y="1393032"/>
            <a:ext cx="6263852" cy="1607344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695" b="1"/>
              <a:t>弹性限度：</a:t>
            </a:r>
            <a:endParaRPr lang="en-US" altLang="zh-CN" sz="2695" b="1"/>
          </a:p>
          <a:p>
            <a:pPr>
              <a:buFont typeface="Wingdings" panose="05000000000000000000" pitchFamily="2" charset="2"/>
              <a:buNone/>
            </a:pPr>
            <a:endParaRPr lang="zh-CN" altLang="en-US" sz="150" b="1"/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/>
              <a:t>         如果形变过大，超过一定的限度，撤去外力后，物体就不能完全恢复原来的形状，这个限度叫做弹性限度。</a:t>
            </a:r>
          </a:p>
          <a:p>
            <a:pPr>
              <a:buFont typeface="Wingdings" panose="05000000000000000000" pitchFamily="2" charset="2"/>
              <a:buNone/>
            </a:pPr>
            <a:endParaRPr lang="en-US" altLang="zh-CN" b="1"/>
          </a:p>
        </p:txBody>
      </p:sp>
      <p:sp>
        <p:nvSpPr>
          <p:cNvPr id="29698" name="Rectangle 3"/>
          <p:cNvSpPr>
            <a:spLocks noRot="1" noChangeArrowheads="1"/>
          </p:cNvSpPr>
          <p:nvPr/>
        </p:nvSpPr>
        <p:spPr bwMode="auto">
          <a:xfrm>
            <a:off x="1725626" y="374480"/>
            <a:ext cx="5077355" cy="428625"/>
          </a:xfrm>
          <a:prstGeom prst="rect">
            <a:avLst/>
          </a:prstGeom>
          <a:gradFill rotWithShape="1">
            <a:gsLst>
              <a:gs pos="0">
                <a:srgbClr val="2774C1"/>
              </a:gs>
              <a:gs pos="100000">
                <a:srgbClr val="3399FF">
                  <a:alpha val="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 sz="2990" b="1" dirty="0">
                <a:solidFill>
                  <a:schemeClr val="bg1"/>
                </a:solidFill>
                <a:latin typeface="黑体" panose="02010609060101010101" pitchFamily="49" charset="-122"/>
              </a:rPr>
              <a:t> </a:t>
            </a:r>
            <a:r>
              <a:rPr lang="en-US" altLang="zh-CN" sz="2990" b="1" dirty="0">
                <a:solidFill>
                  <a:schemeClr val="bg1"/>
                </a:solidFill>
                <a:latin typeface="黑体" panose="02010609060101010101" pitchFamily="49" charset="-122"/>
              </a:rPr>
              <a:t>1</a:t>
            </a:r>
            <a:r>
              <a:rPr lang="zh-CN" altLang="en-US" sz="2990" b="1" dirty="0">
                <a:solidFill>
                  <a:schemeClr val="bg1"/>
                </a:solidFill>
                <a:latin typeface="黑体" panose="02010609060101010101" pitchFamily="49" charset="-122"/>
              </a:rPr>
              <a:t>、弹簧弹力的大小：</a:t>
            </a:r>
          </a:p>
        </p:txBody>
      </p:sp>
      <p:sp>
        <p:nvSpPr>
          <p:cNvPr id="46084" name="标题 1"/>
          <p:cNvSpPr txBox="1">
            <a:spLocks noChangeArrowheads="1"/>
          </p:cNvSpPr>
          <p:nvPr/>
        </p:nvSpPr>
        <p:spPr bwMode="auto">
          <a:xfrm>
            <a:off x="1151468" y="3536156"/>
            <a:ext cx="6841067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r>
              <a:rPr lang="zh-CN" altLang="en-US" sz="2395">
                <a:solidFill>
                  <a:schemeClr val="tx2"/>
                </a:solidFill>
                <a:latin typeface="华康海报体W12(P)" pitchFamily="2" charset="-122"/>
                <a:ea typeface="华康海报体W12(P)" pitchFamily="2" charset="-122"/>
              </a:rPr>
              <a:t>不超过弹性限度时，弹性形变越大，弹力越大！</a:t>
            </a:r>
          </a:p>
        </p:txBody>
      </p:sp>
    </p:spTree>
    <p:custDataLst>
      <p:tags r:id="rId1"/>
    </p:custData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build="p"/>
      <p:bldP spid="4608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Box 3"/>
          <p:cNvSpPr txBox="1">
            <a:spLocks noChangeArrowheads="1"/>
          </p:cNvSpPr>
          <p:nvPr/>
        </p:nvSpPr>
        <p:spPr bwMode="auto">
          <a:xfrm>
            <a:off x="1472143" y="1821657"/>
            <a:ext cx="6253163" cy="1754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3590">
                <a:latin typeface="华康海报体W12(P)" pitchFamily="2" charset="-122"/>
                <a:ea typeface="华康海报体W12(P)" pitchFamily="2" charset="-122"/>
              </a:rPr>
              <a:t>    两物体间的弹力是发生在相互接触面上，但可以将作用点移到重心上。</a:t>
            </a:r>
          </a:p>
        </p:txBody>
      </p:sp>
      <p:sp>
        <p:nvSpPr>
          <p:cNvPr id="48131" name="Rectangle 3"/>
          <p:cNvSpPr>
            <a:spLocks noRot="1" noChangeArrowheads="1"/>
          </p:cNvSpPr>
          <p:nvPr/>
        </p:nvSpPr>
        <p:spPr bwMode="auto">
          <a:xfrm>
            <a:off x="1746891" y="360269"/>
            <a:ext cx="5451475" cy="750094"/>
          </a:xfrm>
          <a:prstGeom prst="rect">
            <a:avLst/>
          </a:prstGeom>
          <a:gradFill rotWithShape="1">
            <a:gsLst>
              <a:gs pos="0">
                <a:srgbClr val="2774C1"/>
              </a:gs>
              <a:gs pos="100000">
                <a:srgbClr val="3399FF">
                  <a:alpha val="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 sz="4040" b="1" dirty="0">
                <a:solidFill>
                  <a:srgbClr val="FF0000"/>
                </a:solidFill>
                <a:latin typeface="黑体" panose="02010609060101010101" pitchFamily="49" charset="-122"/>
              </a:rPr>
              <a:t> </a:t>
            </a:r>
            <a:r>
              <a:rPr lang="en-US" altLang="zh-CN" sz="4040" b="1" dirty="0">
                <a:solidFill>
                  <a:srgbClr val="FF0000"/>
                </a:solidFill>
                <a:latin typeface="黑体" panose="02010609060101010101" pitchFamily="49" charset="-122"/>
              </a:rPr>
              <a:t>2</a:t>
            </a:r>
            <a:r>
              <a:rPr lang="zh-CN" altLang="en-US" sz="4040" b="1" dirty="0">
                <a:solidFill>
                  <a:srgbClr val="FF0000"/>
                </a:solidFill>
                <a:latin typeface="黑体" panose="02010609060101010101" pitchFamily="49" charset="-122"/>
              </a:rPr>
              <a:t>、弹力的作用点：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6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4813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9153"/>
          <p:cNvGrpSpPr/>
          <p:nvPr/>
        </p:nvGrpSpPr>
        <p:grpSpPr bwMode="auto">
          <a:xfrm>
            <a:off x="1885458" y="1743076"/>
            <a:ext cx="1618815" cy="1622822"/>
            <a:chOff x="0" y="0"/>
            <a:chExt cx="2163865" cy="2163864"/>
          </a:xfrm>
        </p:grpSpPr>
        <p:sp>
          <p:nvSpPr>
            <p:cNvPr id="31746" name="椭圆 2"/>
            <p:cNvSpPr>
              <a:spLocks noChangeArrowheads="1"/>
            </p:cNvSpPr>
            <p:nvPr/>
          </p:nvSpPr>
          <p:spPr bwMode="auto">
            <a:xfrm>
              <a:off x="0" y="0"/>
              <a:ext cx="2163865" cy="2163864"/>
            </a:xfrm>
            <a:prstGeom prst="ellipse">
              <a:avLst/>
            </a:prstGeom>
            <a:solidFill>
              <a:srgbClr val="9ED3D7"/>
            </a:solidFill>
            <a:ln w="25400">
              <a:solidFill>
                <a:schemeClr val="tx1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  <p:grpSp>
          <p:nvGrpSpPr>
            <p:cNvPr id="3" name="组合 49155"/>
            <p:cNvGrpSpPr/>
            <p:nvPr/>
          </p:nvGrpSpPr>
          <p:grpSpPr bwMode="auto">
            <a:xfrm>
              <a:off x="640491" y="376446"/>
              <a:ext cx="902251" cy="1121716"/>
              <a:chOff x="0" y="0"/>
              <a:chExt cx="902208" cy="1121664"/>
            </a:xfrm>
          </p:grpSpPr>
          <p:pic>
            <p:nvPicPr>
              <p:cNvPr id="31748" name="矩形 3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02208" cy="1121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749" name="文本框 49157"/>
              <p:cNvSpPr txBox="1">
                <a:spLocks noChangeArrowheads="1"/>
              </p:cNvSpPr>
              <p:nvPr/>
            </p:nvSpPr>
            <p:spPr bwMode="auto">
              <a:xfrm>
                <a:off x="237392" y="239189"/>
                <a:ext cx="428608" cy="677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342900"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en-US" altLang="zh-CN" sz="2695">
                    <a:solidFill>
                      <a:srgbClr val="0D0D0D"/>
                    </a:solidFill>
                    <a:latin typeface="华康海报体W12" pitchFamily="1" charset="-122"/>
                    <a:ea typeface="华康海报体W12" pitchFamily="1" charset="-122"/>
                  </a:rPr>
                  <a:t>.</a:t>
                </a:r>
              </a:p>
            </p:txBody>
          </p:sp>
        </p:grpSp>
      </p:grpSp>
      <p:pic>
        <p:nvPicPr>
          <p:cNvPr id="31750" name="组合 3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80706" y="3359944"/>
            <a:ext cx="1997686" cy="16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1" name="TextBox 70"/>
          <p:cNvSpPr txBox="1">
            <a:spLocks noChangeArrowheads="1"/>
          </p:cNvSpPr>
          <p:nvPr/>
        </p:nvSpPr>
        <p:spPr bwMode="auto">
          <a:xfrm>
            <a:off x="2541059" y="3750470"/>
            <a:ext cx="587905" cy="46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395"/>
              <a:t>(1)</a:t>
            </a:r>
            <a:endParaRPr lang="zh-CN" altLang="en-US" sz="2395"/>
          </a:p>
        </p:txBody>
      </p:sp>
      <p:cxnSp>
        <p:nvCxnSpPr>
          <p:cNvPr id="31752" name="直接连接符 18"/>
          <p:cNvCxnSpPr>
            <a:cxnSpLocks noChangeShapeType="1"/>
          </p:cNvCxnSpPr>
          <p:nvPr/>
        </p:nvCxnSpPr>
        <p:spPr bwMode="auto">
          <a:xfrm rot="10800000" flipV="1">
            <a:off x="1861704" y="3375422"/>
            <a:ext cx="2002437" cy="7144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9162" name="直接箭头连接符 20"/>
          <p:cNvCxnSpPr>
            <a:cxnSpLocks noChangeShapeType="1"/>
          </p:cNvCxnSpPr>
          <p:nvPr/>
        </p:nvCxnSpPr>
        <p:spPr bwMode="auto">
          <a:xfrm rot="5400000" flipH="1" flipV="1">
            <a:off x="2117405" y="2780714"/>
            <a:ext cx="1160859" cy="7126"/>
          </a:xfrm>
          <a:prstGeom prst="straightConnector1">
            <a:avLst/>
          </a:prstGeom>
          <a:noFill/>
          <a:ln w="38100" cap="sq">
            <a:solidFill>
              <a:srgbClr val="FF0000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49163" name="矩形 21"/>
          <p:cNvSpPr>
            <a:spLocks noChangeArrowheads="1"/>
          </p:cNvSpPr>
          <p:nvPr/>
        </p:nvSpPr>
        <p:spPr bwMode="auto">
          <a:xfrm>
            <a:off x="2973377" y="2357438"/>
            <a:ext cx="587905" cy="5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2695" b="1">
                <a:solidFill>
                  <a:srgbClr val="0D0D0D"/>
                </a:solidFill>
                <a:ea typeface="黑体" panose="02010609060101010101" pitchFamily="49" charset="-122"/>
              </a:rPr>
              <a:t>F</a:t>
            </a:r>
            <a:endParaRPr lang="zh-CN" altLang="en-US" sz="1495" baseline="-25000">
              <a:solidFill>
                <a:srgbClr val="0D0D0D"/>
              </a:solidFill>
            </a:endParaRPr>
          </a:p>
        </p:txBody>
      </p:sp>
      <p:grpSp>
        <p:nvGrpSpPr>
          <p:cNvPr id="4" name="组合 49163"/>
          <p:cNvGrpSpPr/>
          <p:nvPr/>
        </p:nvGrpSpPr>
        <p:grpSpPr bwMode="auto">
          <a:xfrm>
            <a:off x="1703620" y="353617"/>
            <a:ext cx="5458601" cy="465534"/>
            <a:chOff x="468" y="74"/>
            <a:chExt cx="4597" cy="391"/>
          </a:xfrm>
        </p:grpSpPr>
        <p:pic>
          <p:nvPicPr>
            <p:cNvPr id="31756" name="Rectangle 3"/>
            <p:cNvPicPr>
              <a:picLocks noRo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" y="100"/>
              <a:ext cx="4597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57" name="文本框 49165"/>
            <p:cNvSpPr txBox="1">
              <a:spLocks noChangeArrowheads="1"/>
            </p:cNvSpPr>
            <p:nvPr/>
          </p:nvSpPr>
          <p:spPr bwMode="auto">
            <a:xfrm>
              <a:off x="468" y="74"/>
              <a:ext cx="459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r>
                <a:rPr lang="zh-CN" altLang="en-US" sz="2990" b="1" dirty="0">
                  <a:solidFill>
                    <a:schemeClr val="bg1"/>
                  </a:solidFill>
                  <a:latin typeface="黑体" panose="02010609060101010101" pitchFamily="49" charset="-122"/>
                </a:rPr>
                <a:t> </a:t>
              </a:r>
              <a:r>
                <a:rPr lang="en-US" altLang="zh-CN" sz="2990" b="1" dirty="0">
                  <a:solidFill>
                    <a:schemeClr val="bg1"/>
                  </a:solidFill>
                  <a:latin typeface="黑体" panose="02010609060101010101" pitchFamily="49" charset="-122"/>
                </a:rPr>
                <a:t>2</a:t>
              </a:r>
              <a:r>
                <a:rPr lang="zh-CN" altLang="en-US" sz="2990" b="1" dirty="0">
                  <a:solidFill>
                    <a:schemeClr val="bg1"/>
                  </a:solidFill>
                  <a:latin typeface="黑体" panose="02010609060101010101" pitchFamily="49" charset="-122"/>
                </a:rPr>
                <a:t>、弹力的作用点：</a:t>
              </a:r>
            </a:p>
          </p:txBody>
        </p:sp>
      </p:grpSp>
      <p:sp>
        <p:nvSpPr>
          <p:cNvPr id="31758" name="直角三角形 24"/>
          <p:cNvSpPr>
            <a:spLocks noChangeArrowheads="1"/>
          </p:cNvSpPr>
          <p:nvPr/>
        </p:nvSpPr>
        <p:spPr bwMode="auto">
          <a:xfrm flipH="1">
            <a:off x="4625446" y="2357438"/>
            <a:ext cx="2946647" cy="1071563"/>
          </a:xfrm>
          <a:prstGeom prst="rtTriangle">
            <a:avLst/>
          </a:prstGeom>
          <a:solidFill>
            <a:srgbClr val="9ED3D7"/>
          </a:solidFill>
          <a:ln w="25400">
            <a:solidFill>
              <a:schemeClr val="tx1"/>
            </a:solidFill>
            <a:miter lim="800000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1759" name="椭圆 25"/>
          <p:cNvSpPr>
            <a:spLocks noChangeArrowheads="1"/>
          </p:cNvSpPr>
          <p:nvPr/>
        </p:nvSpPr>
        <p:spPr bwMode="auto">
          <a:xfrm>
            <a:off x="4645638" y="1270398"/>
            <a:ext cx="1753023" cy="1757362"/>
          </a:xfrm>
          <a:prstGeom prst="ellipse">
            <a:avLst/>
          </a:prstGeom>
          <a:solidFill>
            <a:srgbClr val="9ED3D7"/>
          </a:solidFill>
          <a:ln w="25400">
            <a:solidFill>
              <a:schemeClr val="tx1"/>
            </a:solidFill>
            <a:rou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1760" name="矩形 19"/>
          <p:cNvSpPr>
            <a:spLocks noChangeArrowheads="1"/>
          </p:cNvSpPr>
          <p:nvPr/>
        </p:nvSpPr>
        <p:spPr bwMode="auto">
          <a:xfrm>
            <a:off x="5587471" y="3696891"/>
            <a:ext cx="526106" cy="460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395">
                <a:solidFill>
                  <a:srgbClr val="000000"/>
                </a:solidFill>
              </a:rPr>
              <a:t>(2)</a:t>
            </a:r>
            <a:endParaRPr lang="zh-CN" altLang="en-US" sz="2395">
              <a:solidFill>
                <a:srgbClr val="000000"/>
              </a:solidFill>
            </a:endParaRPr>
          </a:p>
        </p:txBody>
      </p:sp>
      <p:sp>
        <p:nvSpPr>
          <p:cNvPr id="31761" name="椭圆 27"/>
          <p:cNvSpPr>
            <a:spLocks noChangeArrowheads="1"/>
          </p:cNvSpPr>
          <p:nvPr/>
        </p:nvSpPr>
        <p:spPr bwMode="auto">
          <a:xfrm>
            <a:off x="4648013" y="1270398"/>
            <a:ext cx="1753023" cy="1757362"/>
          </a:xfrm>
          <a:prstGeom prst="ellipse">
            <a:avLst/>
          </a:prstGeom>
          <a:solidFill>
            <a:srgbClr val="9ED3D7"/>
          </a:solidFill>
          <a:ln w="25400">
            <a:solidFill>
              <a:schemeClr val="tx1"/>
            </a:solidFill>
            <a:rou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49171" name="矩形 29"/>
          <p:cNvSpPr>
            <a:spLocks noChangeArrowheads="1"/>
          </p:cNvSpPr>
          <p:nvPr/>
        </p:nvSpPr>
        <p:spPr bwMode="auto">
          <a:xfrm>
            <a:off x="4881987" y="1752601"/>
            <a:ext cx="427567" cy="36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1795" b="1">
                <a:solidFill>
                  <a:srgbClr val="0D0D0D"/>
                </a:solidFill>
                <a:ea typeface="黑体" panose="02010609060101010101" pitchFamily="49" charset="-122"/>
              </a:rPr>
              <a:t>F</a:t>
            </a:r>
            <a:r>
              <a:rPr lang="en-US" altLang="zh-CN" sz="1195" b="1">
                <a:solidFill>
                  <a:srgbClr val="0D0D0D"/>
                </a:solidFill>
                <a:ea typeface="黑体" panose="02010609060101010101" pitchFamily="49" charset="-122"/>
              </a:rPr>
              <a:t>1</a:t>
            </a:r>
            <a:endParaRPr lang="zh-CN" altLang="en-US" sz="1045" baseline="-25000">
              <a:solidFill>
                <a:srgbClr val="0D0D0D"/>
              </a:solidFill>
            </a:endParaRPr>
          </a:p>
        </p:txBody>
      </p:sp>
      <p:cxnSp>
        <p:nvCxnSpPr>
          <p:cNvPr id="49172" name="直接箭头连接符 30"/>
          <p:cNvCxnSpPr>
            <a:cxnSpLocks noChangeShapeType="1"/>
            <a:stCxn id="31761" idx="2"/>
          </p:cNvCxnSpPr>
          <p:nvPr/>
        </p:nvCxnSpPr>
        <p:spPr bwMode="auto">
          <a:xfrm rot="10800000" flipH="1" flipV="1">
            <a:off x="4648013" y="2149080"/>
            <a:ext cx="1195999" cy="1190"/>
          </a:xfrm>
          <a:prstGeom prst="straightConnector1">
            <a:avLst/>
          </a:prstGeom>
          <a:noFill/>
          <a:ln w="38100" cap="sq">
            <a:solidFill>
              <a:srgbClr val="FF0000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9173" name="直接箭头连接符 32"/>
          <p:cNvCxnSpPr>
            <a:cxnSpLocks noChangeShapeType="1"/>
            <a:stCxn id="31761" idx="2"/>
          </p:cNvCxnSpPr>
          <p:nvPr/>
        </p:nvCxnSpPr>
        <p:spPr bwMode="auto">
          <a:xfrm rot="16200000" flipV="1">
            <a:off x="5050405" y="2186506"/>
            <a:ext cx="1150144" cy="418065"/>
          </a:xfrm>
          <a:prstGeom prst="straightConnector1">
            <a:avLst/>
          </a:prstGeom>
          <a:noFill/>
          <a:ln w="38100" cap="sq">
            <a:solidFill>
              <a:srgbClr val="FF0000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49174" name="矩形 33"/>
          <p:cNvSpPr>
            <a:spLocks noChangeArrowheads="1"/>
          </p:cNvSpPr>
          <p:nvPr/>
        </p:nvSpPr>
        <p:spPr bwMode="auto">
          <a:xfrm>
            <a:off x="5737120" y="2288381"/>
            <a:ext cx="427567" cy="36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1795" b="1">
                <a:solidFill>
                  <a:srgbClr val="0D0D0D"/>
                </a:solidFill>
                <a:ea typeface="黑体" panose="02010609060101010101" pitchFamily="49" charset="-122"/>
              </a:rPr>
              <a:t>F</a:t>
            </a:r>
            <a:r>
              <a:rPr lang="en-US" altLang="zh-CN" sz="1195" b="1">
                <a:solidFill>
                  <a:srgbClr val="0D0D0D"/>
                </a:solidFill>
                <a:ea typeface="黑体" panose="02010609060101010101" pitchFamily="49" charset="-122"/>
              </a:rPr>
              <a:t>2</a:t>
            </a:r>
            <a:endParaRPr lang="zh-CN" altLang="en-US" sz="1045" baseline="-25000">
              <a:solidFill>
                <a:srgbClr val="0D0D0D"/>
              </a:solidFill>
            </a:endParaRPr>
          </a:p>
        </p:txBody>
      </p:sp>
      <p:grpSp>
        <p:nvGrpSpPr>
          <p:cNvPr id="5" name="组合 49174"/>
          <p:cNvGrpSpPr/>
          <p:nvPr/>
        </p:nvGrpSpPr>
        <p:grpSpPr bwMode="auto">
          <a:xfrm>
            <a:off x="5159894" y="1676931"/>
            <a:ext cx="674605" cy="841771"/>
            <a:chOff x="0" y="0"/>
            <a:chExt cx="568" cy="707"/>
          </a:xfrm>
        </p:grpSpPr>
        <p:pic>
          <p:nvPicPr>
            <p:cNvPr id="31767" name="矩形 3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68" cy="7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68" name="文本框 49176"/>
            <p:cNvSpPr txBox="1">
              <a:spLocks noChangeArrowheads="1"/>
            </p:cNvSpPr>
            <p:nvPr/>
          </p:nvSpPr>
          <p:spPr bwMode="auto">
            <a:xfrm>
              <a:off x="172" y="87"/>
              <a:ext cx="270" cy="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n-US" altLang="zh-CN" sz="2695">
                  <a:solidFill>
                    <a:srgbClr val="0D0D0D"/>
                  </a:solidFill>
                  <a:latin typeface="华康海报体W12" pitchFamily="1" charset="-122"/>
                  <a:ea typeface="华康海报体W12" pitchFamily="1" charset="-122"/>
                </a:rPr>
                <a:t>.</a:t>
              </a:r>
            </a:p>
          </p:txBody>
        </p:sp>
      </p:grpSp>
      <p:cxnSp>
        <p:nvCxnSpPr>
          <p:cNvPr id="49178" name="直接连接符 36"/>
          <p:cNvCxnSpPr>
            <a:cxnSpLocks noChangeShapeType="1"/>
            <a:stCxn id="31761" idx="2"/>
          </p:cNvCxnSpPr>
          <p:nvPr/>
        </p:nvCxnSpPr>
        <p:spPr bwMode="auto">
          <a:xfrm rot="5400000" flipH="1" flipV="1">
            <a:off x="2264470" y="2938471"/>
            <a:ext cx="847725" cy="7126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grpSp>
        <p:nvGrpSpPr>
          <p:cNvPr id="6" name="组合 49178"/>
          <p:cNvGrpSpPr/>
          <p:nvPr/>
        </p:nvGrpSpPr>
        <p:grpSpPr bwMode="auto">
          <a:xfrm>
            <a:off x="2701396" y="3233737"/>
            <a:ext cx="142522" cy="122635"/>
            <a:chOff x="0" y="0"/>
            <a:chExt cx="500066" cy="428628"/>
          </a:xfrm>
        </p:grpSpPr>
        <p:cxnSp>
          <p:nvCxnSpPr>
            <p:cNvPr id="31771" name="直接连接符 39"/>
            <p:cNvCxnSpPr>
              <a:cxnSpLocks noChangeShapeType="1"/>
              <a:stCxn id="31761" idx="2"/>
            </p:cNvCxnSpPr>
            <p:nvPr/>
          </p:nvCxnSpPr>
          <p:spPr bwMode="auto">
            <a:xfrm>
              <a:off x="0" y="0"/>
              <a:ext cx="50006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>
              <a:outerShdw dist="23000" dir="5400000" algn="ctr" rotWithShape="0">
                <a:srgbClr val="000000">
                  <a:alpha val="34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31772" name="直接连接符 41"/>
            <p:cNvCxnSpPr>
              <a:cxnSpLocks noChangeShapeType="1"/>
              <a:stCxn id="31761" idx="2"/>
            </p:cNvCxnSpPr>
            <p:nvPr/>
          </p:nvCxnSpPr>
          <p:spPr bwMode="auto">
            <a:xfrm rot="5400000">
              <a:off x="252413" y="214315"/>
              <a:ext cx="42862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>
              <a:outerShdw dist="23000" dir="5400000" algn="ctr" rotWithShape="0">
                <a:srgbClr val="000000">
                  <a:alpha val="34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pic>
        <p:nvPicPr>
          <p:cNvPr id="31773" name="Picture 6" descr="E:\德安教学资料\课件\3.2 弹力\pic\图片1.png"/>
          <p:cNvPicPr>
            <a:picLocks noChangeAspect="1" noChangeArrowheads="1"/>
          </p:cNvPicPr>
          <p:nvPr/>
        </p:nvPicPr>
        <p:blipFill>
          <a:blip r:embed="rId6" cstate="print">
            <a:lum bright="-40000"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4112" y="1071563"/>
            <a:ext cx="160338" cy="241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83" name="Picture 7" descr="C:\Documents and Settings\Administrator\桌面\zhi2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0506" y="2143126"/>
            <a:ext cx="21378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84" name="Picture 7" descr="C:\Documents and Settings\Administrator\桌面\zhi2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238164">
            <a:off x="5803630" y="2753916"/>
            <a:ext cx="233974" cy="234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9185" name="直接连接符 76"/>
          <p:cNvCxnSpPr>
            <a:cxnSpLocks noChangeShapeType="1"/>
          </p:cNvCxnSpPr>
          <p:nvPr/>
        </p:nvCxnSpPr>
        <p:spPr bwMode="auto">
          <a:xfrm rot="10800000">
            <a:off x="5572078" y="2223876"/>
            <a:ext cx="271980" cy="773906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9186" name="直接连接符 79"/>
          <p:cNvCxnSpPr>
            <a:cxnSpLocks noChangeShapeType="1"/>
            <a:stCxn id="31761" idx="2"/>
          </p:cNvCxnSpPr>
          <p:nvPr/>
        </p:nvCxnSpPr>
        <p:spPr bwMode="auto">
          <a:xfrm>
            <a:off x="4625447" y="2143125"/>
            <a:ext cx="908579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31778" name="矩形 82"/>
          <p:cNvSpPr>
            <a:spLocks noChangeArrowheads="1"/>
          </p:cNvSpPr>
          <p:nvPr/>
        </p:nvSpPr>
        <p:spPr bwMode="auto">
          <a:xfrm>
            <a:off x="2647950" y="4339829"/>
            <a:ext cx="3570208" cy="46190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395">
                <a:latin typeface="黑体" panose="02010609060101010101" pitchFamily="49" charset="-122"/>
                <a:ea typeface="黑体" panose="02010609060101010101" pitchFamily="49" charset="-122"/>
              </a:rPr>
              <a:t>可以将作用点移到重心上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0.00208 L -1.38889E-6 -0.15787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9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9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9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2572 -0.000004 L 0.095278 -0.000004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49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51 -0.000371 L -0.034027 -0.166832 " pathEditMode="relative" rAng="0" ptsTypes="">
                                      <p:cBhvr>
                                        <p:cTn id="48" dur="1000" fill="hold"/>
                                        <p:tgtEl>
                                          <p:spTgt spid="49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9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49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"/>
                                        <p:tgtEl>
                                          <p:spTgt spid="49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9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"/>
                                        <p:tgtEl>
                                          <p:spTgt spid="49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9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"/>
                                        <p:tgtEl>
                                          <p:spTgt spid="49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9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"/>
                                        <p:tgtEl>
                                          <p:spTgt spid="49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9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"/>
                                        <p:tgtEl>
                                          <p:spTgt spid="49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9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3" grpId="0"/>
      <p:bldP spid="49171" grpId="0"/>
      <p:bldP spid="4917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0177"/>
          <p:cNvGrpSpPr/>
          <p:nvPr/>
        </p:nvGrpSpPr>
        <p:grpSpPr bwMode="auto">
          <a:xfrm>
            <a:off x="1703753" y="400646"/>
            <a:ext cx="5458602" cy="434578"/>
            <a:chOff x="0" y="0"/>
            <a:chExt cx="4597" cy="365"/>
          </a:xfrm>
        </p:grpSpPr>
        <p:pic>
          <p:nvPicPr>
            <p:cNvPr id="32770" name="Rectangle 3"/>
            <p:cNvPicPr>
              <a:picLocks noRo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97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文本框 50179"/>
            <p:cNvSpPr txBox="1">
              <a:spLocks noChangeArrowheads="1"/>
            </p:cNvSpPr>
            <p:nvPr/>
          </p:nvSpPr>
          <p:spPr bwMode="auto">
            <a:xfrm>
              <a:off x="4" y="2"/>
              <a:ext cx="459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r>
                <a:rPr lang="zh-CN" altLang="en-US" sz="2990" b="1" dirty="0">
                  <a:solidFill>
                    <a:schemeClr val="bg1"/>
                  </a:solidFill>
                  <a:latin typeface="黑体" panose="02010609060101010101" pitchFamily="49" charset="-122"/>
                </a:rPr>
                <a:t> </a:t>
              </a:r>
              <a:r>
                <a:rPr lang="en-US" altLang="zh-CN" sz="2990" b="1" dirty="0">
                  <a:solidFill>
                    <a:schemeClr val="bg1"/>
                  </a:solidFill>
                  <a:latin typeface="黑体" panose="02010609060101010101" pitchFamily="49" charset="-122"/>
                </a:rPr>
                <a:t>2</a:t>
              </a:r>
              <a:r>
                <a:rPr lang="zh-CN" altLang="en-US" sz="2990" b="1" dirty="0">
                  <a:solidFill>
                    <a:schemeClr val="bg1"/>
                  </a:solidFill>
                  <a:latin typeface="黑体" panose="02010609060101010101" pitchFamily="49" charset="-122"/>
                </a:rPr>
                <a:t>、弹力的作用点：</a:t>
              </a:r>
            </a:p>
          </p:txBody>
        </p:sp>
      </p:grpSp>
      <p:sp>
        <p:nvSpPr>
          <p:cNvPr id="32772" name="椭圆 3"/>
          <p:cNvSpPr>
            <a:spLocks noChangeArrowheads="1"/>
          </p:cNvSpPr>
          <p:nvPr/>
        </p:nvSpPr>
        <p:spPr bwMode="auto">
          <a:xfrm>
            <a:off x="3984097" y="2518172"/>
            <a:ext cx="1618815" cy="1622822"/>
          </a:xfrm>
          <a:prstGeom prst="ellipse">
            <a:avLst/>
          </a:prstGeom>
          <a:solidFill>
            <a:srgbClr val="9ED3D7"/>
          </a:solidFill>
          <a:ln w="25400">
            <a:solidFill>
              <a:schemeClr val="tx1"/>
            </a:solidFill>
            <a:round/>
          </a:ln>
        </p:spPr>
        <p:txBody>
          <a:bodyPr wrap="none"/>
          <a:lstStyle/>
          <a:p>
            <a:endParaRPr lang="zh-CN" altLang="en-US"/>
          </a:p>
        </p:txBody>
      </p:sp>
      <p:pic>
        <p:nvPicPr>
          <p:cNvPr id="32773" name="组合 6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28745" y="900113"/>
            <a:ext cx="255353" cy="3311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2774" name="直接连接符 22"/>
          <p:cNvCxnSpPr>
            <a:cxnSpLocks noChangeShapeType="1"/>
          </p:cNvCxnSpPr>
          <p:nvPr/>
        </p:nvCxnSpPr>
        <p:spPr bwMode="auto">
          <a:xfrm rot="16200000" flipH="1">
            <a:off x="3681892" y="1407132"/>
            <a:ext cx="1393032" cy="810001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grpSp>
        <p:nvGrpSpPr>
          <p:cNvPr id="3" name="组合 50183"/>
          <p:cNvGrpSpPr/>
          <p:nvPr/>
        </p:nvGrpSpPr>
        <p:grpSpPr bwMode="auto">
          <a:xfrm>
            <a:off x="3984097" y="2980136"/>
            <a:ext cx="801687" cy="369474"/>
            <a:chOff x="0" y="0"/>
            <a:chExt cx="1071562" cy="492634"/>
          </a:xfrm>
        </p:grpSpPr>
        <p:cxnSp>
          <p:nvCxnSpPr>
            <p:cNvPr id="32776" name="直接箭头连接符 21"/>
            <p:cNvCxnSpPr>
              <a:cxnSpLocks noChangeShapeType="1"/>
            </p:cNvCxnSpPr>
            <p:nvPr/>
          </p:nvCxnSpPr>
          <p:spPr bwMode="auto">
            <a:xfrm>
              <a:off x="0" y="454025"/>
              <a:ext cx="785818" cy="1588"/>
            </a:xfrm>
            <a:prstGeom prst="straightConnector1">
              <a:avLst/>
            </a:prstGeom>
            <a:noFill/>
            <a:ln w="57150" cap="sq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32777" name="矩形 22"/>
            <p:cNvSpPr>
              <a:spLocks noChangeArrowheads="1"/>
            </p:cNvSpPr>
            <p:nvPr/>
          </p:nvSpPr>
          <p:spPr bwMode="auto">
            <a:xfrm>
              <a:off x="500061" y="0"/>
              <a:ext cx="571501" cy="492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n-US" altLang="zh-CN" sz="1795" b="1">
                  <a:solidFill>
                    <a:srgbClr val="FF0000"/>
                  </a:solidFill>
                  <a:ea typeface="黑体" panose="02010609060101010101" pitchFamily="49" charset="-122"/>
                </a:rPr>
                <a:t>F</a:t>
              </a:r>
              <a:endParaRPr lang="zh-CN" altLang="en-US" sz="1045" baseline="-25000">
                <a:solidFill>
                  <a:srgbClr val="FF0000"/>
                </a:solidFill>
              </a:endParaRPr>
            </a:p>
          </p:txBody>
        </p:sp>
      </p:grpSp>
      <p:grpSp>
        <p:nvGrpSpPr>
          <p:cNvPr id="4" name="组合 50186"/>
          <p:cNvGrpSpPr/>
          <p:nvPr/>
        </p:nvGrpSpPr>
        <p:grpSpPr bwMode="auto">
          <a:xfrm>
            <a:off x="4251325" y="1285875"/>
            <a:ext cx="748242" cy="1212055"/>
            <a:chOff x="0" y="0"/>
            <a:chExt cx="1000128" cy="1616085"/>
          </a:xfrm>
        </p:grpSpPr>
        <p:cxnSp>
          <p:nvCxnSpPr>
            <p:cNvPr id="32779" name="直接箭头连接符 23"/>
            <p:cNvCxnSpPr>
              <a:cxnSpLocks noChangeShapeType="1"/>
            </p:cNvCxnSpPr>
            <p:nvPr/>
          </p:nvCxnSpPr>
          <p:spPr bwMode="auto">
            <a:xfrm rot="16200000" flipV="1">
              <a:off x="-250031" y="651678"/>
              <a:ext cx="1214438" cy="714375"/>
            </a:xfrm>
            <a:prstGeom prst="straightConnector1">
              <a:avLst/>
            </a:prstGeom>
            <a:noFill/>
            <a:ln w="57150" cap="sq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32780" name="TextBox 24"/>
            <p:cNvSpPr txBox="1">
              <a:spLocks noChangeArrowheads="1"/>
            </p:cNvSpPr>
            <p:nvPr/>
          </p:nvSpPr>
          <p:spPr bwMode="auto">
            <a:xfrm>
              <a:off x="71441" y="0"/>
              <a:ext cx="928687" cy="985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95" b="1">
                  <a:solidFill>
                    <a:srgbClr val="FF0000"/>
                  </a:solidFill>
                </a:rPr>
                <a:t>拉力</a:t>
              </a:r>
            </a:p>
          </p:txBody>
        </p:sp>
      </p:grpSp>
      <p:grpSp>
        <p:nvGrpSpPr>
          <p:cNvPr id="5" name="组合 50189"/>
          <p:cNvGrpSpPr/>
          <p:nvPr/>
        </p:nvGrpSpPr>
        <p:grpSpPr bwMode="auto">
          <a:xfrm>
            <a:off x="4462734" y="2802731"/>
            <a:ext cx="674605" cy="840582"/>
            <a:chOff x="0" y="0"/>
            <a:chExt cx="568" cy="706"/>
          </a:xfrm>
        </p:grpSpPr>
        <p:pic>
          <p:nvPicPr>
            <p:cNvPr id="32782" name="矩形 4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68" cy="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83" name="文本框 50191"/>
            <p:cNvSpPr txBox="1">
              <a:spLocks noChangeArrowheads="1"/>
            </p:cNvSpPr>
            <p:nvPr/>
          </p:nvSpPr>
          <p:spPr bwMode="auto">
            <a:xfrm>
              <a:off x="150" y="149"/>
              <a:ext cx="270" cy="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n-US" altLang="zh-CN" sz="2695">
                  <a:solidFill>
                    <a:srgbClr val="0D0D0D"/>
                  </a:solidFill>
                  <a:latin typeface="华康海报体W12" pitchFamily="1" charset="-122"/>
                  <a:ea typeface="华康海报体W12" pitchFamily="1" charset="-122"/>
                </a:rPr>
                <a:t>.</a:t>
              </a:r>
            </a:p>
          </p:txBody>
        </p:sp>
      </p:grpSp>
      <p:sp>
        <p:nvSpPr>
          <p:cNvPr id="32784" name="椭圆 68"/>
          <p:cNvSpPr>
            <a:spLocks noChangeArrowheads="1"/>
          </p:cNvSpPr>
          <p:nvPr/>
        </p:nvSpPr>
        <p:spPr bwMode="auto">
          <a:xfrm>
            <a:off x="4751341" y="3287317"/>
            <a:ext cx="72448" cy="72627"/>
          </a:xfrm>
          <a:prstGeom prst="ellipse">
            <a:avLst/>
          </a:prstGeom>
          <a:solidFill>
            <a:schemeClr val="tx2"/>
          </a:solidFill>
          <a:ln w="12700" cap="sq">
            <a:solidFill>
              <a:schemeClr val="tx2"/>
            </a:solidFill>
            <a:rou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2785" name="矩形 70"/>
          <p:cNvSpPr>
            <a:spLocks noChangeArrowheads="1"/>
          </p:cNvSpPr>
          <p:nvPr/>
        </p:nvSpPr>
        <p:spPr bwMode="auto">
          <a:xfrm>
            <a:off x="2647950" y="4339829"/>
            <a:ext cx="3570208" cy="46190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395">
                <a:latin typeface="黑体" panose="02010609060101010101" pitchFamily="49" charset="-122"/>
                <a:ea typeface="黑体" panose="02010609060101010101" pitchFamily="49" charset="-122"/>
              </a:rPr>
              <a:t>可以将作用点移到重心上</a:t>
            </a:r>
          </a:p>
        </p:txBody>
      </p:sp>
      <p:sp>
        <p:nvSpPr>
          <p:cNvPr id="32786" name="TextBox 70"/>
          <p:cNvSpPr txBox="1">
            <a:spLocks noChangeArrowheads="1"/>
          </p:cNvSpPr>
          <p:nvPr/>
        </p:nvSpPr>
        <p:spPr bwMode="auto">
          <a:xfrm>
            <a:off x="2380721" y="1285875"/>
            <a:ext cx="587904" cy="46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395"/>
              <a:t>(3)</a:t>
            </a:r>
            <a:endParaRPr lang="zh-CN" altLang="en-US" sz="2395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113 0.002971 L 0.095039 0.002971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pat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11111E-6 L 3.05556E-6 0.1588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矩形 4"/>
          <p:cNvSpPr>
            <a:spLocks noChangeArrowheads="1"/>
          </p:cNvSpPr>
          <p:nvPr/>
        </p:nvSpPr>
        <p:spPr bwMode="auto">
          <a:xfrm>
            <a:off x="1846264" y="1393032"/>
            <a:ext cx="5184245" cy="1713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20000"/>
              </a:spcBef>
            </a:pPr>
            <a:r>
              <a:rPr lang="zh-CN" altLang="en-US" sz="2395" b="1"/>
              <a:t>弹力的方向：</a:t>
            </a:r>
            <a:endParaRPr lang="en-US" altLang="zh-CN" sz="2395" b="1"/>
          </a:p>
          <a:p>
            <a:pPr algn="just">
              <a:spcBef>
                <a:spcPct val="20000"/>
              </a:spcBef>
            </a:pPr>
            <a:endParaRPr lang="zh-CN" altLang="en-US" sz="375" b="1"/>
          </a:p>
          <a:p>
            <a:pPr algn="just">
              <a:spcBef>
                <a:spcPct val="20000"/>
              </a:spcBef>
            </a:pPr>
            <a:r>
              <a:rPr lang="zh-CN" altLang="en-US" sz="2395" b="1"/>
              <a:t>             弹力是由于物体发生弹性形变，趋于恢复原状而产生的，因而弹力方向指向形变趋于恢复的方向。</a:t>
            </a:r>
          </a:p>
        </p:txBody>
      </p:sp>
      <p:sp>
        <p:nvSpPr>
          <p:cNvPr id="51203" name="矩形 5"/>
          <p:cNvSpPr>
            <a:spLocks noChangeArrowheads="1"/>
          </p:cNvSpPr>
          <p:nvPr/>
        </p:nvSpPr>
        <p:spPr bwMode="auto">
          <a:xfrm>
            <a:off x="1525588" y="3696891"/>
            <a:ext cx="1924050" cy="46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395">
                <a:solidFill>
                  <a:srgbClr val="000000"/>
                </a:solidFill>
                <a:latin typeface="华康海报体W12(P)" pitchFamily="2" charset="-122"/>
                <a:ea typeface="华康海报体W12(P)" pitchFamily="2" charset="-122"/>
              </a:rPr>
              <a:t>弹力方向</a:t>
            </a:r>
            <a:endParaRPr lang="zh-CN" altLang="en-US">
              <a:latin typeface="华康海报体W12(P)" pitchFamily="2" charset="-122"/>
              <a:ea typeface="华康海报体W12(P)" pitchFamily="2" charset="-122"/>
            </a:endParaRPr>
          </a:p>
        </p:txBody>
      </p:sp>
      <p:sp>
        <p:nvSpPr>
          <p:cNvPr id="51204" name="矩形 6"/>
          <p:cNvSpPr>
            <a:spLocks noChangeArrowheads="1"/>
          </p:cNvSpPr>
          <p:nvPr/>
        </p:nvSpPr>
        <p:spPr bwMode="auto">
          <a:xfrm>
            <a:off x="4732339" y="3696891"/>
            <a:ext cx="3260195" cy="46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395">
                <a:solidFill>
                  <a:srgbClr val="000000"/>
                </a:solidFill>
                <a:latin typeface="华康海报体W12(P)" pitchFamily="2" charset="-122"/>
                <a:ea typeface="华康海报体W12(P)" pitchFamily="2" charset="-122"/>
              </a:rPr>
              <a:t>形变趋于恢复的方向</a:t>
            </a:r>
            <a:endParaRPr lang="zh-CN" altLang="en-US">
              <a:latin typeface="华康海报体W12(P)" pitchFamily="2" charset="-122"/>
              <a:ea typeface="华康海报体W12(P)" pitchFamily="2" charset="-122"/>
            </a:endParaRPr>
          </a:p>
        </p:txBody>
      </p:sp>
      <p:pic>
        <p:nvPicPr>
          <p:cNvPr id="51205" name="直接箭头连接符 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5034" y="3552826"/>
            <a:ext cx="2070135" cy="717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6" name="Rectangle 3"/>
          <p:cNvSpPr>
            <a:spLocks noRot="1" noChangeArrowheads="1"/>
          </p:cNvSpPr>
          <p:nvPr/>
        </p:nvSpPr>
        <p:spPr bwMode="auto">
          <a:xfrm>
            <a:off x="1712648" y="419589"/>
            <a:ext cx="5451475" cy="750094"/>
          </a:xfrm>
          <a:prstGeom prst="rect">
            <a:avLst/>
          </a:prstGeom>
          <a:gradFill rotWithShape="1">
            <a:gsLst>
              <a:gs pos="0">
                <a:srgbClr val="2774C1"/>
              </a:gs>
              <a:gs pos="100000">
                <a:srgbClr val="3399FF">
                  <a:alpha val="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 sz="4040" b="1">
                <a:solidFill>
                  <a:srgbClr val="FF0000"/>
                </a:solidFill>
                <a:latin typeface="黑体" panose="02010609060101010101" pitchFamily="49" charset="-122"/>
              </a:rPr>
              <a:t> </a:t>
            </a:r>
            <a:r>
              <a:rPr lang="en-US" altLang="zh-CN" sz="4040" b="1">
                <a:solidFill>
                  <a:srgbClr val="FF0000"/>
                </a:solidFill>
                <a:latin typeface="黑体" panose="02010609060101010101" pitchFamily="49" charset="-122"/>
              </a:rPr>
              <a:t>3</a:t>
            </a:r>
            <a:r>
              <a:rPr lang="zh-CN" altLang="en-US" sz="4040" b="1">
                <a:solidFill>
                  <a:srgbClr val="FF0000"/>
                </a:solidFill>
                <a:latin typeface="黑体" panose="02010609060101010101" pitchFamily="49" charset="-122"/>
              </a:rPr>
              <a:t>、弹力的方向：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6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3" grpId="0"/>
      <p:bldP spid="51204" grpId="0"/>
      <p:bldP spid="5120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58371"/>
          <p:cNvSpPr txBox="1">
            <a:spLocks noChangeArrowheads="1"/>
          </p:cNvSpPr>
          <p:nvPr/>
        </p:nvSpPr>
        <p:spPr bwMode="auto">
          <a:xfrm>
            <a:off x="1555280" y="1833564"/>
            <a:ext cx="6098144" cy="1108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585"/>
              <a:t>几种常见的弹力</a:t>
            </a:r>
          </a:p>
        </p:txBody>
      </p:sp>
    </p:spTree>
    <p:custDataLst>
      <p:tags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 Box 2"/>
          <p:cNvSpPr txBox="1">
            <a:spLocks noChangeArrowheads="1"/>
          </p:cNvSpPr>
          <p:nvPr/>
        </p:nvSpPr>
        <p:spPr bwMode="auto">
          <a:xfrm>
            <a:off x="1609817" y="274245"/>
            <a:ext cx="1223412" cy="5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695" b="1" dirty="0">
                <a:latin typeface="Times New Roman" panose="02020603050405020304" charset="0"/>
                <a:ea typeface="华文行楷" panose="02010800040101010101" pitchFamily="2" charset="-122"/>
              </a:rPr>
              <a:t>1. </a:t>
            </a:r>
            <a:r>
              <a:rPr lang="zh-CN" altLang="en-US" sz="2695" b="1" dirty="0">
                <a:latin typeface="Times New Roman" panose="02020603050405020304" charset="0"/>
                <a:ea typeface="华文行楷" panose="02010800040101010101" pitchFamily="2" charset="-122"/>
              </a:rPr>
              <a:t>拉力</a:t>
            </a:r>
          </a:p>
        </p:txBody>
      </p:sp>
      <p:pic>
        <p:nvPicPr>
          <p:cNvPr id="53251" name="Text Box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88770" y="782241"/>
            <a:ext cx="6485949" cy="877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4839230" y="2625329"/>
            <a:ext cx="570089" cy="342900"/>
          </a:xfrm>
          <a:prstGeom prst="rect">
            <a:avLst/>
          </a:prstGeom>
          <a:solidFill>
            <a:srgbClr val="8AC6CD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53253" name="Line 6"/>
          <p:cNvSpPr>
            <a:spLocks noChangeShapeType="1"/>
          </p:cNvSpPr>
          <p:nvPr/>
        </p:nvSpPr>
        <p:spPr bwMode="auto">
          <a:xfrm flipV="1">
            <a:off x="5123086" y="2109787"/>
            <a:ext cx="0" cy="5143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54" name="Text Box 8"/>
          <p:cNvSpPr txBox="1">
            <a:spLocks noChangeArrowheads="1"/>
          </p:cNvSpPr>
          <p:nvPr/>
        </p:nvSpPr>
        <p:spPr bwMode="auto">
          <a:xfrm>
            <a:off x="5587472" y="1821657"/>
            <a:ext cx="1549929" cy="13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095" b="1">
                <a:latin typeface="黑体" panose="02010609060101010101" pitchFamily="49" charset="-122"/>
                <a:ea typeface="黑体" panose="02010609060101010101" pitchFamily="49" charset="-122"/>
              </a:rPr>
              <a:t>物体受到的拉力：</a:t>
            </a:r>
            <a:r>
              <a:rPr lang="zh-CN" altLang="en-US" sz="209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</a:t>
            </a:r>
            <a:r>
              <a:rPr lang="zh-CN" altLang="en-US" sz="2095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什么物体形变产生的？</a:t>
            </a:r>
            <a:endParaRPr lang="zh-CN" altLang="en-US" sz="2095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53254"/>
          <p:cNvGrpSpPr/>
          <p:nvPr/>
        </p:nvGrpSpPr>
        <p:grpSpPr bwMode="auto">
          <a:xfrm>
            <a:off x="2434167" y="1928813"/>
            <a:ext cx="1539240" cy="1143000"/>
            <a:chOff x="0" y="0"/>
            <a:chExt cx="1296" cy="960"/>
          </a:xfrm>
        </p:grpSpPr>
        <p:grpSp>
          <p:nvGrpSpPr>
            <p:cNvPr id="3" name="组合 53255"/>
            <p:cNvGrpSpPr/>
            <p:nvPr/>
          </p:nvGrpSpPr>
          <p:grpSpPr bwMode="auto">
            <a:xfrm>
              <a:off x="336" y="0"/>
              <a:ext cx="480" cy="960"/>
              <a:chOff x="0" y="0"/>
              <a:chExt cx="480" cy="960"/>
            </a:xfrm>
          </p:grpSpPr>
          <p:sp>
            <p:nvSpPr>
              <p:cNvPr id="35848" name="Line 11"/>
              <p:cNvSpPr>
                <a:spLocks noChangeShapeType="1"/>
              </p:cNvSpPr>
              <p:nvPr/>
            </p:nvSpPr>
            <p:spPr bwMode="auto">
              <a:xfrm>
                <a:off x="240" y="0"/>
                <a:ext cx="0" cy="67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49" name="Rectangle 12"/>
              <p:cNvSpPr>
                <a:spLocks noChangeArrowheads="1"/>
              </p:cNvSpPr>
              <p:nvPr/>
            </p:nvSpPr>
            <p:spPr bwMode="auto">
              <a:xfrm>
                <a:off x="0" y="672"/>
                <a:ext cx="480" cy="288"/>
              </a:xfrm>
              <a:prstGeom prst="rect">
                <a:avLst/>
              </a:prstGeom>
              <a:solidFill>
                <a:srgbClr val="8AC6CD"/>
              </a:solidFill>
              <a:ln w="254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00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5850" name="Line 13"/>
            <p:cNvSpPr>
              <a:spLocks noChangeShapeType="1"/>
            </p:cNvSpPr>
            <p:nvPr/>
          </p:nvSpPr>
          <p:spPr bwMode="auto">
            <a:xfrm>
              <a:off x="0" y="0"/>
              <a:ext cx="129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3260" name="Text Box 14"/>
          <p:cNvSpPr txBox="1">
            <a:spLocks noChangeArrowheads="1"/>
          </p:cNvSpPr>
          <p:nvPr/>
        </p:nvSpPr>
        <p:spPr bwMode="auto">
          <a:xfrm>
            <a:off x="1418698" y="3750469"/>
            <a:ext cx="3260195" cy="5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695" b="1">
                <a:latin typeface="Times New Roman" panose="02020603050405020304" charset="0"/>
              </a:rPr>
              <a:t>可见拉力也是弹力</a:t>
            </a:r>
          </a:p>
        </p:txBody>
      </p:sp>
      <p:sp>
        <p:nvSpPr>
          <p:cNvPr id="53261" name="矩形 19"/>
          <p:cNvSpPr>
            <a:spLocks noChangeArrowheads="1"/>
          </p:cNvSpPr>
          <p:nvPr/>
        </p:nvSpPr>
        <p:spPr bwMode="auto">
          <a:xfrm>
            <a:off x="4358218" y="3589736"/>
            <a:ext cx="3420533" cy="12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395" b="1">
                <a:solidFill>
                  <a:srgbClr val="CC0000"/>
                </a:solidFill>
                <a:latin typeface="Times New Roman" panose="02020603050405020304" charset="0"/>
              </a:rPr>
              <a:t>方向：绳子对物体的拉力是沿着绳而指向绳收缩的方向。</a:t>
            </a:r>
          </a:p>
        </p:txBody>
      </p:sp>
      <p:grpSp>
        <p:nvGrpSpPr>
          <p:cNvPr id="4" name="组合 53261"/>
          <p:cNvGrpSpPr/>
          <p:nvPr/>
        </p:nvGrpSpPr>
        <p:grpSpPr bwMode="auto">
          <a:xfrm>
            <a:off x="1151468" y="3321844"/>
            <a:ext cx="6841067" cy="53578"/>
            <a:chOff x="0" y="0"/>
            <a:chExt cx="9144000" cy="71438"/>
          </a:xfrm>
        </p:grpSpPr>
        <p:sp>
          <p:nvSpPr>
            <p:cNvPr id="35854" name="Line 13"/>
            <p:cNvSpPr>
              <a:spLocks noChangeShapeType="1"/>
            </p:cNvSpPr>
            <p:nvPr/>
          </p:nvSpPr>
          <p:spPr bwMode="auto">
            <a:xfrm>
              <a:off x="0" y="0"/>
              <a:ext cx="914400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5" name="Line 13"/>
            <p:cNvSpPr>
              <a:spLocks noChangeShapeType="1"/>
            </p:cNvSpPr>
            <p:nvPr/>
          </p:nvSpPr>
          <p:spPr bwMode="auto">
            <a:xfrm>
              <a:off x="0" y="71438"/>
              <a:ext cx="914400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 animBg="1"/>
      <p:bldP spid="53254" grpId="0"/>
      <p:bldP spid="53260" grpId="0"/>
      <p:bldP spid="5326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1727914" y="311155"/>
            <a:ext cx="3123612" cy="5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695" b="1" dirty="0">
                <a:latin typeface="Times New Roman" panose="02020603050405020304" charset="0"/>
                <a:ea typeface="华文行楷" panose="02010800040101010101" pitchFamily="2" charset="-122"/>
              </a:rPr>
              <a:t>2.</a:t>
            </a:r>
            <a:r>
              <a:rPr lang="zh-CN" altLang="en-US" sz="2695" b="1" dirty="0">
                <a:latin typeface="Times New Roman" panose="02020603050405020304" charset="0"/>
                <a:ea typeface="华文行楷" panose="02010800040101010101" pitchFamily="2" charset="-122"/>
              </a:rPr>
              <a:t>压力和支持力</a:t>
            </a:r>
          </a:p>
        </p:txBody>
      </p:sp>
      <p:pic>
        <p:nvPicPr>
          <p:cNvPr id="54275" name="Text Box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0851" y="1179910"/>
            <a:ext cx="6754366" cy="777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54275"/>
          <p:cNvGrpSpPr/>
          <p:nvPr/>
        </p:nvGrpSpPr>
        <p:grpSpPr bwMode="auto">
          <a:xfrm>
            <a:off x="5598161" y="2124075"/>
            <a:ext cx="1596249" cy="628650"/>
            <a:chOff x="0" y="0"/>
            <a:chExt cx="1344" cy="528"/>
          </a:xfrm>
        </p:grpSpPr>
        <p:sp>
          <p:nvSpPr>
            <p:cNvPr id="36868" name="Line 5"/>
            <p:cNvSpPr>
              <a:spLocks noChangeShapeType="1"/>
            </p:cNvSpPr>
            <p:nvPr/>
          </p:nvSpPr>
          <p:spPr bwMode="auto">
            <a:xfrm>
              <a:off x="0" y="0"/>
              <a:ext cx="134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69" name="Line 6"/>
            <p:cNvSpPr>
              <a:spLocks noChangeShapeType="1"/>
            </p:cNvSpPr>
            <p:nvPr/>
          </p:nvSpPr>
          <p:spPr bwMode="auto">
            <a:xfrm>
              <a:off x="288" y="0"/>
              <a:ext cx="0" cy="52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0" name="Line 7"/>
            <p:cNvSpPr>
              <a:spLocks noChangeShapeType="1"/>
            </p:cNvSpPr>
            <p:nvPr/>
          </p:nvSpPr>
          <p:spPr bwMode="auto">
            <a:xfrm>
              <a:off x="1008" y="0"/>
              <a:ext cx="0" cy="52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54279"/>
          <p:cNvGrpSpPr/>
          <p:nvPr/>
        </p:nvGrpSpPr>
        <p:grpSpPr bwMode="auto">
          <a:xfrm>
            <a:off x="1550529" y="2228851"/>
            <a:ext cx="1596249" cy="857250"/>
            <a:chOff x="0" y="0"/>
            <a:chExt cx="1344" cy="720"/>
          </a:xfrm>
        </p:grpSpPr>
        <p:sp>
          <p:nvSpPr>
            <p:cNvPr id="36872" name="Rectangle 9"/>
            <p:cNvSpPr>
              <a:spLocks noChangeArrowheads="1"/>
            </p:cNvSpPr>
            <p:nvPr/>
          </p:nvSpPr>
          <p:spPr bwMode="auto">
            <a:xfrm>
              <a:off x="480" y="0"/>
              <a:ext cx="336" cy="192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ea typeface="黑体" panose="02010609060101010101" pitchFamily="49" charset="-122"/>
              </a:endParaRPr>
            </a:p>
          </p:txBody>
        </p:sp>
        <p:grpSp>
          <p:nvGrpSpPr>
            <p:cNvPr id="4" name="组合 54281"/>
            <p:cNvGrpSpPr/>
            <p:nvPr/>
          </p:nvGrpSpPr>
          <p:grpSpPr bwMode="auto">
            <a:xfrm>
              <a:off x="0" y="192"/>
              <a:ext cx="1344" cy="528"/>
              <a:chOff x="0" y="0"/>
              <a:chExt cx="1344" cy="528"/>
            </a:xfrm>
          </p:grpSpPr>
          <p:sp>
            <p:nvSpPr>
              <p:cNvPr id="36874" name="Line 11"/>
              <p:cNvSpPr>
                <a:spLocks noChangeShapeType="1"/>
              </p:cNvSpPr>
              <p:nvPr/>
            </p:nvSpPr>
            <p:spPr bwMode="auto">
              <a:xfrm>
                <a:off x="0" y="0"/>
                <a:ext cx="1344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75" name="Line 12"/>
              <p:cNvSpPr>
                <a:spLocks noChangeShapeType="1"/>
              </p:cNvSpPr>
              <p:nvPr/>
            </p:nvSpPr>
            <p:spPr bwMode="auto">
              <a:xfrm>
                <a:off x="288" y="0"/>
                <a:ext cx="0" cy="5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76" name="Line 13"/>
              <p:cNvSpPr>
                <a:spLocks noChangeShapeType="1"/>
              </p:cNvSpPr>
              <p:nvPr/>
            </p:nvSpPr>
            <p:spPr bwMode="auto">
              <a:xfrm>
                <a:off x="1008" y="0"/>
                <a:ext cx="0" cy="5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54286" name="Rectangle 14"/>
          <p:cNvSpPr>
            <a:spLocks noChangeArrowheads="1"/>
          </p:cNvSpPr>
          <p:nvPr/>
        </p:nvSpPr>
        <p:spPr bwMode="auto">
          <a:xfrm>
            <a:off x="4037542" y="2411016"/>
            <a:ext cx="399062" cy="2286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54287" name="Line 15"/>
          <p:cNvSpPr>
            <a:spLocks noChangeShapeType="1"/>
          </p:cNvSpPr>
          <p:nvPr/>
        </p:nvSpPr>
        <p:spPr bwMode="auto">
          <a:xfrm>
            <a:off x="6339276" y="2124075"/>
            <a:ext cx="0" cy="514350"/>
          </a:xfrm>
          <a:prstGeom prst="line">
            <a:avLst/>
          </a:prstGeom>
          <a:noFill/>
          <a:ln w="38100">
            <a:solidFill>
              <a:srgbClr val="E6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288" name="Line 16"/>
          <p:cNvSpPr>
            <a:spLocks noChangeShapeType="1"/>
          </p:cNvSpPr>
          <p:nvPr/>
        </p:nvSpPr>
        <p:spPr bwMode="auto">
          <a:xfrm flipV="1">
            <a:off x="4237073" y="2068117"/>
            <a:ext cx="0" cy="342900"/>
          </a:xfrm>
          <a:prstGeom prst="line">
            <a:avLst/>
          </a:prstGeom>
          <a:noFill/>
          <a:ln w="38100">
            <a:solidFill>
              <a:srgbClr val="E6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289" name="Text Box 17"/>
          <p:cNvSpPr txBox="1">
            <a:spLocks noChangeArrowheads="1"/>
          </p:cNvSpPr>
          <p:nvPr/>
        </p:nvSpPr>
        <p:spPr bwMode="auto">
          <a:xfrm>
            <a:off x="5480580" y="2732485"/>
            <a:ext cx="1817158" cy="92330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1795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桌面受到的的压力：</a:t>
            </a:r>
            <a:r>
              <a:rPr lang="zh-CN" altLang="en-US" sz="1795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由</a:t>
            </a:r>
            <a:r>
              <a:rPr lang="zh-CN" altLang="en-US" sz="1795" b="1">
                <a:solidFill>
                  <a:srgbClr val="FF3300"/>
                </a:solidFill>
                <a:latin typeface="Times New Roman" panose="02020603050405020304" charset="0"/>
                <a:ea typeface="黑体" panose="02010609060101010101" pitchFamily="49" charset="-122"/>
              </a:rPr>
              <a:t>什么物体形变产生的？</a:t>
            </a:r>
            <a:endParaRPr lang="zh-CN" altLang="en-US" sz="1795" b="1">
              <a:solidFill>
                <a:srgbClr val="000000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54290" name="Text Box 18"/>
          <p:cNvSpPr txBox="1">
            <a:spLocks noChangeArrowheads="1"/>
          </p:cNvSpPr>
          <p:nvPr/>
        </p:nvSpPr>
        <p:spPr bwMode="auto">
          <a:xfrm>
            <a:off x="3396192" y="2678907"/>
            <a:ext cx="1924050" cy="92330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1795" b="1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物体受到的支持力：</a:t>
            </a:r>
            <a:r>
              <a:rPr lang="zh-CN" altLang="en-US" sz="1795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由</a:t>
            </a:r>
            <a:r>
              <a:rPr lang="zh-CN" altLang="en-US" sz="1795" b="1">
                <a:solidFill>
                  <a:srgbClr val="FF3300"/>
                </a:solidFill>
                <a:latin typeface="Times New Roman" panose="02020603050405020304" charset="0"/>
                <a:ea typeface="黑体" panose="02010609060101010101" pitchFamily="49" charset="-122"/>
              </a:rPr>
              <a:t>什么物体形变产生的？</a:t>
            </a:r>
          </a:p>
        </p:txBody>
      </p:sp>
      <p:sp>
        <p:nvSpPr>
          <p:cNvPr id="54291" name="Text Box 19"/>
          <p:cNvSpPr txBox="1">
            <a:spLocks noChangeArrowheads="1"/>
          </p:cNvSpPr>
          <p:nvPr/>
        </p:nvSpPr>
        <p:spPr bwMode="auto">
          <a:xfrm>
            <a:off x="1739372" y="3702845"/>
            <a:ext cx="2191279" cy="831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395" b="1">
                <a:latin typeface="Times New Roman" panose="02020603050405020304" charset="0"/>
              </a:rPr>
              <a:t>可见压力和支持力都是弹力</a:t>
            </a:r>
            <a:endParaRPr lang="zh-CN" altLang="en-US" sz="2395">
              <a:latin typeface="Times New Roman" panose="02020603050405020304" charset="0"/>
            </a:endParaRPr>
          </a:p>
        </p:txBody>
      </p:sp>
      <p:sp>
        <p:nvSpPr>
          <p:cNvPr id="54292" name="矩形 20"/>
          <p:cNvSpPr>
            <a:spLocks noChangeArrowheads="1"/>
          </p:cNvSpPr>
          <p:nvPr/>
        </p:nvSpPr>
        <p:spPr bwMode="auto">
          <a:xfrm>
            <a:off x="4197881" y="3696892"/>
            <a:ext cx="3527425" cy="831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395" b="1">
                <a:solidFill>
                  <a:srgbClr val="CC0000"/>
                </a:solidFill>
                <a:latin typeface="Times New Roman" panose="02020603050405020304" charset="0"/>
              </a:rPr>
              <a:t>方向：垂直于接触面指向被压或被支持的物体</a:t>
            </a:r>
          </a:p>
        </p:txBody>
      </p:sp>
      <p:grpSp>
        <p:nvGrpSpPr>
          <p:cNvPr id="5" name="组合 54292"/>
          <p:cNvGrpSpPr/>
          <p:nvPr/>
        </p:nvGrpSpPr>
        <p:grpSpPr bwMode="auto">
          <a:xfrm>
            <a:off x="1151468" y="3643313"/>
            <a:ext cx="6841067" cy="53578"/>
            <a:chOff x="0" y="0"/>
            <a:chExt cx="9144000" cy="71438"/>
          </a:xfrm>
        </p:grpSpPr>
        <p:sp>
          <p:nvSpPr>
            <p:cNvPr id="36885" name="Line 13"/>
            <p:cNvSpPr>
              <a:spLocks noChangeShapeType="1"/>
            </p:cNvSpPr>
            <p:nvPr/>
          </p:nvSpPr>
          <p:spPr bwMode="auto">
            <a:xfrm>
              <a:off x="0" y="0"/>
              <a:ext cx="914400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6" name="Line 13"/>
            <p:cNvSpPr>
              <a:spLocks noChangeShapeType="1"/>
            </p:cNvSpPr>
            <p:nvPr/>
          </p:nvSpPr>
          <p:spPr bwMode="auto">
            <a:xfrm>
              <a:off x="0" y="71438"/>
              <a:ext cx="914400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2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54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500"/>
                                        <p:tgtEl>
                                          <p:spTgt spid="54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54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500"/>
                                        <p:tgtEl>
                                          <p:spTgt spid="54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4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4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6" grpId="0" animBg="1"/>
      <p:bldP spid="54289" grpId="0" animBg="1"/>
      <p:bldP spid="54290" grpId="0" animBg="1"/>
      <p:bldP spid="54291" grpId="0"/>
      <p:bldP spid="5429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37891"/>
          <p:cNvSpPr txBox="1">
            <a:spLocks noChangeArrowheads="1"/>
          </p:cNvSpPr>
          <p:nvPr/>
        </p:nvSpPr>
        <p:spPr bwMode="auto">
          <a:xfrm>
            <a:off x="1069189" y="854822"/>
            <a:ext cx="5363969" cy="785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90">
                <a:solidFill>
                  <a:srgbClr val="FF0000"/>
                </a:solidFill>
              </a:rPr>
              <a:t>复习：力的作用效果</a:t>
            </a:r>
          </a:p>
        </p:txBody>
      </p:sp>
      <p:sp>
        <p:nvSpPr>
          <p:cNvPr id="37893" name="TextBox 5"/>
          <p:cNvSpPr txBox="1">
            <a:spLocks noChangeArrowheads="1"/>
          </p:cNvSpPr>
          <p:nvPr/>
        </p:nvSpPr>
        <p:spPr bwMode="auto">
          <a:xfrm>
            <a:off x="1716805" y="1762125"/>
            <a:ext cx="5772150" cy="193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buFont typeface="Arial" panose="020B0604020202020204" pitchFamily="34" charset="0"/>
              <a:buAutoNum type="arabicPeriod"/>
            </a:pPr>
            <a:r>
              <a:rPr lang="zh-CN" altLang="en-US" sz="2990" b="1"/>
              <a:t>使物体的形状发生变化</a:t>
            </a:r>
            <a:endParaRPr lang="en-US" altLang="zh-CN" sz="2990" b="1"/>
          </a:p>
          <a:p>
            <a:pPr>
              <a:lnSpc>
                <a:spcPct val="200000"/>
              </a:lnSpc>
              <a:buFont typeface="Arial" panose="020B0604020202020204" pitchFamily="34" charset="0"/>
              <a:buAutoNum type="arabicPeriod"/>
            </a:pPr>
            <a:r>
              <a:rPr lang="zh-CN" altLang="en-US" sz="2990" b="1"/>
              <a:t>改变物体的运动状态</a:t>
            </a:r>
          </a:p>
        </p:txBody>
      </p:sp>
    </p:spTree>
    <p:custDataLst>
      <p:tags r:id="rId1"/>
    </p:custData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文本框 20481"/>
          <p:cNvSpPr txBox="1">
            <a:spLocks noChangeArrowheads="1"/>
          </p:cNvSpPr>
          <p:nvPr/>
        </p:nvSpPr>
        <p:spPr bwMode="auto">
          <a:xfrm>
            <a:off x="1216160" y="558236"/>
            <a:ext cx="6357679" cy="1870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b="1" dirty="0"/>
              <a:t>例题</a:t>
            </a:r>
            <a:r>
              <a:rPr lang="en-US" altLang="zh-CN" sz="2095" b="1" dirty="0"/>
              <a:t>1.</a:t>
            </a:r>
          </a:p>
          <a:p>
            <a:pPr>
              <a:spcBef>
                <a:spcPct val="50000"/>
              </a:spcBef>
            </a:pPr>
            <a:r>
              <a:rPr lang="zh-CN" altLang="en-US" sz="2095" b="1" dirty="0"/>
              <a:t>木块在水平面上运动时</a:t>
            </a:r>
            <a:r>
              <a:rPr lang="en-US" altLang="zh-CN" sz="2095" b="1" dirty="0"/>
              <a:t>,</a:t>
            </a:r>
            <a:r>
              <a:rPr lang="zh-CN" altLang="en-US" sz="2095" b="1" dirty="0"/>
              <a:t>下列力中是弹力的是</a:t>
            </a:r>
            <a:r>
              <a:rPr lang="en-US" altLang="zh-CN" sz="2095" b="1" dirty="0"/>
              <a:t>(        )</a:t>
            </a:r>
          </a:p>
          <a:p>
            <a:pPr>
              <a:spcBef>
                <a:spcPct val="50000"/>
              </a:spcBef>
            </a:pPr>
            <a:r>
              <a:rPr lang="en-US" altLang="zh-CN" sz="2095" b="1" dirty="0"/>
              <a:t>A </a:t>
            </a:r>
            <a:r>
              <a:rPr lang="zh-CN" altLang="en-US" sz="2095" b="1" dirty="0"/>
              <a:t>木块对水平面的压力    </a:t>
            </a:r>
            <a:r>
              <a:rPr lang="en-US" altLang="zh-CN" sz="2095" b="1" dirty="0"/>
              <a:t>B </a:t>
            </a:r>
            <a:r>
              <a:rPr lang="zh-CN" altLang="en-US" sz="2095" b="1" dirty="0"/>
              <a:t>水平面对木块的支持力</a:t>
            </a:r>
          </a:p>
          <a:p>
            <a:pPr>
              <a:spcBef>
                <a:spcPct val="50000"/>
              </a:spcBef>
            </a:pPr>
            <a:r>
              <a:rPr lang="en-US" altLang="zh-CN" sz="2095" b="1" dirty="0"/>
              <a:t>C </a:t>
            </a:r>
            <a:r>
              <a:rPr lang="zh-CN" altLang="en-US" sz="2095" b="1" dirty="0"/>
              <a:t>木块受到的阻力           </a:t>
            </a:r>
            <a:r>
              <a:rPr lang="en-US" altLang="zh-CN" sz="2095" b="1" dirty="0"/>
              <a:t>D </a:t>
            </a:r>
            <a:r>
              <a:rPr lang="zh-CN" altLang="en-US" sz="2095" b="1" dirty="0"/>
              <a:t>木块受到的重力</a:t>
            </a:r>
          </a:p>
        </p:txBody>
      </p:sp>
      <p:sp>
        <p:nvSpPr>
          <p:cNvPr id="20483" name="文本框 20482"/>
          <p:cNvSpPr txBox="1">
            <a:spLocks noChangeArrowheads="1"/>
          </p:cNvSpPr>
          <p:nvPr/>
        </p:nvSpPr>
        <p:spPr bwMode="auto">
          <a:xfrm>
            <a:off x="1329732" y="2535740"/>
            <a:ext cx="6545333" cy="2354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b="1" dirty="0"/>
              <a:t>例题</a:t>
            </a:r>
            <a:r>
              <a:rPr lang="en-US" altLang="zh-CN" sz="2095" b="1" dirty="0"/>
              <a:t>2.</a:t>
            </a:r>
            <a:r>
              <a:rPr lang="zh-CN" altLang="en-US" sz="2095" b="1" dirty="0"/>
              <a:t>关于弹力</a:t>
            </a:r>
            <a:r>
              <a:rPr lang="en-US" altLang="zh-CN" sz="2095" b="1" dirty="0"/>
              <a:t>,</a:t>
            </a:r>
            <a:r>
              <a:rPr lang="zh-CN" altLang="en-US" sz="2095" b="1" dirty="0"/>
              <a:t>下列叙述正确的是</a:t>
            </a:r>
            <a:r>
              <a:rPr lang="en-US" altLang="zh-CN" sz="2095" b="1" dirty="0"/>
              <a:t>(      )</a:t>
            </a:r>
          </a:p>
          <a:p>
            <a:pPr>
              <a:spcBef>
                <a:spcPct val="50000"/>
              </a:spcBef>
            </a:pPr>
            <a:r>
              <a:rPr lang="en-US" altLang="zh-CN" sz="2095" b="1" dirty="0"/>
              <a:t> A</a:t>
            </a:r>
            <a:r>
              <a:rPr lang="zh-CN" altLang="en-US" sz="2095" b="1" dirty="0"/>
              <a:t>、物体发生形变时产生的力叫弹力</a:t>
            </a:r>
          </a:p>
          <a:p>
            <a:pPr>
              <a:spcBef>
                <a:spcPct val="50000"/>
              </a:spcBef>
            </a:pPr>
            <a:r>
              <a:rPr lang="zh-CN" altLang="en-US" sz="2095" b="1" dirty="0"/>
              <a:t> </a:t>
            </a:r>
            <a:r>
              <a:rPr lang="en-US" altLang="zh-CN" sz="2095" b="1" dirty="0"/>
              <a:t>B</a:t>
            </a:r>
            <a:r>
              <a:rPr lang="zh-CN" altLang="en-US" sz="2095" b="1" dirty="0"/>
              <a:t>、不相互接触的物体间也可产生弹力 </a:t>
            </a:r>
          </a:p>
          <a:p>
            <a:pPr>
              <a:spcBef>
                <a:spcPct val="50000"/>
              </a:spcBef>
            </a:pPr>
            <a:r>
              <a:rPr lang="zh-CN" altLang="en-US" sz="2095" b="1" dirty="0"/>
              <a:t> </a:t>
            </a:r>
            <a:r>
              <a:rPr lang="en-US" altLang="zh-CN" sz="2095" b="1" dirty="0"/>
              <a:t>C</a:t>
            </a:r>
            <a:r>
              <a:rPr lang="zh-CN" altLang="en-US" sz="2095" b="1" dirty="0"/>
              <a:t>、拉力不属于弹力               </a:t>
            </a:r>
          </a:p>
          <a:p>
            <a:pPr>
              <a:spcBef>
                <a:spcPct val="50000"/>
              </a:spcBef>
            </a:pPr>
            <a:r>
              <a:rPr lang="zh-CN" altLang="en-US" sz="2095" b="1" dirty="0"/>
              <a:t> </a:t>
            </a:r>
            <a:r>
              <a:rPr lang="en-US" altLang="zh-CN" sz="2095" b="1" dirty="0"/>
              <a:t>D</a:t>
            </a:r>
            <a:r>
              <a:rPr lang="zh-CN" altLang="en-US" sz="2095" b="1" dirty="0"/>
              <a:t>、压缩的弹簧能产生弹力</a:t>
            </a:r>
          </a:p>
        </p:txBody>
      </p:sp>
      <p:pic>
        <p:nvPicPr>
          <p:cNvPr id="37891" name="图片 20483" descr="Q_015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61350" y="362402"/>
            <a:ext cx="637787" cy="648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文本框 20484"/>
          <p:cNvSpPr txBox="1">
            <a:spLocks noChangeArrowheads="1"/>
          </p:cNvSpPr>
          <p:nvPr/>
        </p:nvSpPr>
        <p:spPr bwMode="auto">
          <a:xfrm>
            <a:off x="6680237" y="951591"/>
            <a:ext cx="385042" cy="50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695" dirty="0">
                <a:solidFill>
                  <a:srgbClr val="FF0066"/>
                </a:solidFill>
              </a:rPr>
              <a:t>A</a:t>
            </a:r>
          </a:p>
        </p:txBody>
      </p:sp>
      <p:sp>
        <p:nvSpPr>
          <p:cNvPr id="20486" name="文本框 20485"/>
          <p:cNvSpPr txBox="1">
            <a:spLocks noChangeArrowheads="1"/>
          </p:cNvSpPr>
          <p:nvPr/>
        </p:nvSpPr>
        <p:spPr bwMode="auto">
          <a:xfrm>
            <a:off x="6887828" y="951591"/>
            <a:ext cx="372218" cy="50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695" dirty="0">
                <a:solidFill>
                  <a:srgbClr val="FF0066"/>
                </a:solidFill>
              </a:rPr>
              <a:t>B</a:t>
            </a:r>
          </a:p>
        </p:txBody>
      </p:sp>
      <p:sp>
        <p:nvSpPr>
          <p:cNvPr id="20487" name="文本框 20486"/>
          <p:cNvSpPr txBox="1">
            <a:spLocks noChangeArrowheads="1"/>
          </p:cNvSpPr>
          <p:nvPr/>
        </p:nvSpPr>
        <p:spPr bwMode="auto">
          <a:xfrm>
            <a:off x="5541151" y="2489998"/>
            <a:ext cx="397866" cy="50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695" dirty="0">
                <a:solidFill>
                  <a:srgbClr val="FF0066"/>
                </a:solidFill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5" grpId="0"/>
      <p:bldP spid="20486" grpId="0"/>
      <p:bldP spid="2048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云形标注 21505"/>
          <p:cNvSpPr>
            <a:spLocks noChangeArrowheads="1"/>
          </p:cNvSpPr>
          <p:nvPr/>
        </p:nvSpPr>
        <p:spPr bwMode="auto">
          <a:xfrm>
            <a:off x="2902116" y="141685"/>
            <a:ext cx="4901577" cy="2160984"/>
          </a:xfrm>
          <a:prstGeom prst="cloudCallout">
            <a:avLst>
              <a:gd name="adj1" fmla="val -45880"/>
              <a:gd name="adj2" fmla="val 68458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r>
              <a:rPr lang="zh-CN" altLang="en-US" sz="2990" b="1">
                <a:latin typeface="Times New Roman" panose="02020603050405020304" charset="0"/>
                <a:ea typeface="华文新魏" panose="02010800040101010101" pitchFamily="2" charset="-122"/>
              </a:rPr>
              <a:t>观察弹簧的伸长与外力大小的关系！！！</a:t>
            </a:r>
          </a:p>
        </p:txBody>
      </p:sp>
      <p:pic>
        <p:nvPicPr>
          <p:cNvPr id="38914" name="图片 21506" descr="G10100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4886" y="2838450"/>
            <a:ext cx="4363555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2529"/>
          <p:cNvSpPr txBox="1">
            <a:spLocks noChangeArrowheads="1"/>
          </p:cNvSpPr>
          <p:nvPr/>
        </p:nvSpPr>
        <p:spPr bwMode="auto">
          <a:xfrm>
            <a:off x="1379502" y="1329929"/>
            <a:ext cx="5616564" cy="1015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990" b="1">
                <a:latin typeface="华文新魏" panose="02010800040101010101" pitchFamily="2" charset="-122"/>
                <a:ea typeface="华文新魏" panose="02010800040101010101" pitchFamily="2" charset="-122"/>
              </a:rPr>
              <a:t>作用在弹簧上的外力</a:t>
            </a:r>
            <a:r>
              <a:rPr lang="zh-CN" altLang="en-US" sz="299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越大</a:t>
            </a:r>
            <a:r>
              <a:rPr lang="zh-CN" altLang="en-US" sz="2990" b="1">
                <a:latin typeface="华文新魏" panose="02010800040101010101" pitchFamily="2" charset="-122"/>
                <a:ea typeface="华文新魏" panose="02010800040101010101" pitchFamily="2" charset="-122"/>
              </a:rPr>
              <a:t>，弹簧的伸长就</a:t>
            </a:r>
            <a:r>
              <a:rPr lang="zh-CN" altLang="en-US" sz="299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越长</a:t>
            </a:r>
            <a:r>
              <a:rPr lang="zh-CN" altLang="en-US" sz="2990" b="1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</a:p>
        </p:txBody>
      </p:sp>
      <p:sp>
        <p:nvSpPr>
          <p:cNvPr id="22531" name="文本框 22530"/>
          <p:cNvSpPr txBox="1">
            <a:spLocks noChangeArrowheads="1"/>
          </p:cNvSpPr>
          <p:nvPr/>
        </p:nvSpPr>
        <p:spPr bwMode="auto">
          <a:xfrm>
            <a:off x="1393756" y="2518173"/>
            <a:ext cx="5603499" cy="1108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90" b="1">
                <a:latin typeface="Times New Roman" panose="02020603050405020304" charset="0"/>
                <a:ea typeface="华文新魏" panose="02010800040101010101" pitchFamily="2" charset="-122"/>
              </a:rPr>
              <a:t>根据弹簧伸长的长度可以测定</a:t>
            </a:r>
            <a:r>
              <a:rPr lang="zh-CN" altLang="en-US" sz="3290" b="1">
                <a:solidFill>
                  <a:srgbClr val="FF0000"/>
                </a:solidFill>
                <a:latin typeface="Times New Roman" panose="02020603050405020304" charset="0"/>
                <a:ea typeface="华文新魏" panose="02010800040101010101" pitchFamily="2" charset="-122"/>
              </a:rPr>
              <a:t>力的大小</a:t>
            </a:r>
            <a:r>
              <a:rPr lang="zh-CN" altLang="en-US" sz="3290" b="1">
                <a:latin typeface="Times New Roman" panose="02020603050405020304" charset="0"/>
                <a:ea typeface="华文新魏" panose="02010800040101010101" pitchFamily="2" charset="-122"/>
              </a:rPr>
              <a:t>。</a:t>
            </a:r>
          </a:p>
        </p:txBody>
      </p:sp>
      <p:sp>
        <p:nvSpPr>
          <p:cNvPr id="39939" name="文本框 22531"/>
          <p:cNvSpPr txBox="1">
            <a:spLocks noChangeArrowheads="1"/>
          </p:cNvSpPr>
          <p:nvPr/>
        </p:nvSpPr>
        <p:spPr bwMode="auto">
          <a:xfrm>
            <a:off x="1760843" y="401583"/>
            <a:ext cx="1508360" cy="600430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90" b="1" dirty="0">
                <a:latin typeface="Times New Roman" panose="02020603050405020304" charset="0"/>
              </a:rPr>
              <a:t>  </a:t>
            </a:r>
            <a:r>
              <a:rPr lang="zh-CN" altLang="en-US" sz="3290" b="1" dirty="0">
                <a:latin typeface="Times New Roman" panose="02020603050405020304" charset="0"/>
              </a:rPr>
              <a:t>结论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ldLvl="0"/>
      <p:bldP spid="2253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3553"/>
          <p:cNvSpPr txBox="1">
            <a:spLocks noChangeArrowheads="1"/>
          </p:cNvSpPr>
          <p:nvPr/>
        </p:nvSpPr>
        <p:spPr bwMode="auto">
          <a:xfrm>
            <a:off x="1662172" y="229832"/>
            <a:ext cx="3286325" cy="600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90" b="1" dirty="0">
                <a:ea typeface="华文琥珀" panose="02010800040101010101" pitchFamily="2" charset="-122"/>
              </a:rPr>
              <a:t>弹簧测力计</a:t>
            </a:r>
          </a:p>
        </p:txBody>
      </p:sp>
      <p:sp>
        <p:nvSpPr>
          <p:cNvPr id="23555" name="文本框 23554"/>
          <p:cNvSpPr txBox="1">
            <a:spLocks noChangeArrowheads="1"/>
          </p:cNvSpPr>
          <p:nvPr/>
        </p:nvSpPr>
        <p:spPr bwMode="auto">
          <a:xfrm>
            <a:off x="2851422" y="1059963"/>
            <a:ext cx="3286325" cy="5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95" b="1"/>
              <a:t>测量力的大小的工具。</a:t>
            </a:r>
          </a:p>
        </p:txBody>
      </p:sp>
      <p:sp>
        <p:nvSpPr>
          <p:cNvPr id="23556" name="矩形 23555"/>
          <p:cNvSpPr>
            <a:spLocks noChangeArrowheads="1"/>
          </p:cNvSpPr>
          <p:nvPr/>
        </p:nvSpPr>
        <p:spPr bwMode="auto">
          <a:xfrm>
            <a:off x="2632512" y="2031206"/>
            <a:ext cx="4794685" cy="92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695" b="1"/>
              <a:t>在弹性限度内，弹簧受到的拉力</a:t>
            </a:r>
            <a:r>
              <a:rPr lang="zh-CN" altLang="en-US" sz="2695" b="1">
                <a:solidFill>
                  <a:srgbClr val="FF0000"/>
                </a:solidFill>
              </a:rPr>
              <a:t>越大</a:t>
            </a:r>
            <a:r>
              <a:rPr lang="zh-CN" altLang="en-US" sz="2695" b="1"/>
              <a:t>，弹簧的伸长就</a:t>
            </a:r>
            <a:r>
              <a:rPr lang="zh-CN" altLang="en-US" sz="2695" b="1">
                <a:solidFill>
                  <a:srgbClr val="FF0000"/>
                </a:solidFill>
              </a:rPr>
              <a:t>越长。</a:t>
            </a:r>
            <a:endParaRPr lang="zh-CN" altLang="en-US" sz="2695" b="1"/>
          </a:p>
        </p:txBody>
      </p:sp>
      <p:sp>
        <p:nvSpPr>
          <p:cNvPr id="23557" name="矩形 23556"/>
          <p:cNvSpPr>
            <a:spLocks noChangeArrowheads="1"/>
          </p:cNvSpPr>
          <p:nvPr/>
        </p:nvSpPr>
        <p:spPr bwMode="auto">
          <a:xfrm>
            <a:off x="1662171" y="2031206"/>
            <a:ext cx="915706" cy="5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695" b="1">
                <a:solidFill>
                  <a:srgbClr val="FF0000"/>
                </a:solidFill>
                <a:latin typeface="Times New Roman" panose="02020603050405020304" charset="0"/>
              </a:rPr>
              <a:t>原理：</a:t>
            </a:r>
          </a:p>
        </p:txBody>
      </p:sp>
      <p:sp>
        <p:nvSpPr>
          <p:cNvPr id="23558" name="文本框 23557"/>
          <p:cNvSpPr txBox="1">
            <a:spLocks noChangeArrowheads="1"/>
          </p:cNvSpPr>
          <p:nvPr/>
        </p:nvSpPr>
        <p:spPr bwMode="auto">
          <a:xfrm>
            <a:off x="1690370" y="1059892"/>
            <a:ext cx="996950" cy="507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695">
                <a:solidFill>
                  <a:srgbClr val="FF0000"/>
                </a:solidFill>
              </a:rPr>
              <a:t>作用：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  <p:bldP spid="23556" grpId="0" bldLvl="0"/>
      <p:bldP spid="23557" grpId="0" bldLvl="0"/>
      <p:bldP spid="23558" grpId="0" bldLvl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圆角矩形 6"/>
          <p:cNvSpPr>
            <a:spLocks noChangeArrowheads="1"/>
          </p:cNvSpPr>
          <p:nvPr/>
        </p:nvSpPr>
        <p:spPr bwMode="auto">
          <a:xfrm>
            <a:off x="1340448" y="625914"/>
            <a:ext cx="6365714" cy="4325540"/>
          </a:xfrm>
          <a:prstGeom prst="roundRect">
            <a:avLst>
              <a:gd name="adj" fmla="val 2079"/>
            </a:avLst>
          </a:prstGeom>
          <a:solidFill>
            <a:srgbClr val="FFFFFF"/>
          </a:solidFill>
          <a:ln w="2000" cap="rnd">
            <a:solidFill>
              <a:srgbClr val="A2A2A2"/>
            </a:solidFill>
            <a:round/>
          </a:ln>
        </p:spPr>
        <p:txBody>
          <a:bodyPr anchor="ctr"/>
          <a:lstStyle/>
          <a:p>
            <a:endParaRPr lang="zh-CN" altLang="en-US">
              <a:solidFill>
                <a:srgbClr val="FFFFFF"/>
              </a:solidFill>
              <a:latin typeface="Verdana" panose="020B0604030504040204" pitchFamily="34" charset="0"/>
              <a:sym typeface="Verdana" panose="020B0604030504040204" pitchFamily="34" charset="0"/>
            </a:endParaRP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88831" y="385763"/>
            <a:ext cx="2197218" cy="454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Text Box 5"/>
          <p:cNvSpPr>
            <a:spLocks noChangeArrowheads="1"/>
          </p:cNvSpPr>
          <p:nvPr/>
        </p:nvSpPr>
        <p:spPr bwMode="auto">
          <a:xfrm>
            <a:off x="1474517" y="692096"/>
            <a:ext cx="2477511" cy="554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990" dirty="0">
                <a:solidFill>
                  <a:srgbClr val="FF3300"/>
                </a:solidFill>
                <a:latin typeface="Times New Roman" panose="02020603050405020304" charset="0"/>
                <a:ea typeface="隶书" panose="02010509060101010101" charset="-122"/>
                <a:sym typeface="Times New Roman" panose="02020603050405020304" charset="0"/>
              </a:rPr>
              <a:t>弹簧秤的构造</a:t>
            </a:r>
            <a:endParaRPr lang="zh-CN" altLang="en-US" dirty="0"/>
          </a:p>
        </p:txBody>
      </p:sp>
      <p:pic>
        <p:nvPicPr>
          <p:cNvPr id="24581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89644" y="3540919"/>
            <a:ext cx="957274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Line 7"/>
          <p:cNvSpPr>
            <a:spLocks noChangeShapeType="1"/>
          </p:cNvSpPr>
          <p:nvPr/>
        </p:nvSpPr>
        <p:spPr bwMode="auto">
          <a:xfrm>
            <a:off x="4637323" y="2169318"/>
            <a:ext cx="176727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Verdana" panose="020B060403050404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24583" name="Text Box 8"/>
          <p:cNvSpPr>
            <a:spLocks noChangeArrowheads="1"/>
          </p:cNvSpPr>
          <p:nvPr/>
        </p:nvSpPr>
        <p:spPr bwMode="auto">
          <a:xfrm>
            <a:off x="6461608" y="1997869"/>
            <a:ext cx="798124" cy="46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5">
                <a:solidFill>
                  <a:srgbClr val="000000"/>
                </a:solidFill>
                <a:latin typeface="Times New Roman" panose="02020603050405020304" charset="0"/>
                <a:sym typeface="Times New Roman" panose="02020603050405020304" charset="0"/>
              </a:rPr>
              <a:t>弹簧</a:t>
            </a:r>
            <a:endParaRPr lang="zh-CN" altLang="en-US"/>
          </a:p>
        </p:txBody>
      </p:sp>
      <p:sp>
        <p:nvSpPr>
          <p:cNvPr id="24584" name="Line 9"/>
          <p:cNvSpPr>
            <a:spLocks noChangeShapeType="1"/>
          </p:cNvSpPr>
          <p:nvPr/>
        </p:nvSpPr>
        <p:spPr bwMode="auto">
          <a:xfrm>
            <a:off x="4637323" y="4626769"/>
            <a:ext cx="1482231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Verdana" panose="020B060403050404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24585" name="Text Box 10"/>
          <p:cNvSpPr>
            <a:spLocks noChangeArrowheads="1"/>
          </p:cNvSpPr>
          <p:nvPr/>
        </p:nvSpPr>
        <p:spPr bwMode="auto">
          <a:xfrm>
            <a:off x="6166563" y="4212505"/>
            <a:ext cx="684107" cy="7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dirty="0">
                <a:solidFill>
                  <a:srgbClr val="000000"/>
                </a:solidFill>
                <a:latin typeface="Times New Roman" panose="02020603050405020304" charset="0"/>
                <a:sym typeface="Times New Roman" panose="02020603050405020304" charset="0"/>
              </a:rPr>
              <a:t>挂钩</a:t>
            </a:r>
            <a:endParaRPr lang="zh-CN" altLang="en-US" dirty="0"/>
          </a:p>
        </p:txBody>
      </p:sp>
      <p:sp>
        <p:nvSpPr>
          <p:cNvPr id="24586" name="Line 11"/>
          <p:cNvSpPr>
            <a:spLocks noChangeShapeType="1"/>
          </p:cNvSpPr>
          <p:nvPr/>
        </p:nvSpPr>
        <p:spPr bwMode="auto">
          <a:xfrm>
            <a:off x="4694332" y="740569"/>
            <a:ext cx="176727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Verdana" panose="020B060403050404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24587" name="Text Box 12"/>
          <p:cNvSpPr>
            <a:spLocks noChangeArrowheads="1"/>
          </p:cNvSpPr>
          <p:nvPr/>
        </p:nvSpPr>
        <p:spPr bwMode="auto">
          <a:xfrm>
            <a:off x="6518618" y="569119"/>
            <a:ext cx="855133" cy="46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5">
                <a:solidFill>
                  <a:srgbClr val="000000"/>
                </a:solidFill>
                <a:latin typeface="Times New Roman" panose="02020603050405020304" charset="0"/>
                <a:sym typeface="Times New Roman" panose="02020603050405020304" charset="0"/>
              </a:rPr>
              <a:t>吊环</a:t>
            </a:r>
            <a:endParaRPr lang="zh-CN" altLang="en-US"/>
          </a:p>
        </p:txBody>
      </p:sp>
      <p:sp>
        <p:nvSpPr>
          <p:cNvPr id="24588" name="Line 13"/>
          <p:cNvSpPr>
            <a:spLocks noChangeShapeType="1"/>
          </p:cNvSpPr>
          <p:nvPr/>
        </p:nvSpPr>
        <p:spPr bwMode="auto">
          <a:xfrm flipH="1">
            <a:off x="2642013" y="2397919"/>
            <a:ext cx="188129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Verdana" panose="020B060403050404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24589" name="Text Box 14"/>
          <p:cNvSpPr>
            <a:spLocks noChangeArrowheads="1"/>
          </p:cNvSpPr>
          <p:nvPr/>
        </p:nvSpPr>
        <p:spPr bwMode="auto">
          <a:xfrm>
            <a:off x="1900897" y="2226470"/>
            <a:ext cx="798124" cy="46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5">
                <a:solidFill>
                  <a:srgbClr val="000000"/>
                </a:solidFill>
                <a:latin typeface="Times New Roman" panose="02020603050405020304" charset="0"/>
                <a:sym typeface="Times New Roman" panose="02020603050405020304" charset="0"/>
              </a:rPr>
              <a:t>指针</a:t>
            </a:r>
            <a:endParaRPr lang="zh-CN" altLang="en-US"/>
          </a:p>
        </p:txBody>
      </p:sp>
      <p:sp>
        <p:nvSpPr>
          <p:cNvPr id="24590" name="Line 15"/>
          <p:cNvSpPr>
            <a:spLocks noChangeShapeType="1"/>
          </p:cNvSpPr>
          <p:nvPr/>
        </p:nvSpPr>
        <p:spPr bwMode="auto">
          <a:xfrm flipH="1">
            <a:off x="2699021" y="3198018"/>
            <a:ext cx="153924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Verdana" panose="020B060403050404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24591" name="Text Box 16"/>
          <p:cNvSpPr>
            <a:spLocks noChangeArrowheads="1"/>
          </p:cNvSpPr>
          <p:nvPr/>
        </p:nvSpPr>
        <p:spPr bwMode="auto">
          <a:xfrm>
            <a:off x="1900896" y="3026569"/>
            <a:ext cx="627098" cy="64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795">
                <a:solidFill>
                  <a:srgbClr val="000000"/>
                </a:solidFill>
                <a:latin typeface="Times New Roman" panose="02020603050405020304" charset="0"/>
                <a:sym typeface="Times New Roman" panose="02020603050405020304" charset="0"/>
              </a:rPr>
              <a:t>面板</a:t>
            </a:r>
            <a:endParaRPr lang="zh-CN" altLang="en-US"/>
          </a:p>
        </p:txBody>
      </p:sp>
      <p:sp>
        <p:nvSpPr>
          <p:cNvPr id="24592" name="Line 17"/>
          <p:cNvSpPr>
            <a:spLocks noChangeShapeType="1"/>
          </p:cNvSpPr>
          <p:nvPr/>
        </p:nvSpPr>
        <p:spPr bwMode="auto">
          <a:xfrm flipH="1">
            <a:off x="2642013" y="3655219"/>
            <a:ext cx="1995311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Verdana" panose="020B060403050404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24593" name="Text Box 18"/>
          <p:cNvSpPr>
            <a:spLocks noChangeArrowheads="1"/>
          </p:cNvSpPr>
          <p:nvPr/>
        </p:nvSpPr>
        <p:spPr bwMode="auto">
          <a:xfrm>
            <a:off x="1900896" y="3483769"/>
            <a:ext cx="627098" cy="64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795">
                <a:solidFill>
                  <a:srgbClr val="000000"/>
                </a:solidFill>
                <a:latin typeface="Times New Roman" panose="02020603050405020304" charset="0"/>
                <a:sym typeface="Times New Roman" panose="02020603050405020304" charset="0"/>
              </a:rPr>
              <a:t>铁杆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8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Left)">
                                      <p:cBhvr>
                                        <p:cTn id="25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/>
      <p:bldP spid="24583" grpId="0" bldLvl="0"/>
      <p:bldP spid="24585" grpId="0" bldLvl="0"/>
      <p:bldP spid="24586" grpId="0" bldLvl="0" animBg="1"/>
      <p:bldP spid="24587" grpId="0" bldLvl="0"/>
      <p:bldP spid="24589" grpId="0" bldLvl="0"/>
      <p:bldP spid="24591" grpId="0" bldLvl="0"/>
      <p:bldP spid="24593" grpId="0" bldLvl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25601"/>
          <p:cNvSpPr txBox="1">
            <a:spLocks noChangeArrowheads="1"/>
          </p:cNvSpPr>
          <p:nvPr/>
        </p:nvSpPr>
        <p:spPr bwMode="auto">
          <a:xfrm>
            <a:off x="1501835" y="1376362"/>
            <a:ext cx="6086886" cy="1338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AutoNum type="arabicParenBoth"/>
            </a:pPr>
            <a:r>
              <a:rPr lang="zh-CN" altLang="en-US" sz="2695" b="1">
                <a:solidFill>
                  <a:srgbClr val="000000"/>
                </a:solidFill>
                <a:latin typeface="Times New Roman" panose="02020603050405020304" charset="0"/>
              </a:rPr>
              <a:t>  “三看清”：看清测力计的量程、分度值以及指针是否对准零刻线，若不是，应调零。</a:t>
            </a:r>
          </a:p>
        </p:txBody>
      </p:sp>
      <p:sp>
        <p:nvSpPr>
          <p:cNvPr id="25603" name="文本框 25602"/>
          <p:cNvSpPr txBox="1">
            <a:spLocks noChangeArrowheads="1"/>
          </p:cNvSpPr>
          <p:nvPr/>
        </p:nvSpPr>
        <p:spPr bwMode="auto">
          <a:xfrm>
            <a:off x="1514899" y="2950369"/>
            <a:ext cx="6289981" cy="1338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695" b="1">
                <a:solidFill>
                  <a:srgbClr val="000000"/>
                </a:solidFill>
                <a:latin typeface="Times New Roman" panose="02020603050405020304" charset="0"/>
              </a:rPr>
              <a:t>(2) 测量前，用手轻轻地来回拉动几次，避免指针、弹簧和外壳之间的摩擦而影响测量的准确性。</a:t>
            </a:r>
          </a:p>
        </p:txBody>
      </p:sp>
      <p:sp>
        <p:nvSpPr>
          <p:cNvPr id="43011" name="文本框 25603"/>
          <p:cNvSpPr txBox="1">
            <a:spLocks noChangeArrowheads="1"/>
          </p:cNvSpPr>
          <p:nvPr/>
        </p:nvSpPr>
        <p:spPr bwMode="auto">
          <a:xfrm>
            <a:off x="1824886" y="627460"/>
            <a:ext cx="4794685" cy="554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990" b="1">
                <a:solidFill>
                  <a:schemeClr val="accent2"/>
                </a:solidFill>
                <a:latin typeface="Times New Roman" panose="02020603050405020304" charset="0"/>
              </a:rPr>
              <a:t>弹簧测力计的使用方法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26625"/>
          <p:cNvSpPr txBox="1">
            <a:spLocks noChangeArrowheads="1"/>
          </p:cNvSpPr>
          <p:nvPr/>
        </p:nvSpPr>
        <p:spPr bwMode="auto">
          <a:xfrm>
            <a:off x="1393755" y="1977628"/>
            <a:ext cx="6598779" cy="1338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695" b="1">
                <a:solidFill>
                  <a:srgbClr val="000000"/>
                </a:solidFill>
                <a:latin typeface="Times New Roman" panose="02020603050405020304" charset="0"/>
              </a:rPr>
              <a:t>(4)</a:t>
            </a:r>
            <a:r>
              <a:rPr lang="zh-CN" altLang="en-US" sz="2695" b="1">
                <a:solidFill>
                  <a:srgbClr val="000000"/>
                </a:solidFill>
                <a:latin typeface="Times New Roman" panose="02020603050405020304" charset="0"/>
              </a:rPr>
              <a:t>测量时，要使弹簧测力计受力方向沿弹簧的轴线方向。</a:t>
            </a:r>
          </a:p>
          <a:p>
            <a:endParaRPr lang="zh-CN" altLang="en-US" sz="2695" b="1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26628" name="文本框 26627"/>
          <p:cNvSpPr txBox="1">
            <a:spLocks noChangeArrowheads="1"/>
          </p:cNvSpPr>
          <p:nvPr/>
        </p:nvSpPr>
        <p:spPr bwMode="auto">
          <a:xfrm>
            <a:off x="1394942" y="3105152"/>
            <a:ext cx="6141520" cy="1478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695" b="1">
                <a:solidFill>
                  <a:srgbClr val="000000"/>
                </a:solidFill>
              </a:rPr>
              <a:t>(5)</a:t>
            </a:r>
            <a:r>
              <a:rPr lang="zh-CN" altLang="en-US" sz="2695" b="1">
                <a:solidFill>
                  <a:srgbClr val="000000"/>
                </a:solidFill>
              </a:rPr>
              <a:t>读数时，应保持测力计处于静止或匀速直线运动状态。</a:t>
            </a:r>
          </a:p>
          <a:p>
            <a:endParaRPr lang="zh-CN" altLang="en-US" b="1">
              <a:solidFill>
                <a:srgbClr val="000000"/>
              </a:solidFill>
            </a:endParaRPr>
          </a:p>
          <a:p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6629" name="文本框 26628"/>
          <p:cNvSpPr txBox="1">
            <a:spLocks noChangeArrowheads="1"/>
          </p:cNvSpPr>
          <p:nvPr/>
        </p:nvSpPr>
        <p:spPr bwMode="auto">
          <a:xfrm>
            <a:off x="1350404" y="4051174"/>
            <a:ext cx="6230596" cy="785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695" b="1" dirty="0">
                <a:solidFill>
                  <a:srgbClr val="000000"/>
                </a:solidFill>
              </a:rPr>
              <a:t>(6)视线必须与刻度面垂直。</a:t>
            </a:r>
          </a:p>
          <a:p>
            <a:endParaRPr lang="zh-CN" altLang="en-US" b="1" dirty="0">
              <a:solidFill>
                <a:srgbClr val="000000"/>
              </a:solidFill>
            </a:endParaRPr>
          </a:p>
        </p:txBody>
      </p:sp>
      <p:sp>
        <p:nvSpPr>
          <p:cNvPr id="26630" name="文本框 26629"/>
          <p:cNvSpPr txBox="1">
            <a:spLocks noChangeArrowheads="1"/>
          </p:cNvSpPr>
          <p:nvPr/>
        </p:nvSpPr>
        <p:spPr bwMode="auto">
          <a:xfrm>
            <a:off x="1393756" y="1064419"/>
            <a:ext cx="5292325" cy="5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95" b="1">
                <a:solidFill>
                  <a:srgbClr val="000000"/>
                </a:solidFill>
                <a:latin typeface="Times New Roman" panose="02020603050405020304" charset="0"/>
              </a:rPr>
              <a:t>(3)被测力的大小不能超出量程。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8" grpId="0" bldLvl="0"/>
      <p:bldP spid="26629" grpId="0" bldLvl="0"/>
      <p:bldP spid="2663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27649" descr="04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8891" r="71268" b="16417"/>
          <a:stretch>
            <a:fillRect/>
          </a:stretch>
        </p:blipFill>
        <p:spPr bwMode="auto">
          <a:xfrm>
            <a:off x="1824864" y="178017"/>
            <a:ext cx="1965619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矩形 27650"/>
          <p:cNvSpPr/>
          <p:nvPr/>
        </p:nvSpPr>
        <p:spPr>
          <a:xfrm rot="1062948">
            <a:off x="4303584" y="1708548"/>
            <a:ext cx="3688950" cy="1078706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3240397"/>
              </a:avLst>
            </a:prstTxWarp>
            <a:normAutofit/>
          </a:bodyPr>
          <a:lstStyle/>
          <a:p>
            <a:pPr algn="ctr"/>
            <a:r>
              <a:rPr lang="zh-CN" altLang="en-US" sz="2695" noProof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latin typeface="宋体" panose="02010600030101010101" pitchFamily="2" charset="-122"/>
              </a:rPr>
              <a:t>动手拉一下秤钩</a:t>
            </a:r>
          </a:p>
          <a:p>
            <a:pPr algn="ctr"/>
            <a:r>
              <a:rPr lang="zh-CN" altLang="en-US" sz="2695" noProof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latin typeface="宋体" panose="02010600030101010101" pitchFamily="2" charset="-122"/>
              </a:rPr>
              <a:t>感受不同大小的力</a:t>
            </a:r>
          </a:p>
        </p:txBody>
      </p:sp>
      <p:sp>
        <p:nvSpPr>
          <p:cNvPr id="45059" name="矩形 27651"/>
          <p:cNvSpPr>
            <a:spLocks noChangeArrowheads="1"/>
          </p:cNvSpPr>
          <p:nvPr/>
        </p:nvSpPr>
        <p:spPr bwMode="auto">
          <a:xfrm>
            <a:off x="1286269" y="729003"/>
            <a:ext cx="4633160" cy="554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990" b="1" dirty="0">
                <a:solidFill>
                  <a:srgbClr val="000000"/>
                </a:solidFill>
                <a:latin typeface="Times New Roman" panose="02020603050405020304" charset="0"/>
              </a:rPr>
              <a:t>(4)   </a:t>
            </a:r>
            <a:r>
              <a:rPr lang="zh-CN" altLang="en-US" sz="2990" b="1" dirty="0">
                <a:solidFill>
                  <a:srgbClr val="000000"/>
                </a:solidFill>
                <a:latin typeface="Times New Roman" panose="02020603050405020304" charset="0"/>
              </a:rPr>
              <a:t>弹簧测力计的使用</a:t>
            </a:r>
          </a:p>
        </p:txBody>
      </p:sp>
      <p:sp>
        <p:nvSpPr>
          <p:cNvPr id="45060" name="矩形 27652"/>
          <p:cNvSpPr>
            <a:spLocks noChangeArrowheads="1"/>
          </p:cNvSpPr>
          <p:nvPr/>
        </p:nvSpPr>
        <p:spPr bwMode="auto">
          <a:xfrm>
            <a:off x="5326180" y="2625329"/>
            <a:ext cx="1561806" cy="151209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990000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4" name="椭圆形标注 27653"/>
          <p:cNvSpPr>
            <a:spLocks noChangeArrowheads="1"/>
          </p:cNvSpPr>
          <p:nvPr/>
        </p:nvSpPr>
        <p:spPr bwMode="auto">
          <a:xfrm>
            <a:off x="4949684" y="2625329"/>
            <a:ext cx="1939490" cy="1890712"/>
          </a:xfrm>
          <a:prstGeom prst="wedgeEllipseCallout">
            <a:avLst>
              <a:gd name="adj1" fmla="val 18769"/>
              <a:gd name="adj2" fmla="val -69144"/>
            </a:avLst>
          </a:prstGeom>
          <a:noFill/>
          <a:ln w="19050">
            <a:solidFill>
              <a:schemeClr val="tx1"/>
            </a:solidFill>
            <a:miter lim="800000"/>
          </a:ln>
          <a:effectLst>
            <a:outerShdw dist="35921" dir="2700000" algn="ctr" rotWithShape="0">
              <a:srgbClr val="990000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altLang="zh-CN" sz="2395" b="1"/>
              <a:t>1N?</a:t>
            </a:r>
          </a:p>
          <a:p>
            <a:pPr algn="ctr">
              <a:spcBef>
                <a:spcPct val="50000"/>
              </a:spcBef>
            </a:pPr>
            <a:r>
              <a:rPr lang="en-US" altLang="zh-CN" sz="2395" b="1"/>
              <a:t>5N?</a:t>
            </a:r>
          </a:p>
          <a:p>
            <a:pPr algn="ctr">
              <a:spcBef>
                <a:spcPct val="50000"/>
              </a:spcBef>
            </a:pPr>
            <a:r>
              <a:rPr lang="en-US" altLang="zh-CN" sz="2395" b="1"/>
              <a:t>10N?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28673"/>
          <p:cNvSpPr/>
          <p:nvPr/>
        </p:nvSpPr>
        <p:spPr>
          <a:xfrm rot="1062948">
            <a:off x="4303584" y="1708548"/>
            <a:ext cx="3688950" cy="1078706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3240397"/>
              </a:avLst>
            </a:prstTxWarp>
            <a:normAutofit/>
          </a:bodyPr>
          <a:lstStyle/>
          <a:p>
            <a:pPr algn="ctr"/>
            <a:r>
              <a:rPr lang="zh-CN" altLang="en-US" sz="2695" noProof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latin typeface="宋体" panose="02010600030101010101" pitchFamily="2" charset="-122"/>
              </a:rPr>
              <a:t>动手拉一下秤钩</a:t>
            </a:r>
          </a:p>
          <a:p>
            <a:pPr algn="ctr"/>
            <a:r>
              <a:rPr lang="zh-CN" altLang="en-US" sz="2695" noProof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latin typeface="宋体" panose="02010600030101010101" pitchFamily="2" charset="-122"/>
              </a:rPr>
              <a:t>感受不同大小的力</a:t>
            </a:r>
          </a:p>
        </p:txBody>
      </p:sp>
      <p:sp>
        <p:nvSpPr>
          <p:cNvPr id="46082" name="矩形 28674"/>
          <p:cNvSpPr>
            <a:spLocks noChangeArrowheads="1"/>
          </p:cNvSpPr>
          <p:nvPr/>
        </p:nvSpPr>
        <p:spPr bwMode="auto">
          <a:xfrm>
            <a:off x="5326180" y="2625329"/>
            <a:ext cx="1561806" cy="151209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990000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83" name="椭圆形标注 28675"/>
          <p:cNvSpPr>
            <a:spLocks noChangeArrowheads="1"/>
          </p:cNvSpPr>
          <p:nvPr/>
        </p:nvSpPr>
        <p:spPr bwMode="auto">
          <a:xfrm>
            <a:off x="4949684" y="2625329"/>
            <a:ext cx="1939490" cy="1890712"/>
          </a:xfrm>
          <a:prstGeom prst="wedgeEllipseCallout">
            <a:avLst>
              <a:gd name="adj1" fmla="val 18769"/>
              <a:gd name="adj2" fmla="val -69144"/>
            </a:avLst>
          </a:prstGeom>
          <a:noFill/>
          <a:ln w="19050">
            <a:solidFill>
              <a:schemeClr val="tx1"/>
            </a:solidFill>
            <a:miter lim="800000"/>
          </a:ln>
          <a:effectLst>
            <a:outerShdw dist="35921" dir="2700000" algn="ctr" rotWithShape="0">
              <a:srgbClr val="990000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altLang="zh-CN" sz="2395" b="1"/>
              <a:t>1N?</a:t>
            </a:r>
          </a:p>
          <a:p>
            <a:pPr algn="ctr">
              <a:spcBef>
                <a:spcPct val="50000"/>
              </a:spcBef>
            </a:pPr>
            <a:r>
              <a:rPr lang="en-US" altLang="zh-CN" sz="2395" b="1"/>
              <a:t>5N?</a:t>
            </a:r>
          </a:p>
          <a:p>
            <a:pPr algn="ctr">
              <a:spcBef>
                <a:spcPct val="50000"/>
              </a:spcBef>
            </a:pPr>
            <a:r>
              <a:rPr lang="en-US" altLang="zh-CN" sz="2395" b="1"/>
              <a:t>10N?</a:t>
            </a:r>
          </a:p>
        </p:txBody>
      </p:sp>
      <p:grpSp>
        <p:nvGrpSpPr>
          <p:cNvPr id="2" name="组合 28676"/>
          <p:cNvGrpSpPr/>
          <p:nvPr/>
        </p:nvGrpSpPr>
        <p:grpSpPr bwMode="auto">
          <a:xfrm>
            <a:off x="1855766" y="0"/>
            <a:ext cx="3255445" cy="5170885"/>
            <a:chOff x="0" y="0"/>
            <a:chExt cx="2741" cy="4343"/>
          </a:xfrm>
        </p:grpSpPr>
        <p:pic>
          <p:nvPicPr>
            <p:cNvPr id="46085" name="图片 28677" descr="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36060"/>
            <a:stretch>
              <a:fillRect/>
            </a:stretch>
          </p:blipFill>
          <p:spPr bwMode="auto">
            <a:xfrm>
              <a:off x="0" y="0"/>
              <a:ext cx="1558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086" name="文本框 28678"/>
            <p:cNvSpPr txBox="1">
              <a:spLocks noChangeArrowheads="1"/>
            </p:cNvSpPr>
            <p:nvPr/>
          </p:nvSpPr>
          <p:spPr bwMode="auto">
            <a:xfrm>
              <a:off x="998" y="3916"/>
              <a:ext cx="1224" cy="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695" b="1">
                  <a:solidFill>
                    <a:srgbClr val="FF0000"/>
                  </a:solidFill>
                </a:rPr>
                <a:t>F= </a:t>
              </a:r>
              <a:r>
                <a:rPr lang="zh-CN" altLang="en-US" sz="2695" b="1">
                  <a:solidFill>
                    <a:srgbClr val="FF0000"/>
                  </a:solidFill>
                </a:rPr>
                <a:t>？</a:t>
              </a:r>
              <a:r>
                <a:rPr lang="en-US" altLang="zh-CN" sz="2695" b="1">
                  <a:solidFill>
                    <a:srgbClr val="FF0000"/>
                  </a:solidFill>
                </a:rPr>
                <a:t>N</a:t>
              </a:r>
            </a:p>
          </p:txBody>
        </p:sp>
        <p:sp>
          <p:nvSpPr>
            <p:cNvPr id="46087" name="圆角矩形标注 28679"/>
            <p:cNvSpPr>
              <a:spLocks noChangeArrowheads="1"/>
            </p:cNvSpPr>
            <p:nvPr/>
          </p:nvSpPr>
          <p:spPr bwMode="auto">
            <a:xfrm>
              <a:off x="1452" y="164"/>
              <a:ext cx="1289" cy="1022"/>
            </a:xfrm>
            <a:prstGeom prst="wedgeRoundRectCallout">
              <a:avLst>
                <a:gd name="adj1" fmla="val -77310"/>
                <a:gd name="adj2" fmla="val 69375"/>
                <a:gd name="adj3" fmla="val 16667"/>
              </a:avLst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r>
                <a:rPr lang="zh-CN" altLang="en-US" sz="1795"/>
                <a:t>               </a:t>
              </a:r>
            </a:p>
            <a:p>
              <a:r>
                <a:rPr lang="zh-CN" altLang="en-US" sz="2395" b="1"/>
                <a:t>这个力是多少</a:t>
              </a:r>
              <a:r>
                <a:rPr lang="en-US" altLang="zh-CN" sz="2395" b="1"/>
                <a:t>N</a:t>
              </a:r>
              <a:r>
                <a:rPr lang="zh-CN" altLang="en-US" sz="2395" b="1"/>
                <a:t>？</a:t>
              </a:r>
            </a:p>
            <a:p>
              <a:endParaRPr lang="zh-CN" altLang="en-US" sz="2095"/>
            </a:p>
          </p:txBody>
        </p:sp>
      </p:grpSp>
      <p:sp>
        <p:nvSpPr>
          <p:cNvPr id="46088" name="文本框 28680"/>
          <p:cNvSpPr txBox="1">
            <a:spLocks noChangeArrowheads="1"/>
          </p:cNvSpPr>
          <p:nvPr/>
        </p:nvSpPr>
        <p:spPr bwMode="auto">
          <a:xfrm>
            <a:off x="1467392" y="401242"/>
            <a:ext cx="410939" cy="1616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90">
                <a:solidFill>
                  <a:srgbClr val="FF6600"/>
                </a:solidFill>
                <a:ea typeface="华文行楷" panose="02010800040101010101" pitchFamily="2" charset="-122"/>
              </a:rPr>
              <a:t>说一说</a:t>
            </a:r>
          </a:p>
        </p:txBody>
      </p:sp>
      <p:sp>
        <p:nvSpPr>
          <p:cNvPr id="28682" name="文本框 28681"/>
          <p:cNvSpPr txBox="1">
            <a:spLocks noChangeArrowheads="1"/>
          </p:cNvSpPr>
          <p:nvPr/>
        </p:nvSpPr>
        <p:spPr bwMode="auto">
          <a:xfrm>
            <a:off x="3528026" y="4677967"/>
            <a:ext cx="620683" cy="507062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695">
                <a:solidFill>
                  <a:srgbClr val="000000"/>
                </a:solidFill>
              </a:rPr>
              <a:t>1.4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9697" descr="wlj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56576" y="842962"/>
            <a:ext cx="2287482" cy="275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图片 29698" descr="图片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63641" y="842964"/>
            <a:ext cx="1669885" cy="2645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文本框 29699"/>
          <p:cNvSpPr txBox="1">
            <a:spLocks noChangeArrowheads="1"/>
          </p:cNvSpPr>
          <p:nvPr/>
        </p:nvSpPr>
        <p:spPr bwMode="auto">
          <a:xfrm>
            <a:off x="284116" y="242533"/>
            <a:ext cx="1628316" cy="600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90" dirty="0">
                <a:solidFill>
                  <a:srgbClr val="FF6600"/>
                </a:solidFill>
                <a:ea typeface="华文行楷" panose="02010800040101010101" pitchFamily="2" charset="-122"/>
              </a:rPr>
              <a:t>看一看</a:t>
            </a:r>
          </a:p>
        </p:txBody>
      </p:sp>
      <p:sp>
        <p:nvSpPr>
          <p:cNvPr id="47108" name="文本框 29700"/>
          <p:cNvSpPr txBox="1">
            <a:spLocks noChangeArrowheads="1"/>
          </p:cNvSpPr>
          <p:nvPr/>
        </p:nvSpPr>
        <p:spPr bwMode="auto">
          <a:xfrm>
            <a:off x="1912115" y="103761"/>
            <a:ext cx="3668759" cy="7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b="1">
                <a:solidFill>
                  <a:srgbClr val="0000FF"/>
                </a:solidFill>
              </a:rPr>
              <a:t>这里有好多不同用途、不同形状的测力计！</a:t>
            </a:r>
          </a:p>
        </p:txBody>
      </p:sp>
      <p:grpSp>
        <p:nvGrpSpPr>
          <p:cNvPr id="2" name="组合 29701"/>
          <p:cNvGrpSpPr/>
          <p:nvPr/>
        </p:nvGrpSpPr>
        <p:grpSpPr bwMode="auto">
          <a:xfrm>
            <a:off x="1178785" y="842963"/>
            <a:ext cx="1994123" cy="3312205"/>
            <a:chOff x="0" y="0"/>
            <a:chExt cx="1270" cy="1481"/>
          </a:xfrm>
        </p:grpSpPr>
        <p:pic>
          <p:nvPicPr>
            <p:cNvPr id="47110" name="Picture 1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89" cy="1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111" name="Text Box 31"/>
            <p:cNvSpPr>
              <a:spLocks noChangeArrowheads="1"/>
            </p:cNvSpPr>
            <p:nvPr/>
          </p:nvSpPr>
          <p:spPr bwMode="auto">
            <a:xfrm>
              <a:off x="0" y="1315"/>
              <a:ext cx="1270" cy="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zh-CN"/>
            </a:p>
          </p:txBody>
        </p:sp>
      </p:grpSp>
      <p:sp>
        <p:nvSpPr>
          <p:cNvPr id="47112" name="文本框 29704"/>
          <p:cNvSpPr txBox="1">
            <a:spLocks noChangeArrowheads="1"/>
          </p:cNvSpPr>
          <p:nvPr/>
        </p:nvSpPr>
        <p:spPr bwMode="auto">
          <a:xfrm>
            <a:off x="2577878" y="897731"/>
            <a:ext cx="216159" cy="1480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微软雅黑" panose="020B0503020204020204" pitchFamily="34" charset="-122"/>
              </a:rPr>
              <a:t>管状测力计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内容占位符 8194" descr="2871079_160227022_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670707" y="703487"/>
            <a:ext cx="3029785" cy="2907548"/>
          </a:xfrm>
        </p:spPr>
      </p:pic>
      <p:sp>
        <p:nvSpPr>
          <p:cNvPr id="8196" name="文本框 8195"/>
          <p:cNvSpPr txBox="1">
            <a:spLocks noChangeArrowheads="1"/>
          </p:cNvSpPr>
          <p:nvPr/>
        </p:nvSpPr>
        <p:spPr bwMode="auto">
          <a:xfrm>
            <a:off x="1327246" y="3973116"/>
            <a:ext cx="6531081" cy="1015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990" dirty="0"/>
              <a:t>撑杆跳高要比普通跳高跳得高，它借助了什么？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330" y="703487"/>
            <a:ext cx="3818196" cy="290754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文本框 31745"/>
          <p:cNvSpPr txBox="1">
            <a:spLocks noChangeArrowheads="1"/>
          </p:cNvSpPr>
          <p:nvPr/>
        </p:nvSpPr>
        <p:spPr bwMode="auto">
          <a:xfrm>
            <a:off x="-223" y="68693"/>
            <a:ext cx="2020187" cy="600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90" dirty="0">
                <a:solidFill>
                  <a:srgbClr val="FF6600"/>
                </a:solidFill>
                <a:ea typeface="华文行楷" panose="02010800040101010101" pitchFamily="2" charset="-122"/>
              </a:rPr>
              <a:t>小结一下：</a:t>
            </a:r>
          </a:p>
        </p:txBody>
      </p:sp>
      <p:sp>
        <p:nvSpPr>
          <p:cNvPr id="48130" name="文本框 31746"/>
          <p:cNvSpPr txBox="1">
            <a:spLocks noChangeArrowheads="1"/>
          </p:cNvSpPr>
          <p:nvPr/>
        </p:nvSpPr>
        <p:spPr bwMode="auto">
          <a:xfrm>
            <a:off x="1285676" y="683596"/>
            <a:ext cx="6572650" cy="4164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/>
              <a:t>一、弹力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/>
              <a:t>1</a:t>
            </a:r>
            <a:r>
              <a:rPr lang="zh-CN" altLang="en-US" sz="2400" b="1" dirty="0"/>
              <a:t>、弹性和塑性：撤去外力后能否恢复原状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/>
              <a:t>2</a:t>
            </a:r>
            <a:r>
              <a:rPr lang="zh-CN" altLang="en-US" sz="2400" b="1" dirty="0"/>
              <a:t>、弹力的产生条件：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ym typeface="Wingdings" panose="05000000000000000000" pitchFamily="2" charset="2"/>
              </a:rPr>
              <a:t>（</a:t>
            </a:r>
            <a:r>
              <a:rPr lang="en-US" altLang="zh-CN" sz="2400" b="1" dirty="0">
                <a:sym typeface="Wingdings" panose="05000000000000000000" pitchFamily="2" charset="2"/>
              </a:rPr>
              <a:t>1</a:t>
            </a:r>
            <a:r>
              <a:rPr lang="zh-CN" altLang="en-US" sz="2400" b="1" dirty="0">
                <a:sym typeface="Wingdings" panose="05000000000000000000" pitchFamily="2" charset="2"/>
              </a:rPr>
              <a:t>）接触（</a:t>
            </a:r>
            <a:r>
              <a:rPr lang="en-US" altLang="zh-CN" sz="2400" b="1" dirty="0">
                <a:sym typeface="Wingdings" panose="05000000000000000000" pitchFamily="2" charset="2"/>
              </a:rPr>
              <a:t>2</a:t>
            </a:r>
            <a:r>
              <a:rPr lang="zh-CN" altLang="en-US" sz="2400" b="1" dirty="0">
                <a:sym typeface="Wingdings" panose="05000000000000000000" pitchFamily="2" charset="2"/>
              </a:rPr>
              <a:t>）</a:t>
            </a:r>
            <a:r>
              <a:rPr lang="zh-CN" altLang="en-US" sz="2400" b="1" dirty="0"/>
              <a:t>是否发生弹性形变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/>
              <a:t>二、弹簧测力计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/>
              <a:t>1</a:t>
            </a:r>
            <a:r>
              <a:rPr lang="zh-CN" altLang="en-US" sz="2400" b="1" dirty="0"/>
              <a:t>、原理：在弹性限度内，弹簧受到的拉力越大，弹簧的伸长就越长。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/>
              <a:t>2</a:t>
            </a:r>
            <a:r>
              <a:rPr lang="zh-CN" altLang="en-US" sz="2400" b="1" dirty="0"/>
              <a:t>、使用：看、调、测、读</a:t>
            </a:r>
          </a:p>
        </p:txBody>
      </p:sp>
    </p:spTree>
    <p:custDataLst>
      <p:tags r:id="rId1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1493520" y="205979"/>
            <a:ext cx="6156960" cy="672703"/>
          </a:xfrm>
        </p:spPr>
        <p:txBody>
          <a:bodyPr wrap="square" anchor="ctr"/>
          <a:lstStyle/>
          <a:p>
            <a:pPr fontAlgn="auto"/>
            <a:r>
              <a:rPr lang="zh-CN" altLang="en-US" sz="2095" noProof="1">
                <a:latin typeface="华文新魏" panose="02010800040101010101" pitchFamily="2" charset="-122"/>
                <a:ea typeface="华文新魏" panose="02010800040101010101" pitchFamily="2" charset="-122"/>
              </a:rPr>
              <a:t>思考练习：</a:t>
            </a:r>
            <a:r>
              <a:rPr lang="zh-CN" altLang="en-US" sz="1795" noProof="1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读出下列各测力计的读 数</a:t>
            </a:r>
          </a:p>
        </p:txBody>
      </p:sp>
      <p:pic>
        <p:nvPicPr>
          <p:cNvPr id="32773" name="Picture 5" descr="wps_clip_image-3124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3303" y="1059657"/>
            <a:ext cx="1509547" cy="2646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5" name="Picture 7" descr="wps_clip_image-3134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9121" y="3921919"/>
            <a:ext cx="3987060" cy="897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7" name="Picture 9" descr="wps_clip_image-3142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1887" y="627461"/>
            <a:ext cx="768433" cy="4407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5326180" y="1762125"/>
            <a:ext cx="807626" cy="36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795" b="1" u="sng">
                <a:solidFill>
                  <a:schemeClr val="tx2"/>
                </a:solidFill>
              </a:rPr>
              <a:t>1.80N</a:t>
            </a: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4357029" y="3381375"/>
            <a:ext cx="807626" cy="36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795" b="1" u="sng">
                <a:solidFill>
                  <a:schemeClr val="tx2"/>
                </a:solidFill>
              </a:rPr>
              <a:t>2.60N</a:t>
            </a:r>
          </a:p>
        </p:txBody>
      </p:sp>
      <p:sp>
        <p:nvSpPr>
          <p:cNvPr id="32781" name="Text Box 13"/>
          <p:cNvSpPr txBox="1">
            <a:spLocks noChangeArrowheads="1"/>
          </p:cNvSpPr>
          <p:nvPr/>
        </p:nvSpPr>
        <p:spPr bwMode="auto">
          <a:xfrm>
            <a:off x="3709741" y="1762125"/>
            <a:ext cx="807626" cy="36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795" b="1" u="sng">
                <a:solidFill>
                  <a:schemeClr val="tx2"/>
                </a:solidFill>
              </a:rPr>
              <a:t>2.6N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8" grpId="0"/>
      <p:bldP spid="32780" grpId="0"/>
      <p:bldP spid="3278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1642376" y="220191"/>
            <a:ext cx="3650944" cy="726281"/>
          </a:xfrm>
        </p:spPr>
        <p:txBody>
          <a:bodyPr wrap="square" anchor="ctr"/>
          <a:lstStyle/>
          <a:p>
            <a:pPr fontAlgn="auto"/>
            <a:r>
              <a:rPr lang="zh-CN" altLang="en-US" sz="1795" noProof="1">
                <a:solidFill>
                  <a:srgbClr val="820000"/>
                </a:solidFill>
                <a:ea typeface="华文隶书" panose="02010800040101010101" pitchFamily="2" charset="-122"/>
              </a:rPr>
              <a:t>概念辨析训练</a:t>
            </a:r>
          </a:p>
        </p:txBody>
      </p:sp>
      <p:sp>
        <p:nvSpPr>
          <p:cNvPr id="35843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1501836" y="844153"/>
            <a:ext cx="6490699" cy="1943100"/>
          </a:xfrm>
        </p:spPr>
        <p:txBody>
          <a:bodyPr>
            <a:normAutofit lnSpcReduction="10000"/>
          </a:bodyPr>
          <a:lstStyle/>
          <a:p>
            <a:r>
              <a:rPr lang="zh-CN" altLang="en-US" sz="2095" b="1" dirty="0">
                <a:solidFill>
                  <a:schemeClr val="tx2"/>
                </a:solidFill>
                <a:latin typeface="黑体" panose="02010609060101010101" pitchFamily="49" charset="-122"/>
              </a:rPr>
              <a:t>例题</a:t>
            </a:r>
            <a:r>
              <a:rPr lang="en-US" altLang="zh-CN" sz="2095" b="1" dirty="0">
                <a:solidFill>
                  <a:schemeClr val="tx2"/>
                </a:solidFill>
                <a:latin typeface="黑体" panose="02010609060101010101" pitchFamily="49" charset="-122"/>
              </a:rPr>
              <a:t>1.</a:t>
            </a:r>
            <a:r>
              <a:rPr lang="zh-CN" altLang="en-US" sz="209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下面对弹力的理解是正确还是错误的？</a:t>
            </a:r>
          </a:p>
          <a:p>
            <a:r>
              <a:rPr lang="en-US" altLang="zh-CN" sz="209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A.</a:t>
            </a:r>
            <a:r>
              <a:rPr lang="zh-CN" altLang="en-US" sz="209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物体只要发生形变就能产生弹力</a:t>
            </a:r>
          </a:p>
          <a:p>
            <a:r>
              <a:rPr lang="en-US" altLang="zh-CN" sz="209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 sz="209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发生弹性形变的物体要恢复原状产生了弹力</a:t>
            </a:r>
          </a:p>
          <a:p>
            <a:r>
              <a:rPr lang="en-US" altLang="zh-CN" sz="209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C.</a:t>
            </a:r>
            <a:r>
              <a:rPr lang="zh-CN" altLang="en-US" sz="209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弹力的产生主要是为了反抗自身的形变</a:t>
            </a:r>
          </a:p>
          <a:p>
            <a:r>
              <a:rPr lang="en-US" altLang="zh-CN" sz="209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D.</a:t>
            </a:r>
            <a:r>
              <a:rPr lang="zh-CN" altLang="en-US" sz="209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弹簧越长弹力越大，弹簧越短弹力越小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824885" y="2950369"/>
            <a:ext cx="5763836" cy="18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795" b="1">
                <a:latin typeface="仿宋_GB2312" pitchFamily="49" charset="-122"/>
                <a:ea typeface="仿宋_GB2312" pitchFamily="49" charset="-122"/>
              </a:rPr>
              <a:t>A</a:t>
            </a:r>
            <a:r>
              <a:rPr lang="zh-CN" altLang="en-US" sz="1795" b="1">
                <a:latin typeface="仿宋_GB2312" pitchFamily="49" charset="-122"/>
                <a:ea typeface="仿宋_GB2312" pitchFamily="49" charset="-122"/>
              </a:rPr>
              <a:t>错。必须发生弹性形变；</a:t>
            </a:r>
          </a:p>
          <a:p>
            <a:pPr>
              <a:spcBef>
                <a:spcPct val="50000"/>
              </a:spcBef>
            </a:pPr>
            <a:r>
              <a:rPr lang="en-US" altLang="zh-CN" sz="1795" b="1">
                <a:latin typeface="仿宋_GB2312" pitchFamily="49" charset="-122"/>
                <a:ea typeface="仿宋_GB2312" pitchFamily="49" charset="-122"/>
              </a:rPr>
              <a:t>B</a:t>
            </a:r>
            <a:r>
              <a:rPr lang="zh-CN" altLang="en-US" sz="1795" b="1">
                <a:latin typeface="仿宋_GB2312" pitchFamily="49" charset="-122"/>
                <a:ea typeface="仿宋_GB2312" pitchFamily="49" charset="-122"/>
              </a:rPr>
              <a:t>正确；</a:t>
            </a:r>
          </a:p>
          <a:p>
            <a:pPr>
              <a:spcBef>
                <a:spcPct val="50000"/>
              </a:spcBef>
            </a:pPr>
            <a:r>
              <a:rPr lang="en-US" altLang="zh-CN" sz="1795" b="1">
                <a:latin typeface="仿宋_GB2312" pitchFamily="49" charset="-122"/>
                <a:ea typeface="仿宋_GB2312" pitchFamily="49" charset="-122"/>
              </a:rPr>
              <a:t>C</a:t>
            </a:r>
            <a:r>
              <a:rPr lang="zh-CN" altLang="en-US" sz="1795" b="1">
                <a:latin typeface="仿宋_GB2312" pitchFamily="49" charset="-122"/>
                <a:ea typeface="仿宋_GB2312" pitchFamily="49" charset="-122"/>
              </a:rPr>
              <a:t>正确；</a:t>
            </a:r>
          </a:p>
          <a:p>
            <a:pPr>
              <a:spcBef>
                <a:spcPct val="50000"/>
              </a:spcBef>
            </a:pPr>
            <a:r>
              <a:rPr lang="en-US" altLang="zh-CN" sz="1795" b="1">
                <a:latin typeface="仿宋_GB2312" pitchFamily="49" charset="-122"/>
                <a:ea typeface="仿宋_GB2312" pitchFamily="49" charset="-122"/>
              </a:rPr>
              <a:t>D</a:t>
            </a:r>
            <a:r>
              <a:rPr lang="zh-CN" altLang="en-US" sz="1795" b="1">
                <a:latin typeface="仿宋_GB2312" pitchFamily="49" charset="-122"/>
                <a:ea typeface="仿宋_GB2312" pitchFamily="49" charset="-122"/>
              </a:rPr>
              <a:t>错。弹簧在伸长情况下，伸得越长弹力越大；在压缩状态下，缩得越短，弹力越大。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  <p:bldP spid="3584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1312369" y="327069"/>
            <a:ext cx="6047693" cy="857250"/>
          </a:xfrm>
        </p:spPr>
        <p:txBody>
          <a:bodyPr wrap="square" anchor="ctr"/>
          <a:lstStyle/>
          <a:p>
            <a:pPr fontAlgn="auto"/>
            <a:r>
              <a:rPr lang="zh-CN" altLang="en-US" sz="1800" b="1" noProof="1">
                <a:latin typeface="黑体" panose="02010609060101010101" pitchFamily="49" charset="-122"/>
              </a:rPr>
              <a:t>例题</a:t>
            </a:r>
            <a:r>
              <a:rPr lang="en-US" altLang="zh-CN" sz="1800" b="1" noProof="1">
                <a:latin typeface="黑体" panose="02010609060101010101" pitchFamily="49" charset="-122"/>
              </a:rPr>
              <a:t>2.</a:t>
            </a:r>
            <a:r>
              <a:rPr lang="en-US" altLang="zh-CN" sz="1800" b="1" noProof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1800" b="1" noProof="1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分析以下现象中，哪些是弹力在起作用，是怎样作用的？</a:t>
            </a:r>
          </a:p>
        </p:txBody>
      </p:sp>
      <p:sp>
        <p:nvSpPr>
          <p:cNvPr id="51202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1555281" y="1006078"/>
            <a:ext cx="6099951" cy="1965722"/>
          </a:xfrm>
        </p:spPr>
        <p:txBody>
          <a:bodyPr/>
          <a:lstStyle/>
          <a:p>
            <a:r>
              <a:rPr lang="en-US" altLang="zh-CN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A.</a:t>
            </a:r>
            <a:r>
              <a:rPr lang="zh-CN" altLang="en-US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物体静止在桌面上</a:t>
            </a:r>
          </a:p>
          <a:p>
            <a:r>
              <a:rPr lang="en-US" altLang="zh-CN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栓细线的小球被悬挂在墙壁钉子上</a:t>
            </a:r>
          </a:p>
          <a:p>
            <a:r>
              <a:rPr lang="en-US" altLang="zh-CN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C.</a:t>
            </a:r>
            <a:r>
              <a:rPr lang="zh-CN" altLang="en-US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卫星绕地球运行</a:t>
            </a:r>
          </a:p>
          <a:p>
            <a:r>
              <a:rPr lang="en-US" altLang="zh-CN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D.</a:t>
            </a:r>
            <a:r>
              <a:rPr lang="zh-CN" altLang="en-US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射出的箭在水平运动</a:t>
            </a:r>
          </a:p>
          <a:p>
            <a:r>
              <a:rPr lang="en-US" altLang="zh-CN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E.</a:t>
            </a:r>
            <a:r>
              <a:rPr lang="zh-CN" altLang="en-US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乒乓球在桌面上被球拍来回击打</a:t>
            </a:r>
          </a:p>
        </p:txBody>
      </p:sp>
      <p:pic>
        <p:nvPicPr>
          <p:cNvPr id="51203" name="Picture 5" descr="wps_clip_image-23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1836" y="2895601"/>
            <a:ext cx="2747115" cy="2031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4" name="Picture 7" descr="wps_clip_image-243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64655" y="3274219"/>
            <a:ext cx="2693670" cy="1489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1608727" y="248615"/>
            <a:ext cx="900265" cy="564356"/>
          </a:xfrm>
        </p:spPr>
        <p:txBody>
          <a:bodyPr wrap="square" anchor="ctr"/>
          <a:lstStyle/>
          <a:p>
            <a:pPr fontAlgn="auto"/>
            <a:r>
              <a:rPr lang="zh-CN" altLang="en-US" sz="2095" noProof="1">
                <a:ea typeface="华文新魏" panose="02010800040101010101" pitchFamily="2" charset="-122"/>
              </a:rPr>
              <a:t>解析</a:t>
            </a:r>
          </a:p>
        </p:txBody>
      </p:sp>
      <p:sp>
        <p:nvSpPr>
          <p:cNvPr id="52226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1608727" y="735807"/>
            <a:ext cx="6099951" cy="3374231"/>
          </a:xfrm>
        </p:spPr>
        <p:txBody>
          <a:bodyPr>
            <a:normAutofit lnSpcReduction="10000"/>
          </a:bodyPr>
          <a:lstStyle/>
          <a:p>
            <a:r>
              <a:rPr lang="en-US" altLang="zh-CN" b="1" dirty="0">
                <a:latin typeface="仿宋_GB2312" pitchFamily="49" charset="-122"/>
                <a:ea typeface="仿宋_GB2312" pitchFamily="49" charset="-122"/>
              </a:rPr>
              <a:t>A.</a:t>
            </a:r>
            <a:r>
              <a:rPr lang="zh-CN" altLang="en-US" b="1" dirty="0">
                <a:latin typeface="仿宋_GB2312" pitchFamily="49" charset="-122"/>
                <a:ea typeface="仿宋_GB2312" pitchFamily="49" charset="-122"/>
              </a:rPr>
              <a:t>桌面产生向上的弹力；</a:t>
            </a:r>
          </a:p>
          <a:p>
            <a:r>
              <a:rPr lang="en-US" altLang="zh-CN" b="1" dirty="0">
                <a:latin typeface="仿宋_GB2312" pitchFamily="49" charset="-122"/>
                <a:ea typeface="仿宋_GB2312" pitchFamily="49" charset="-122"/>
              </a:rPr>
              <a:t>B.</a:t>
            </a:r>
            <a:r>
              <a:rPr lang="zh-CN" altLang="en-US" b="1" dirty="0">
                <a:latin typeface="仿宋_GB2312" pitchFamily="49" charset="-122"/>
                <a:ea typeface="仿宋_GB2312" pitchFamily="49" charset="-122"/>
              </a:rPr>
              <a:t>细线有向上的弹力；</a:t>
            </a:r>
          </a:p>
          <a:p>
            <a:r>
              <a:rPr lang="en-US" altLang="zh-CN" b="1" dirty="0">
                <a:latin typeface="仿宋_GB2312" pitchFamily="49" charset="-122"/>
                <a:ea typeface="仿宋_GB2312" pitchFamily="49" charset="-122"/>
              </a:rPr>
              <a:t>C.</a:t>
            </a:r>
            <a:r>
              <a:rPr lang="zh-CN" altLang="en-US" b="1" dirty="0">
                <a:latin typeface="仿宋_GB2312" pitchFamily="49" charset="-122"/>
                <a:ea typeface="仿宋_GB2312" pitchFamily="49" charset="-122"/>
              </a:rPr>
              <a:t>不是；</a:t>
            </a:r>
          </a:p>
          <a:p>
            <a:r>
              <a:rPr lang="en-US" altLang="zh-CN" b="1" dirty="0">
                <a:latin typeface="仿宋_GB2312" pitchFamily="49" charset="-122"/>
                <a:ea typeface="仿宋_GB2312" pitchFamily="49" charset="-122"/>
              </a:rPr>
              <a:t>D.</a:t>
            </a:r>
            <a:r>
              <a:rPr lang="zh-CN" altLang="en-US" b="1" dirty="0">
                <a:latin typeface="仿宋_GB2312" pitchFamily="49" charset="-122"/>
                <a:ea typeface="仿宋_GB2312" pitchFamily="49" charset="-122"/>
              </a:rPr>
              <a:t>箭已离开弓，不再受弹力；</a:t>
            </a:r>
            <a:endParaRPr lang="en-US" altLang="zh-CN" b="1" dirty="0">
              <a:latin typeface="仿宋_GB2312" pitchFamily="49" charset="-122"/>
              <a:ea typeface="仿宋_GB2312" pitchFamily="49" charset="-122"/>
            </a:endParaRPr>
          </a:p>
          <a:p>
            <a:r>
              <a:rPr lang="en-US" altLang="zh-CN" b="1" dirty="0">
                <a:latin typeface="仿宋_GB2312" pitchFamily="49" charset="-122"/>
                <a:ea typeface="仿宋_GB2312" pitchFamily="49" charset="-122"/>
              </a:rPr>
              <a:t>E.</a:t>
            </a:r>
            <a:r>
              <a:rPr lang="zh-CN" altLang="en-US" b="1" dirty="0">
                <a:latin typeface="仿宋_GB2312" pitchFamily="49" charset="-122"/>
                <a:ea typeface="仿宋_GB2312" pitchFamily="49" charset="-122"/>
              </a:rPr>
              <a:t>球拍和桌面对球都有弹力作用。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文本框 68609"/>
          <p:cNvSpPr txBox="1">
            <a:spLocks noChangeArrowheads="1"/>
          </p:cNvSpPr>
          <p:nvPr/>
        </p:nvSpPr>
        <p:spPr bwMode="auto">
          <a:xfrm>
            <a:off x="1878330" y="1784747"/>
            <a:ext cx="5491856" cy="1574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90000"/>
              </a:lnSpc>
            </a:pPr>
            <a:r>
              <a:rPr lang="en-US" altLang="zh-CN" sz="1795" b="1" dirty="0">
                <a:latin typeface="宋体" panose="02010600030101010101" pitchFamily="2" charset="-122"/>
              </a:rPr>
              <a:t>1.</a:t>
            </a:r>
            <a:r>
              <a:rPr lang="zh-CN" altLang="en-US" sz="1795" b="1" dirty="0">
                <a:latin typeface="宋体" panose="02010600030101010101" pitchFamily="2" charset="-122"/>
              </a:rPr>
              <a:t>在物理实验室中常用</a:t>
            </a:r>
            <a:r>
              <a:rPr lang="en-US" altLang="zh-CN" sz="1795" b="1" dirty="0">
                <a:latin typeface="宋体" panose="02010600030101010101" pitchFamily="2" charset="-122"/>
              </a:rPr>
              <a:t>____________</a:t>
            </a:r>
            <a:r>
              <a:rPr lang="zh-CN" altLang="en-US" sz="1795" b="1" dirty="0">
                <a:latin typeface="宋体" panose="02010600030101010101" pitchFamily="2" charset="-122"/>
              </a:rPr>
              <a:t>测量力的大小</a:t>
            </a:r>
            <a:r>
              <a:rPr lang="en-US" altLang="zh-CN" sz="1795" b="1" dirty="0">
                <a:latin typeface="宋体" panose="02010600030101010101" pitchFamily="2" charset="-122"/>
              </a:rPr>
              <a:t>,</a:t>
            </a:r>
            <a:r>
              <a:rPr lang="zh-CN" altLang="en-US" sz="1795" b="1" dirty="0">
                <a:latin typeface="宋体" panose="02010600030101010101" pitchFamily="2" charset="-122"/>
              </a:rPr>
              <a:t>它是利用</a:t>
            </a:r>
            <a:r>
              <a:rPr lang="en-US" altLang="zh-CN" sz="1795" b="1" dirty="0">
                <a:latin typeface="宋体" panose="02010600030101010101" pitchFamily="2" charset="-122"/>
              </a:rPr>
              <a:t>_____________________________</a:t>
            </a:r>
            <a:r>
              <a:rPr lang="en-US" altLang="zh-CN" sz="1795" b="1" u="sng" dirty="0">
                <a:latin typeface="宋体" panose="02010600030101010101" pitchFamily="2" charset="-122"/>
              </a:rPr>
              <a:t>        </a:t>
            </a:r>
            <a:r>
              <a:rPr lang="zh-CN" altLang="en-US" sz="1795" b="1" dirty="0">
                <a:latin typeface="宋体" panose="02010600030101010101" pitchFamily="2" charset="-122"/>
              </a:rPr>
              <a:t>的原理制成的</a:t>
            </a:r>
            <a:r>
              <a:rPr lang="en-US" altLang="zh-CN" sz="1795" b="1" dirty="0">
                <a:latin typeface="宋体" panose="02010600030101010101" pitchFamily="2" charset="-122"/>
              </a:rPr>
              <a:t>.</a:t>
            </a:r>
            <a:r>
              <a:rPr lang="zh-CN" altLang="en-US" sz="1795" b="1" dirty="0">
                <a:latin typeface="宋体" panose="02010600030101010101" pitchFamily="2" charset="-122"/>
              </a:rPr>
              <a:t>加在它两边的力不能超过它</a:t>
            </a:r>
            <a:r>
              <a:rPr lang="en-US" altLang="zh-CN" sz="1795" b="1" dirty="0">
                <a:latin typeface="宋体" panose="02010600030101010101" pitchFamily="2" charset="-122"/>
              </a:rPr>
              <a:t>_______</a:t>
            </a:r>
            <a:r>
              <a:rPr lang="zh-CN" altLang="en-US" sz="1795" b="1" dirty="0"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68611" name="文本框 68610"/>
          <p:cNvSpPr txBox="1">
            <a:spLocks noChangeArrowheads="1"/>
          </p:cNvSpPr>
          <p:nvPr/>
        </p:nvSpPr>
        <p:spPr bwMode="auto">
          <a:xfrm>
            <a:off x="4288145" y="1972866"/>
            <a:ext cx="1495295" cy="36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795" b="1">
                <a:solidFill>
                  <a:srgbClr val="FF0000"/>
                </a:solidFill>
                <a:ea typeface="楷体_GB2312" pitchFamily="49" charset="-122"/>
              </a:rPr>
              <a:t>弹簧测力计</a:t>
            </a:r>
          </a:p>
        </p:txBody>
      </p:sp>
      <p:sp>
        <p:nvSpPr>
          <p:cNvPr id="68612" name="文本框 68611"/>
          <p:cNvSpPr txBox="1">
            <a:spLocks noChangeArrowheads="1"/>
          </p:cNvSpPr>
          <p:nvPr/>
        </p:nvSpPr>
        <p:spPr bwMode="auto">
          <a:xfrm>
            <a:off x="6133807" y="2950369"/>
            <a:ext cx="887200" cy="36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795" b="1">
                <a:solidFill>
                  <a:srgbClr val="FF0000"/>
                </a:solidFill>
                <a:ea typeface="楷体_GB2312" pitchFamily="49" charset="-122"/>
              </a:rPr>
              <a:t>量程</a:t>
            </a:r>
          </a:p>
        </p:txBody>
      </p:sp>
      <p:sp>
        <p:nvSpPr>
          <p:cNvPr id="68613" name="文本框 68612"/>
          <p:cNvSpPr txBox="1">
            <a:spLocks noChangeArrowheads="1"/>
          </p:cNvSpPr>
          <p:nvPr/>
        </p:nvSpPr>
        <p:spPr bwMode="auto">
          <a:xfrm>
            <a:off x="2885489" y="2449116"/>
            <a:ext cx="5032147" cy="36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795" b="1">
                <a:solidFill>
                  <a:srgbClr val="FF0000"/>
                </a:solidFill>
                <a:ea typeface="楷体_GB2312" pitchFamily="49" charset="-122"/>
              </a:rPr>
              <a:t>在弹性限度内，弹簧的伸长和受到的拉力成正比</a:t>
            </a:r>
          </a:p>
        </p:txBody>
      </p:sp>
      <p:pic>
        <p:nvPicPr>
          <p:cNvPr id="53253" name="Picture 49" descr="课堂练习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4872" y="970360"/>
            <a:ext cx="3139052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/>
      <p:bldP spid="68612" grpId="0"/>
      <p:bldP spid="6861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文本框 69633"/>
          <p:cNvSpPr txBox="1">
            <a:spLocks noChangeArrowheads="1"/>
          </p:cNvSpPr>
          <p:nvPr/>
        </p:nvSpPr>
        <p:spPr bwMode="auto">
          <a:xfrm>
            <a:off x="1716806" y="1133474"/>
            <a:ext cx="5926549" cy="2993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2095" b="1" dirty="0">
                <a:latin typeface="宋体" panose="02010600030101010101" pitchFamily="2" charset="-122"/>
              </a:rPr>
              <a:t>2.</a:t>
            </a:r>
            <a:r>
              <a:rPr lang="zh-CN" altLang="en-US" sz="2095" b="1" dirty="0">
                <a:latin typeface="宋体" panose="02010600030101010101" pitchFamily="2" charset="-122"/>
              </a:rPr>
              <a:t>使用弹簧测力计不必要的是</a:t>
            </a:r>
            <a:r>
              <a:rPr lang="en-US" altLang="zh-CN" sz="2095" b="1" dirty="0">
                <a:latin typeface="宋体" panose="02010600030101010101" pitchFamily="2" charset="-122"/>
              </a:rPr>
              <a:t>(     )</a:t>
            </a:r>
          </a:p>
          <a:p>
            <a:pPr>
              <a:lnSpc>
                <a:spcPct val="180000"/>
              </a:lnSpc>
            </a:pPr>
            <a:r>
              <a:rPr lang="en-US" altLang="zh-CN" sz="2095" b="1" dirty="0">
                <a:latin typeface="宋体" panose="02010600030101010101" pitchFamily="2" charset="-122"/>
              </a:rPr>
              <a:t>A.</a:t>
            </a:r>
            <a:r>
              <a:rPr lang="zh-CN" altLang="en-US" sz="2095" b="1" dirty="0">
                <a:latin typeface="宋体" panose="02010600030101010101" pitchFamily="2" charset="-122"/>
              </a:rPr>
              <a:t>弹簧测力计竖直或水平放置，不得倾斜</a:t>
            </a:r>
          </a:p>
          <a:p>
            <a:pPr>
              <a:lnSpc>
                <a:spcPct val="180000"/>
              </a:lnSpc>
            </a:pPr>
            <a:r>
              <a:rPr lang="en-US" altLang="zh-CN" sz="2095" b="1" dirty="0">
                <a:latin typeface="宋体" panose="02010600030101010101" pitchFamily="2" charset="-122"/>
              </a:rPr>
              <a:t>B.</a:t>
            </a:r>
            <a:r>
              <a:rPr lang="zh-CN" altLang="en-US" sz="2095" b="1" dirty="0">
                <a:latin typeface="宋体" panose="02010600030101010101" pitchFamily="2" charset="-122"/>
              </a:rPr>
              <a:t>使用前指针要“校零”</a:t>
            </a:r>
          </a:p>
          <a:p>
            <a:pPr>
              <a:lnSpc>
                <a:spcPct val="180000"/>
              </a:lnSpc>
            </a:pPr>
            <a:r>
              <a:rPr lang="en-US" altLang="zh-CN" sz="2095" b="1" dirty="0">
                <a:latin typeface="宋体" panose="02010600030101010101" pitchFamily="2" charset="-122"/>
              </a:rPr>
              <a:t>C.</a:t>
            </a:r>
            <a:r>
              <a:rPr lang="zh-CN" altLang="en-US" sz="2095" b="1" dirty="0">
                <a:latin typeface="宋体" panose="02010600030101010101" pitchFamily="2" charset="-122"/>
              </a:rPr>
              <a:t>使用过程中，弹簧、指针不得与外壳有摩擦</a:t>
            </a:r>
          </a:p>
          <a:p>
            <a:pPr>
              <a:lnSpc>
                <a:spcPct val="180000"/>
              </a:lnSpc>
            </a:pPr>
            <a:r>
              <a:rPr lang="en-US" altLang="zh-CN" sz="2095" b="1" dirty="0">
                <a:latin typeface="宋体" panose="02010600030101010101" pitchFamily="2" charset="-122"/>
              </a:rPr>
              <a:t>D.</a:t>
            </a:r>
            <a:r>
              <a:rPr lang="zh-CN" altLang="en-US" sz="2095" b="1" dirty="0">
                <a:latin typeface="宋体" panose="02010600030101010101" pitchFamily="2" charset="-122"/>
              </a:rPr>
              <a:t>拉力不得超过弹簧测力计所能承受的最大的力</a:t>
            </a:r>
          </a:p>
        </p:txBody>
      </p:sp>
      <p:sp>
        <p:nvSpPr>
          <p:cNvPr id="69635" name="文本框 69634"/>
          <p:cNvSpPr txBox="1">
            <a:spLocks noChangeArrowheads="1"/>
          </p:cNvSpPr>
          <p:nvPr/>
        </p:nvSpPr>
        <p:spPr bwMode="auto">
          <a:xfrm>
            <a:off x="5595785" y="1364456"/>
            <a:ext cx="377684" cy="41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95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文本框 70657"/>
          <p:cNvSpPr txBox="1">
            <a:spLocks noChangeArrowheads="1"/>
          </p:cNvSpPr>
          <p:nvPr/>
        </p:nvSpPr>
        <p:spPr bwMode="auto">
          <a:xfrm>
            <a:off x="1277363" y="1048941"/>
            <a:ext cx="6417141" cy="300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695" b="1" dirty="0">
                <a:solidFill>
                  <a:srgbClr val="001E1D"/>
                </a:solidFill>
              </a:rPr>
              <a:t>3</a:t>
            </a:r>
            <a:r>
              <a:rPr lang="zh-CN" altLang="en-US" sz="2695" b="1" dirty="0">
                <a:solidFill>
                  <a:srgbClr val="001E1D"/>
                </a:solidFill>
              </a:rPr>
              <a:t>、下列关于弹力产生条件的说法中，</a:t>
            </a:r>
          </a:p>
          <a:p>
            <a:r>
              <a:rPr lang="zh-CN" altLang="en-US" sz="2695" b="1" dirty="0">
                <a:solidFill>
                  <a:srgbClr val="001E1D"/>
                </a:solidFill>
              </a:rPr>
              <a:t> 正确的是（      ）</a:t>
            </a:r>
          </a:p>
          <a:p>
            <a:r>
              <a:rPr lang="zh-CN" altLang="en-US" sz="2695" b="1" dirty="0">
                <a:solidFill>
                  <a:srgbClr val="001E1D"/>
                </a:solidFill>
              </a:rPr>
              <a:t> </a:t>
            </a:r>
            <a:r>
              <a:rPr lang="en-US" altLang="zh-CN" sz="2695" b="1" dirty="0">
                <a:solidFill>
                  <a:srgbClr val="001E1D"/>
                </a:solidFill>
              </a:rPr>
              <a:t>A</a:t>
            </a:r>
            <a:r>
              <a:rPr lang="zh-CN" altLang="en-US" sz="2695" b="1" dirty="0">
                <a:solidFill>
                  <a:srgbClr val="001E1D"/>
                </a:solidFill>
              </a:rPr>
              <a:t>、物体间不相互接触，也能产生弹力。</a:t>
            </a:r>
          </a:p>
          <a:p>
            <a:r>
              <a:rPr lang="zh-CN" altLang="en-US" sz="2695" b="1" dirty="0">
                <a:solidFill>
                  <a:srgbClr val="001E1D"/>
                </a:solidFill>
              </a:rPr>
              <a:t> </a:t>
            </a:r>
            <a:r>
              <a:rPr lang="en-US" altLang="zh-CN" sz="2695" b="1" dirty="0">
                <a:solidFill>
                  <a:srgbClr val="001E1D"/>
                </a:solidFill>
              </a:rPr>
              <a:t>B</a:t>
            </a:r>
            <a:r>
              <a:rPr lang="zh-CN" altLang="en-US" sz="2695" b="1" dirty="0">
                <a:solidFill>
                  <a:srgbClr val="001E1D"/>
                </a:solidFill>
              </a:rPr>
              <a:t>、只要两物体接触就一定会产生弹力。</a:t>
            </a:r>
          </a:p>
          <a:p>
            <a:r>
              <a:rPr lang="zh-CN" altLang="en-US" sz="2695" b="1" dirty="0">
                <a:solidFill>
                  <a:srgbClr val="001E1D"/>
                </a:solidFill>
              </a:rPr>
              <a:t> </a:t>
            </a:r>
            <a:r>
              <a:rPr lang="en-US" altLang="zh-CN" sz="2695" b="1" dirty="0">
                <a:solidFill>
                  <a:srgbClr val="001E1D"/>
                </a:solidFill>
              </a:rPr>
              <a:t>C</a:t>
            </a:r>
            <a:r>
              <a:rPr lang="zh-CN" altLang="en-US" sz="2695" b="1" dirty="0">
                <a:solidFill>
                  <a:srgbClr val="001E1D"/>
                </a:solidFill>
              </a:rPr>
              <a:t>、只有弹簧才能产生弹力。</a:t>
            </a:r>
          </a:p>
          <a:p>
            <a:r>
              <a:rPr lang="zh-CN" altLang="en-US" sz="2695" b="1" dirty="0">
                <a:solidFill>
                  <a:srgbClr val="001E1D"/>
                </a:solidFill>
              </a:rPr>
              <a:t> </a:t>
            </a:r>
            <a:r>
              <a:rPr lang="en-US" altLang="zh-CN" sz="2695" b="1" dirty="0">
                <a:solidFill>
                  <a:srgbClr val="001E1D"/>
                </a:solidFill>
              </a:rPr>
              <a:t>D</a:t>
            </a:r>
            <a:r>
              <a:rPr lang="zh-CN" altLang="en-US" sz="2695" b="1" dirty="0">
                <a:solidFill>
                  <a:srgbClr val="001E1D"/>
                </a:solidFill>
              </a:rPr>
              <a:t>、两个物体直接接触且互相挤压发生</a:t>
            </a:r>
          </a:p>
          <a:p>
            <a:r>
              <a:rPr lang="zh-CN" altLang="en-US" sz="2695" b="1" dirty="0">
                <a:solidFill>
                  <a:srgbClr val="001E1D"/>
                </a:solidFill>
              </a:rPr>
              <a:t>       弹性形变时才会产生弹力。</a:t>
            </a:r>
          </a:p>
        </p:txBody>
      </p:sp>
      <p:pic>
        <p:nvPicPr>
          <p:cNvPr id="55298" name="图片 7065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1467" y="0"/>
            <a:ext cx="798124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299" name="图片 7065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4409" y="0"/>
            <a:ext cx="798124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0" name="图片 7066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1467" y="4605337"/>
            <a:ext cx="798124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1" name="图片 7066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4409" y="4605337"/>
            <a:ext cx="798124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63" name="矩形 70662"/>
          <p:cNvSpPr>
            <a:spLocks noChangeArrowheads="1"/>
          </p:cNvSpPr>
          <p:nvPr/>
        </p:nvSpPr>
        <p:spPr bwMode="auto">
          <a:xfrm>
            <a:off x="3260796" y="1428750"/>
            <a:ext cx="402674" cy="50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695" b="1">
                <a:solidFill>
                  <a:srgbClr val="FF0000"/>
                </a:solidFill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6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文本框 73732"/>
          <p:cNvSpPr txBox="1">
            <a:spLocks noChangeArrowheads="1"/>
          </p:cNvSpPr>
          <p:nvPr/>
        </p:nvSpPr>
        <p:spPr bwMode="auto">
          <a:xfrm>
            <a:off x="1317066" y="793891"/>
            <a:ext cx="6357679" cy="1387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95" b="1" dirty="0"/>
              <a:t>4.</a:t>
            </a:r>
            <a:r>
              <a:rPr lang="zh-CN" altLang="en-US" sz="2095" b="1" dirty="0"/>
              <a:t>木块在水平面上运动时</a:t>
            </a:r>
            <a:r>
              <a:rPr lang="en-US" altLang="zh-CN" sz="2095" b="1" dirty="0"/>
              <a:t>,</a:t>
            </a:r>
            <a:r>
              <a:rPr lang="zh-CN" altLang="en-US" sz="2095" b="1" dirty="0"/>
              <a:t>下列力中是弹力的是</a:t>
            </a:r>
            <a:r>
              <a:rPr lang="en-US" altLang="zh-CN" sz="2095" b="1" dirty="0"/>
              <a:t>(        )</a:t>
            </a:r>
          </a:p>
          <a:p>
            <a:pPr>
              <a:spcBef>
                <a:spcPct val="50000"/>
              </a:spcBef>
            </a:pPr>
            <a:r>
              <a:rPr lang="en-US" altLang="zh-CN" sz="2095" b="1" dirty="0"/>
              <a:t>A </a:t>
            </a:r>
            <a:r>
              <a:rPr lang="zh-CN" altLang="en-US" sz="2095" b="1" dirty="0"/>
              <a:t>木块对水平面的压力    </a:t>
            </a:r>
            <a:r>
              <a:rPr lang="en-US" altLang="zh-CN" sz="2095" b="1" dirty="0"/>
              <a:t>B </a:t>
            </a:r>
            <a:r>
              <a:rPr lang="zh-CN" altLang="en-US" sz="2095" b="1" dirty="0"/>
              <a:t>水平面对木块的支持力</a:t>
            </a:r>
          </a:p>
          <a:p>
            <a:pPr>
              <a:spcBef>
                <a:spcPct val="50000"/>
              </a:spcBef>
            </a:pPr>
            <a:r>
              <a:rPr lang="en-US" altLang="zh-CN" sz="2095" b="1" dirty="0"/>
              <a:t>C </a:t>
            </a:r>
            <a:r>
              <a:rPr lang="zh-CN" altLang="en-US" sz="2095" b="1" dirty="0"/>
              <a:t>木块受到的阻力           </a:t>
            </a:r>
            <a:r>
              <a:rPr lang="en-US" altLang="zh-CN" sz="2095" b="1" dirty="0"/>
              <a:t>D </a:t>
            </a:r>
            <a:r>
              <a:rPr lang="zh-CN" altLang="en-US" sz="2095" b="1" dirty="0"/>
              <a:t>木块受到的重力</a:t>
            </a:r>
          </a:p>
        </p:txBody>
      </p:sp>
      <p:sp>
        <p:nvSpPr>
          <p:cNvPr id="73734" name="文本框 73733"/>
          <p:cNvSpPr txBox="1">
            <a:spLocks noChangeArrowheads="1"/>
          </p:cNvSpPr>
          <p:nvPr/>
        </p:nvSpPr>
        <p:spPr bwMode="auto">
          <a:xfrm>
            <a:off x="1317178" y="2366740"/>
            <a:ext cx="6545333" cy="2354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95" b="1" dirty="0"/>
              <a:t>5.</a:t>
            </a:r>
            <a:r>
              <a:rPr lang="zh-CN" altLang="en-US" sz="2095" b="1" dirty="0"/>
              <a:t>关于弹力</a:t>
            </a:r>
            <a:r>
              <a:rPr lang="en-US" altLang="zh-CN" sz="2095" b="1" dirty="0"/>
              <a:t>,</a:t>
            </a:r>
            <a:r>
              <a:rPr lang="zh-CN" altLang="en-US" sz="2095" b="1" dirty="0"/>
              <a:t>下列叙述正确的是</a:t>
            </a:r>
            <a:r>
              <a:rPr lang="en-US" altLang="zh-CN" sz="2095" b="1" dirty="0"/>
              <a:t>(      )</a:t>
            </a:r>
          </a:p>
          <a:p>
            <a:pPr>
              <a:spcBef>
                <a:spcPct val="50000"/>
              </a:spcBef>
            </a:pPr>
            <a:r>
              <a:rPr lang="en-US" altLang="zh-CN" sz="2095" b="1" dirty="0"/>
              <a:t> A</a:t>
            </a:r>
            <a:r>
              <a:rPr lang="zh-CN" altLang="en-US" sz="2095" b="1" dirty="0"/>
              <a:t>、物体发生形变时产生的力叫弹力</a:t>
            </a:r>
          </a:p>
          <a:p>
            <a:pPr>
              <a:spcBef>
                <a:spcPct val="50000"/>
              </a:spcBef>
            </a:pPr>
            <a:r>
              <a:rPr lang="zh-CN" altLang="en-US" sz="2095" b="1" dirty="0"/>
              <a:t> </a:t>
            </a:r>
            <a:r>
              <a:rPr lang="en-US" altLang="zh-CN" sz="2095" b="1" dirty="0"/>
              <a:t>B</a:t>
            </a:r>
            <a:r>
              <a:rPr lang="zh-CN" altLang="en-US" sz="2095" b="1" dirty="0"/>
              <a:t>、不相互接触的物体间也可产生弹力 </a:t>
            </a:r>
          </a:p>
          <a:p>
            <a:pPr>
              <a:spcBef>
                <a:spcPct val="50000"/>
              </a:spcBef>
            </a:pPr>
            <a:r>
              <a:rPr lang="zh-CN" altLang="en-US" sz="2095" b="1" dirty="0"/>
              <a:t> </a:t>
            </a:r>
            <a:r>
              <a:rPr lang="en-US" altLang="zh-CN" sz="2095" b="1" dirty="0"/>
              <a:t>C</a:t>
            </a:r>
            <a:r>
              <a:rPr lang="zh-CN" altLang="en-US" sz="2095" b="1" dirty="0"/>
              <a:t>、拉力不属于弹力               </a:t>
            </a:r>
          </a:p>
          <a:p>
            <a:pPr>
              <a:spcBef>
                <a:spcPct val="50000"/>
              </a:spcBef>
            </a:pPr>
            <a:r>
              <a:rPr lang="zh-CN" altLang="en-US" sz="2095" b="1" dirty="0"/>
              <a:t> </a:t>
            </a:r>
            <a:r>
              <a:rPr lang="en-US" altLang="zh-CN" sz="2095" b="1" dirty="0"/>
              <a:t>D</a:t>
            </a:r>
            <a:r>
              <a:rPr lang="zh-CN" altLang="en-US" sz="2095" b="1" dirty="0"/>
              <a:t>、压缩的弹簧能产生弹力</a:t>
            </a:r>
          </a:p>
        </p:txBody>
      </p:sp>
      <p:sp>
        <p:nvSpPr>
          <p:cNvPr id="73736" name="文本框 73735"/>
          <p:cNvSpPr txBox="1">
            <a:spLocks noChangeArrowheads="1"/>
          </p:cNvSpPr>
          <p:nvPr/>
        </p:nvSpPr>
        <p:spPr bwMode="auto">
          <a:xfrm>
            <a:off x="6839263" y="793694"/>
            <a:ext cx="385042" cy="50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695" dirty="0">
                <a:solidFill>
                  <a:srgbClr val="FF0066"/>
                </a:solidFill>
              </a:rPr>
              <a:t>A</a:t>
            </a:r>
          </a:p>
        </p:txBody>
      </p:sp>
      <p:sp>
        <p:nvSpPr>
          <p:cNvPr id="73737" name="文本框 73736"/>
          <p:cNvSpPr txBox="1">
            <a:spLocks noChangeArrowheads="1"/>
          </p:cNvSpPr>
          <p:nvPr/>
        </p:nvSpPr>
        <p:spPr bwMode="auto">
          <a:xfrm>
            <a:off x="7162602" y="793819"/>
            <a:ext cx="372218" cy="50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695" dirty="0">
                <a:solidFill>
                  <a:srgbClr val="FF0066"/>
                </a:solidFill>
              </a:rPr>
              <a:t>B</a:t>
            </a:r>
          </a:p>
        </p:txBody>
      </p:sp>
      <p:sp>
        <p:nvSpPr>
          <p:cNvPr id="73738" name="文本框 73737"/>
          <p:cNvSpPr txBox="1">
            <a:spLocks noChangeArrowheads="1"/>
          </p:cNvSpPr>
          <p:nvPr/>
        </p:nvSpPr>
        <p:spPr bwMode="auto">
          <a:xfrm>
            <a:off x="5035735" y="2366819"/>
            <a:ext cx="397866" cy="50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695" dirty="0">
                <a:solidFill>
                  <a:srgbClr val="FF0066"/>
                </a:solidFill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3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4" grpId="0"/>
      <p:bldP spid="73736" grpId="0"/>
      <p:bldP spid="73737" grpId="0"/>
      <p:bldP spid="7373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文本框 74753"/>
          <p:cNvSpPr txBox="1">
            <a:spLocks noChangeArrowheads="1"/>
          </p:cNvSpPr>
          <p:nvPr/>
        </p:nvSpPr>
        <p:spPr bwMode="auto">
          <a:xfrm>
            <a:off x="1339121" y="627461"/>
            <a:ext cx="6088074" cy="831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395" b="1" dirty="0"/>
              <a:t>6.</a:t>
            </a:r>
            <a:r>
              <a:rPr lang="zh-CN" altLang="en-US" sz="2395" b="1" dirty="0"/>
              <a:t>一弹簧测力计水平放置</a:t>
            </a:r>
            <a:r>
              <a:rPr lang="en-US" altLang="zh-CN" sz="2395" b="1" dirty="0"/>
              <a:t>,</a:t>
            </a:r>
            <a:r>
              <a:rPr lang="zh-CN" altLang="en-US" sz="2395" b="1" dirty="0"/>
              <a:t>两人分别用</a:t>
            </a:r>
            <a:r>
              <a:rPr lang="en-US" altLang="zh-CN" sz="2395" b="1" dirty="0"/>
              <a:t>5N</a:t>
            </a:r>
            <a:r>
              <a:rPr lang="zh-CN" altLang="en-US" sz="2395" b="1" dirty="0"/>
              <a:t>的力拉挂钩的吊环</a:t>
            </a:r>
            <a:r>
              <a:rPr lang="en-US" altLang="zh-CN" sz="2395" b="1" dirty="0"/>
              <a:t>,</a:t>
            </a:r>
            <a:r>
              <a:rPr lang="zh-CN" altLang="en-US" sz="2395" b="1" dirty="0"/>
              <a:t>则测力计的读数为</a:t>
            </a:r>
            <a:r>
              <a:rPr lang="zh-CN" altLang="en-US" sz="2395" b="1" u="sng" dirty="0"/>
              <a:t>        </a:t>
            </a:r>
            <a:r>
              <a:rPr lang="en-US" altLang="zh-CN" sz="2395" b="1" dirty="0"/>
              <a:t>N.</a:t>
            </a:r>
          </a:p>
        </p:txBody>
      </p:sp>
      <p:sp>
        <p:nvSpPr>
          <p:cNvPr id="74755" name="文本框 74754"/>
          <p:cNvSpPr txBox="1">
            <a:spLocks noChangeArrowheads="1"/>
          </p:cNvSpPr>
          <p:nvPr/>
        </p:nvSpPr>
        <p:spPr bwMode="auto">
          <a:xfrm>
            <a:off x="1339121" y="1491854"/>
            <a:ext cx="6194966" cy="2312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395" b="1" dirty="0"/>
              <a:t>7.</a:t>
            </a:r>
            <a:r>
              <a:rPr lang="zh-CN" altLang="en-US" sz="2395" b="1" dirty="0"/>
              <a:t>某同学用弹簧测力计时</a:t>
            </a:r>
            <a:r>
              <a:rPr lang="en-US" altLang="zh-CN" sz="2395" b="1" dirty="0"/>
              <a:t>,</a:t>
            </a:r>
            <a:r>
              <a:rPr lang="zh-CN" altLang="en-US" sz="2395" b="1" dirty="0"/>
              <a:t>测一个物体重力时</a:t>
            </a:r>
            <a:r>
              <a:rPr lang="en-US" altLang="zh-CN" sz="2395" b="1" dirty="0"/>
              <a:t>,</a:t>
            </a:r>
            <a:r>
              <a:rPr lang="zh-CN" altLang="en-US" sz="2395" b="1" dirty="0"/>
              <a:t>手持挂钩</a:t>
            </a:r>
            <a:r>
              <a:rPr lang="en-US" altLang="zh-CN" sz="2395" b="1" dirty="0"/>
              <a:t>,</a:t>
            </a:r>
            <a:r>
              <a:rPr lang="zh-CN" altLang="en-US" sz="2395" b="1" dirty="0"/>
              <a:t>将物体挂在拉环上</a:t>
            </a:r>
            <a:r>
              <a:rPr lang="en-US" altLang="zh-CN" sz="2395" b="1" dirty="0"/>
              <a:t>,</a:t>
            </a:r>
            <a:r>
              <a:rPr lang="zh-CN" altLang="en-US" sz="2395" b="1" dirty="0"/>
              <a:t>测力计的读数为</a:t>
            </a:r>
            <a:r>
              <a:rPr lang="en-US" altLang="zh-CN" sz="2395" b="1" dirty="0"/>
              <a:t>5N,</a:t>
            </a:r>
            <a:r>
              <a:rPr lang="zh-CN" altLang="en-US" sz="2395" b="1" dirty="0"/>
              <a:t>则物体的重力为</a:t>
            </a:r>
            <a:r>
              <a:rPr lang="en-US" altLang="zh-CN" sz="2395" b="1" dirty="0"/>
              <a:t>(        )</a:t>
            </a:r>
          </a:p>
          <a:p>
            <a:pPr>
              <a:spcBef>
                <a:spcPct val="50000"/>
              </a:spcBef>
              <a:buFontTx/>
              <a:buAutoNum type="alphaUcPeriod"/>
            </a:pPr>
            <a:r>
              <a:rPr lang="zh-CN" altLang="en-US" sz="2395" b="1" dirty="0"/>
              <a:t>大于</a:t>
            </a:r>
            <a:r>
              <a:rPr lang="en-US" altLang="zh-CN" sz="2395" b="1" dirty="0"/>
              <a:t>5N                    B. </a:t>
            </a:r>
            <a:r>
              <a:rPr lang="zh-CN" altLang="en-US" sz="2395" b="1" dirty="0"/>
              <a:t>等于</a:t>
            </a:r>
            <a:r>
              <a:rPr lang="en-US" altLang="zh-CN" sz="2395" b="1" dirty="0"/>
              <a:t>5N  </a:t>
            </a:r>
          </a:p>
          <a:p>
            <a:pPr>
              <a:spcBef>
                <a:spcPct val="50000"/>
              </a:spcBef>
            </a:pPr>
            <a:r>
              <a:rPr lang="en-US" altLang="zh-CN" sz="2395" b="1" dirty="0"/>
              <a:t>C. </a:t>
            </a:r>
            <a:r>
              <a:rPr lang="zh-CN" altLang="en-US" sz="2395" b="1" dirty="0"/>
              <a:t>小于</a:t>
            </a:r>
            <a:r>
              <a:rPr lang="en-US" altLang="zh-CN" sz="2395" b="1" dirty="0"/>
              <a:t>5N                   D.</a:t>
            </a:r>
            <a:r>
              <a:rPr lang="zh-CN" altLang="en-US" sz="2395" b="1" dirty="0"/>
              <a:t>以上都有可能</a:t>
            </a:r>
            <a:r>
              <a:rPr lang="en-US" altLang="zh-CN" sz="2395" b="1" dirty="0"/>
              <a:t>.</a:t>
            </a:r>
          </a:p>
        </p:txBody>
      </p:sp>
      <p:sp>
        <p:nvSpPr>
          <p:cNvPr id="74756" name="文本框 74755"/>
          <p:cNvSpPr txBox="1">
            <a:spLocks noChangeArrowheads="1"/>
          </p:cNvSpPr>
          <p:nvPr/>
        </p:nvSpPr>
        <p:spPr bwMode="auto">
          <a:xfrm>
            <a:off x="6289675" y="951333"/>
            <a:ext cx="359394" cy="50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695" b="1">
                <a:solidFill>
                  <a:srgbClr val="FF0066"/>
                </a:solidFill>
              </a:rPr>
              <a:t>5</a:t>
            </a:r>
          </a:p>
        </p:txBody>
      </p:sp>
      <p:sp>
        <p:nvSpPr>
          <p:cNvPr id="74757" name="文本框 74756"/>
          <p:cNvSpPr txBox="1">
            <a:spLocks noChangeArrowheads="1"/>
          </p:cNvSpPr>
          <p:nvPr/>
        </p:nvSpPr>
        <p:spPr bwMode="auto">
          <a:xfrm>
            <a:off x="5276557" y="2318030"/>
            <a:ext cx="367408" cy="50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695" b="1">
                <a:solidFill>
                  <a:srgbClr val="FF0066"/>
                </a:solidFill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  <p:bldP spid="74755" grpId="0"/>
      <p:bldP spid="74756" grpId="0"/>
      <p:bldP spid="747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10241"/>
          <p:cNvSpPr txBox="1">
            <a:spLocks noChangeArrowheads="1"/>
          </p:cNvSpPr>
          <p:nvPr/>
        </p:nvSpPr>
        <p:spPr bwMode="auto">
          <a:xfrm>
            <a:off x="1397318" y="205979"/>
            <a:ext cx="410939" cy="1616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90" b="1">
                <a:solidFill>
                  <a:srgbClr val="FF6600"/>
                </a:solidFill>
                <a:ea typeface="华文行楷" panose="02010800040101010101" pitchFamily="2" charset="-122"/>
              </a:rPr>
              <a:t>做一做</a:t>
            </a:r>
          </a:p>
        </p:txBody>
      </p:sp>
      <p:sp>
        <p:nvSpPr>
          <p:cNvPr id="10243" name="文本框 10242"/>
          <p:cNvSpPr txBox="1">
            <a:spLocks noChangeArrowheads="1"/>
          </p:cNvSpPr>
          <p:nvPr/>
        </p:nvSpPr>
        <p:spPr bwMode="auto">
          <a:xfrm>
            <a:off x="2024723" y="423285"/>
            <a:ext cx="5440785" cy="1338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95">
                <a:solidFill>
                  <a:srgbClr val="0000FF"/>
                </a:solidFill>
              </a:rPr>
              <a:t>          </a:t>
            </a:r>
            <a:r>
              <a:rPr lang="zh-CN" altLang="en-US" sz="2695" b="1"/>
              <a:t>用力分别拉弹簧、橡皮筋和挤压橡皮泥、弯折铜丝；松手后，结果有什么不同吗？</a:t>
            </a:r>
          </a:p>
        </p:txBody>
      </p:sp>
      <p:pic>
        <p:nvPicPr>
          <p:cNvPr id="10244" name="图片 10243" descr="F:/桌面/Desktop/1168502_135318056787_2.jpg1168502_135318056787_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87426" y="2031206"/>
            <a:ext cx="3590373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图片 10244" descr="F:/桌面/Desktop/20071049381450.jpg2007104938145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7202" y="1762126"/>
            <a:ext cx="2424065" cy="3137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文本占位符 75777"/>
          <p:cNvSpPr>
            <a:spLocks noGrp="1" noChangeArrowheads="1"/>
          </p:cNvSpPr>
          <p:nvPr>
            <p:ph type="body" idx="1"/>
          </p:nvPr>
        </p:nvSpPr>
        <p:spPr>
          <a:xfrm>
            <a:off x="805241" y="1060093"/>
            <a:ext cx="6490699" cy="3671887"/>
          </a:xfrm>
        </p:spPr>
        <p:txBody>
          <a:bodyPr/>
          <a:lstStyle/>
          <a:p>
            <a:r>
              <a:rPr lang="en-US" altLang="zh-CN" sz="2395" b="1" dirty="0">
                <a:solidFill>
                  <a:srgbClr val="001E1D"/>
                </a:solidFill>
              </a:rPr>
              <a:t>8</a:t>
            </a:r>
            <a:r>
              <a:rPr lang="zh-CN" altLang="en-US" sz="2395" b="1" dirty="0">
                <a:solidFill>
                  <a:srgbClr val="001E1D"/>
                </a:solidFill>
              </a:rPr>
              <a:t>、使用弹簧测力计时，若指针在“</a:t>
            </a:r>
            <a:r>
              <a:rPr lang="en-US" altLang="zh-CN" sz="2395" b="1" dirty="0">
                <a:solidFill>
                  <a:srgbClr val="001E1D"/>
                </a:solidFill>
              </a:rPr>
              <a:t>0”</a:t>
            </a:r>
            <a:r>
              <a:rPr lang="zh-CN" altLang="en-US" sz="2395" b="1" dirty="0">
                <a:solidFill>
                  <a:srgbClr val="001E1D"/>
                </a:solidFill>
              </a:rPr>
              <a:t>刻度的下方就开始测量，则所测得的力的大小将比实际的力    （      ）</a:t>
            </a:r>
          </a:p>
          <a:p>
            <a:r>
              <a:rPr lang="en-US" altLang="zh-CN" sz="2395" b="1" dirty="0">
                <a:solidFill>
                  <a:srgbClr val="001E1D"/>
                </a:solidFill>
              </a:rPr>
              <a:t>A</a:t>
            </a:r>
            <a:r>
              <a:rPr lang="zh-CN" altLang="en-US" sz="2395" b="1" dirty="0">
                <a:solidFill>
                  <a:srgbClr val="001E1D"/>
                </a:solidFill>
              </a:rPr>
              <a:t>、相同               </a:t>
            </a:r>
            <a:r>
              <a:rPr lang="en-US" altLang="zh-CN" sz="2395" b="1" dirty="0">
                <a:solidFill>
                  <a:srgbClr val="001E1D"/>
                </a:solidFill>
              </a:rPr>
              <a:t>B</a:t>
            </a:r>
            <a:r>
              <a:rPr lang="zh-CN" altLang="en-US" sz="2395" b="1" dirty="0">
                <a:solidFill>
                  <a:srgbClr val="001E1D"/>
                </a:solidFill>
              </a:rPr>
              <a:t>、偏小 </a:t>
            </a:r>
          </a:p>
          <a:p>
            <a:r>
              <a:rPr lang="en-US" altLang="zh-CN" sz="2395" b="1" dirty="0">
                <a:solidFill>
                  <a:srgbClr val="001E1D"/>
                </a:solidFill>
              </a:rPr>
              <a:t>C</a:t>
            </a:r>
            <a:r>
              <a:rPr lang="zh-CN" altLang="en-US" sz="2395" b="1" dirty="0">
                <a:solidFill>
                  <a:srgbClr val="001E1D"/>
                </a:solidFill>
              </a:rPr>
              <a:t>、偏大               </a:t>
            </a:r>
            <a:r>
              <a:rPr lang="en-US" altLang="zh-CN" sz="2395" b="1" dirty="0">
                <a:solidFill>
                  <a:srgbClr val="001E1D"/>
                </a:solidFill>
              </a:rPr>
              <a:t>D</a:t>
            </a:r>
            <a:r>
              <a:rPr lang="zh-CN" altLang="en-US" sz="2395" b="1" dirty="0">
                <a:solidFill>
                  <a:srgbClr val="001E1D"/>
                </a:solidFill>
              </a:rPr>
              <a:t>、无法确定</a:t>
            </a:r>
          </a:p>
          <a:p>
            <a:endParaRPr lang="zh-CN" altLang="en-US" sz="2395" b="1" dirty="0">
              <a:solidFill>
                <a:srgbClr val="001E1D"/>
              </a:solidFill>
            </a:endParaRPr>
          </a:p>
        </p:txBody>
      </p:sp>
      <p:sp>
        <p:nvSpPr>
          <p:cNvPr id="75779" name="矩形 75778"/>
          <p:cNvSpPr>
            <a:spLocks noChangeArrowheads="1"/>
          </p:cNvSpPr>
          <p:nvPr/>
        </p:nvSpPr>
        <p:spPr bwMode="auto">
          <a:xfrm>
            <a:off x="3063441" y="1747351"/>
            <a:ext cx="428322" cy="644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590" b="1" dirty="0">
                <a:solidFill>
                  <a:srgbClr val="FF0000"/>
                </a:solidFill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文本框 77825"/>
          <p:cNvSpPr txBox="1">
            <a:spLocks noChangeArrowheads="1"/>
          </p:cNvSpPr>
          <p:nvPr/>
        </p:nvSpPr>
        <p:spPr bwMode="auto">
          <a:xfrm>
            <a:off x="1379503" y="971552"/>
            <a:ext cx="6213969" cy="3416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395" b="1" dirty="0">
                <a:solidFill>
                  <a:srgbClr val="001E1D"/>
                </a:solidFill>
              </a:rPr>
              <a:t>9</a:t>
            </a:r>
            <a:r>
              <a:rPr lang="zh-CN" altLang="en-US" sz="2395" b="1" dirty="0">
                <a:solidFill>
                  <a:srgbClr val="001E1D"/>
                </a:solidFill>
              </a:rPr>
              <a:t>、关于弹簧测力计的使用，下列几种说法中</a:t>
            </a:r>
          </a:p>
          <a:p>
            <a:r>
              <a:rPr lang="zh-CN" altLang="en-US" sz="2395" b="1" dirty="0">
                <a:solidFill>
                  <a:srgbClr val="001E1D"/>
                </a:solidFill>
              </a:rPr>
              <a:t>错误的是（        ）</a:t>
            </a:r>
          </a:p>
          <a:p>
            <a:r>
              <a:rPr lang="en-US" altLang="zh-CN" sz="2395" b="1" dirty="0">
                <a:solidFill>
                  <a:srgbClr val="001E1D"/>
                </a:solidFill>
              </a:rPr>
              <a:t>A</a:t>
            </a:r>
            <a:r>
              <a:rPr lang="zh-CN" altLang="en-US" sz="2395" b="1" dirty="0">
                <a:solidFill>
                  <a:srgbClr val="001E1D"/>
                </a:solidFill>
              </a:rPr>
              <a:t>、弹簧测力计必须竖直放置。</a:t>
            </a:r>
          </a:p>
          <a:p>
            <a:r>
              <a:rPr lang="en-US" altLang="zh-CN" sz="2395" b="1" dirty="0">
                <a:solidFill>
                  <a:srgbClr val="001E1D"/>
                </a:solidFill>
              </a:rPr>
              <a:t>B</a:t>
            </a:r>
            <a:r>
              <a:rPr lang="zh-CN" altLang="en-US" sz="2395" b="1" dirty="0">
                <a:solidFill>
                  <a:srgbClr val="001E1D"/>
                </a:solidFill>
              </a:rPr>
              <a:t>、使用前必须检查指针是否</a:t>
            </a:r>
          </a:p>
          <a:p>
            <a:r>
              <a:rPr lang="zh-CN" altLang="en-US" sz="2395" b="1" dirty="0">
                <a:solidFill>
                  <a:srgbClr val="001E1D"/>
                </a:solidFill>
              </a:rPr>
              <a:t>      在“</a:t>
            </a:r>
            <a:r>
              <a:rPr lang="en-US" altLang="zh-CN" sz="2395" b="1" dirty="0">
                <a:solidFill>
                  <a:srgbClr val="001E1D"/>
                </a:solidFill>
              </a:rPr>
              <a:t>0”</a:t>
            </a:r>
            <a:r>
              <a:rPr lang="zh-CN" altLang="en-US" sz="2395" b="1" dirty="0">
                <a:solidFill>
                  <a:srgbClr val="001E1D"/>
                </a:solidFill>
              </a:rPr>
              <a:t>刻度处。</a:t>
            </a:r>
          </a:p>
          <a:p>
            <a:r>
              <a:rPr lang="en-US" altLang="zh-CN" sz="2395" b="1" dirty="0">
                <a:solidFill>
                  <a:srgbClr val="001E1D"/>
                </a:solidFill>
              </a:rPr>
              <a:t>C</a:t>
            </a:r>
            <a:r>
              <a:rPr lang="zh-CN" altLang="en-US" sz="2395" b="1" dirty="0">
                <a:solidFill>
                  <a:srgbClr val="001E1D"/>
                </a:solidFill>
              </a:rPr>
              <a:t>、使用时弹簧、指针、挂钩</a:t>
            </a:r>
          </a:p>
          <a:p>
            <a:r>
              <a:rPr lang="zh-CN" altLang="en-US" sz="2395" b="1" dirty="0">
                <a:solidFill>
                  <a:srgbClr val="001E1D"/>
                </a:solidFill>
              </a:rPr>
              <a:t>      不能与外壳摩擦。</a:t>
            </a:r>
          </a:p>
          <a:p>
            <a:r>
              <a:rPr lang="en-US" altLang="zh-CN" sz="2395" b="1" dirty="0">
                <a:solidFill>
                  <a:srgbClr val="001E1D"/>
                </a:solidFill>
              </a:rPr>
              <a:t>D</a:t>
            </a:r>
            <a:r>
              <a:rPr lang="zh-CN" altLang="en-US" sz="2395" b="1" dirty="0">
                <a:solidFill>
                  <a:srgbClr val="001E1D"/>
                </a:solidFill>
              </a:rPr>
              <a:t>、使用时必须注意所测的力</a:t>
            </a:r>
          </a:p>
          <a:p>
            <a:r>
              <a:rPr lang="zh-CN" altLang="en-US" sz="2395" b="1" dirty="0">
                <a:solidFill>
                  <a:srgbClr val="001E1D"/>
                </a:solidFill>
              </a:rPr>
              <a:t>不能超过弹簧测力计的测量范围。</a:t>
            </a:r>
          </a:p>
        </p:txBody>
      </p:sp>
      <p:pic>
        <p:nvPicPr>
          <p:cNvPr id="61443" name="图片 7782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4409" y="0"/>
            <a:ext cx="798124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4" name="图片 7782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5258" y="1485900"/>
            <a:ext cx="932333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30" name="矩形 77829"/>
          <p:cNvSpPr>
            <a:spLocks noChangeArrowheads="1"/>
          </p:cNvSpPr>
          <p:nvPr/>
        </p:nvSpPr>
        <p:spPr bwMode="auto">
          <a:xfrm>
            <a:off x="3146778" y="1314451"/>
            <a:ext cx="370614" cy="460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395" b="1">
                <a:solidFill>
                  <a:srgbClr val="FF0000"/>
                </a:solidFill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0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文本占位符 79873"/>
          <p:cNvSpPr>
            <a:spLocks noGrp="1" noChangeArrowheads="1"/>
          </p:cNvSpPr>
          <p:nvPr>
            <p:ph type="body" idx="1"/>
          </p:nvPr>
        </p:nvSpPr>
        <p:spPr>
          <a:xfrm>
            <a:off x="1465016" y="978694"/>
            <a:ext cx="6203280" cy="3590925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b="1" dirty="0"/>
              <a:t>10</a:t>
            </a:r>
            <a:r>
              <a:rPr lang="zh-CN" altLang="en-US" b="1" dirty="0"/>
              <a:t>．（中考真题）在弹性限度内，弹簧的弹力大小与弹簧的伸长量成正比，即</a:t>
            </a:r>
            <a:r>
              <a:rPr lang="en-US" altLang="zh-CN" b="1" dirty="0"/>
              <a:t>F=</a:t>
            </a:r>
            <a:r>
              <a:rPr lang="en-US" altLang="zh-CN" b="1" dirty="0" err="1"/>
              <a:t>kx</a:t>
            </a:r>
            <a:r>
              <a:rPr lang="zh-CN" altLang="en-US" b="1" dirty="0"/>
              <a:t>，其中</a:t>
            </a:r>
            <a:r>
              <a:rPr lang="en-US" altLang="zh-CN" b="1" dirty="0"/>
              <a:t>F</a:t>
            </a:r>
            <a:r>
              <a:rPr lang="zh-CN" altLang="en-US" b="1" dirty="0"/>
              <a:t>为弹力大小，</a:t>
            </a:r>
            <a:r>
              <a:rPr lang="en-US" altLang="zh-CN" b="1" dirty="0"/>
              <a:t>x</a:t>
            </a:r>
            <a:r>
              <a:rPr lang="zh-CN" altLang="en-US" b="1" dirty="0"/>
              <a:t>为伸长量，</a:t>
            </a:r>
            <a:r>
              <a:rPr lang="en-US" altLang="zh-CN" b="1" dirty="0"/>
              <a:t>k</a:t>
            </a:r>
            <a:r>
              <a:rPr lang="zh-CN" altLang="en-US" b="1" dirty="0"/>
              <a:t>为弹簧的劲度系数。已知某弹簧劲度系数为</a:t>
            </a:r>
            <a:r>
              <a:rPr lang="en-US" altLang="zh-CN" b="1" dirty="0"/>
              <a:t>100N</a:t>
            </a:r>
            <a:r>
              <a:rPr lang="zh-CN" altLang="en-US" b="1" dirty="0"/>
              <a:t>／</a:t>
            </a:r>
            <a:r>
              <a:rPr lang="en-US" altLang="zh-CN" b="1" dirty="0"/>
              <a:t>m</a:t>
            </a:r>
            <a:r>
              <a:rPr lang="zh-CN" altLang="en-US" b="1" dirty="0"/>
              <a:t>，原始长度为</a:t>
            </a:r>
            <a:r>
              <a:rPr lang="en-US" altLang="zh-CN" b="1" dirty="0"/>
              <a:t>10cm</a:t>
            </a:r>
            <a:r>
              <a:rPr lang="zh-CN" altLang="en-US" b="1" dirty="0"/>
              <a:t>，则在弹力为</a:t>
            </a:r>
            <a:r>
              <a:rPr lang="en-US" altLang="zh-CN" b="1" dirty="0"/>
              <a:t>5N</a:t>
            </a:r>
            <a:r>
              <a:rPr lang="zh-CN" altLang="en-US" b="1" dirty="0"/>
              <a:t>时，弹簧长度可能为</a:t>
            </a:r>
          </a:p>
          <a:p>
            <a:r>
              <a:rPr lang="en-US" altLang="zh-CN" b="1" dirty="0"/>
              <a:t>A</a:t>
            </a:r>
            <a:r>
              <a:rPr lang="zh-CN" altLang="en-US" b="1" dirty="0"/>
              <a:t>．</a:t>
            </a:r>
            <a:r>
              <a:rPr lang="en-US" altLang="zh-CN" b="1" dirty="0"/>
              <a:t>10cm     B</a:t>
            </a:r>
            <a:r>
              <a:rPr lang="zh-CN" altLang="en-US" b="1" dirty="0"/>
              <a:t>．</a:t>
            </a:r>
            <a:r>
              <a:rPr lang="en-US" altLang="zh-CN" b="1" dirty="0"/>
              <a:t>15cm  </a:t>
            </a:r>
          </a:p>
          <a:p>
            <a:r>
              <a:rPr lang="en-US" altLang="zh-CN" b="1" dirty="0"/>
              <a:t>C</a:t>
            </a:r>
            <a:r>
              <a:rPr lang="zh-CN" altLang="en-US" b="1" dirty="0"/>
              <a:t>．</a:t>
            </a:r>
            <a:r>
              <a:rPr lang="en-US" altLang="zh-CN" b="1" dirty="0"/>
              <a:t>20cm     D</a:t>
            </a:r>
            <a:r>
              <a:rPr lang="zh-CN" altLang="en-US" b="1" dirty="0"/>
              <a:t>．</a:t>
            </a:r>
            <a:r>
              <a:rPr lang="en-US" altLang="zh-CN" b="1" dirty="0"/>
              <a:t>25cm</a:t>
            </a:r>
          </a:p>
          <a:p>
            <a:endParaRPr lang="zh-CN" altLang="en-US" b="1" dirty="0"/>
          </a:p>
        </p:txBody>
      </p:sp>
      <p:sp>
        <p:nvSpPr>
          <p:cNvPr id="79875" name="文本框 79874"/>
          <p:cNvSpPr txBox="1">
            <a:spLocks noChangeArrowheads="1"/>
          </p:cNvSpPr>
          <p:nvPr/>
        </p:nvSpPr>
        <p:spPr bwMode="auto">
          <a:xfrm>
            <a:off x="4982010" y="2864008"/>
            <a:ext cx="351378" cy="46089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990000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395"/>
              <a:t>B</a:t>
            </a:r>
            <a:endParaRPr lang="zh-CN" altLang="en-US" sz="2395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图片 82945" descr="04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77" t="4601" r="68188" b="83328"/>
          <a:stretch>
            <a:fillRect/>
          </a:stretch>
        </p:blipFill>
        <p:spPr bwMode="auto">
          <a:xfrm>
            <a:off x="1151468" y="1"/>
            <a:ext cx="2612907" cy="1720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47" name="图片 82946" descr="04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331" t="17879" r="5489" b="57127"/>
          <a:stretch>
            <a:fillRect/>
          </a:stretch>
        </p:blipFill>
        <p:spPr bwMode="auto">
          <a:xfrm>
            <a:off x="3764375" y="908447"/>
            <a:ext cx="4228159" cy="4235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3" name="文本框 82947"/>
          <p:cNvSpPr txBox="1">
            <a:spLocks noChangeArrowheads="1"/>
          </p:cNvSpPr>
          <p:nvPr/>
        </p:nvSpPr>
        <p:spPr bwMode="auto">
          <a:xfrm>
            <a:off x="1501834" y="1878076"/>
            <a:ext cx="1992936" cy="2677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5" b="1"/>
              <a:t>用手捏一个厚玻璃瓶，它会发生弹性形变吗？请设计一个实验来验证你的想法。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文本框 83969"/>
          <p:cNvSpPr txBox="1">
            <a:spLocks noChangeArrowheads="1"/>
          </p:cNvSpPr>
          <p:nvPr/>
        </p:nvSpPr>
        <p:spPr bwMode="auto">
          <a:xfrm>
            <a:off x="1770251" y="1329929"/>
            <a:ext cx="4814876" cy="36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795" b="1">
                <a:solidFill>
                  <a:srgbClr val="0000FF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</a:rPr>
              <a:t>、弹力：物体发生弹性形变时能产生力</a:t>
            </a:r>
          </a:p>
        </p:txBody>
      </p:sp>
      <p:sp>
        <p:nvSpPr>
          <p:cNvPr id="67586" name="文本框 83970"/>
          <p:cNvSpPr txBox="1">
            <a:spLocks noChangeArrowheads="1"/>
          </p:cNvSpPr>
          <p:nvPr/>
        </p:nvSpPr>
        <p:spPr bwMode="auto">
          <a:xfrm>
            <a:off x="1878330" y="1762125"/>
            <a:ext cx="5009656" cy="921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</a:rPr>
              <a:t>物体发生的弹性形变越大，产生的弹力也越大。</a:t>
            </a:r>
          </a:p>
          <a:p>
            <a:pPr>
              <a:lnSpc>
                <a:spcPct val="150000"/>
              </a:lnSpc>
            </a:pP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</a:rPr>
              <a:t>拉力、压力等都属于弹力。</a:t>
            </a:r>
          </a:p>
        </p:txBody>
      </p:sp>
      <p:sp>
        <p:nvSpPr>
          <p:cNvPr id="67587" name="文本框 83971"/>
          <p:cNvSpPr txBox="1">
            <a:spLocks noChangeArrowheads="1"/>
          </p:cNvSpPr>
          <p:nvPr/>
        </p:nvSpPr>
        <p:spPr bwMode="auto">
          <a:xfrm>
            <a:off x="1770251" y="2680098"/>
            <a:ext cx="5871916" cy="2164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795" b="1">
                <a:solidFill>
                  <a:srgbClr val="0000FF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</a:rPr>
              <a:t>、力的测量</a:t>
            </a:r>
          </a:p>
          <a:p>
            <a:pPr>
              <a:lnSpc>
                <a:spcPct val="150000"/>
              </a:lnSpc>
            </a:pP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</a:rPr>
              <a:t>工具：测力计，弹簧测力计是实验室常用的一种</a:t>
            </a:r>
          </a:p>
          <a:p>
            <a:pPr>
              <a:lnSpc>
                <a:spcPct val="150000"/>
              </a:lnSpc>
            </a:pP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</a:rPr>
              <a:t>原理：在一定限度内，受到的拉力越大，弹簧伸长得越长</a:t>
            </a:r>
          </a:p>
          <a:p>
            <a:pPr>
              <a:lnSpc>
                <a:spcPct val="150000"/>
              </a:lnSpc>
            </a:pPr>
            <a:r>
              <a:rPr lang="zh-CN" altLang="en-US" sz="1795" b="1">
                <a:solidFill>
                  <a:srgbClr val="0000FF"/>
                </a:solidFill>
                <a:latin typeface="宋体" panose="02010600030101010101" pitchFamily="2" charset="-122"/>
              </a:rPr>
              <a:t>使用方法：</a:t>
            </a:r>
          </a:p>
        </p:txBody>
      </p:sp>
      <p:sp>
        <p:nvSpPr>
          <p:cNvPr id="67588" name="文本框 83972"/>
          <p:cNvSpPr txBox="1">
            <a:spLocks noChangeArrowheads="1"/>
          </p:cNvSpPr>
          <p:nvPr/>
        </p:nvSpPr>
        <p:spPr bwMode="auto">
          <a:xfrm>
            <a:off x="2955291" y="4083608"/>
            <a:ext cx="548005" cy="27627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195" b="1">
                <a:solidFill>
                  <a:srgbClr val="FF0000"/>
                </a:solidFill>
              </a:rPr>
              <a:t>观察</a:t>
            </a:r>
          </a:p>
        </p:txBody>
      </p:sp>
      <p:sp>
        <p:nvSpPr>
          <p:cNvPr id="67589" name="文本框 83973"/>
          <p:cNvSpPr txBox="1">
            <a:spLocks noChangeArrowheads="1"/>
          </p:cNvSpPr>
          <p:nvPr/>
        </p:nvSpPr>
        <p:spPr bwMode="auto">
          <a:xfrm>
            <a:off x="3639299" y="4083845"/>
            <a:ext cx="492443" cy="277236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195" b="1">
                <a:solidFill>
                  <a:srgbClr val="FF0000"/>
                </a:solidFill>
              </a:rPr>
              <a:t>调零</a:t>
            </a:r>
          </a:p>
        </p:txBody>
      </p:sp>
      <p:sp>
        <p:nvSpPr>
          <p:cNvPr id="67590" name="文本框 83974"/>
          <p:cNvSpPr txBox="1">
            <a:spLocks noChangeArrowheads="1"/>
          </p:cNvSpPr>
          <p:nvPr/>
        </p:nvSpPr>
        <p:spPr bwMode="auto">
          <a:xfrm>
            <a:off x="4340032" y="4083845"/>
            <a:ext cx="492443" cy="277236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195" b="1">
                <a:solidFill>
                  <a:srgbClr val="FF0000"/>
                </a:solidFill>
              </a:rPr>
              <a:t>读数</a:t>
            </a:r>
          </a:p>
        </p:txBody>
      </p:sp>
      <p:pic>
        <p:nvPicPr>
          <p:cNvPr id="67591" name="Picture 12" descr="本课小结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9316" y="529829"/>
            <a:ext cx="2785121" cy="767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11265"/>
          <p:cNvSpPr txBox="1">
            <a:spLocks noChangeArrowheads="1"/>
          </p:cNvSpPr>
          <p:nvPr/>
        </p:nvSpPr>
        <p:spPr bwMode="auto">
          <a:xfrm>
            <a:off x="878524" y="253085"/>
            <a:ext cx="410939" cy="1616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90">
                <a:solidFill>
                  <a:srgbClr val="FF6600"/>
                </a:solidFill>
                <a:ea typeface="华文行楷" panose="02010800040101010101" pitchFamily="2" charset="-122"/>
              </a:rPr>
              <a:t>想一想</a:t>
            </a:r>
          </a:p>
        </p:txBody>
      </p:sp>
      <p:sp>
        <p:nvSpPr>
          <p:cNvPr id="11267" name="文本框 11266"/>
          <p:cNvSpPr txBox="1">
            <a:spLocks noChangeArrowheads="1"/>
          </p:cNvSpPr>
          <p:nvPr/>
        </p:nvSpPr>
        <p:spPr bwMode="auto">
          <a:xfrm>
            <a:off x="1459995" y="2770892"/>
            <a:ext cx="2370620" cy="212403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90" b="1">
                <a:solidFill>
                  <a:srgbClr val="0000FF"/>
                </a:solidFill>
                <a:ea typeface="楷体_GB2312" pitchFamily="49" charset="-122"/>
              </a:rPr>
              <a:t>类似橡皮筋</a:t>
            </a:r>
            <a:r>
              <a:rPr lang="en-US" altLang="zh-CN" sz="3290" b="1">
                <a:solidFill>
                  <a:srgbClr val="0000FF"/>
                </a:solidFill>
                <a:ea typeface="楷体_GB2312" pitchFamily="49" charset="-122"/>
              </a:rPr>
              <a:t>:</a:t>
            </a:r>
            <a:r>
              <a:rPr lang="zh-CN" altLang="en-US" sz="3290" b="1">
                <a:solidFill>
                  <a:srgbClr val="0000FF"/>
                </a:solidFill>
                <a:ea typeface="楷体_GB2312" pitchFamily="49" charset="-122"/>
              </a:rPr>
              <a:t>尺子、橡皮擦、钢锯条、皮肤</a:t>
            </a:r>
          </a:p>
        </p:txBody>
      </p:sp>
      <p:pic>
        <p:nvPicPr>
          <p:cNvPr id="13315" name="图片 11267" descr="0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67" t="73694" r="82408" b="17816"/>
          <a:stretch>
            <a:fillRect/>
          </a:stretch>
        </p:blipFill>
        <p:spPr bwMode="auto">
          <a:xfrm>
            <a:off x="5651795" y="526410"/>
            <a:ext cx="2047569" cy="205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云形标注 11268"/>
          <p:cNvSpPr>
            <a:spLocks noChangeArrowheads="1"/>
          </p:cNvSpPr>
          <p:nvPr/>
        </p:nvSpPr>
        <p:spPr bwMode="auto">
          <a:xfrm>
            <a:off x="1877695" y="253356"/>
            <a:ext cx="3110230" cy="2106416"/>
          </a:xfrm>
          <a:prstGeom prst="cloudCallout">
            <a:avLst>
              <a:gd name="adj1" fmla="val 84532"/>
              <a:gd name="adj2" fmla="val 9921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r>
              <a:rPr lang="zh-CN" altLang="en-US" sz="2695" b="1">
                <a:solidFill>
                  <a:srgbClr val="FF0000"/>
                </a:solidFill>
              </a:rPr>
              <a:t>发现它们的共同特点了吗？试概括一下。</a:t>
            </a:r>
          </a:p>
        </p:txBody>
      </p:sp>
      <p:sp>
        <p:nvSpPr>
          <p:cNvPr id="11270" name="文本框 11269"/>
          <p:cNvSpPr txBox="1">
            <a:spLocks noChangeArrowheads="1"/>
          </p:cNvSpPr>
          <p:nvPr/>
        </p:nvSpPr>
        <p:spPr bwMode="auto">
          <a:xfrm>
            <a:off x="4987631" y="3024884"/>
            <a:ext cx="2370620" cy="1616164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90" b="1">
                <a:solidFill>
                  <a:srgbClr val="0000FF"/>
                </a:solidFill>
                <a:ea typeface="楷体_GB2312" pitchFamily="49" charset="-122"/>
              </a:rPr>
              <a:t>类似橡皮泥</a:t>
            </a:r>
            <a:r>
              <a:rPr lang="en-US" altLang="zh-CN" sz="3290" b="1">
                <a:solidFill>
                  <a:srgbClr val="0000FF"/>
                </a:solidFill>
                <a:ea typeface="楷体_GB2312" pitchFamily="49" charset="-122"/>
              </a:rPr>
              <a:t>:</a:t>
            </a:r>
            <a:r>
              <a:rPr lang="zh-CN" altLang="en-US" sz="3290" b="1">
                <a:solidFill>
                  <a:srgbClr val="0000FF"/>
                </a:solidFill>
                <a:ea typeface="楷体_GB2312" pitchFamily="49" charset="-122"/>
              </a:rPr>
              <a:t>白纸、面粉团、泥巴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nimBg="1"/>
      <p:bldP spid="11269" grpId="0" bldLvl="0" animBg="1"/>
      <p:bldP spid="1127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12289"/>
          <p:cNvSpPr txBox="1">
            <a:spLocks noChangeArrowheads="1"/>
          </p:cNvSpPr>
          <p:nvPr/>
        </p:nvSpPr>
        <p:spPr bwMode="auto">
          <a:xfrm>
            <a:off x="1716806" y="303610"/>
            <a:ext cx="2154461" cy="785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490" b="1">
              <a:solidFill>
                <a:srgbClr val="FF0000"/>
              </a:solidFill>
              <a:ea typeface="华文行楷" panose="02010800040101010101" pitchFamily="2" charset="-122"/>
            </a:endParaRPr>
          </a:p>
        </p:txBody>
      </p:sp>
      <p:sp>
        <p:nvSpPr>
          <p:cNvPr id="12291" name="文本框 12290"/>
          <p:cNvSpPr txBox="1">
            <a:spLocks noChangeArrowheads="1"/>
          </p:cNvSpPr>
          <p:nvPr/>
        </p:nvSpPr>
        <p:spPr bwMode="auto">
          <a:xfrm>
            <a:off x="1906870" y="370343"/>
            <a:ext cx="5629628" cy="1338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95"/>
              <a:t>类似于弹簧，物体受力时会发生形变</a:t>
            </a:r>
            <a:r>
              <a:rPr lang="en-US" altLang="zh-CN" sz="2695"/>
              <a:t>,</a:t>
            </a:r>
            <a:r>
              <a:rPr lang="zh-CN" altLang="en-US" sz="2695"/>
              <a:t>不受力又</a:t>
            </a:r>
            <a:r>
              <a:rPr lang="zh-CN" altLang="en-US" sz="2695">
                <a:solidFill>
                  <a:srgbClr val="FF0000"/>
                </a:solidFill>
              </a:rPr>
              <a:t>恢复</a:t>
            </a:r>
            <a:r>
              <a:rPr lang="zh-CN" altLang="en-US" sz="2695"/>
              <a:t>到原来的形状</a:t>
            </a:r>
            <a:r>
              <a:rPr lang="en-US" altLang="zh-CN" sz="2695"/>
              <a:t>,</a:t>
            </a:r>
            <a:r>
              <a:rPr lang="zh-CN" altLang="en-US" sz="2695"/>
              <a:t>这种特性叫弹性</a:t>
            </a:r>
            <a:r>
              <a:rPr lang="en-US" altLang="zh-CN" sz="2695"/>
              <a:t>.</a:t>
            </a:r>
          </a:p>
        </p:txBody>
      </p:sp>
      <p:sp>
        <p:nvSpPr>
          <p:cNvPr id="12292" name="文本框 12291"/>
          <p:cNvSpPr txBox="1">
            <a:spLocks noChangeArrowheads="1"/>
          </p:cNvSpPr>
          <p:nvPr/>
        </p:nvSpPr>
        <p:spPr bwMode="auto">
          <a:xfrm>
            <a:off x="785496" y="441781"/>
            <a:ext cx="1054735" cy="507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95" b="1">
                <a:solidFill>
                  <a:srgbClr val="FF0000"/>
                </a:solidFill>
              </a:rPr>
              <a:t>弹性:</a:t>
            </a:r>
          </a:p>
        </p:txBody>
      </p:sp>
      <p:sp>
        <p:nvSpPr>
          <p:cNvPr id="12293" name="文本框 12292"/>
          <p:cNvSpPr txBox="1">
            <a:spLocks noChangeArrowheads="1"/>
          </p:cNvSpPr>
          <p:nvPr/>
        </p:nvSpPr>
        <p:spPr bwMode="auto">
          <a:xfrm>
            <a:off x="852170" y="3003982"/>
            <a:ext cx="1841500" cy="507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95" b="1">
                <a:solidFill>
                  <a:srgbClr val="FF0000"/>
                </a:solidFill>
              </a:rPr>
              <a:t>弹性形变:</a:t>
            </a:r>
          </a:p>
        </p:txBody>
      </p:sp>
      <p:sp>
        <p:nvSpPr>
          <p:cNvPr id="12294" name="文本框 12293"/>
          <p:cNvSpPr txBox="1">
            <a:spLocks noChangeArrowheads="1"/>
          </p:cNvSpPr>
          <p:nvPr/>
        </p:nvSpPr>
        <p:spPr bwMode="auto">
          <a:xfrm>
            <a:off x="2988816" y="3003947"/>
            <a:ext cx="4761430" cy="92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695"/>
              <a:t>物体变形后可以</a:t>
            </a:r>
            <a:r>
              <a:rPr lang="zh-CN" altLang="en-US" sz="2695">
                <a:solidFill>
                  <a:srgbClr val="FF0000"/>
                </a:solidFill>
              </a:rPr>
              <a:t>恢复原状</a:t>
            </a:r>
            <a:r>
              <a:rPr lang="zh-CN" altLang="en-US" sz="2695"/>
              <a:t>的形变。</a:t>
            </a:r>
          </a:p>
        </p:txBody>
      </p:sp>
      <p:sp>
        <p:nvSpPr>
          <p:cNvPr id="12295" name="矩形 12294"/>
          <p:cNvSpPr>
            <a:spLocks noGrp="1" noChangeArrowheads="1"/>
          </p:cNvSpPr>
          <p:nvPr/>
        </p:nvSpPr>
        <p:spPr bwMode="auto">
          <a:xfrm>
            <a:off x="851972" y="1761995"/>
            <a:ext cx="1247069" cy="583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95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塑性:</a:t>
            </a:r>
          </a:p>
        </p:txBody>
      </p:sp>
      <p:sp>
        <p:nvSpPr>
          <p:cNvPr id="12296" name="矩形 12295"/>
          <p:cNvSpPr>
            <a:spLocks noGrp="1" noChangeArrowheads="1"/>
          </p:cNvSpPr>
          <p:nvPr/>
        </p:nvSpPr>
        <p:spPr bwMode="auto">
          <a:xfrm>
            <a:off x="2094490" y="1762125"/>
            <a:ext cx="5254319" cy="111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695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 </a:t>
            </a:r>
            <a:r>
              <a:rPr lang="zh-CN" altLang="en-US" sz="2695">
                <a:latin typeface="宋体" panose="02010600030101010101" pitchFamily="2" charset="-122"/>
                <a:sym typeface="Calibri" panose="020F0502020204030204" pitchFamily="34" charset="0"/>
              </a:rPr>
              <a:t>类似橡皮泥，物体受力变形后</a:t>
            </a:r>
            <a:r>
              <a:rPr lang="zh-CN" altLang="en-US" sz="2695">
                <a:solidFill>
                  <a:srgbClr val="FF0000"/>
                </a:solidFill>
                <a:latin typeface="宋体" panose="02010600030101010101" pitchFamily="2" charset="-122"/>
                <a:sym typeface="Calibri" panose="020F0502020204030204" pitchFamily="34" charset="0"/>
              </a:rPr>
              <a:t>不能自动恢复</a:t>
            </a:r>
            <a:r>
              <a:rPr lang="zh-CN" altLang="en-US" sz="2695">
                <a:latin typeface="宋体" panose="02010600030101010101" pitchFamily="2" charset="-122"/>
                <a:sym typeface="Calibri" panose="020F0502020204030204" pitchFamily="34" charset="0"/>
              </a:rPr>
              <a:t>到原来的形状的特性叫塑性.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2695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2297" name="文本框 12296"/>
          <p:cNvSpPr txBox="1">
            <a:spLocks noChangeArrowheads="1"/>
          </p:cNvSpPr>
          <p:nvPr/>
        </p:nvSpPr>
        <p:spPr bwMode="auto">
          <a:xfrm>
            <a:off x="851970" y="3927543"/>
            <a:ext cx="1615252" cy="5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695" b="1">
                <a:solidFill>
                  <a:srgbClr val="FF0000"/>
                </a:solidFill>
              </a:rPr>
              <a:t>塑性形变:</a:t>
            </a:r>
          </a:p>
        </p:txBody>
      </p:sp>
      <p:sp>
        <p:nvSpPr>
          <p:cNvPr id="12298" name="文本框 12297"/>
          <p:cNvSpPr txBox="1">
            <a:spLocks noChangeArrowheads="1"/>
          </p:cNvSpPr>
          <p:nvPr/>
        </p:nvSpPr>
        <p:spPr bwMode="auto">
          <a:xfrm>
            <a:off x="2955561" y="3948112"/>
            <a:ext cx="4256664" cy="92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695"/>
              <a:t>物体变形后</a:t>
            </a:r>
            <a:r>
              <a:rPr lang="zh-CN" altLang="en-US" sz="2695">
                <a:solidFill>
                  <a:srgbClr val="FF0000"/>
                </a:solidFill>
              </a:rPr>
              <a:t>不能自动恢复</a:t>
            </a:r>
            <a:r>
              <a:rPr lang="zh-CN" altLang="en-US" sz="2695"/>
              <a:t>原状的形变。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 bldLvl="0"/>
      <p:bldP spid="12294" grpId="0" bldLvl="0"/>
      <p:bldP spid="12295" grpId="0" bldLvl="0"/>
      <p:bldP spid="12296" grpId="0" build="p"/>
      <p:bldP spid="12297" grpId="0" bldLvl="0"/>
      <p:bldP spid="12298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3313"/>
          <p:cNvSpPr txBox="1">
            <a:spLocks noChangeArrowheads="1"/>
          </p:cNvSpPr>
          <p:nvPr/>
        </p:nvSpPr>
        <p:spPr bwMode="auto">
          <a:xfrm>
            <a:off x="651782" y="1108779"/>
            <a:ext cx="6067883" cy="1015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990">
                <a:ea typeface="黑体" panose="02010609060101010101" pitchFamily="49" charset="-122"/>
              </a:rPr>
              <a:t>物体的弹性有一定的限度，超过了这个限度也不能完全复原。</a:t>
            </a:r>
          </a:p>
        </p:txBody>
      </p:sp>
      <p:sp>
        <p:nvSpPr>
          <p:cNvPr id="13315" name="矩形标注 13314"/>
          <p:cNvSpPr>
            <a:spLocks noChangeArrowheads="1"/>
          </p:cNvSpPr>
          <p:nvPr/>
        </p:nvSpPr>
        <p:spPr bwMode="auto">
          <a:xfrm>
            <a:off x="3360233" y="262739"/>
            <a:ext cx="1686513" cy="653654"/>
          </a:xfrm>
          <a:prstGeom prst="wedgeRectCallout">
            <a:avLst>
              <a:gd name="adj1" fmla="val -15491"/>
              <a:gd name="adj2" fmla="val 99181"/>
            </a:avLst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</a:ln>
        </p:spPr>
        <p:txBody>
          <a:bodyPr anchor="ctr"/>
          <a:lstStyle/>
          <a:p>
            <a:pPr algn="ctr"/>
            <a:r>
              <a:rPr lang="zh-CN" altLang="en-US" sz="2695">
                <a:solidFill>
                  <a:srgbClr val="FF0066"/>
                </a:solidFill>
                <a:ea typeface="华文行楷" panose="02010800040101010101" pitchFamily="2" charset="-122"/>
              </a:rPr>
              <a:t>小心喽！</a:t>
            </a:r>
          </a:p>
        </p:txBody>
      </p:sp>
      <p:sp>
        <p:nvSpPr>
          <p:cNvPr id="13316" name="横卷形 13315"/>
          <p:cNvSpPr>
            <a:spLocks noChangeArrowheads="1"/>
          </p:cNvSpPr>
          <p:nvPr/>
        </p:nvSpPr>
        <p:spPr bwMode="auto">
          <a:xfrm>
            <a:off x="606741" y="200385"/>
            <a:ext cx="1723331" cy="648890"/>
          </a:xfrm>
          <a:prstGeom prst="horizontalScroll">
            <a:avLst>
              <a:gd name="adj" fmla="val 12500"/>
            </a:avLst>
          </a:prstGeom>
          <a:solidFill>
            <a:srgbClr val="0066CC"/>
          </a:solidFill>
          <a:ln w="19050">
            <a:solidFill>
              <a:srgbClr val="99CCFF"/>
            </a:solidFill>
            <a:round/>
          </a:ln>
          <a:effectLst>
            <a:outerShdw dist="35921" dir="2700000" algn="ctr" rotWithShape="0">
              <a:srgbClr val="990000"/>
            </a:outerShdw>
          </a:effectLst>
        </p:spPr>
        <p:txBody>
          <a:bodyPr wrap="none" anchor="ctr"/>
          <a:lstStyle/>
          <a:p>
            <a:pPr algn="ctr"/>
            <a:r>
              <a:rPr lang="zh-CN" altLang="en-US" sz="2990" b="1" dirty="0">
                <a:solidFill>
                  <a:srgbClr val="FFFF00"/>
                </a:solidFill>
              </a:rPr>
              <a:t>弹性限度</a:t>
            </a:r>
          </a:p>
        </p:txBody>
      </p:sp>
      <p:grpSp>
        <p:nvGrpSpPr>
          <p:cNvPr id="2" name="组合 13316"/>
          <p:cNvGrpSpPr>
            <a:grpSpLocks noChangeAspect="1"/>
          </p:cNvGrpSpPr>
          <p:nvPr/>
        </p:nvGrpSpPr>
        <p:grpSpPr bwMode="auto">
          <a:xfrm>
            <a:off x="2720789" y="2130994"/>
            <a:ext cx="5565519" cy="2971155"/>
            <a:chOff x="0" y="0"/>
            <a:chExt cx="14036" cy="5443"/>
          </a:xfrm>
        </p:grpSpPr>
        <p:pic>
          <p:nvPicPr>
            <p:cNvPr id="15365" name="图片 13317" descr="580607453141406154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866" cy="5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6" name="图片 13318" descr="9fbc5fd05f35c32e801287ec5f755ab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8" y="0"/>
              <a:ext cx="7848" cy="5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320" name="图片 13319" descr="200910130834176147[1]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884" y="2124670"/>
            <a:ext cx="2523460" cy="2970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 animBg="1"/>
      <p:bldP spid="133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4337"/>
          <p:cNvSpPr>
            <a:spLocks noChangeArrowheads="1" noChangeShapeType="1" noTextEdit="1"/>
          </p:cNvSpPr>
          <p:nvPr/>
        </p:nvSpPr>
        <p:spPr bwMode="auto">
          <a:xfrm>
            <a:off x="1631291" y="250032"/>
            <a:ext cx="5849350" cy="9715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2695" kern="1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5000"/>
                    </a:srgbClr>
                  </a:outerShdw>
                </a:effectLst>
                <a:latin typeface="宋体" panose="02010600030101010101" pitchFamily="2" charset="-122"/>
              </a:rPr>
              <a:t>我们重点来研究一下具有弹性的物体</a:t>
            </a:r>
          </a:p>
        </p:txBody>
      </p:sp>
      <p:pic>
        <p:nvPicPr>
          <p:cNvPr id="16386" name="图片 14338" descr="20031132201452_ZGiTJ86g9ZG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51468" y="3463530"/>
            <a:ext cx="2020253" cy="1634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云形标注 14339"/>
          <p:cNvSpPr>
            <a:spLocks noChangeArrowheads="1"/>
          </p:cNvSpPr>
          <p:nvPr/>
        </p:nvSpPr>
        <p:spPr bwMode="auto">
          <a:xfrm>
            <a:off x="1931777" y="196454"/>
            <a:ext cx="5251944" cy="3077765"/>
          </a:xfrm>
          <a:prstGeom prst="cloudCallout">
            <a:avLst>
              <a:gd name="adj1" fmla="val -35912"/>
              <a:gd name="adj2" fmla="val 63731"/>
            </a:avLst>
          </a:prstGeom>
          <a:solidFill>
            <a:srgbClr val="C0C0C0"/>
          </a:solidFill>
          <a:ln w="9525">
            <a:solidFill>
              <a:schemeClr val="hlink"/>
            </a:solidFill>
            <a:round/>
          </a:ln>
        </p:spPr>
        <p:txBody>
          <a:bodyPr/>
          <a:lstStyle/>
          <a:p>
            <a:pPr algn="ctr"/>
            <a:r>
              <a:rPr lang="zh-CN" altLang="en-US" sz="3590" b="1">
                <a:solidFill>
                  <a:srgbClr val="FF0000"/>
                </a:solidFill>
                <a:ea typeface="方正舒体" panose="02010601030101010101" pitchFamily="2" charset="-122"/>
              </a:rPr>
              <a:t>当拉长橡皮筋和压缩弹簧时，你的手有什么感觉？</a:t>
            </a:r>
          </a:p>
        </p:txBody>
      </p:sp>
      <p:sp>
        <p:nvSpPr>
          <p:cNvPr id="14341" name="矩形 14340"/>
          <p:cNvSpPr>
            <a:spLocks noChangeArrowheads="1" noChangeShapeType="1" noTextEdit="1"/>
          </p:cNvSpPr>
          <p:nvPr/>
        </p:nvSpPr>
        <p:spPr bwMode="auto">
          <a:xfrm>
            <a:off x="3602849" y="3219450"/>
            <a:ext cx="3825534" cy="156567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2695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弹力是如何产生的？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48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7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2123</Words>
  <PresentationFormat>全屏显示(16:9)</PresentationFormat>
  <Paragraphs>304</Paragraphs>
  <Slides>54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5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       生活中在哪儿应用到了弹力？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三、弹力的三要素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思考练习：读出下列各测力计的读 数</vt:lpstr>
      <vt:lpstr>概念辨析训练</vt:lpstr>
      <vt:lpstr>例题2. 分析以下现象中，哪些是弹力在起作用，是怎样作用的？</vt:lpstr>
      <vt:lpstr>解析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2</cp:revision>
  <dcterms:created xsi:type="dcterms:W3CDTF">2020-02-27T12:41:50Z</dcterms:created>
  <dcterms:modified xsi:type="dcterms:W3CDTF">2020-02-27T12:43:59Z</dcterms:modified>
</cp:coreProperties>
</file>