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1" r:id="rId3"/>
    <p:sldId id="292" r:id="rId4"/>
    <p:sldId id="293" r:id="rId5"/>
    <p:sldId id="272" r:id="rId6"/>
    <p:sldId id="274" r:id="rId8"/>
    <p:sldId id="277" r:id="rId9"/>
    <p:sldId id="294" r:id="rId10"/>
    <p:sldId id="295" r:id="rId11"/>
    <p:sldId id="296" r:id="rId12"/>
    <p:sldId id="297" r:id="rId13"/>
    <p:sldId id="278" r:id="rId14"/>
    <p:sldId id="298" r:id="rId15"/>
    <p:sldId id="264" r:id="rId16"/>
    <p:sldId id="261" r:id="rId17"/>
    <p:sldId id="259" r:id="rId18"/>
    <p:sldId id="260" r:id="rId19"/>
    <p:sldId id="263" r:id="rId20"/>
    <p:sldId id="289" r:id="rId21"/>
    <p:sldId id="262" r:id="rId22"/>
    <p:sldId id="265" r:id="rId23"/>
    <p:sldId id="268" r:id="rId24"/>
    <p:sldId id="257" r:id="rId25"/>
    <p:sldId id="29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43011" name="Rectangle 2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2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41987" name="Rectangle 2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>
              <a:alpha val="100000"/>
            </a:srgbClr>
          </a:solidFill>
          <a:ln>
            <a:solidFill>
              <a:srgbClr val="000000">
                <a:alpha val="100000"/>
              </a:srgbClr>
            </a:solidFill>
            <a:miter lim="800000"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83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wmf"/><Relationship Id="rId1" Type="http://schemas.openxmlformats.org/officeDocument/2006/relationships/control" Target="../activeX/activeX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hyperlink" Target="&#35270;&#39057;3&#25506;&#31350;&#37325;&#21147;&#21183;&#33021;&#30340;&#22823;&#23567;(&#39640;&#24230;&#65289;.mpg" TargetMode="External"/><Relationship Id="rId5" Type="http://schemas.openxmlformats.org/officeDocument/2006/relationships/hyperlink" Target="&#35270;&#39057;3&#25506;&#31350;&#37325;&#21147;&#21183;&#33021;&#22823;&#23567;&#65288;&#36136;&#37327;&#65289;.mpg" TargetMode="External"/><Relationship Id="rId4" Type="http://schemas.openxmlformats.org/officeDocument/2006/relationships/image" Target="../media/image23.png"/><Relationship Id="rId3" Type="http://schemas.openxmlformats.org/officeDocument/2006/relationships/hyperlink" Target="&#29468;&#24819;2&#65306;&#37325;&#21147;&#21183;&#33021;&#22823;&#23567;&#19982;&#20160;&#20040;&#22240;&#32032;&#26377;&#20851;.swf" TargetMode="External"/><Relationship Id="rId2" Type="http://schemas.openxmlformats.org/officeDocument/2006/relationships/image" Target="../media/image22.png"/><Relationship Id="rId1" Type="http://schemas.openxmlformats.org/officeDocument/2006/relationships/hyperlink" Target="&#29468;&#24819;1&#65306;&#37325;&#21147;&#21183;&#33021;&#22823;&#23567;&#19982;&#20160;&#20040;&#22240;&#32032;&#26377;&#20851;.sw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hyperlink" Target="&#24377;&#24615;&#21183;&#33021;.swf" TargetMode="External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hyperlink" Target="http://ly.xyfarm.com.cn/show.aspx?id=3039&amp;cid=5" TargetMode="Externa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1981200" y="517525"/>
            <a:ext cx="381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【教学目标】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8195" name="表格 8194"/>
          <p:cNvGraphicFramePr/>
          <p:nvPr/>
        </p:nvGraphicFramePr>
        <p:xfrm>
          <a:off x="2133600" y="1447800"/>
          <a:ext cx="8077200" cy="4709160"/>
        </p:xfrm>
        <a:graphic>
          <a:graphicData uri="http://schemas.openxmlformats.org/drawingml/2006/table">
            <a:tbl>
              <a:tblPr/>
              <a:tblGrid>
                <a:gridCol w="503555"/>
                <a:gridCol w="1401445"/>
                <a:gridCol w="6172200"/>
              </a:tblGrid>
              <a:tr h="1600200">
                <a:tc rowSpan="3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教学目标</a:t>
                      </a:r>
                      <a:endParaRPr lang="zh-CN" altLang="en-US" sz="2400" b="1"/>
                    </a:p>
                  </a:txBody>
                  <a:tcPr vert="horz" anchor="ctr"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知识与技能</a:t>
                      </a:r>
                      <a:endParaRPr lang="zh-CN" altLang="en-US" sz="2400" b="1"/>
                    </a:p>
                  </a:txBody>
                  <a:tcPr vert="horz" anchor="ctr"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．理解动能和势能的基本概念，并能识别具有动能和势能物体的事例。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．理解动能、势能的大小跟什么因素有关。</a:t>
                      </a:r>
                      <a:endParaRPr lang="zh-CN" altLang="en-US" sz="2400" b="1"/>
                    </a:p>
                  </a:txBody>
                  <a:tcPr vert="horz" anchor="t"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 vMerge="1">
                  <a:tcPr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过程与方法</a:t>
                      </a:r>
                      <a:endParaRPr lang="zh-CN" altLang="en-US" sz="2400" b="1"/>
                    </a:p>
                  </a:txBody>
                  <a:tcPr vert="horz" anchor="ctr"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．熟练掌握分类法、控制变量法等具体的研究方法。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．通过参与科学探究活动，培养初步的科学探究能力。</a:t>
                      </a:r>
                      <a:endParaRPr lang="zh-CN" altLang="en-US" sz="2400" b="1"/>
                    </a:p>
                  </a:txBody>
                  <a:tcPr vert="horz" anchor="t"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 vMerge="1">
                  <a:tcPr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情感态度与价值观</a:t>
                      </a:r>
                      <a:endParaRPr lang="zh-CN" altLang="en-US" sz="2400" b="1"/>
                    </a:p>
                  </a:txBody>
                  <a:tcPr vert="horz" anchor="ctr"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．使学生通过知识的探索过程形成研究探索的意识和敢于创新的精神。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 b="1">
                          <a:latin typeface="Times New Roman" panose="02020603050405020304" pitchFamily="18" charset="0"/>
                        </a:rPr>
                        <a:t>．在与小组成员一起探索的过程中，养成与人共处、协作学习的习惯。</a:t>
                      </a:r>
                      <a:endParaRPr lang="zh-CN" altLang="en-US" sz="2400" b="1"/>
                    </a:p>
                  </a:txBody>
                  <a:tcPr vert="horz" anchor="t"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3116263" y="2705100"/>
            <a:ext cx="19446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机械能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3" name="左大括号 20482"/>
          <p:cNvSpPr/>
          <p:nvPr/>
        </p:nvSpPr>
        <p:spPr>
          <a:xfrm>
            <a:off x="4845050" y="2193925"/>
            <a:ext cx="142875" cy="1728788"/>
          </a:xfrm>
          <a:prstGeom prst="leftBrace">
            <a:avLst>
              <a:gd name="adj1" fmla="val 100833"/>
              <a:gd name="adj2" fmla="val 50000"/>
            </a:avLst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sz="240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5132388" y="2057400"/>
            <a:ext cx="19446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动能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5132388" y="3281363"/>
            <a:ext cx="15843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势能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6" name="左大括号 20485"/>
          <p:cNvSpPr/>
          <p:nvPr/>
        </p:nvSpPr>
        <p:spPr>
          <a:xfrm>
            <a:off x="6500813" y="3059113"/>
            <a:ext cx="144462" cy="1152525"/>
          </a:xfrm>
          <a:prstGeom prst="leftBrace">
            <a:avLst>
              <a:gd name="adj1" fmla="val 66483"/>
              <a:gd name="adj2" fmla="val 50000"/>
            </a:avLst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6645275" y="2763838"/>
            <a:ext cx="27352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重力势能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6789738" y="3629025"/>
            <a:ext cx="27352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弹性势能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9" name="矩形 20488"/>
          <p:cNvSpPr/>
          <p:nvPr/>
        </p:nvSpPr>
        <p:spPr>
          <a:xfrm>
            <a:off x="2362200" y="4760913"/>
            <a:ext cx="7580313" cy="14874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b="1">
                <a:latin typeface="宋体" panose="02010600030101010101" pitchFamily="2" charset="-122"/>
              </a:rPr>
              <a:t>机械能有两种表现方式：</a:t>
            </a:r>
            <a:r>
              <a:rPr lang="zh-CN" altLang="en-US" b="1">
                <a:solidFill>
                  <a:schemeClr val="hlink"/>
                </a:solidFill>
                <a:latin typeface="宋体" panose="02010600030101010101" pitchFamily="2" charset="-122"/>
              </a:rPr>
              <a:t>动能和势能</a:t>
            </a:r>
            <a:endParaRPr lang="zh-CN" altLang="en-US" b="1">
              <a:solidFill>
                <a:schemeClr val="hlink"/>
              </a:solidFill>
              <a:latin typeface="宋体" panose="02010600030101010101" pitchFamily="2" charset="-122"/>
            </a:endParaRPr>
          </a:p>
          <a:p>
            <a:pPr lvl="0"/>
            <a:r>
              <a:rPr lang="zh-CN" altLang="en-US" b="1">
                <a:latin typeface="宋体" panose="02010600030101010101" pitchFamily="2" charset="-122"/>
              </a:rPr>
              <a:t>一个物体既可以有动能也可以有势能．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pic>
        <p:nvPicPr>
          <p:cNvPr id="20490" name="图片 204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3800" y="0"/>
            <a:ext cx="31242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1" name="图片 20490"/>
          <p:cNvPicPr>
            <a:picLocks noChangeAspect="1"/>
          </p:cNvPicPr>
          <p:nvPr/>
        </p:nvPicPr>
        <p:blipFill>
          <a:blip r:embed="rId2"/>
          <a:srcRect r="-180" b="11322"/>
          <a:stretch>
            <a:fillRect/>
          </a:stretch>
        </p:blipFill>
        <p:spPr>
          <a:xfrm>
            <a:off x="1524000" y="0"/>
            <a:ext cx="2825750" cy="2074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48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489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89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ldLvl="0" animBg="1"/>
      <p:bldP spid="20484" grpId="0"/>
      <p:bldP spid="20485" grpId="0"/>
      <p:bldP spid="20486" grpId="0" bldLvl="0" animBg="1"/>
      <p:bldP spid="20487" grpId="0"/>
      <p:bldP spid="20488" grpId="0"/>
      <p:bldP spid="2048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" name="圆角矩形 63">
            <a:hlinkClick r:id="rId1" action="ppaction://hlinksldjump"/>
          </p:cNvPr>
          <p:cNvSpPr/>
          <p:nvPr/>
        </p:nvSpPr>
        <p:spPr bwMode="auto">
          <a:xfrm>
            <a:off x="6853238" y="234950"/>
            <a:ext cx="1071563" cy="373761"/>
          </a:xfrm>
          <a:prstGeom prst="roundRect">
            <a:avLst/>
          </a:prstGeom>
          <a:noFill/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新知探究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16188" y="2854325"/>
            <a:ext cx="7324725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）一个物体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能够做的功越多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，它具有的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能量就越大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，或者说某种能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转化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为别的形式的能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越多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 Box 5"/>
          <p:cNvSpPr txBox="1"/>
          <p:nvPr/>
        </p:nvSpPr>
        <p:spPr>
          <a:xfrm>
            <a:off x="2527300" y="5511165"/>
            <a:ext cx="61928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能的单位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焦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(J)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2501900" y="2068513"/>
            <a:ext cx="69643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能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量是表示物体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做功本领大小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的物理量。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 Box 4"/>
          <p:cNvSpPr txBox="1"/>
          <p:nvPr/>
        </p:nvSpPr>
        <p:spPr>
          <a:xfrm>
            <a:off x="2527300" y="4884420"/>
            <a:ext cx="73145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）能量的大小，用能够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做功的多少来衡量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87" name="圆角矩形 34"/>
          <p:cNvSpPr/>
          <p:nvPr/>
        </p:nvSpPr>
        <p:spPr>
          <a:xfrm>
            <a:off x="2527300" y="981075"/>
            <a:ext cx="2776538" cy="57854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一、动能与势能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2092325" y="4251325"/>
            <a:ext cx="77057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、在水平公路上行驶的小汽车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2063750" y="1341438"/>
            <a:ext cx="40338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、被压弯的跳板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2063750" y="2060575"/>
            <a:ext cx="63373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、天花板上的吊灯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2063750" y="2803525"/>
            <a:ext cx="36718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、上紧的发条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2063750" y="3565525"/>
            <a:ext cx="4140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、被举高的重锤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1828800" y="685800"/>
            <a:ext cx="8610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反馈练习：判断下列物体具有什么形式的能量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7162800" y="1371600"/>
            <a:ext cx="2133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弹性势能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3" name="文本框 21512"/>
          <p:cNvSpPr txBox="1"/>
          <p:nvPr/>
        </p:nvSpPr>
        <p:spPr>
          <a:xfrm>
            <a:off x="7239000" y="2133600"/>
            <a:ext cx="2057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重力势能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4" name="文本框 21513"/>
          <p:cNvSpPr txBox="1"/>
          <p:nvPr/>
        </p:nvSpPr>
        <p:spPr>
          <a:xfrm>
            <a:off x="7239000" y="2849563"/>
            <a:ext cx="2133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弹性势能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5" name="文本框 21514"/>
          <p:cNvSpPr txBox="1"/>
          <p:nvPr/>
        </p:nvSpPr>
        <p:spPr>
          <a:xfrm>
            <a:off x="7239000" y="3611563"/>
            <a:ext cx="2057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重力势能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6" name="文本框 21515"/>
          <p:cNvSpPr txBox="1"/>
          <p:nvPr/>
        </p:nvSpPr>
        <p:spPr>
          <a:xfrm>
            <a:off x="9296400" y="4297363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动能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3" grpId="0"/>
      <p:bldP spid="21514" grpId="0"/>
      <p:bldP spid="21515" grpId="0"/>
      <p:bldP spid="215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5" name="圆角矩形 34"/>
          <p:cNvSpPr/>
          <p:nvPr/>
        </p:nvSpPr>
        <p:spPr>
          <a:xfrm>
            <a:off x="2527300" y="981075"/>
            <a:ext cx="5224463" cy="57854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二、动能与势能大小的影响因素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3408363" y="1989138"/>
            <a:ext cx="5038725" cy="1511300"/>
            <a:chOff x="431" y="1979"/>
            <a:chExt cx="3174" cy="952"/>
          </a:xfrm>
        </p:grpSpPr>
        <p:sp>
          <p:nvSpPr>
            <p:cNvPr id="23568" name="Rectangle 5"/>
            <p:cNvSpPr/>
            <p:nvPr/>
          </p:nvSpPr>
          <p:spPr>
            <a:xfrm>
              <a:off x="657" y="1979"/>
              <a:ext cx="2948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marL="342900" indent="-342900" eaLnBrk="1" hangingPunct="1">
                <a:spcBef>
                  <a:spcPct val="20000"/>
                </a:spcBef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微风吹过，树梢轻轻摇曳。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69" name="Rectangle 6"/>
            <p:cNvSpPr/>
            <p:nvPr/>
          </p:nvSpPr>
          <p:spPr>
            <a:xfrm>
              <a:off x="612" y="2523"/>
              <a:ext cx="2631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marL="342900" indent="-342900" eaLnBrk="1" hangingPunct="1">
                <a:spcBef>
                  <a:spcPct val="20000"/>
                </a:spcBef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狂风大作，树干折断。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70" name="AutoShape 10"/>
            <p:cNvSpPr/>
            <p:nvPr/>
          </p:nvSpPr>
          <p:spPr>
            <a:xfrm>
              <a:off x="431" y="2069"/>
              <a:ext cx="181" cy="679"/>
            </a:xfrm>
            <a:prstGeom prst="leftBrace">
              <a:avLst>
                <a:gd name="adj1" fmla="val 31261"/>
                <a:gd name="adj2" fmla="val 50000"/>
              </a:avLst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Group 13"/>
          <p:cNvGrpSpPr/>
          <p:nvPr/>
        </p:nvGrpSpPr>
        <p:grpSpPr>
          <a:xfrm>
            <a:off x="3432175" y="3716338"/>
            <a:ext cx="5688013" cy="1512887"/>
            <a:chOff x="476" y="3067"/>
            <a:chExt cx="3583" cy="953"/>
          </a:xfrm>
        </p:grpSpPr>
        <p:sp>
          <p:nvSpPr>
            <p:cNvPr id="23565" name="Rectangle 7"/>
            <p:cNvSpPr/>
            <p:nvPr/>
          </p:nvSpPr>
          <p:spPr>
            <a:xfrm>
              <a:off x="657" y="3067"/>
              <a:ext cx="3402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marL="342900" indent="-342900" eaLnBrk="1" hangingPunct="1">
                <a:spcBef>
                  <a:spcPct val="20000"/>
                </a:spcBef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飞来的足球，人们敢用脚去踢。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66" name="Rectangle 8"/>
            <p:cNvSpPr/>
            <p:nvPr/>
          </p:nvSpPr>
          <p:spPr>
            <a:xfrm>
              <a:off x="657" y="3612"/>
              <a:ext cx="3084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marL="342900" indent="-342900" eaLnBrk="1" hangingPunct="1">
                <a:spcBef>
                  <a:spcPct val="20000"/>
                </a:spcBef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飞来的铅球，我们避让三分。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67" name="AutoShape 11"/>
            <p:cNvSpPr/>
            <p:nvPr/>
          </p:nvSpPr>
          <p:spPr>
            <a:xfrm>
              <a:off x="476" y="3203"/>
              <a:ext cx="181" cy="679"/>
            </a:xfrm>
            <a:prstGeom prst="leftBrace">
              <a:avLst>
                <a:gd name="adj1" fmla="val 31261"/>
                <a:gd name="adj2" fmla="val 50000"/>
              </a:avLst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3624263" y="1917700"/>
            <a:ext cx="1008062" cy="1512888"/>
            <a:chOff x="657" y="754"/>
            <a:chExt cx="635" cy="953"/>
          </a:xfrm>
        </p:grpSpPr>
        <p:sp>
          <p:nvSpPr>
            <p:cNvPr id="23563" name="Oval 16"/>
            <p:cNvSpPr/>
            <p:nvPr/>
          </p:nvSpPr>
          <p:spPr>
            <a:xfrm>
              <a:off x="657" y="754"/>
              <a:ext cx="635" cy="454"/>
            </a:xfrm>
            <a:prstGeom prst="ellipse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64" name="Oval 17"/>
            <p:cNvSpPr/>
            <p:nvPr/>
          </p:nvSpPr>
          <p:spPr>
            <a:xfrm>
              <a:off x="657" y="1253"/>
              <a:ext cx="635" cy="454"/>
            </a:xfrm>
            <a:prstGeom prst="ellipse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Group 21"/>
          <p:cNvGrpSpPr/>
          <p:nvPr/>
        </p:nvGrpSpPr>
        <p:grpSpPr>
          <a:xfrm>
            <a:off x="4802188" y="3573463"/>
            <a:ext cx="1008062" cy="1584325"/>
            <a:chOff x="1429" y="1797"/>
            <a:chExt cx="635" cy="998"/>
          </a:xfrm>
        </p:grpSpPr>
        <p:sp>
          <p:nvSpPr>
            <p:cNvPr id="23561" name="Oval 18"/>
            <p:cNvSpPr/>
            <p:nvPr/>
          </p:nvSpPr>
          <p:spPr>
            <a:xfrm>
              <a:off x="1429" y="1797"/>
              <a:ext cx="635" cy="454"/>
            </a:xfrm>
            <a:prstGeom prst="ellipse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62" name="Oval 19"/>
            <p:cNvSpPr/>
            <p:nvPr/>
          </p:nvSpPr>
          <p:spPr>
            <a:xfrm>
              <a:off x="1429" y="2341"/>
              <a:ext cx="635" cy="454"/>
            </a:xfrm>
            <a:prstGeom prst="ellipse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9" name="Text Box 13"/>
          <p:cNvSpPr txBox="1"/>
          <p:nvPr/>
        </p:nvSpPr>
        <p:spPr>
          <a:xfrm>
            <a:off x="3240088" y="5302250"/>
            <a:ext cx="573405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思考：动能的大小与哪些因素有关？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69" name="图片 18468"/>
          <p:cNvPicPr>
            <a:picLocks noChangeAspect="1"/>
          </p:cNvPicPr>
          <p:nvPr/>
        </p:nvPicPr>
        <p:blipFill>
          <a:blip r:embed="rId1"/>
          <a:srcRect l="9589" t="50966" r="9181" b="18494"/>
          <a:stretch>
            <a:fillRect/>
          </a:stretch>
        </p:blipFill>
        <p:spPr>
          <a:xfrm>
            <a:off x="7076440" y="376873"/>
            <a:ext cx="349250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8" name="图片 184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0"/>
            <a:ext cx="2519363" cy="1989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18433"/>
          <p:cNvSpPr txBox="1"/>
          <p:nvPr/>
        </p:nvSpPr>
        <p:spPr>
          <a:xfrm>
            <a:off x="1524000" y="0"/>
            <a:ext cx="3311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设计实验方案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：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1847850" y="908050"/>
            <a:ext cx="30241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、选择仪器：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1847850" y="1628775"/>
            <a:ext cx="2879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、实验思路：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2135188" y="2276475"/>
            <a:ext cx="5669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</a:rPr>
              <a:t>物体能够做的功越多，它具有的能也越大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2063750" y="2900363"/>
            <a:ext cx="44640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</a:rPr>
              <a:t>要比较动能的大小，应比较物体                                          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1847850" y="3284538"/>
            <a:ext cx="25076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、实验方法：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40" name="组合 18439"/>
          <p:cNvGrpSpPr/>
          <p:nvPr/>
        </p:nvGrpSpPr>
        <p:grpSpPr>
          <a:xfrm>
            <a:off x="2819400" y="3741738"/>
            <a:ext cx="7497763" cy="993775"/>
            <a:chOff x="806" y="2461"/>
            <a:chExt cx="4723" cy="626"/>
          </a:xfrm>
        </p:grpSpPr>
        <p:sp>
          <p:nvSpPr>
            <p:cNvPr id="18441" name="文本框 18440"/>
            <p:cNvSpPr txBox="1"/>
            <p:nvPr/>
          </p:nvSpPr>
          <p:spPr>
            <a:xfrm>
              <a:off x="806" y="2461"/>
              <a:ext cx="472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</a:rPr>
                <a:t>由于动能大小可能跟多个因素有关，实验过程中应采用</a:t>
              </a: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8442" name="直接连接符 18441"/>
            <p:cNvSpPr/>
            <p:nvPr/>
          </p:nvSpPr>
          <p:spPr>
            <a:xfrm>
              <a:off x="912" y="3024"/>
              <a:ext cx="91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3" name="文本框 18442"/>
            <p:cNvSpPr txBox="1"/>
            <p:nvPr/>
          </p:nvSpPr>
          <p:spPr>
            <a:xfrm>
              <a:off x="1814" y="2797"/>
              <a:ext cx="30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>
                  <a:latin typeface="Times New Roman" panose="02020603050405020304" pitchFamily="18" charset="0"/>
                </a:rPr>
                <a:t>法</a:t>
              </a: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8444" name="组合 18443"/>
          <p:cNvGrpSpPr/>
          <p:nvPr/>
        </p:nvGrpSpPr>
        <p:grpSpPr>
          <a:xfrm>
            <a:off x="2787650" y="4711700"/>
            <a:ext cx="6583363" cy="481013"/>
            <a:chOff x="662" y="3120"/>
            <a:chExt cx="4147" cy="303"/>
          </a:xfrm>
        </p:grpSpPr>
        <p:sp>
          <p:nvSpPr>
            <p:cNvPr id="18445" name="文本框 18444"/>
            <p:cNvSpPr txBox="1"/>
            <p:nvPr/>
          </p:nvSpPr>
          <p:spPr>
            <a:xfrm>
              <a:off x="662" y="3133"/>
              <a:ext cx="69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</a:rPr>
                <a:t>先控制</a:t>
              </a: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8446" name="直接连接符 18445"/>
            <p:cNvSpPr/>
            <p:nvPr/>
          </p:nvSpPr>
          <p:spPr>
            <a:xfrm>
              <a:off x="1344" y="3360"/>
              <a:ext cx="62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7" name="文本框 18446"/>
            <p:cNvSpPr txBox="1"/>
            <p:nvPr/>
          </p:nvSpPr>
          <p:spPr>
            <a:xfrm>
              <a:off x="1920" y="3120"/>
              <a:ext cx="165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</a:rPr>
                <a:t>相同，研究动能与</a:t>
              </a: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8448" name="直接连接符 18447"/>
            <p:cNvSpPr/>
            <p:nvPr/>
          </p:nvSpPr>
          <p:spPr>
            <a:xfrm>
              <a:off x="3600" y="3360"/>
              <a:ext cx="5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9" name="文本框 18448"/>
            <p:cNvSpPr txBox="1"/>
            <p:nvPr/>
          </p:nvSpPr>
          <p:spPr>
            <a:xfrm>
              <a:off x="4118" y="3120"/>
              <a:ext cx="69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</a:rPr>
                <a:t>的关系</a:t>
              </a: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8450" name="组合 18449"/>
          <p:cNvGrpSpPr/>
          <p:nvPr/>
        </p:nvGrpSpPr>
        <p:grpSpPr>
          <a:xfrm>
            <a:off x="2787650" y="5168900"/>
            <a:ext cx="6583363" cy="481013"/>
            <a:chOff x="662" y="3408"/>
            <a:chExt cx="4147" cy="303"/>
          </a:xfrm>
        </p:grpSpPr>
        <p:sp>
          <p:nvSpPr>
            <p:cNvPr id="18451" name="文本框 18450"/>
            <p:cNvSpPr txBox="1"/>
            <p:nvPr/>
          </p:nvSpPr>
          <p:spPr>
            <a:xfrm>
              <a:off x="662" y="3408"/>
              <a:ext cx="69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</a:rPr>
                <a:t>再控制</a:t>
              </a: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8452" name="直接连接符 18451"/>
            <p:cNvSpPr/>
            <p:nvPr/>
          </p:nvSpPr>
          <p:spPr>
            <a:xfrm>
              <a:off x="1344" y="3648"/>
              <a:ext cx="62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53" name="文本框 18452"/>
            <p:cNvSpPr txBox="1"/>
            <p:nvPr/>
          </p:nvSpPr>
          <p:spPr>
            <a:xfrm>
              <a:off x="1958" y="3421"/>
              <a:ext cx="165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</a:rPr>
                <a:t>相同，研究动能与</a:t>
              </a: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8454" name="直接连接符 18453"/>
            <p:cNvSpPr/>
            <p:nvPr/>
          </p:nvSpPr>
          <p:spPr>
            <a:xfrm>
              <a:off x="3600" y="3648"/>
              <a:ext cx="5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55" name="文本框 18454"/>
            <p:cNvSpPr txBox="1"/>
            <p:nvPr/>
          </p:nvSpPr>
          <p:spPr>
            <a:xfrm>
              <a:off x="4118" y="3421"/>
              <a:ext cx="69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</a:rPr>
                <a:t>的关系</a:t>
              </a: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8457" name="矩形 18456"/>
          <p:cNvSpPr/>
          <p:nvPr/>
        </p:nvSpPr>
        <p:spPr>
          <a:xfrm>
            <a:off x="4666615" y="179705"/>
            <a:ext cx="7538085" cy="1630045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accent2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信息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latin typeface="Arial" panose="020B0604020202020204" pitchFamily="34" charset="0"/>
              </a:rPr>
              <a:t>质量不同的小车（或小球）从一个斜面的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同一高度</a:t>
            </a:r>
            <a:r>
              <a:rPr lang="zh-CN" altLang="en-US" sz="2800" b="1" dirty="0">
                <a:latin typeface="Arial" panose="020B0604020202020204" pitchFamily="34" charset="0"/>
              </a:rPr>
              <a:t>释放</a:t>
            </a:r>
            <a:r>
              <a:rPr lang="en-US" altLang="zh-CN" sz="2800" b="1" dirty="0"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</a:rPr>
              <a:t>运动到水平面时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速度</a:t>
            </a:r>
            <a:r>
              <a:rPr lang="zh-CN" altLang="en-US" sz="2800" b="1" dirty="0">
                <a:latin typeface="Arial" panose="020B0604020202020204" pitchFamily="34" charset="0"/>
              </a:rPr>
              <a:t>的大小相等。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8458" name="直接连接符 18457"/>
          <p:cNvSpPr/>
          <p:nvPr/>
        </p:nvSpPr>
        <p:spPr>
          <a:xfrm>
            <a:off x="6527800" y="3213100"/>
            <a:ext cx="32400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8459" name="组合 18458"/>
          <p:cNvGrpSpPr/>
          <p:nvPr/>
        </p:nvGrpSpPr>
        <p:grpSpPr>
          <a:xfrm>
            <a:off x="2063750" y="2900363"/>
            <a:ext cx="7704138" cy="460375"/>
            <a:chOff x="340" y="1827"/>
            <a:chExt cx="4853" cy="290"/>
          </a:xfrm>
        </p:grpSpPr>
        <p:sp>
          <p:nvSpPr>
            <p:cNvPr id="18460" name="文本框 18459"/>
            <p:cNvSpPr txBox="1"/>
            <p:nvPr/>
          </p:nvSpPr>
          <p:spPr>
            <a:xfrm>
              <a:off x="340" y="1827"/>
              <a:ext cx="281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</a:rPr>
                <a:t>要比较动能的大小，应比较物体                                          </a:t>
              </a: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8461" name="直接连接符 18460"/>
            <p:cNvSpPr/>
            <p:nvPr/>
          </p:nvSpPr>
          <p:spPr>
            <a:xfrm>
              <a:off x="3152" y="2024"/>
              <a:ext cx="204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8462" name="文本框 18461"/>
          <p:cNvSpPr txBox="1"/>
          <p:nvPr/>
        </p:nvSpPr>
        <p:spPr>
          <a:xfrm>
            <a:off x="6743700" y="2781300"/>
            <a:ext cx="33845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物体运动距离的远近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63" name="文本框 18462"/>
          <p:cNvSpPr txBox="1"/>
          <p:nvPr/>
        </p:nvSpPr>
        <p:spPr>
          <a:xfrm>
            <a:off x="2495550" y="4076700"/>
            <a:ext cx="19446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控制变量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64" name="文本框 18463"/>
          <p:cNvSpPr txBox="1"/>
          <p:nvPr/>
        </p:nvSpPr>
        <p:spPr>
          <a:xfrm>
            <a:off x="3863975" y="4581525"/>
            <a:ext cx="13684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速度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65" name="文本框 18464"/>
          <p:cNvSpPr txBox="1"/>
          <p:nvPr/>
        </p:nvSpPr>
        <p:spPr>
          <a:xfrm>
            <a:off x="7391400" y="5013325"/>
            <a:ext cx="13684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速度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66" name="文本框 18465"/>
          <p:cNvSpPr txBox="1"/>
          <p:nvPr/>
        </p:nvSpPr>
        <p:spPr>
          <a:xfrm>
            <a:off x="7464425" y="4365625"/>
            <a:ext cx="10080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质量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67" name="文本框 18466"/>
          <p:cNvSpPr txBox="1"/>
          <p:nvPr/>
        </p:nvSpPr>
        <p:spPr>
          <a:xfrm>
            <a:off x="3792538" y="5013325"/>
            <a:ext cx="10080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质量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7" grpId="0" bldLvl="0" animBg="1"/>
      <p:bldP spid="18462" grpId="0"/>
      <p:bldP spid="18463" grpId="0"/>
      <p:bldP spid="18464" grpId="0"/>
      <p:bldP spid="18465" grpId="0"/>
      <p:bldP spid="18466" grpId="0"/>
      <p:bldP spid="184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1027" name="" r:id="rId1" imgW="7704455" imgH="5681980"/>
        </mc:Choice>
        <mc:Fallback>
          <p:control name="" r:id="rId1" imgW="7704455" imgH="5681980">
            <p:pic>
              <p:nvPicPr>
                <p:cNvPr id="0" name="Host Control  1026"/>
                <p:cNvPicPr>
                  <a:picLocks noChangeAspect="1"/>
                </p:cNvPicPr>
                <p:nvPr>
                  <p:ph type="body" idx="4294967295"/>
                </p:nvPr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279650" y="908050"/>
                  <a:ext cx="7704455" cy="56819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3"/>
          <p:cNvSpPr txBox="1"/>
          <p:nvPr/>
        </p:nvSpPr>
        <p:spPr>
          <a:xfrm>
            <a:off x="2489042" y="3794125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grpSp>
        <p:nvGrpSpPr>
          <p:cNvPr id="2" name="组合 12"/>
          <p:cNvGrpSpPr/>
          <p:nvPr/>
        </p:nvGrpSpPr>
        <p:grpSpPr>
          <a:xfrm>
            <a:off x="1524000" y="1700213"/>
            <a:ext cx="9144000" cy="5157787"/>
            <a:chOff x="0" y="1700213"/>
            <a:chExt cx="9144000" cy="5157787"/>
          </a:xfrm>
        </p:grpSpPr>
        <p:pic>
          <p:nvPicPr>
            <p:cNvPr id="11275" name="Picture 2" descr="30123539706568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905000"/>
              <a:ext cx="9144000" cy="4953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6" name="WordArt 4"/>
            <p:cNvSpPr>
              <a:spLocks noTextEdit="1"/>
            </p:cNvSpPr>
            <p:nvPr/>
          </p:nvSpPr>
          <p:spPr>
            <a:xfrm>
              <a:off x="153988" y="1700213"/>
              <a:ext cx="2286000" cy="725487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32056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CC99FF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  <a:tileRect/>
                  </a:gradFill>
                  <a:effectLst>
                    <a:outerShdw dist="53882" dir="2699999" algn="ctr" rotWithShape="0">
                      <a:srgbClr val="9999FF">
                        <a:alpha val="50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反思、拓展</a:t>
              </a:r>
              <a:endPara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277" name="Rectangle 5"/>
            <p:cNvSpPr/>
            <p:nvPr/>
          </p:nvSpPr>
          <p:spPr>
            <a:xfrm>
              <a:off x="76200" y="2501900"/>
              <a:ext cx="5324475" cy="1383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（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）为什么要对车辆限速？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（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）同样道路，为什么不同大小的车辆限速不同？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" name="Text Box 13"/>
          <p:cNvSpPr txBox="1"/>
          <p:nvPr/>
        </p:nvSpPr>
        <p:spPr>
          <a:xfrm>
            <a:off x="1219200" y="966788"/>
            <a:ext cx="8839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）速度相同时，物体的质量</a:t>
            </a:r>
            <a:r>
              <a:rPr lang="en-US" altLang="zh-CN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____</a:t>
            </a:r>
            <a:r>
              <a:rPr lang="zh-CN" altLang="en-US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，则动能</a:t>
            </a:r>
            <a:r>
              <a:rPr lang="en-US" altLang="zh-CN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___</a:t>
            </a:r>
            <a:r>
              <a:rPr lang="zh-CN" altLang="en-US" b="1" dirty="0">
                <a:solidFill>
                  <a:schemeClr val="tx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b="1" dirty="0">
              <a:solidFill>
                <a:schemeClr val="tx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Text Box 14"/>
          <p:cNvSpPr txBox="1"/>
          <p:nvPr/>
        </p:nvSpPr>
        <p:spPr>
          <a:xfrm>
            <a:off x="6759575" y="954088"/>
            <a:ext cx="13938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越大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" name="Text Box 15"/>
          <p:cNvSpPr txBox="1"/>
          <p:nvPr/>
        </p:nvSpPr>
        <p:spPr>
          <a:xfrm>
            <a:off x="9121775" y="877888"/>
            <a:ext cx="14700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越大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219200" y="406400"/>
            <a:ext cx="929640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tx2"/>
                </a:solidFill>
                <a:latin typeface="华文中宋" panose="0201060004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3200" b="1" kern="1200" cap="none" spc="0" normalizeH="0" baseline="0" noProof="0" dirty="0">
                <a:solidFill>
                  <a:schemeClr val="tx2"/>
                </a:solidFill>
                <a:latin typeface="华文中宋" panose="0201060004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200" b="1" kern="1200" cap="none" spc="0" normalizeH="0" baseline="0" noProof="0" dirty="0">
                <a:solidFill>
                  <a:schemeClr val="tx2"/>
                </a:solidFill>
                <a:latin typeface="华文中宋" panose="02010600040101010101" pitchFamily="2" charset="-122"/>
                <a:ea typeface="宋体" panose="02010600030101010101" pitchFamily="2" charset="-122"/>
                <a:cs typeface="+mn-cs"/>
              </a:rPr>
              <a:t>）质量相同时，物体的速度＿＿，则动能</a:t>
            </a:r>
            <a:r>
              <a:rPr kumimoji="0" lang="zh-CN" altLang="en-US" sz="3200" b="1" u="sng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3200" b="1" u="sng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宋体" panose="02010600030101010101" pitchFamily="2" charset="-122"/>
                <a:cs typeface="+mn-cs"/>
              </a:rPr>
              <a:t>__</a:t>
            </a:r>
            <a:r>
              <a:rPr kumimoji="0" lang="zh-CN" altLang="en-US" sz="3200" b="1" kern="1200" cap="none" spc="0" normalizeH="0" baseline="0" noProof="0" dirty="0">
                <a:solidFill>
                  <a:schemeClr val="tx2"/>
                </a:solidFill>
                <a:latin typeface="华文中宋" panose="0201060004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 dirty="0">
              <a:solidFill>
                <a:schemeClr val="tx2"/>
              </a:solidFill>
              <a:latin typeface="华文中宋" panose="0201060004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 Box 15"/>
          <p:cNvSpPr txBox="1"/>
          <p:nvPr/>
        </p:nvSpPr>
        <p:spPr>
          <a:xfrm>
            <a:off x="9363075" y="304800"/>
            <a:ext cx="16859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越大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 Box 16"/>
          <p:cNvSpPr txBox="1"/>
          <p:nvPr/>
        </p:nvSpPr>
        <p:spPr>
          <a:xfrm>
            <a:off x="6757988" y="304800"/>
            <a:ext cx="16240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越大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1524000" y="-76200"/>
            <a:ext cx="44958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、实验结论：</a:t>
            </a:r>
            <a:endParaRPr lang="en-US" altLang="zh-CN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bldLvl="0" animBg="1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文本框 8194" descr="粉色砂纸"/>
          <p:cNvSpPr txBox="1"/>
          <p:nvPr/>
        </p:nvSpPr>
        <p:spPr>
          <a:xfrm>
            <a:off x="879475" y="234315"/>
            <a:ext cx="10734040" cy="3538220"/>
          </a:xfrm>
          <a:prstGeom prst="rect">
            <a:avLst/>
          </a:prstGeom>
          <a:blipFill rotWithShape="0">
            <a:blip r:embed="rId1"/>
          </a:blip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、一辆自行车与一辆小汽车在平直公路上并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肩行驶，具有较大动能的是</a:t>
            </a:r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en-US" altLang="zh-CN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</a:t>
            </a:r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</a:t>
            </a:r>
            <a:r>
              <a:rPr lang="en-US" altLang="zh-CN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、一跳伞运动员，从空中匀速下降的过程中，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动能</a:t>
            </a:r>
            <a:r>
              <a:rPr lang="zh-CN" altLang="en-US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（不变、变大或变小）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、一辆沿水平直马路匀速行驶的洒水车 ，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工作过程中它的动能</a:t>
            </a:r>
            <a:r>
              <a:rPr lang="zh-CN" altLang="en-US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200" b="1" u="sng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不变、变大或变小）</a:t>
            </a:r>
            <a:endParaRPr lang="zh-CN" altLang="en-US" sz="3200" b="1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7061518" y="701675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小汽车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2787968" y="1284923"/>
            <a:ext cx="69164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速度相同的情况下小汽车的质量比自行车的质量大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2787968" y="225012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不变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5281613" y="318897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变小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221" name="Picture 5" descr="http://image.bitauto.com/dealer/news/100058941/c40c5c08-861f-41e7-a47c-4a7e4cf256d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34315"/>
            <a:ext cx="12320270" cy="4617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5"/>
          <p:cNvSpPr/>
          <p:nvPr/>
        </p:nvSpPr>
        <p:spPr>
          <a:xfrm>
            <a:off x="1828800" y="4989513"/>
            <a:ext cx="89154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想一想：运动在悬崖上的汽车，除了动能，还有其它形式的能量吗？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1" grpId="0"/>
      <p:bldP spid="8202" grpId="0"/>
      <p:bldP spid="92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6"/>
          <p:cNvGrpSpPr/>
          <p:nvPr/>
        </p:nvGrpSpPr>
        <p:grpSpPr>
          <a:xfrm>
            <a:off x="1922780" y="1767205"/>
            <a:ext cx="4325620" cy="4938395"/>
            <a:chOff x="1752600" y="-152401"/>
            <a:chExt cx="4648200" cy="7010401"/>
          </a:xfrm>
        </p:grpSpPr>
        <p:grpSp>
          <p:nvGrpSpPr>
            <p:cNvPr id="16398" name="组合 15"/>
            <p:cNvGrpSpPr/>
            <p:nvPr/>
          </p:nvGrpSpPr>
          <p:grpSpPr>
            <a:xfrm>
              <a:off x="1752600" y="1600200"/>
              <a:ext cx="4648200" cy="5257800"/>
              <a:chOff x="1752600" y="1295400"/>
              <a:chExt cx="4648200" cy="5257800"/>
            </a:xfrm>
          </p:grpSpPr>
          <p:pic>
            <p:nvPicPr>
              <p:cNvPr id="16401" name="Picture 4" descr="http://pic2.ooopic.com/11/74/05/01bOOOPICa2_1024.jpg"/>
              <p:cNvPicPr>
                <a:picLocks noChangeAspect="1"/>
              </p:cNvPicPr>
              <p:nvPr/>
            </p:nvPicPr>
            <p:blipFill>
              <a:blip r:embed="rId1"/>
              <a:srcRect l="17969" t="6667" r="80469" b="65555"/>
              <a:stretch>
                <a:fillRect/>
              </a:stretch>
            </p:blipFill>
            <p:spPr>
              <a:xfrm>
                <a:off x="1752600" y="1295400"/>
                <a:ext cx="3352800" cy="1905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02" name="Picture 4" descr="http://pic2.ooopic.com/11/74/05/01bOOOPICa2_1024.jpg"/>
              <p:cNvPicPr>
                <a:picLocks noChangeAspect="1"/>
              </p:cNvPicPr>
              <p:nvPr/>
            </p:nvPicPr>
            <p:blipFill>
              <a:blip r:embed="rId1"/>
              <a:srcRect l="17969" t="6667" r="80469" b="65555"/>
              <a:stretch>
                <a:fillRect/>
              </a:stretch>
            </p:blipFill>
            <p:spPr>
              <a:xfrm>
                <a:off x="1752600" y="4648200"/>
                <a:ext cx="3352800" cy="1905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03" name="Picture 4" descr="http://pic2.ooopic.com/11/74/05/01bOOOPICa2_1024.jpg"/>
              <p:cNvPicPr>
                <a:picLocks noChangeAspect="1"/>
              </p:cNvPicPr>
              <p:nvPr/>
            </p:nvPicPr>
            <p:blipFill>
              <a:blip r:embed="rId1"/>
              <a:srcRect l="17969" t="24445" r="80469" b="70000"/>
              <a:stretch>
                <a:fillRect/>
              </a:stretch>
            </p:blipFill>
            <p:spPr>
              <a:xfrm>
                <a:off x="4648200" y="5852652"/>
                <a:ext cx="1752600" cy="38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04" name="Picture 4" descr="http://pic2.ooopic.com/11/74/05/01bOOOPICa2_1024.jpg"/>
              <p:cNvPicPr>
                <a:picLocks noChangeAspect="1"/>
              </p:cNvPicPr>
              <p:nvPr/>
            </p:nvPicPr>
            <p:blipFill>
              <a:blip r:embed="rId1"/>
              <a:srcRect l="17969" t="6667" r="80469" b="65555"/>
              <a:stretch>
                <a:fillRect/>
              </a:stretch>
            </p:blipFill>
            <p:spPr>
              <a:xfrm>
                <a:off x="1752600" y="3352800"/>
                <a:ext cx="3352800" cy="1905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05" name="Picture 4" descr="http://pic2.ooopic.com/11/74/05/01bOOOPICa2_1024.jpg"/>
              <p:cNvPicPr>
                <a:picLocks noChangeAspect="1"/>
              </p:cNvPicPr>
              <p:nvPr/>
            </p:nvPicPr>
            <p:blipFill>
              <a:blip r:embed="rId1"/>
              <a:srcRect l="17969" t="24445" r="80469" b="70000"/>
              <a:stretch>
                <a:fillRect/>
              </a:stretch>
            </p:blipFill>
            <p:spPr>
              <a:xfrm>
                <a:off x="4648200" y="4572000"/>
                <a:ext cx="1752600" cy="38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06" name="Picture 4" descr="http://pic2.ooopic.com/11/74/05/01bOOOPICa2_1024.jpg"/>
              <p:cNvPicPr>
                <a:picLocks noChangeAspect="1"/>
              </p:cNvPicPr>
              <p:nvPr/>
            </p:nvPicPr>
            <p:blipFill>
              <a:blip r:embed="rId1"/>
              <a:srcRect l="17969" t="24445" r="80469" b="70000"/>
              <a:stretch>
                <a:fillRect/>
              </a:stretch>
            </p:blipFill>
            <p:spPr>
              <a:xfrm>
                <a:off x="4572000" y="2514600"/>
                <a:ext cx="1752600" cy="38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6399" name="Picture 4" descr="http://pic2.ooopic.com/11/74/05/01bOOOPICa2_1024.jpg"/>
            <p:cNvPicPr>
              <a:picLocks noChangeAspect="1"/>
            </p:cNvPicPr>
            <p:nvPr/>
          </p:nvPicPr>
          <p:blipFill>
            <a:blip r:embed="rId1"/>
            <a:srcRect l="17969" t="6667" r="80469" b="65555"/>
            <a:stretch>
              <a:fillRect/>
            </a:stretch>
          </p:blipFill>
          <p:spPr>
            <a:xfrm rot="10800000">
              <a:off x="1752600" y="-152401"/>
              <a:ext cx="3352800" cy="1905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0" name="Picture 4" descr="http://pic2.ooopic.com/11/74/05/01bOOOPICa2_1024.jpg"/>
            <p:cNvPicPr>
              <a:picLocks noChangeAspect="1"/>
            </p:cNvPicPr>
            <p:nvPr/>
          </p:nvPicPr>
          <p:blipFill>
            <a:blip r:embed="rId1"/>
            <a:srcRect l="17969" t="24445" r="80469" b="70000"/>
            <a:stretch>
              <a:fillRect/>
            </a:stretch>
          </p:blipFill>
          <p:spPr>
            <a:xfrm>
              <a:off x="4648200" y="108156"/>
              <a:ext cx="1600200" cy="38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" name="TextBox 18"/>
          <p:cNvSpPr txBox="1"/>
          <p:nvPr/>
        </p:nvSpPr>
        <p:spPr>
          <a:xfrm>
            <a:off x="8891905" y="262890"/>
            <a:ext cx="3886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一个鸡蛋的威力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00800" y="5907088"/>
            <a:ext cx="838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4F</a:t>
            </a:r>
            <a:endParaRPr lang="zh-CN" altLang="en-US" sz="3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800600" y="5791200"/>
            <a:ext cx="2209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头皮红肿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00800" y="4876800"/>
            <a:ext cx="838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8F</a:t>
            </a:r>
            <a:endParaRPr lang="zh-CN" altLang="en-US" sz="3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876800" y="4648200"/>
            <a:ext cx="2209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头皮破裂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48400" y="3011488"/>
            <a:ext cx="990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18F</a:t>
            </a:r>
            <a:endParaRPr lang="zh-CN" altLang="en-US" sz="3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800600" y="3338830"/>
            <a:ext cx="2209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砸破头骨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00800" y="1573848"/>
            <a:ext cx="990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25F</a:t>
            </a:r>
            <a:endParaRPr lang="zh-CN" altLang="en-US" sz="3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4953000" y="1491615"/>
            <a:ext cx="2209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当场死亡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47110" name="Picture 6" descr="http://p4.so.qhmsg.com/bdr/_240_/t01fd662bc001951a8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6650" y="1052830"/>
            <a:ext cx="32385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9" name="Picture 23" descr="http://p1.so.qhmsg.com/bdr/_240_/t01b74cd055213873c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8925" y="3338830"/>
            <a:ext cx="2550160" cy="2741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1817712" y="39469"/>
            <a:ext cx="2830488" cy="64516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重力势能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312545" y="908050"/>
            <a:ext cx="86868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tx2"/>
                </a:solidFill>
                <a:latin typeface="+mn-ea"/>
                <a:ea typeface="+mn-ea"/>
                <a:cs typeface="+mn-cs"/>
              </a:rPr>
              <a:t>１、物体由于</a:t>
            </a: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高度位置</a:t>
            </a:r>
            <a:r>
              <a:rPr kumimoji="0" lang="zh-CN" altLang="en-US" sz="3200" b="1" kern="1200" cap="none" spc="0" normalizeH="0" baseline="0" noProof="0" dirty="0">
                <a:solidFill>
                  <a:schemeClr val="tx2"/>
                </a:solidFill>
                <a:latin typeface="+mn-ea"/>
                <a:ea typeface="+mn-ea"/>
                <a:cs typeface="+mn-cs"/>
              </a:rPr>
              <a:t>而具有的能叫重力势能。</a:t>
            </a:r>
            <a:endParaRPr kumimoji="0" lang="zh-CN" altLang="en-US" sz="3200" b="1" kern="1200" cap="none" spc="0" normalizeH="0" baseline="0" noProof="0" dirty="0">
              <a:solidFill>
                <a:schemeClr val="tx2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91" name="Text Box 15"/>
          <p:cNvSpPr txBox="1">
            <a:spLocks noChangeArrowheads="1"/>
          </p:cNvSpPr>
          <p:nvPr/>
        </p:nvSpPr>
        <p:spPr bwMode="auto">
          <a:xfrm>
            <a:off x="4123055" y="864870"/>
            <a:ext cx="72390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重力势能的大小可能跟哪些因素有关？</a:t>
            </a:r>
            <a:endParaRPr kumimoji="0" lang="zh-CN" altLang="en-US" sz="3200" b="1" kern="1200" cap="none" spc="0" normalizeH="0" baseline="0" noProof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6477000" y="1752600"/>
            <a:ext cx="16002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高度</a:t>
            </a:r>
            <a:endParaRPr kumimoji="0" lang="zh-CN" altLang="en-US" sz="36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4495800" y="1752600"/>
            <a:ext cx="16002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质量</a:t>
            </a:r>
            <a:endParaRPr kumimoji="0" lang="zh-CN" altLang="en-US" sz="36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1600200" y="513080"/>
            <a:ext cx="2133600" cy="935038"/>
            <a:chOff x="-1671" y="410"/>
            <a:chExt cx="1859" cy="589"/>
          </a:xfrm>
        </p:grpSpPr>
        <p:sp>
          <p:nvSpPr>
            <p:cNvPr id="15" name="横卷形 14"/>
            <p:cNvSpPr/>
            <p:nvPr/>
          </p:nvSpPr>
          <p:spPr>
            <a:xfrm>
              <a:off x="-1671" y="410"/>
              <a:ext cx="1859" cy="589"/>
            </a:xfrm>
            <a:prstGeom prst="horizontalScroll">
              <a:avLst>
                <a:gd name="adj" fmla="val 13750"/>
              </a:avLst>
            </a:prstGeom>
            <a:gradFill rotWithShape="1">
              <a:gsLst>
                <a:gs pos="0">
                  <a:schemeClr val="tx2">
                    <a:gamma/>
                    <a:tint val="50980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tint val="50980"/>
                    <a:invGamma/>
                  </a:schemeClr>
                </a:gs>
              </a:gsLst>
              <a:lin ang="0" scaled="1"/>
              <a:tileRect/>
            </a:gradFill>
            <a:ln w="9525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-1535" y="512"/>
              <a:ext cx="1657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66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华文琥珀" panose="02010800040101010101" pitchFamily="2" charset="-122"/>
                  <a:cs typeface="+mn-cs"/>
                </a:rPr>
                <a:t> 猜一猜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66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endParaRPr>
            </a:p>
          </p:txBody>
        </p:sp>
      </p:grpSp>
      <p:sp>
        <p:nvSpPr>
          <p:cNvPr id="29705" name="圆角矩形 34"/>
          <p:cNvSpPr/>
          <p:nvPr/>
        </p:nvSpPr>
        <p:spPr>
          <a:xfrm>
            <a:off x="1045845" y="2607945"/>
            <a:ext cx="5224463" cy="578444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二、重力势能大小的影响因素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699" name="Rectangle 6"/>
          <p:cNvSpPr/>
          <p:nvPr/>
        </p:nvSpPr>
        <p:spPr>
          <a:xfrm>
            <a:off x="873125" y="3817620"/>
            <a:ext cx="1655763" cy="5318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704" name="Picture 24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020" y="2988945"/>
            <a:ext cx="2767330" cy="2665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8" name="Picture 24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3445" y="3186430"/>
            <a:ext cx="2955925" cy="2708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Rectangle 2"/>
          <p:cNvSpPr/>
          <p:nvPr/>
        </p:nvSpPr>
        <p:spPr>
          <a:xfrm>
            <a:off x="7145020" y="6044565"/>
            <a:ext cx="4445000" cy="373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1" hangingPunct="1">
              <a:spcBef>
                <a:spcPct val="20000"/>
              </a:spcBef>
            </a:pP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重物具有的重力势能与其所在高度的关系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25" name="Rectangle 2"/>
          <p:cNvSpPr/>
          <p:nvPr/>
        </p:nvSpPr>
        <p:spPr>
          <a:xfrm>
            <a:off x="2477453" y="6044565"/>
            <a:ext cx="3911600" cy="373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1" hangingPunct="1">
              <a:spcBef>
                <a:spcPct val="20000"/>
              </a:spcBef>
            </a:pP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重物具有的重力势能与其质量的关系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>
            <a:hlinkClick r:id="rId5" tooltip="" action="ppaction://hlinkfile"/>
          </p:cNvPr>
          <p:cNvSpPr txBox="1"/>
          <p:nvPr/>
        </p:nvSpPr>
        <p:spPr>
          <a:xfrm>
            <a:off x="8583295" y="1752600"/>
            <a:ext cx="132905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/>
              <a:t>视频</a:t>
            </a:r>
            <a:r>
              <a:rPr lang="en-US" altLang="zh-CN" sz="3600"/>
              <a:t>1</a:t>
            </a:r>
            <a:endParaRPr lang="en-US" altLang="zh-CN" sz="3600"/>
          </a:p>
        </p:txBody>
      </p:sp>
      <p:sp>
        <p:nvSpPr>
          <p:cNvPr id="5" name="文本框 4">
            <a:hlinkClick r:id="rId6" tooltip="" action="ppaction://hlinkfile"/>
          </p:cNvPr>
          <p:cNvSpPr txBox="1"/>
          <p:nvPr/>
        </p:nvSpPr>
        <p:spPr>
          <a:xfrm>
            <a:off x="10414635" y="1814195"/>
            <a:ext cx="10744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视频</a:t>
            </a:r>
            <a:r>
              <a:rPr lang="en-US" altLang="zh-CN" sz="2800"/>
              <a:t>2</a:t>
            </a:r>
            <a:endParaRPr lang="en-US" altLang="zh-CN" sz="280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91" grpId="0"/>
      <p:bldP spid="23565" grpId="0" bldLvl="0" animBg="1"/>
      <p:bldP spid="23566" grpId="0" bldLvl="0" animBg="1"/>
      <p:bldP spid="29705" grpId="0" animBg="1"/>
      <p:bldP spid="29699" grpId="0"/>
      <p:bldP spid="30725" grpId="0"/>
      <p:bldP spid="29700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2514600" y="1676400"/>
            <a:ext cx="7162800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重点：通过实验探究动能和势能与什么因素有关。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/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难点：能的概念理解。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1981200" y="517525"/>
            <a:ext cx="381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【重点难点】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Text Box 20"/>
          <p:cNvSpPr txBox="1"/>
          <p:nvPr/>
        </p:nvSpPr>
        <p:spPr>
          <a:xfrm>
            <a:off x="975360" y="1323340"/>
            <a:ext cx="1022413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　　　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一定时，物体</a:t>
            </a:r>
            <a:r>
              <a:rPr lang="zh-CN" altLang="en-US" sz="2400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　　　　　　　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越高，它具有的重力势能就越多。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 Box 21"/>
          <p:cNvSpPr txBox="1"/>
          <p:nvPr/>
        </p:nvSpPr>
        <p:spPr>
          <a:xfrm>
            <a:off x="1225233" y="1513840"/>
            <a:ext cx="9255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质量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Text Box 22"/>
          <p:cNvSpPr txBox="1"/>
          <p:nvPr/>
        </p:nvSpPr>
        <p:spPr>
          <a:xfrm>
            <a:off x="3893185" y="1323340"/>
            <a:ext cx="23764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被举起的高度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22" name="Text Box 20"/>
          <p:cNvSpPr txBox="1"/>
          <p:nvPr/>
        </p:nvSpPr>
        <p:spPr>
          <a:xfrm>
            <a:off x="912495" y="2431415"/>
            <a:ext cx="9850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　　　　　　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相同时，物体</a:t>
            </a:r>
            <a:r>
              <a:rPr lang="zh-CN" altLang="en-US" sz="2400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　　　　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越大，它具有的重力势能就越多。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 Box 22"/>
          <p:cNvSpPr txBox="1"/>
          <p:nvPr/>
        </p:nvSpPr>
        <p:spPr>
          <a:xfrm>
            <a:off x="912178" y="2554288"/>
            <a:ext cx="2022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被举起的高度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 Box 21"/>
          <p:cNvSpPr txBox="1"/>
          <p:nvPr/>
        </p:nvSpPr>
        <p:spPr>
          <a:xfrm>
            <a:off x="5126673" y="2554288"/>
            <a:ext cx="8651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质量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5785" y="739775"/>
            <a:ext cx="2057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ym typeface="+mn-ea"/>
              </a:rPr>
              <a:t>试验</a:t>
            </a:r>
            <a:r>
              <a:rPr lang="zh-CN" altLang="en-US" sz="3200"/>
              <a:t>结论</a:t>
            </a:r>
            <a:endParaRPr lang="zh-CN" altLang="en-US" sz="3200"/>
          </a:p>
        </p:txBody>
      </p:sp>
      <p:sp>
        <p:nvSpPr>
          <p:cNvPr id="16" name="Rectangle 6"/>
          <p:cNvSpPr/>
          <p:nvPr/>
        </p:nvSpPr>
        <p:spPr>
          <a:xfrm>
            <a:off x="699770" y="3907790"/>
            <a:ext cx="2447925" cy="5318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  <a:endParaRPr lang="en-US" altLang="zh-CN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20"/>
          <p:cNvSpPr txBox="1"/>
          <p:nvPr/>
        </p:nvSpPr>
        <p:spPr>
          <a:xfrm>
            <a:off x="2649855" y="3907790"/>
            <a:ext cx="8112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物体被举得越高，质量越大，它具有的重力势能就越大。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13" grpId="0"/>
      <p:bldP spid="12" grpId="0"/>
      <p:bldP spid="16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Rectangle 6"/>
          <p:cNvSpPr/>
          <p:nvPr/>
        </p:nvSpPr>
        <p:spPr>
          <a:xfrm>
            <a:off x="5603240" y="2676525"/>
            <a:ext cx="4486275" cy="5314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有实验可猜想弹性势能可能与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73" name="Picture 7" descr="http://a3.att.hudong.com/56/85/0130000004094012097185514652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8263" y="2565400"/>
            <a:ext cx="2695575" cy="328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Text Box 20"/>
          <p:cNvSpPr txBox="1"/>
          <p:nvPr/>
        </p:nvSpPr>
        <p:spPr>
          <a:xfrm>
            <a:off x="4429125" y="1765300"/>
            <a:ext cx="59658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将弓拉到不同的程度比较射程。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20"/>
          <p:cNvSpPr txBox="1"/>
          <p:nvPr/>
        </p:nvSpPr>
        <p:spPr>
          <a:xfrm>
            <a:off x="6138863" y="4652645"/>
            <a:ext cx="42560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物体的弹性形变越大，具有的弹性势能就越大。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776" name="圆角矩形 34"/>
          <p:cNvSpPr/>
          <p:nvPr/>
        </p:nvSpPr>
        <p:spPr>
          <a:xfrm>
            <a:off x="2385060" y="653415"/>
            <a:ext cx="5224463" cy="578444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二、弹性势能大小的影响因素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1740" y="160655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演示实验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6139180" y="3684270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物体的弹性形变有关</a:t>
            </a:r>
            <a:endParaRPr lang="zh-CN" altLang="en-US" sz="3200"/>
          </a:p>
        </p:txBody>
      </p:sp>
      <p:sp>
        <p:nvSpPr>
          <p:cNvPr id="4" name="文本框 3">
            <a:hlinkClick r:id="rId2" action="ppaction://hlinkfile"/>
          </p:cNvPr>
          <p:cNvSpPr txBox="1"/>
          <p:nvPr/>
        </p:nvSpPr>
        <p:spPr>
          <a:xfrm>
            <a:off x="10311130" y="4007485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/>
              <a:t>视频</a:t>
            </a:r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4711700" y="4652645"/>
            <a:ext cx="14274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结论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：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  <p:bldP spid="3" grpId="0"/>
      <p:bldP spid="6" grpId="0"/>
      <p:bldP spid="32774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Text Box 3"/>
          <p:cNvSpPr txBox="1"/>
          <p:nvPr/>
        </p:nvSpPr>
        <p:spPr>
          <a:xfrm>
            <a:off x="1544638" y="4114800"/>
            <a:ext cx="1655762" cy="64516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机械能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892" name="AutoShape 4"/>
          <p:cNvSpPr/>
          <p:nvPr/>
        </p:nvSpPr>
        <p:spPr>
          <a:xfrm>
            <a:off x="3313113" y="2108200"/>
            <a:ext cx="268287" cy="4673600"/>
          </a:xfrm>
          <a:prstGeom prst="leftBrace">
            <a:avLst>
              <a:gd name="adj1" fmla="val 116295"/>
              <a:gd name="adj2" fmla="val 50000"/>
            </a:avLst>
          </a:prstGeom>
          <a:noFill/>
          <a:ln w="38100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latin typeface="Times New Roman" panose="02020603050405020304" pitchFamily="18" charset="0"/>
            </a:endParaRPr>
          </a:p>
        </p:txBody>
      </p:sp>
      <p:sp>
        <p:nvSpPr>
          <p:cNvPr id="37893" name="Text Box 5"/>
          <p:cNvSpPr txBox="1"/>
          <p:nvPr/>
        </p:nvSpPr>
        <p:spPr>
          <a:xfrm>
            <a:off x="3586163" y="2116138"/>
            <a:ext cx="19446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动能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894" name="Text Box 6"/>
          <p:cNvSpPr txBox="1"/>
          <p:nvPr/>
        </p:nvSpPr>
        <p:spPr>
          <a:xfrm>
            <a:off x="3441700" y="4613275"/>
            <a:ext cx="1022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势能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895" name="AutoShape 7"/>
          <p:cNvSpPr/>
          <p:nvPr/>
        </p:nvSpPr>
        <p:spPr>
          <a:xfrm>
            <a:off x="4391025" y="3429000"/>
            <a:ext cx="180975" cy="3124200"/>
          </a:xfrm>
          <a:prstGeom prst="leftBrace">
            <a:avLst>
              <a:gd name="adj1" fmla="val 71210"/>
              <a:gd name="adj2" fmla="val 50000"/>
            </a:avLst>
          </a:prstGeom>
          <a:noFill/>
          <a:ln w="38100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latin typeface="Times New Roman" panose="02020603050405020304" pitchFamily="18" charset="0"/>
            </a:endParaRPr>
          </a:p>
        </p:txBody>
      </p:sp>
      <p:sp>
        <p:nvSpPr>
          <p:cNvPr id="37896" name="Text Box 8"/>
          <p:cNvSpPr txBox="1"/>
          <p:nvPr/>
        </p:nvSpPr>
        <p:spPr>
          <a:xfrm>
            <a:off x="4492625" y="3652838"/>
            <a:ext cx="1873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重力势能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897" name="Text Box 9"/>
          <p:cNvSpPr txBox="1"/>
          <p:nvPr/>
        </p:nvSpPr>
        <p:spPr>
          <a:xfrm>
            <a:off x="4535488" y="5851525"/>
            <a:ext cx="19431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弹性势能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898" name="Text Box 10"/>
          <p:cNvSpPr txBox="1"/>
          <p:nvPr/>
        </p:nvSpPr>
        <p:spPr>
          <a:xfrm>
            <a:off x="6754813" y="1828800"/>
            <a:ext cx="216058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与速度和质量有关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Group 11"/>
          <p:cNvGrpSpPr/>
          <p:nvPr/>
        </p:nvGrpSpPr>
        <p:grpSpPr>
          <a:xfrm>
            <a:off x="6337300" y="3352800"/>
            <a:ext cx="3111500" cy="1076325"/>
            <a:chOff x="3732" y="1533"/>
            <a:chExt cx="1960" cy="678"/>
          </a:xfrm>
        </p:grpSpPr>
        <p:sp>
          <p:nvSpPr>
            <p:cNvPr id="19480" name="Text Box 12"/>
            <p:cNvSpPr txBox="1"/>
            <p:nvPr/>
          </p:nvSpPr>
          <p:spPr>
            <a:xfrm>
              <a:off x="4104" y="1533"/>
              <a:ext cx="1588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与被举高度和质量有关</a:t>
              </a:r>
              <a:endPara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81" name="AutoShape 13"/>
            <p:cNvSpPr/>
            <p:nvPr/>
          </p:nvSpPr>
          <p:spPr>
            <a:xfrm>
              <a:off x="3732" y="1824"/>
              <a:ext cx="363" cy="182"/>
            </a:xfrm>
            <a:prstGeom prst="rightArrow">
              <a:avLst>
                <a:gd name="adj1" fmla="val 50000"/>
                <a:gd name="adj2" fmla="val 49862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</p:grpSp>
      <p:sp>
        <p:nvSpPr>
          <p:cNvPr id="37902" name="AutoShape 14"/>
          <p:cNvSpPr/>
          <p:nvPr/>
        </p:nvSpPr>
        <p:spPr>
          <a:xfrm>
            <a:off x="4665663" y="2289175"/>
            <a:ext cx="1944687" cy="287338"/>
          </a:xfrm>
          <a:prstGeom prst="rightArrow">
            <a:avLst>
              <a:gd name="adj1" fmla="val 50000"/>
              <a:gd name="adj2" fmla="val 16919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3" name="Group 15"/>
          <p:cNvGrpSpPr/>
          <p:nvPr/>
        </p:nvGrpSpPr>
        <p:grpSpPr>
          <a:xfrm>
            <a:off x="6335713" y="5638800"/>
            <a:ext cx="3024187" cy="1076325"/>
            <a:chOff x="3732" y="2341"/>
            <a:chExt cx="1905" cy="678"/>
          </a:xfrm>
        </p:grpSpPr>
        <p:sp>
          <p:nvSpPr>
            <p:cNvPr id="19478" name="AutoShape 16"/>
            <p:cNvSpPr/>
            <p:nvPr/>
          </p:nvSpPr>
          <p:spPr>
            <a:xfrm>
              <a:off x="3732" y="2568"/>
              <a:ext cx="363" cy="182"/>
            </a:xfrm>
            <a:prstGeom prst="rightArrow">
              <a:avLst>
                <a:gd name="adj1" fmla="val 50000"/>
                <a:gd name="adj2" fmla="val 49862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19479" name="Text Box 17"/>
            <p:cNvSpPr txBox="1"/>
            <p:nvPr/>
          </p:nvSpPr>
          <p:spPr>
            <a:xfrm>
              <a:off x="4049" y="2341"/>
              <a:ext cx="1588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与弹性形变大小有关</a:t>
              </a:r>
              <a:endPara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7907" name="Rectangle 19"/>
          <p:cNvSpPr/>
          <p:nvPr/>
        </p:nvSpPr>
        <p:spPr>
          <a:xfrm>
            <a:off x="3581400" y="1736725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2"/>
                </a:solidFill>
              </a:rPr>
              <a:t>运动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37908" name="Rectangle 20"/>
          <p:cNvSpPr/>
          <p:nvPr/>
        </p:nvSpPr>
        <p:spPr>
          <a:xfrm>
            <a:off x="4648200" y="5410200"/>
            <a:ext cx="20351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/>
              <a:t>弹性形变</a:t>
            </a:r>
            <a:endParaRPr lang="zh-CN" altLang="en-US" b="1" dirty="0"/>
          </a:p>
        </p:txBody>
      </p:sp>
      <p:sp>
        <p:nvSpPr>
          <p:cNvPr id="37909" name="Rectangle 21"/>
          <p:cNvSpPr/>
          <p:nvPr/>
        </p:nvSpPr>
        <p:spPr>
          <a:xfrm>
            <a:off x="4746625" y="3275013"/>
            <a:ext cx="14020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/>
              <a:t>被举高</a:t>
            </a:r>
            <a:endParaRPr lang="zh-CN" alt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524000" y="0"/>
            <a:ext cx="2362200" cy="64516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课堂总结：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21" name="Text Box 3"/>
          <p:cNvSpPr txBox="1"/>
          <p:nvPr/>
        </p:nvSpPr>
        <p:spPr>
          <a:xfrm>
            <a:off x="5943600" y="685800"/>
            <a:ext cx="2951163" cy="64516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物体能够做功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AutoShape 14"/>
          <p:cNvSpPr/>
          <p:nvPr/>
        </p:nvSpPr>
        <p:spPr>
          <a:xfrm rot="10800000">
            <a:off x="4551363" y="877888"/>
            <a:ext cx="1219200" cy="228600"/>
          </a:xfrm>
          <a:prstGeom prst="rightArrow">
            <a:avLst>
              <a:gd name="adj1" fmla="val 50000"/>
              <a:gd name="adj2" fmla="val 16920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4" name="Text Box 3"/>
          <p:cNvSpPr txBox="1"/>
          <p:nvPr/>
        </p:nvSpPr>
        <p:spPr>
          <a:xfrm>
            <a:off x="3276600" y="685800"/>
            <a:ext cx="1295400" cy="64516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能量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6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2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2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 animBg="1"/>
      <p:bldP spid="37892" grpId="0" bldLvl="0" animBg="1"/>
      <p:bldP spid="37893" grpId="0"/>
      <p:bldP spid="37894" grpId="0"/>
      <p:bldP spid="37895" grpId="0" bldLvl="0" animBg="1"/>
      <p:bldP spid="37896" grpId="0"/>
      <p:bldP spid="37897" grpId="0"/>
      <p:bldP spid="37898" grpId="0"/>
      <p:bldP spid="37902" grpId="0" bldLvl="0" animBg="1"/>
      <p:bldP spid="37907" grpId="0"/>
      <p:bldP spid="37908" grpId="0"/>
      <p:bldP spid="37909" grpId="0"/>
      <p:bldP spid="21" grpId="0" bldLvl="0" animBg="1"/>
      <p:bldP spid="23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524000" y="39469"/>
            <a:ext cx="2830488" cy="64516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课后思考：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20485" name="Rectangle 2"/>
          <p:cNvSpPr/>
          <p:nvPr/>
        </p:nvSpPr>
        <p:spPr>
          <a:xfrm>
            <a:off x="1295400" y="1349058"/>
            <a:ext cx="9204960" cy="25533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177800">
              <a:spcBef>
                <a:spcPct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  <a:p>
            <a:pPr marL="0" lvl="0" indent="177800">
              <a:spcBef>
                <a:spcPct val="0"/>
              </a:spcBef>
              <a:buNone/>
            </a:pPr>
            <a:r>
              <a:rPr lang="en-US" altLang="zh-CN" b="1" dirty="0">
                <a:latin typeface="Calibri" panose="020F0502020204030204" charset="0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latin typeface="Calibri" panose="020F0502020204030204" charset="0"/>
                <a:cs typeface="Times New Roman" panose="02020603050405020304" pitchFamily="18" charset="0"/>
              </a:rPr>
              <a:t>、</a:t>
            </a:r>
            <a:r>
              <a:rPr lang="zh-CN" altLang="en-US" dirty="0">
                <a:latin typeface="Calibri" panose="020F0502020204030204" charset="0"/>
                <a:cs typeface="Times New Roman" panose="02020603050405020304" pitchFamily="18" charset="0"/>
              </a:rPr>
              <a:t>飞机在加速起飞升空的过程，动能</a:t>
            </a:r>
            <a:r>
              <a:rPr lang="en-US" altLang="zh-CN" dirty="0">
                <a:latin typeface="Calibri" panose="020F0502020204030204" charset="0"/>
                <a:cs typeface="Times New Roman" panose="02020603050405020304" pitchFamily="18" charset="0"/>
              </a:rPr>
              <a:t>_______;</a:t>
            </a:r>
            <a:r>
              <a:rPr lang="zh-CN" altLang="en-US" dirty="0">
                <a:latin typeface="Calibri" panose="020F0502020204030204" charset="0"/>
                <a:cs typeface="Times New Roman" panose="02020603050405020304" pitchFamily="18" charset="0"/>
              </a:rPr>
              <a:t>重</a:t>
            </a:r>
            <a:endParaRPr lang="en-US" altLang="zh-CN" dirty="0">
              <a:latin typeface="Calibri" panose="020F0502020204030204" charset="0"/>
              <a:cs typeface="Times New Roman" panose="02020603050405020304" pitchFamily="18" charset="0"/>
            </a:endParaRPr>
          </a:p>
          <a:p>
            <a:pPr marL="0" lvl="0" indent="177800">
              <a:spcBef>
                <a:spcPct val="0"/>
              </a:spcBef>
              <a:buNone/>
            </a:pPr>
            <a:r>
              <a:rPr lang="zh-CN" altLang="en-US" dirty="0">
                <a:latin typeface="Calibri" panose="020F0502020204030204" charset="0"/>
                <a:cs typeface="Times New Roman" panose="02020603050405020304" pitchFamily="18" charset="0"/>
              </a:rPr>
              <a:t>力势能</a:t>
            </a:r>
            <a:r>
              <a:rPr lang="en-US" altLang="zh-CN" dirty="0">
                <a:latin typeface="Calibri" panose="020F0502020204030204" charset="0"/>
                <a:cs typeface="Times New Roman" panose="02020603050405020304" pitchFamily="18" charset="0"/>
              </a:rPr>
              <a:t>___;</a:t>
            </a:r>
            <a:r>
              <a:rPr lang="zh-CN" altLang="en-US" dirty="0">
                <a:latin typeface="Calibri" panose="020F0502020204030204" charset="0"/>
                <a:cs typeface="Times New Roman" panose="02020603050405020304" pitchFamily="18" charset="0"/>
              </a:rPr>
              <a:t>当在高空水平匀速飞行时，若向某灾区</a:t>
            </a:r>
            <a:endParaRPr lang="en-US" altLang="zh-CN" dirty="0">
              <a:latin typeface="Calibri" panose="020F0502020204030204" charset="0"/>
              <a:cs typeface="Times New Roman" panose="02020603050405020304" pitchFamily="18" charset="0"/>
            </a:endParaRPr>
          </a:p>
          <a:p>
            <a:pPr marL="0" lvl="0" indent="177800">
              <a:spcBef>
                <a:spcPct val="0"/>
              </a:spcBef>
              <a:buNone/>
            </a:pPr>
            <a:r>
              <a:rPr lang="zh-CN" altLang="en-US" dirty="0">
                <a:latin typeface="Calibri" panose="020F0502020204030204" charset="0"/>
                <a:cs typeface="Times New Roman" panose="02020603050405020304" pitchFamily="18" charset="0"/>
              </a:rPr>
              <a:t>空投物资，动能</a:t>
            </a:r>
            <a:r>
              <a:rPr lang="en-US" altLang="zh-CN" dirty="0">
                <a:latin typeface="Calibri" panose="020F0502020204030204" charset="0"/>
                <a:cs typeface="Times New Roman" panose="02020603050405020304" pitchFamily="18" charset="0"/>
              </a:rPr>
              <a:t>_________.</a:t>
            </a:r>
            <a:r>
              <a:rPr lang="zh-CN" altLang="en-US" dirty="0">
                <a:latin typeface="Calibri" panose="020F0502020204030204" charset="0"/>
                <a:cs typeface="Times New Roman" panose="02020603050405020304" pitchFamily="18" charset="0"/>
              </a:rPr>
              <a:t>重力势能</a:t>
            </a:r>
            <a:r>
              <a:rPr lang="en-US" altLang="zh-CN" dirty="0">
                <a:latin typeface="Calibri" panose="020F0502020204030204" charset="0"/>
                <a:cs typeface="Times New Roman" panose="02020603050405020304" pitchFamily="18" charset="0"/>
              </a:rPr>
              <a:t>__________. </a:t>
            </a:r>
            <a:endParaRPr lang="en-US" altLang="zh-CN" dirty="0"/>
          </a:p>
          <a:p>
            <a:pPr marL="0" lvl="0" indent="177800">
              <a:spcBef>
                <a:spcPct val="0"/>
              </a:spcBef>
              <a:buNone/>
            </a:pPr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1905000" y="669925"/>
            <a:ext cx="7467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楷体_GB2312" pitchFamily="49" charset="-122"/>
              </a:rPr>
              <a:t>（一）创设情景，引入新课</a:t>
            </a:r>
            <a:endParaRPr lang="zh-CN" altLang="en-US" sz="40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2209800" y="1676400"/>
            <a:ext cx="7467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、大自然具有很大的能量。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2286000" y="3048000"/>
            <a:ext cx="7620000" cy="3138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、思考：为什么说它们都蕴藏着巨大的能量？（因为它们都可以对物体做功。）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2286000" y="4829175"/>
            <a:ext cx="77724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、学生谈你所知道的能量的形式。（体会到自然界中能量的形式是多种多样的。）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725" y="1566228"/>
            <a:ext cx="4968875" cy="372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圆角矩形 34"/>
          <p:cNvSpPr/>
          <p:nvPr/>
        </p:nvSpPr>
        <p:spPr>
          <a:xfrm>
            <a:off x="989330" y="425450"/>
            <a:ext cx="2079625" cy="578444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一、能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3" name="文本框 8"/>
          <p:cNvSpPr txBox="1"/>
          <p:nvPr/>
        </p:nvSpPr>
        <p:spPr>
          <a:xfrm>
            <a:off x="2003108" y="5520055"/>
            <a:ext cx="4213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流水推动水轮车转动做功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536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333" y="1566228"/>
            <a:ext cx="5641975" cy="3522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文本框 8"/>
          <p:cNvSpPr txBox="1"/>
          <p:nvPr/>
        </p:nvSpPr>
        <p:spPr>
          <a:xfrm>
            <a:off x="6655435" y="5520055"/>
            <a:ext cx="46085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风可以推动帆船前进而做功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860" y="1331595"/>
            <a:ext cx="4038600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8"/>
          <p:cNvSpPr txBox="1"/>
          <p:nvPr/>
        </p:nvSpPr>
        <p:spPr>
          <a:xfrm>
            <a:off x="1270318" y="5518468"/>
            <a:ext cx="48974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张开的弓可以使箭射出而做功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843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0068" y="1367155"/>
            <a:ext cx="3013075" cy="3744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8"/>
          <p:cNvSpPr txBox="1"/>
          <p:nvPr/>
        </p:nvSpPr>
        <p:spPr>
          <a:xfrm>
            <a:off x="6890068" y="5580380"/>
            <a:ext cx="3336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举高的锤子下落时做功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527300" y="2273300"/>
            <a:ext cx="719772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、一个物体如果</a:t>
            </a:r>
            <a:r>
              <a:rPr kumimoji="0" lang="zh-CN" altLang="en-US" sz="28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能对另一物体</a:t>
            </a:r>
            <a:r>
              <a:rPr kumimoji="0" lang="zh-CN" altLang="en-US" sz="2800" kern="1200" cap="none" spc="0" normalizeH="0" baseline="0" noProof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做功</a:t>
            </a:r>
            <a:r>
              <a:rPr kumimoji="0" lang="zh-CN" altLang="en-US" sz="2800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，我们就说它具有能量。</a:t>
            </a:r>
            <a:endParaRPr kumimoji="0" lang="zh-CN" altLang="en-US" sz="2800" kern="1200" cap="none" spc="0" normalizeH="0" baseline="0" noProof="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4"/>
          <p:cNvSpPr txBox="1"/>
          <p:nvPr/>
        </p:nvSpPr>
        <p:spPr>
          <a:xfrm>
            <a:off x="3359150" y="5360988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能做功”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 Box 4"/>
          <p:cNvSpPr txBox="1"/>
          <p:nvPr/>
        </p:nvSpPr>
        <p:spPr>
          <a:xfrm>
            <a:off x="5591175" y="4946650"/>
            <a:ext cx="30972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可能“正在做功”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 Box 4"/>
          <p:cNvSpPr txBox="1"/>
          <p:nvPr/>
        </p:nvSpPr>
        <p:spPr>
          <a:xfrm>
            <a:off x="5591175" y="5789613"/>
            <a:ext cx="3025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可能“并未做功”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AutoShape 9"/>
          <p:cNvSpPr/>
          <p:nvPr/>
        </p:nvSpPr>
        <p:spPr>
          <a:xfrm>
            <a:off x="5159375" y="5130800"/>
            <a:ext cx="287338" cy="982663"/>
          </a:xfrm>
          <a:prstGeom prst="leftBrace">
            <a:avLst>
              <a:gd name="adj1" fmla="val 3337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Text Box 6"/>
          <p:cNvSpPr txBox="1"/>
          <p:nvPr/>
        </p:nvSpPr>
        <p:spPr>
          <a:xfrm>
            <a:off x="2595563" y="3416300"/>
            <a:ext cx="4391025" cy="1168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风、流水、张开的弓、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举高的重锤、都能做功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AutoShape 11"/>
          <p:cNvSpPr/>
          <p:nvPr/>
        </p:nvSpPr>
        <p:spPr>
          <a:xfrm flipH="1">
            <a:off x="7180263" y="3398838"/>
            <a:ext cx="217487" cy="1223962"/>
          </a:xfrm>
          <a:prstGeom prst="leftBrace">
            <a:avLst>
              <a:gd name="adj1" fmla="val 4689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Text Box 6"/>
          <p:cNvSpPr txBox="1"/>
          <p:nvPr/>
        </p:nvSpPr>
        <p:spPr>
          <a:xfrm>
            <a:off x="7591425" y="3738563"/>
            <a:ext cx="1627188" cy="521970"/>
          </a:xfrm>
          <a:prstGeom prst="rect">
            <a:avLst/>
          </a:prstGeom>
          <a:solidFill>
            <a:srgbClr val="CC99FF"/>
          </a:solidFill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都具有能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8" name="Text Box 6"/>
          <p:cNvSpPr txBox="1"/>
          <p:nvPr/>
        </p:nvSpPr>
        <p:spPr>
          <a:xfrm>
            <a:off x="1330008" y="621983"/>
            <a:ext cx="1352550" cy="52197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一、能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/>
      <p:bldP spid="18" grpId="0"/>
      <p:bldP spid="19" grpId="0"/>
      <p:bldP spid="20" grpId="0" bldLvl="0" animBg="1"/>
      <p:bldP spid="21" grpId="0" bldLvl="0" animBg="1"/>
      <p:bldP spid="22" grpId="0" bldLvl="0" animBg="1"/>
      <p:bldP spid="24" grpId="0" bldLvl="0" animBg="1"/>
      <p:bldP spid="194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4"/>
          <p:cNvPicPr>
            <a:picLocks noChangeAspect="1"/>
          </p:cNvPicPr>
          <p:nvPr/>
        </p:nvPicPr>
        <p:blipFill>
          <a:blip r:embed="rId1">
            <a:lum contrast="24000"/>
          </a:blip>
          <a:srcRect l="2820" t="31277"/>
          <a:stretch>
            <a:fillRect/>
          </a:stretch>
        </p:blipFill>
        <p:spPr>
          <a:xfrm>
            <a:off x="2212975" y="457200"/>
            <a:ext cx="2514600" cy="2286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7411" name="矩形 17410"/>
          <p:cNvSpPr/>
          <p:nvPr/>
        </p:nvSpPr>
        <p:spPr>
          <a:xfrm>
            <a:off x="1905000" y="2743200"/>
            <a:ext cx="30575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chemeClr val="hlink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</a:rPr>
              <a:t>奔跑的运动员</a:t>
            </a:r>
            <a:endParaRPr lang="zh-CN" altLang="en-US" sz="2800" b="1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pic>
        <p:nvPicPr>
          <p:cNvPr id="17412" name="图片 17411" descr="liuxi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963" y="3581400"/>
            <a:ext cx="2438400" cy="208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矩形 17412"/>
          <p:cNvSpPr/>
          <p:nvPr/>
        </p:nvSpPr>
        <p:spPr>
          <a:xfrm>
            <a:off x="2101850" y="5564188"/>
            <a:ext cx="30035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chemeClr val="hlink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</a:rPr>
              <a:t>飞驰的列车</a:t>
            </a:r>
            <a:endParaRPr lang="zh-CN" altLang="en-US" sz="2800" b="1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sp>
        <p:nvSpPr>
          <p:cNvPr id="17414" name="左大括号 17413"/>
          <p:cNvSpPr/>
          <p:nvPr/>
        </p:nvSpPr>
        <p:spPr>
          <a:xfrm rot="10800000">
            <a:off x="4867275" y="2438400"/>
            <a:ext cx="144463" cy="1728788"/>
          </a:xfrm>
          <a:prstGeom prst="leftBrace">
            <a:avLst>
              <a:gd name="adj1" fmla="val 99724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rot="10800000" wrap="none" anchor="ctr"/>
          <a:p>
            <a:pPr algn="ctr"/>
            <a:endParaRPr sz="2000">
              <a:latin typeface="Times New Roman" panose="02020603050405020304" pitchFamily="18" charset="0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5221605" y="2727325"/>
            <a:ext cx="798195" cy="13684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运动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17416" name="右箭头 17415"/>
          <p:cNvSpPr/>
          <p:nvPr/>
        </p:nvSpPr>
        <p:spPr>
          <a:xfrm>
            <a:off x="6019800" y="312420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7" name="文本框 17416"/>
          <p:cNvSpPr txBox="1"/>
          <p:nvPr/>
        </p:nvSpPr>
        <p:spPr>
          <a:xfrm>
            <a:off x="7391400" y="2743200"/>
            <a:ext cx="16002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动能</a:t>
            </a:r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18" name="文本框 17417"/>
          <p:cNvSpPr txBox="1"/>
          <p:nvPr/>
        </p:nvSpPr>
        <p:spPr>
          <a:xfrm>
            <a:off x="5943600" y="3962400"/>
            <a:ext cx="44196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（物体</a:t>
            </a:r>
            <a:r>
              <a:rPr lang="zh-CN" altLang="en-US" sz="4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由于</a:t>
            </a:r>
            <a:r>
              <a:rPr lang="zh-CN" altLang="en-US" sz="4400" b="1" i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运动</a:t>
            </a:r>
            <a:r>
              <a:rPr lang="zh-CN" altLang="en-US" sz="4400" b="1" i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而具有的能）</a:t>
            </a:r>
            <a:endParaRPr lang="zh-CN" altLang="en-US" sz="44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3" grpId="0"/>
      <p:bldP spid="17414" grpId="0" bldLvl="0" animBg="1"/>
      <p:bldP spid="17415" grpId="0"/>
      <p:bldP spid="17417" grpId="0"/>
      <p:bldP spid="174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/>
          <p:cNvPicPr>
            <a:picLocks noChangeAspect="1"/>
          </p:cNvPicPr>
          <p:nvPr/>
        </p:nvPicPr>
        <p:blipFill>
          <a:blip r:embed="rId1"/>
          <a:srcRect b="45467"/>
          <a:stretch>
            <a:fillRect/>
          </a:stretch>
        </p:blipFill>
        <p:spPr>
          <a:xfrm>
            <a:off x="1905000" y="547688"/>
            <a:ext cx="26670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18434"/>
          <p:cNvSpPr/>
          <p:nvPr/>
        </p:nvSpPr>
        <p:spPr>
          <a:xfrm>
            <a:off x="1828800" y="2833688"/>
            <a:ext cx="2879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chemeClr val="hlink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</a:rPr>
              <a:t>举起的扛铃</a:t>
            </a:r>
            <a:endParaRPr lang="zh-CN" altLang="en-US" sz="2800" b="1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pic>
        <p:nvPicPr>
          <p:cNvPr id="18436" name="图片 18435" descr="河阴石榴简介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7075" y="3671888"/>
            <a:ext cx="25146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矩形 18436"/>
          <p:cNvSpPr/>
          <p:nvPr/>
        </p:nvSpPr>
        <p:spPr>
          <a:xfrm>
            <a:off x="1981200" y="5653088"/>
            <a:ext cx="2714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chemeClr val="hlink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</a:rPr>
              <a:t>树上的石榴</a:t>
            </a:r>
            <a:endParaRPr lang="zh-CN" altLang="en-US" sz="2800" b="1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sp>
        <p:nvSpPr>
          <p:cNvPr id="18438" name="左大括号 18437"/>
          <p:cNvSpPr/>
          <p:nvPr/>
        </p:nvSpPr>
        <p:spPr>
          <a:xfrm rot="10800000">
            <a:off x="4710113" y="2547938"/>
            <a:ext cx="73025" cy="1657350"/>
          </a:xfrm>
          <a:prstGeom prst="leftBrace">
            <a:avLst>
              <a:gd name="adj1" fmla="val 189130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rot="10800000" wrap="none" anchor="ctr"/>
          <a:p>
            <a:pPr algn="ctr"/>
            <a:endParaRPr sz="2000">
              <a:latin typeface="Times New Roman" panose="02020603050405020304" pitchFamily="18" charset="0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4993005" y="2549525"/>
            <a:ext cx="798195" cy="16557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被举高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18440" name="右箭头 18439"/>
          <p:cNvSpPr/>
          <p:nvPr/>
        </p:nvSpPr>
        <p:spPr>
          <a:xfrm>
            <a:off x="5791200" y="3124200"/>
            <a:ext cx="762000" cy="304800"/>
          </a:xfrm>
          <a:prstGeom prst="righ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1" name="文本框 18440"/>
          <p:cNvSpPr txBox="1"/>
          <p:nvPr/>
        </p:nvSpPr>
        <p:spPr>
          <a:xfrm>
            <a:off x="6705600" y="2667000"/>
            <a:ext cx="32004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重力势能</a:t>
            </a:r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5638800" y="3886200"/>
            <a:ext cx="49530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（物体</a:t>
            </a: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由于</a:t>
            </a:r>
            <a:r>
              <a:rPr lang="zh-CN" altLang="en-US" sz="4400" b="1" i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被举高</a:t>
            </a: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而具有的能）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7" grpId="0"/>
      <p:bldP spid="18438" grpId="0" bldLvl="0" animBg="1"/>
      <p:bldP spid="18439" grpId="0"/>
      <p:bldP spid="18441" grpId="0"/>
      <p:bldP spid="184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ty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685800"/>
            <a:ext cx="2514600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19458"/>
          <p:cNvSpPr/>
          <p:nvPr/>
        </p:nvSpPr>
        <p:spPr>
          <a:xfrm>
            <a:off x="1992313" y="2971800"/>
            <a:ext cx="24082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chemeClr val="hlin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</a:rPr>
              <a:t>拉开的弓</a:t>
            </a:r>
            <a:endParaRPr lang="zh-CN" altLang="en-US" sz="2800" b="1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pic>
        <p:nvPicPr>
          <p:cNvPr id="19460" name="图片 19459" descr="蔡维艳在进行撑竿跳比赛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3594100"/>
            <a:ext cx="25146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矩形 19460"/>
          <p:cNvSpPr/>
          <p:nvPr/>
        </p:nvSpPr>
        <p:spPr>
          <a:xfrm>
            <a:off x="2057400" y="5653088"/>
            <a:ext cx="3240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chemeClr val="hlink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2800" b="1">
                <a:solidFill>
                  <a:schemeClr val="hlink"/>
                </a:solidFill>
                <a:latin typeface="宋体" panose="02010600030101010101" pitchFamily="2" charset="-122"/>
              </a:rPr>
              <a:t>弯曲的撑杆</a:t>
            </a:r>
            <a:endParaRPr lang="zh-CN" altLang="en-US" sz="2800" b="1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sp>
        <p:nvSpPr>
          <p:cNvPr id="19462" name="左大括号 19461"/>
          <p:cNvSpPr/>
          <p:nvPr/>
        </p:nvSpPr>
        <p:spPr>
          <a:xfrm rot="10800000">
            <a:off x="4648200" y="2522538"/>
            <a:ext cx="71438" cy="1557337"/>
          </a:xfrm>
          <a:prstGeom prst="leftBrace">
            <a:avLst>
              <a:gd name="adj1" fmla="val 181665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rot="10800000" wrap="none" anchor="ctr"/>
          <a:p>
            <a:pPr algn="ctr"/>
            <a:endParaRPr sz="2000">
              <a:latin typeface="Times New Roman" panose="02020603050405020304" pitchFamily="18" charset="0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5002530" y="2133600"/>
            <a:ext cx="798195" cy="23050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1" charset="-122"/>
              </a:rPr>
              <a:t>弹性形变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隶书" panose="02010509060101010101" pitchFamily="1" charset="-122"/>
            </a:endParaRPr>
          </a:p>
        </p:txBody>
      </p:sp>
      <p:sp>
        <p:nvSpPr>
          <p:cNvPr id="19464" name="右箭头 19463"/>
          <p:cNvSpPr/>
          <p:nvPr/>
        </p:nvSpPr>
        <p:spPr>
          <a:xfrm>
            <a:off x="5715000" y="3048000"/>
            <a:ext cx="914400" cy="228600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65" name="文本框 19464"/>
          <p:cNvSpPr txBox="1"/>
          <p:nvPr/>
        </p:nvSpPr>
        <p:spPr>
          <a:xfrm>
            <a:off x="6934200" y="2667000"/>
            <a:ext cx="3048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弹性势能</a:t>
            </a:r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466" name="文本框 19465"/>
          <p:cNvSpPr txBox="1"/>
          <p:nvPr/>
        </p:nvSpPr>
        <p:spPr>
          <a:xfrm>
            <a:off x="5562600" y="3810000"/>
            <a:ext cx="47244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（物体</a:t>
            </a: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由于</a:t>
            </a:r>
            <a:r>
              <a:rPr lang="zh-CN" altLang="en-US" sz="4400" b="1" i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发生弹性形变</a:t>
            </a: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而具有的能）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1" grpId="0"/>
      <p:bldP spid="19462" grpId="0" bldLvl="0" animBg="1"/>
      <p:bldP spid="19463" grpId="0"/>
      <p:bldP spid="19465" grpId="0"/>
      <p:bldP spid="1946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2003</Words>
  <Application>WPS 演示</Application>
  <PresentationFormat>宽屏</PresentationFormat>
  <Paragraphs>347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黑体</vt:lpstr>
      <vt:lpstr>华文楷体</vt:lpstr>
      <vt:lpstr>方正舒体</vt:lpstr>
      <vt:lpstr>楷体_GB2312</vt:lpstr>
      <vt:lpstr>新宋体</vt:lpstr>
      <vt:lpstr>华文中宋</vt:lpstr>
      <vt:lpstr>仿宋</vt:lpstr>
      <vt:lpstr>华文琥珀</vt:lpstr>
      <vt:lpstr>微软雅黑</vt:lpstr>
      <vt:lpstr>Calibri</vt:lpstr>
      <vt:lpstr>Arial Unicode MS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terms:created xsi:type="dcterms:W3CDTF">2019-12-18T13:25:00Z</dcterms:created>
  <dcterms:modified xsi:type="dcterms:W3CDTF">2019-12-20T01:14:39Z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