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9144000" cy="6858000" type="screen4x3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08" d="100"/>
          <a:sy n="108" d="100"/>
        </p:scale>
        <p:origin x="-170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页眉占位符 19968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z="1200" strike="noStrike" noProof="1"/>
          </a:p>
        </p:txBody>
      </p:sp>
      <p:sp>
        <p:nvSpPr>
          <p:cNvPr id="199683" name="日期占位符 19968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 fontAlgn="base"/>
            <a:fld id="{BB962C8B-B14F-4D97-AF65-F5344CB8AC3E}" type="datetimeFigureOut">
              <a:rPr lang="zh-CN" altLang="en-US" sz="12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2020/1/13</a:t>
            </a:fld>
            <a:endParaRPr lang="zh-CN" altLang="en-US" sz="1200" strike="noStrike" noProof="1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2" name="幻灯片图像占位符 19968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053" name="文本占位符 199684"/>
          <p:cNvSpPr>
            <a:spLocks noGrp="1"/>
          </p:cNvSpPr>
          <p:nvPr>
            <p:ph type="body" sz="quarter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 indent="0"/>
            <a:r>
              <a:rPr lang="zh-CN" altLang="en-US" dirty="0"/>
              <a:t>第二级</a:t>
            </a:r>
          </a:p>
          <a:p>
            <a:pPr lvl="2" indent="0"/>
            <a:r>
              <a:rPr lang="zh-CN" altLang="en-US" dirty="0"/>
              <a:t>第三级</a:t>
            </a:r>
          </a:p>
          <a:p>
            <a:pPr lvl="3" indent="0"/>
            <a:r>
              <a:rPr lang="zh-CN" altLang="en-US" dirty="0"/>
              <a:t>第四级</a:t>
            </a:r>
          </a:p>
          <a:p>
            <a:pPr lvl="4" indent="0"/>
            <a:r>
              <a:rPr lang="zh-CN" altLang="en-US" dirty="0"/>
              <a:t>第五级</a:t>
            </a:r>
          </a:p>
        </p:txBody>
      </p:sp>
      <p:sp>
        <p:nvSpPr>
          <p:cNvPr id="199686" name="页脚占位符 19968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fontAlgn="base"/>
            <a:endParaRPr lang="zh-CN" altLang="en-US" sz="1200" strike="noStrike" noProof="1"/>
          </a:p>
        </p:txBody>
      </p:sp>
      <p:sp>
        <p:nvSpPr>
          <p:cNvPr id="199687" name="灯片编号占位符 19968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fontAlgn="base"/>
            <a:fld id="{9A0DB2DC-4C9A-4742-B13C-FB6460FD3503}" type="slidenum">
              <a:rPr lang="zh-CN" altLang="en-US" sz="12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z="1200" strike="noStrike" noProof="1"/>
          </a:p>
        </p:txBody>
      </p:sp>
    </p:spTree>
    <p:extLst>
      <p:ext uri="{BB962C8B-B14F-4D97-AF65-F5344CB8AC3E}">
        <p14:creationId xmlns:p14="http://schemas.microsoft.com/office/powerpoint/2010/main" val="395825525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430588" y="857250"/>
            <a:ext cx="3086100" cy="2314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幻灯片图像占位符 8396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916238" y="857250"/>
            <a:ext cx="4114800" cy="2314575"/>
          </a:xfrm>
        </p:spPr>
      </p:sp>
      <p:sp>
        <p:nvSpPr>
          <p:cNvPr id="83971" name="文本占位符 8397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zh-CN" altLang="en-US" sz="1200" dirty="0"/>
              <a:t>13</a:t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916238" y="857250"/>
            <a:ext cx="4114800" cy="2314575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1026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 indent="-285750"/>
            <a:r>
              <a:rPr lang="zh-CN" altLang="en-US"/>
              <a:t>第二级</a:t>
            </a:r>
          </a:p>
          <a:p>
            <a:pPr lvl="2" indent="-228600"/>
            <a:r>
              <a:rPr lang="zh-CN" altLang="en-US"/>
              <a:t>第三级</a:t>
            </a:r>
          </a:p>
          <a:p>
            <a:pPr lvl="3" indent="-228600"/>
            <a:r>
              <a:rPr lang="zh-CN" altLang="en-US"/>
              <a:t>第四级</a:t>
            </a:r>
          </a:p>
          <a:p>
            <a:pPr lvl="4" indent="-228600"/>
            <a:r>
              <a:rPr lang="zh-CN" altLang="en-US"/>
              <a:t>第五级</a:t>
            </a:r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endParaRPr lang="zh-CN" altLang="en-US" strike="noStrike" noProof="1"/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zh-CN" strike="noStrike" noProof="1"/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&#25171;&#26729;&#26426;&#30340;&#24037;&#20316;&#36807;&#31243;.mp4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GIF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9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resource\8x113\jpg\06704001.jpg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72816"/>
            <a:ext cx="9144000" cy="514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标题 5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683568" y="-4791"/>
            <a:ext cx="7772400" cy="1633591"/>
          </a:xfrm>
        </p:spPr>
        <p:txBody>
          <a:bodyPr>
            <a:noAutofit/>
          </a:bodyPr>
          <a:lstStyle/>
          <a:p>
            <a:pPr algn="ctr" fontAlgn="base">
              <a:lnSpc>
                <a:spcPct val="110000"/>
              </a:lnSpc>
              <a:buClrTx/>
              <a:buSzTx/>
              <a:buFontTx/>
            </a:pPr>
            <a:r>
              <a:rPr lang="zh-CN" altLang="en-US" sz="44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第十一</a:t>
            </a:r>
            <a:r>
              <a:rPr lang="zh-CN" altLang="en-US" sz="4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章  功和机械能</a:t>
            </a:r>
            <a:br>
              <a:rPr lang="zh-CN" altLang="en-US" sz="4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br>
            <a:r>
              <a:rPr lang="zh-CN" altLang="en-US" sz="44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第</a:t>
            </a:r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3</a:t>
            </a:r>
            <a:r>
              <a:rPr lang="zh-CN" altLang="en-US" sz="4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节  动能和势能</a:t>
            </a:r>
          </a:p>
        </p:txBody>
      </p:sp>
    </p:spTree>
    <p:custDataLst>
      <p:tags r:id="rId1"/>
    </p:custData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62" name="文本框 35861"/>
          <p:cNvSpPr txBox="1"/>
          <p:nvPr/>
        </p:nvSpPr>
        <p:spPr>
          <a:xfrm>
            <a:off x="374775" y="2221230"/>
            <a:ext cx="8284464" cy="3322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    物体动能的大小跟</a:t>
            </a: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速度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、</a:t>
            </a: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质量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有关。</a:t>
            </a:r>
          </a:p>
          <a:p>
            <a:pPr algn="l" fontAlgn="auto">
              <a:lnSpc>
                <a:spcPct val="150000"/>
              </a:lnSpc>
            </a:pP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    质量相同的物体，运动的速度越大，它的动能越大；</a:t>
            </a:r>
          </a:p>
          <a:p>
            <a:pPr algn="l" fontAlgn="auto">
              <a:lnSpc>
                <a:spcPct val="150000"/>
              </a:lnSpc>
            </a:pP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    运动速度相同的物体，质量越大，它的动能也越大。</a:t>
            </a:r>
          </a:p>
        </p:txBody>
      </p:sp>
      <p:sp>
        <p:nvSpPr>
          <p:cNvPr id="16" name="文本框 35858"/>
          <p:cNvSpPr txBox="1"/>
          <p:nvPr/>
        </p:nvSpPr>
        <p:spPr>
          <a:xfrm>
            <a:off x="3110482" y="1461199"/>
            <a:ext cx="2813049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zh-CN" altLang="en-US" sz="2800" b="1" dirty="0">
                <a:solidFill>
                  <a:srgbClr val="FFFF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实 验 结 论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58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58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l="10102" r="3135" b="13007"/>
          <a:stretch>
            <a:fillRect/>
          </a:stretch>
        </p:blipFill>
        <p:spPr>
          <a:xfrm>
            <a:off x="5118617" y="1974489"/>
            <a:ext cx="3220712" cy="2041548"/>
          </a:xfrm>
          <a:prstGeom prst="rect">
            <a:avLst/>
          </a:prstGeom>
        </p:spPr>
      </p:pic>
      <p:sp>
        <p:nvSpPr>
          <p:cNvPr id="27651" name="Text Box 5"/>
          <p:cNvSpPr/>
          <p:nvPr/>
        </p:nvSpPr>
        <p:spPr>
          <a:xfrm>
            <a:off x="777241" y="1512824"/>
            <a:ext cx="7959344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pitchFamily="49" charset="-122"/>
                <a:sym typeface="Calibri" panose="020F0502020204030204" pitchFamily="34" charset="0"/>
              </a:rPr>
              <a:t>讨论：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Calibri" panose="020F0502020204030204" pitchFamily="34" charset="0"/>
              </a:rPr>
              <a:t>如图为高速公路限速牌，请用物理学术语解释。</a:t>
            </a:r>
          </a:p>
        </p:txBody>
      </p:sp>
      <p:sp>
        <p:nvSpPr>
          <p:cNvPr id="27652" name="Text Box 6"/>
          <p:cNvSpPr/>
          <p:nvPr/>
        </p:nvSpPr>
        <p:spPr>
          <a:xfrm>
            <a:off x="1878330" y="3703320"/>
            <a:ext cx="39624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endParaRPr sz="24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sym typeface="Calibri" panose="020F0502020204030204" pitchFamily="34" charset="0"/>
            </a:endParaRPr>
          </a:p>
        </p:txBody>
      </p:sp>
      <p:sp>
        <p:nvSpPr>
          <p:cNvPr id="27653" name="文本框 27652"/>
          <p:cNvSpPr txBox="1"/>
          <p:nvPr/>
        </p:nvSpPr>
        <p:spPr>
          <a:xfrm>
            <a:off x="699134" y="3205063"/>
            <a:ext cx="4419481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Calibri" panose="020F0502020204030204" pitchFamily="34" charset="0"/>
              </a:rPr>
              <a:t>答</a:t>
            </a:r>
            <a:r>
              <a:rPr lang="en-US" altLang="zh-CN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Calibri" panose="020F0502020204030204" pitchFamily="34" charset="0"/>
              </a:rPr>
              <a:t>: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Calibri" panose="020F0502020204030204" pitchFamily="34" charset="0"/>
              </a:rPr>
              <a:t>物体的速度大</a:t>
            </a:r>
            <a:r>
              <a:rPr lang="en-US" altLang="zh-CN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Calibri" panose="020F0502020204030204" pitchFamily="34" charset="0"/>
              </a:rPr>
              <a:t>,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Calibri" panose="020F0502020204030204" pitchFamily="34" charset="0"/>
              </a:rPr>
              <a:t>动能就大</a:t>
            </a:r>
            <a:r>
              <a:rPr lang="en-US" altLang="zh-CN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Calibri" panose="020F0502020204030204" pitchFamily="34" charset="0"/>
              </a:rPr>
              <a:t>,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Calibri" panose="020F0502020204030204" pitchFamily="34" charset="0"/>
              </a:rPr>
              <a:t>不容易刹车</a:t>
            </a:r>
            <a:r>
              <a:rPr lang="en-US" altLang="zh-CN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Calibri" panose="020F0502020204030204" pitchFamily="34" charset="0"/>
              </a:rPr>
              <a:t>,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Calibri" panose="020F0502020204030204" pitchFamily="34" charset="0"/>
              </a:rPr>
              <a:t>容易造成交通事故。</a:t>
            </a:r>
          </a:p>
        </p:txBody>
      </p:sp>
      <p:sp>
        <p:nvSpPr>
          <p:cNvPr id="27654" name="文本框 27653"/>
          <p:cNvSpPr txBox="1"/>
          <p:nvPr/>
        </p:nvSpPr>
        <p:spPr>
          <a:xfrm>
            <a:off x="694307" y="4805045"/>
            <a:ext cx="8217082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defRPr>
            </a:lvl1pPr>
          </a:lstStyle>
          <a:p>
            <a:r>
              <a:rPr lang="zh-CN" altLang="en-US" dirty="0">
                <a:sym typeface="Calibri" panose="020F0502020204030204" pitchFamily="34" charset="0"/>
              </a:rPr>
              <a:t>答：质量大，动能就大，所以大客车的限速要比小汽车的低。</a:t>
            </a:r>
          </a:p>
        </p:txBody>
      </p:sp>
      <p:sp>
        <p:nvSpPr>
          <p:cNvPr id="27655" name="文本框 27654"/>
          <p:cNvSpPr txBox="1"/>
          <p:nvPr/>
        </p:nvSpPr>
        <p:spPr>
          <a:xfrm>
            <a:off x="694307" y="4270228"/>
            <a:ext cx="831685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Calibri" panose="020F0502020204030204" pitchFamily="34" charset="0"/>
              </a:rPr>
              <a:t>2. 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Calibri" panose="020F0502020204030204" pitchFamily="34" charset="0"/>
              </a:rPr>
              <a:t>为什么在同样的道路上，不同车型的限制车速不一样？</a:t>
            </a:r>
          </a:p>
        </p:txBody>
      </p:sp>
      <p:sp>
        <p:nvSpPr>
          <p:cNvPr id="3" name="Text Box 5"/>
          <p:cNvSpPr/>
          <p:nvPr/>
        </p:nvSpPr>
        <p:spPr>
          <a:xfrm>
            <a:off x="694307" y="2086917"/>
            <a:ext cx="4424309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Calibri" panose="020F0502020204030204" pitchFamily="34" charset="0"/>
              </a:rPr>
              <a:t>1. 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Calibri" panose="020F0502020204030204" pitchFamily="34" charset="0"/>
              </a:rPr>
              <a:t>为什么要对机动车的行驶速度进行限制？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765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765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2" grpId="0"/>
      <p:bldP spid="27653" grpId="1"/>
      <p:bldP spid="2765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56794" y="4424108"/>
            <a:ext cx="8512810" cy="8299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    根据数据推断，质量和速度相比，哪个因素对物体的动能影响更大？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3164527" y="4974336"/>
            <a:ext cx="79375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速度</a:t>
            </a:r>
          </a:p>
        </p:txBody>
      </p:sp>
      <p:graphicFrame>
        <p:nvGraphicFramePr>
          <p:cNvPr id="7" name="表格 6"/>
          <p:cNvGraphicFramePr/>
          <p:nvPr/>
        </p:nvGraphicFramePr>
        <p:xfrm>
          <a:off x="170180" y="2070100"/>
          <a:ext cx="8773160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5290"/>
                <a:gridCol w="1431290"/>
                <a:gridCol w="2713990"/>
                <a:gridCol w="1672590"/>
              </a:tblGrid>
              <a:tr h="381000">
                <a:tc gridSpan="4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 b="1" dirty="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一些物体的动能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物体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动能</a:t>
                      </a:r>
                      <a:r>
                        <a:rPr lang="en-US" altLang="zh-CN" sz="2000" b="1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/J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物体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动能</a:t>
                      </a:r>
                      <a:r>
                        <a:rPr lang="en-US" altLang="zh-CN" sz="2000" b="1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/J</a:t>
                      </a:r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抛出去的篮球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约</a:t>
                      </a:r>
                      <a:r>
                        <a:rPr lang="en-US" altLang="zh-CN" sz="2000" b="1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跑百米的运动员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 b="1" dirty="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  <a:sym typeface="+mn-ea"/>
                        </a:rPr>
                        <a:t>约</a:t>
                      </a:r>
                      <a:r>
                        <a:rPr lang="en-US" altLang="zh-CN" sz="2000" b="1" dirty="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  <a:sym typeface="+mn-ea"/>
                        </a:rPr>
                        <a:t>3×10</a:t>
                      </a:r>
                      <a:r>
                        <a:rPr lang="en-US" altLang="zh-CN" sz="2000" b="1" baseline="30000" dirty="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  <a:sym typeface="+mn-ea"/>
                        </a:rPr>
                        <a:t>3</a:t>
                      </a:r>
                      <a:endParaRPr lang="zh-CN" altLang="en-US" sz="2000" b="1" dirty="0"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行走的牛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约</a:t>
                      </a:r>
                      <a:r>
                        <a:rPr lang="en-US" altLang="zh-CN" sz="2000" b="1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飞行的步枪子弹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 b="1" dirty="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  <a:sym typeface="+mn-ea"/>
                        </a:rPr>
                        <a:t>约</a:t>
                      </a:r>
                      <a:r>
                        <a:rPr lang="en-US" altLang="zh-CN" sz="2000" b="1" dirty="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  <a:sym typeface="+mn-ea"/>
                        </a:rPr>
                        <a:t>5×10</a:t>
                      </a:r>
                      <a:r>
                        <a:rPr lang="en-US" altLang="zh-CN" sz="2000" b="1" baseline="30000" dirty="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  <a:sym typeface="+mn-ea"/>
                        </a:rPr>
                        <a:t>3</a:t>
                      </a:r>
                      <a:endParaRPr lang="zh-CN" altLang="en-US" sz="2000" b="1" dirty="0"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从</a:t>
                      </a:r>
                      <a:r>
                        <a:rPr lang="en-US" altLang="zh-CN" sz="2000" b="1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10m</a:t>
                      </a:r>
                      <a:r>
                        <a:rPr lang="zh-CN" altLang="en-US" sz="2000" b="1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的高处落下的砖块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 b="1" dirty="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约</a:t>
                      </a:r>
                      <a:r>
                        <a:rPr lang="en-US" altLang="zh-CN" sz="2000" b="1" dirty="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2.5×10</a:t>
                      </a:r>
                      <a:r>
                        <a:rPr lang="en-US" altLang="zh-CN" sz="2000" b="1" baseline="30000" dirty="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 b="1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行驶的小汽车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 b="1" dirty="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  <a:sym typeface="+mn-ea"/>
                        </a:rPr>
                        <a:t>约</a:t>
                      </a:r>
                      <a:r>
                        <a:rPr lang="en-US" altLang="zh-CN" sz="2000" b="1" dirty="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  <a:sym typeface="+mn-ea"/>
                        </a:rPr>
                        <a:t>2×10</a:t>
                      </a:r>
                      <a:r>
                        <a:rPr lang="en-US" altLang="zh-CN" sz="2000" b="1" baseline="30000" dirty="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  <a:sym typeface="+mn-ea"/>
                        </a:rPr>
                        <a:t>5</a:t>
                      </a:r>
                      <a:endParaRPr lang="zh-CN" altLang="en-US" sz="2000" b="1" dirty="0"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12" name="组合 11"/>
          <p:cNvGrpSpPr/>
          <p:nvPr/>
        </p:nvGrpSpPr>
        <p:grpSpPr>
          <a:xfrm>
            <a:off x="3643634" y="1217322"/>
            <a:ext cx="1508578" cy="661350"/>
            <a:chOff x="931250" y="529255"/>
            <a:chExt cx="1508578" cy="661350"/>
          </a:xfrm>
        </p:grpSpPr>
        <p:sp>
          <p:nvSpPr>
            <p:cNvPr id="17" name="流程图: 延期 16"/>
            <p:cNvSpPr/>
            <p:nvPr/>
          </p:nvSpPr>
          <p:spPr>
            <a:xfrm>
              <a:off x="1247163" y="714091"/>
              <a:ext cx="1007131" cy="461665"/>
            </a:xfrm>
            <a:prstGeom prst="flowChartDelay">
              <a:avLst/>
            </a:prstGeom>
            <a:solidFill>
              <a:srgbClr val="BECE3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pitchFamily="34" charset="-122"/>
              </a:endParaRPr>
            </a:p>
          </p:txBody>
        </p:sp>
        <p:pic>
          <p:nvPicPr>
            <p:cNvPr id="18" name="Picture 2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9346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1250" y="529255"/>
              <a:ext cx="631825" cy="66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1382815" y="742246"/>
              <a:ext cx="1057013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小资料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/>
      <p:bldP spid="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768600" y="1430655"/>
            <a:ext cx="4302722" cy="460375"/>
            <a:chOff x="4360" y="903"/>
            <a:chExt cx="4799" cy="725"/>
          </a:xfrm>
        </p:grpSpPr>
        <p:grpSp>
          <p:nvGrpSpPr>
            <p:cNvPr id="8200" name="组合 18"/>
            <p:cNvGrpSpPr/>
            <p:nvPr/>
          </p:nvGrpSpPr>
          <p:grpSpPr bwMode="auto">
            <a:xfrm>
              <a:off x="4360" y="946"/>
              <a:ext cx="2343" cy="672"/>
              <a:chOff x="2004695" y="686607"/>
              <a:chExt cx="1983740" cy="570436"/>
            </a:xfrm>
          </p:grpSpPr>
          <p:sp>
            <p:nvSpPr>
              <p:cNvPr id="21" name="圆角矩形 20"/>
              <p:cNvSpPr/>
              <p:nvPr/>
            </p:nvSpPr>
            <p:spPr>
              <a:xfrm>
                <a:off x="2005542" y="686607"/>
                <a:ext cx="1893147" cy="555157"/>
              </a:xfrm>
              <a:prstGeom prst="roundRect">
                <a:avLst/>
              </a:prstGeom>
              <a:solidFill>
                <a:srgbClr val="F07474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zh-CN" altLang="en-US" sz="100"/>
              </a:p>
            </p:txBody>
          </p:sp>
          <p:sp>
            <p:nvSpPr>
              <p:cNvPr id="30737" name="矩形 1"/>
              <p:cNvSpPr>
                <a:spLocks noChangeArrowheads="1"/>
              </p:cNvSpPr>
              <p:nvPr/>
            </p:nvSpPr>
            <p:spPr bwMode="auto">
              <a:xfrm>
                <a:off x="2004695" y="740934"/>
                <a:ext cx="1983740" cy="516109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zh-CN" altLang="en-US" sz="2400" dirty="0">
                    <a:solidFill>
                      <a:sysClr val="window" lastClr="FFFF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rPr>
                  <a:t>知识点 </a:t>
                </a:r>
                <a:r>
                  <a:rPr lang="en-US" sz="2400" b="1" dirty="0">
                    <a:solidFill>
                      <a:sysClr val="window" lastClr="FFFF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rPr>
                  <a:t>3</a:t>
                </a:r>
              </a:p>
            </p:txBody>
          </p:sp>
        </p:grpSp>
        <p:sp>
          <p:nvSpPr>
            <p:cNvPr id="22" name="矩形 4"/>
            <p:cNvSpPr>
              <a:spLocks noChangeArrowheads="1"/>
            </p:cNvSpPr>
            <p:nvPr/>
          </p:nvSpPr>
          <p:spPr bwMode="auto">
            <a:xfrm>
              <a:off x="6703" y="903"/>
              <a:ext cx="2456" cy="72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sz="2400" b="1" dirty="0">
                  <a:latin typeface="Times New Roman" panose="02020603050405020304" pitchFamily="18" charset="0"/>
                  <a:ea typeface="黑体" panose="02010609060101010101" pitchFamily="49" charset="-122"/>
                </a:rPr>
                <a:t>  重力势能</a:t>
              </a:r>
            </a:p>
          </p:txBody>
        </p:sp>
      </p:grpSp>
      <p:pic>
        <p:nvPicPr>
          <p:cNvPr id="13337" name="图片 13336" descr="打桩机2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690" y="2172715"/>
            <a:ext cx="2454910" cy="284838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70" name="文本框 11269"/>
          <p:cNvSpPr txBox="1"/>
          <p:nvPr/>
        </p:nvSpPr>
        <p:spPr>
          <a:xfrm>
            <a:off x="3148013" y="3749675"/>
            <a:ext cx="3667760" cy="175323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例子：高山上的石头、</a:t>
            </a:r>
          </a:p>
          <a:p>
            <a:pPr fontAlgn="auto">
              <a:lnSpc>
                <a:spcPct val="150000"/>
              </a:lnSpc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举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高的铁锤、</a:t>
            </a:r>
          </a:p>
          <a:p>
            <a:pPr fontAlgn="auto">
              <a:lnSpc>
                <a:spcPct val="150000"/>
              </a:lnSpc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从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高楼扔下的物体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……</a:t>
            </a:r>
          </a:p>
        </p:txBody>
      </p:sp>
      <p:sp>
        <p:nvSpPr>
          <p:cNvPr id="11271" name="文本框 11270"/>
          <p:cNvSpPr txBox="1"/>
          <p:nvPr/>
        </p:nvSpPr>
        <p:spPr>
          <a:xfrm>
            <a:off x="2550795" y="5396230"/>
            <a:ext cx="613918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物体由于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被举高</a:t>
            </a:r>
            <a:r>
              <a: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而具有的能量，叫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重力势能</a:t>
            </a:r>
            <a:r>
              <a: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3148013" y="2062548"/>
            <a:ext cx="594360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打桩机工作时，高高举起的重锤落下时，可以把桩打入地里，重锤对桩做了功。</a:t>
            </a:r>
          </a:p>
          <a:p>
            <a:pPr fontAlgn="auto">
              <a:lnSpc>
                <a:spcPct val="150000"/>
              </a:lnSpc>
            </a:pPr>
            <a:r>
              <a:rPr lang="zh-CN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这说明</a:t>
            </a:r>
            <a:r>
              <a:rPr lang="zh-CN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高处的重锤具有能量</a:t>
            </a:r>
            <a:r>
              <a:rPr lang="zh-CN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</a:p>
        </p:txBody>
      </p:sp>
      <p:pic>
        <p:nvPicPr>
          <p:cNvPr id="23" name="Picture 2" descr="D:\图标图片\f3373a58f30e42a28f0f3dcc05381ad6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502495" y="4719920"/>
            <a:ext cx="275076" cy="30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1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12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12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1127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图片 2969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79" y="2237994"/>
            <a:ext cx="2084870" cy="191808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0" name="图片 2969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574386"/>
            <a:ext cx="1828800" cy="1536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1" name="图片 2970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704" y="2153761"/>
            <a:ext cx="2377440" cy="2377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702" name="文本框 29701"/>
          <p:cNvSpPr txBox="1"/>
          <p:nvPr/>
        </p:nvSpPr>
        <p:spPr>
          <a:xfrm>
            <a:off x="710184" y="1539112"/>
            <a:ext cx="6334125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说一说：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知道这些安全警示牌表示什么含义？</a:t>
            </a:r>
          </a:p>
        </p:txBody>
      </p:sp>
      <p:sp>
        <p:nvSpPr>
          <p:cNvPr id="29703" name="文本框 29702"/>
          <p:cNvSpPr txBox="1"/>
          <p:nvPr/>
        </p:nvSpPr>
        <p:spPr>
          <a:xfrm>
            <a:off x="1295400" y="4514850"/>
            <a:ext cx="73152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当心吊物　　　　当心落物　　    必须戴安全帽 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矩形 12290"/>
          <p:cNvSpPr>
            <a:spLocks noChangeArrowheads="1"/>
          </p:cNvSpPr>
          <p:nvPr/>
        </p:nvSpPr>
        <p:spPr bwMode="auto">
          <a:xfrm>
            <a:off x="1111" y="1559042"/>
            <a:ext cx="9141619" cy="519113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</a:ln>
        </p:spPr>
        <p:txBody>
          <a:bodyPr lIns="91437" tIns="45718" rIns="91437" bIns="45718" anchor="ctr"/>
          <a:lstStyle/>
          <a:p>
            <a:pPr algn="ctr" defTabSz="1219200">
              <a:buFont typeface="Arial" panose="020B0604020202020204" pitchFamily="34" charset="0"/>
              <a:buNone/>
            </a:pPr>
            <a:r>
              <a:rPr lang="zh-CN" altLang="en-US" sz="280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探究：影响重力势能大小的因素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722630" y="2242630"/>
            <a:ext cx="110236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猜想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830580" y="3491641"/>
            <a:ext cx="44323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设计实验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466335" y="3305175"/>
            <a:ext cx="7759580" cy="20815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auto">
              <a:lnSpc>
                <a:spcPts val="3880"/>
              </a:lnSpc>
            </a:pP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A: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将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不同质量的重锤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，举高到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同一高度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后让其自由下落，观察每次木桩下陷的程度。</a:t>
            </a:r>
          </a:p>
          <a:p>
            <a:pPr fontAlgn="auto">
              <a:lnSpc>
                <a:spcPts val="3880"/>
              </a:lnSpc>
            </a:pP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B: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将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同一重锤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举高到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不同高度</a:t>
            </a:r>
            <a:r>
              <a:rPr lang="zh-CN" altLang="en-US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后让其自由下落，撞击木桩，观察每次木桩下陷的程度。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722630" y="2706180"/>
            <a:ext cx="9037638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物体重力势能可能跟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_____________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与</a:t>
            </a:r>
            <a:r>
              <a:rPr lang="en-US" altLang="zh-CN" sz="2400" b="1" u="sng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_______________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有关。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4932521" y="2123875"/>
            <a:ext cx="2281555" cy="4603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“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控制变量法”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6155690" y="2705100"/>
            <a:ext cx="201549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被举高的高度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3888740" y="2704783"/>
            <a:ext cx="2087563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物体的质量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3367678" y="5386705"/>
            <a:ext cx="1726565" cy="460375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altLang="zh-CN" dirty="0"/>
              <a:t>“</a:t>
            </a:r>
            <a:r>
              <a:rPr lang="zh-CN" altLang="en-US" dirty="0"/>
              <a:t>转换法”</a:t>
            </a:r>
          </a:p>
        </p:txBody>
      </p:sp>
      <p:sp>
        <p:nvSpPr>
          <p:cNvPr id="18" name="下箭头标注 17"/>
          <p:cNvSpPr/>
          <p:nvPr/>
        </p:nvSpPr>
        <p:spPr>
          <a:xfrm>
            <a:off x="2835549" y="4862932"/>
            <a:ext cx="2790825" cy="628650"/>
          </a:xfrm>
          <a:prstGeom prst="downArrow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charRg st="0" end="4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charRg st="0" end="4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charRg st="40" end="7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charRg st="40" end="7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0" dur="1" fill="hold"/>
                                        <p:tgtEl>
                                          <p:spTgt spid="1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13" grpId="0" bldLvl="0" animBg="1"/>
      <p:bldP spid="14" grpId="0" bldLvl="0"/>
      <p:bldP spid="16" grpId="0" bldLvl="0"/>
      <p:bldP spid="17" grpId="0" bldLvl="0" animBg="1"/>
      <p:bldP spid="18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文本占位符 31747"/>
          <p:cNvSpPr txBox="1"/>
          <p:nvPr/>
        </p:nvSpPr>
        <p:spPr>
          <a:xfrm>
            <a:off x="292608" y="1550542"/>
            <a:ext cx="8732520" cy="140982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/>
          <a:lstStyle>
            <a:lvl1pPr marL="34290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w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anose="05000000000000000000" pitchFamily="2" charset="2"/>
              <a:buChar char="l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8750" lvl="3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" panose="05000000000000000000" pitchFamily="2" charset="2"/>
              <a:buChar char="w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71650" lvl="4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§"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物体被举</a:t>
            </a:r>
            <a:r>
              <a:rPr lang="zh-CN" altLang="en-US" sz="24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高度一定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，质量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越大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，重力势能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越大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；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物体</a:t>
            </a:r>
            <a:r>
              <a:rPr lang="zh-CN" altLang="en-US" sz="24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质量一定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，被举得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越高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，重力势能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越大。</a:t>
            </a:r>
          </a:p>
        </p:txBody>
      </p:sp>
      <p:sp>
        <p:nvSpPr>
          <p:cNvPr id="10" name="文本框 4"/>
          <p:cNvSpPr txBox="1"/>
          <p:nvPr/>
        </p:nvSpPr>
        <p:spPr>
          <a:xfrm>
            <a:off x="4315968" y="2960369"/>
            <a:ext cx="4709160" cy="23069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水力发电站要想发出更多的电来，就要想办法储存更多的水，将水位提得更高，也就是尽量使水的重力势能更大。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" y="3092542"/>
            <a:ext cx="3891915" cy="2043978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1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17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1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8" grpId="0"/>
      <p:bldP spid="10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768600" y="1421130"/>
            <a:ext cx="4135120" cy="463550"/>
            <a:chOff x="4360" y="888"/>
            <a:chExt cx="6512" cy="730"/>
          </a:xfrm>
        </p:grpSpPr>
        <p:grpSp>
          <p:nvGrpSpPr>
            <p:cNvPr id="8200" name="组合 18"/>
            <p:cNvGrpSpPr/>
            <p:nvPr/>
          </p:nvGrpSpPr>
          <p:grpSpPr bwMode="auto">
            <a:xfrm>
              <a:off x="4360" y="946"/>
              <a:ext cx="2343" cy="672"/>
              <a:chOff x="2004695" y="686607"/>
              <a:chExt cx="1983740" cy="570436"/>
            </a:xfrm>
          </p:grpSpPr>
          <p:sp>
            <p:nvSpPr>
              <p:cNvPr id="21" name="圆角矩形 20"/>
              <p:cNvSpPr/>
              <p:nvPr/>
            </p:nvSpPr>
            <p:spPr>
              <a:xfrm>
                <a:off x="2005542" y="686607"/>
                <a:ext cx="1893147" cy="555157"/>
              </a:xfrm>
              <a:prstGeom prst="roundRect">
                <a:avLst/>
              </a:prstGeom>
              <a:solidFill>
                <a:srgbClr val="F07474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zh-CN" altLang="en-US" sz="100"/>
              </a:p>
            </p:txBody>
          </p:sp>
          <p:sp>
            <p:nvSpPr>
              <p:cNvPr id="30737" name="矩形 1"/>
              <p:cNvSpPr>
                <a:spLocks noChangeArrowheads="1"/>
              </p:cNvSpPr>
              <p:nvPr/>
            </p:nvSpPr>
            <p:spPr bwMode="auto">
              <a:xfrm>
                <a:off x="2004695" y="740934"/>
                <a:ext cx="1983740" cy="516109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zh-CN" altLang="en-US" sz="2400" dirty="0">
                    <a:solidFill>
                      <a:sysClr val="window" lastClr="FFFF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rPr>
                  <a:t>知识点 </a:t>
                </a:r>
                <a:r>
                  <a:rPr lang="en-US" sz="2400" b="1" dirty="0">
                    <a:solidFill>
                      <a:sysClr val="window" lastClr="FFFF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rPr>
                  <a:t>4</a:t>
                </a:r>
              </a:p>
            </p:txBody>
          </p:sp>
        </p:grpSp>
        <p:sp>
          <p:nvSpPr>
            <p:cNvPr id="22" name="矩形 4"/>
            <p:cNvSpPr>
              <a:spLocks noChangeArrowheads="1"/>
            </p:cNvSpPr>
            <p:nvPr/>
          </p:nvSpPr>
          <p:spPr bwMode="auto">
            <a:xfrm>
              <a:off x="7026" y="888"/>
              <a:ext cx="3846" cy="72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sz="2400" b="1" dirty="0">
                  <a:latin typeface="Times New Roman" panose="02020603050405020304" pitchFamily="18" charset="0"/>
                  <a:ea typeface="黑体" panose="02010609060101010101" pitchFamily="49" charset="-122"/>
                </a:rPr>
                <a:t>  弹性势能</a:t>
              </a: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90" y="2090996"/>
            <a:ext cx="2507615" cy="185177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039" y="2090996"/>
            <a:ext cx="2720942" cy="182303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/>
          <a:srcRect t="11486"/>
          <a:stretch>
            <a:fillRect/>
          </a:stretch>
        </p:blipFill>
        <p:spPr>
          <a:xfrm>
            <a:off x="6257290" y="2090997"/>
            <a:ext cx="2592920" cy="1799344"/>
          </a:xfrm>
          <a:prstGeom prst="rect">
            <a:avLst/>
          </a:prstGeom>
        </p:spPr>
      </p:pic>
      <p:sp>
        <p:nvSpPr>
          <p:cNvPr id="12295" name="文本框 12294"/>
          <p:cNvSpPr txBox="1"/>
          <p:nvPr/>
        </p:nvSpPr>
        <p:spPr>
          <a:xfrm>
            <a:off x="3841433" y="3999548"/>
            <a:ext cx="1459230" cy="39878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sz="2000" b="1" dirty="0">
                <a:latin typeface="Times New Roman" panose="02020603050405020304" pitchFamily="18" charset="0"/>
                <a:ea typeface="宋体" panose="02010600030101010101" pitchFamily="2" charset="-122"/>
              </a:rPr>
              <a:t>上紧的发条</a:t>
            </a:r>
            <a:endParaRPr lang="zh-CN" altLang="zh-CN" sz="20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613208" y="3968878"/>
            <a:ext cx="1714500" cy="39878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000" b="1" dirty="0">
                <a:latin typeface="Times New Roman" panose="02020603050405020304" pitchFamily="18" charset="0"/>
                <a:ea typeface="宋体" panose="02010600030101010101" pitchFamily="2" charset="-122"/>
              </a:rPr>
              <a:t>被压</a:t>
            </a:r>
            <a:r>
              <a:rPr lang="zh-CN" sz="2000" b="1" dirty="0">
                <a:latin typeface="Times New Roman" panose="02020603050405020304" pitchFamily="18" charset="0"/>
                <a:ea typeface="宋体" panose="02010600030101010101" pitchFamily="2" charset="-122"/>
              </a:rPr>
              <a:t>弯的跳板</a:t>
            </a:r>
            <a:endParaRPr lang="en-US" altLang="zh-CN" sz="20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37248" y="3999548"/>
            <a:ext cx="1459230" cy="39878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000" b="1" dirty="0">
                <a:latin typeface="Times New Roman" panose="02020603050405020304" pitchFamily="18" charset="0"/>
                <a:ea typeface="宋体" panose="02010600030101010101" pitchFamily="2" charset="-122"/>
              </a:rPr>
              <a:t>被拉弯的弓</a:t>
            </a:r>
          </a:p>
        </p:txBody>
      </p:sp>
      <p:sp>
        <p:nvSpPr>
          <p:cNvPr id="12297" name="文本框 12296"/>
          <p:cNvSpPr txBox="1"/>
          <p:nvPr/>
        </p:nvSpPr>
        <p:spPr>
          <a:xfrm>
            <a:off x="622617" y="4989195"/>
            <a:ext cx="713295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物体由于发生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弹性形变</a:t>
            </a:r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而具有的能量，叫</a:t>
            </a:r>
            <a:r>
              <a:rPr lang="zh-CN" altLang="en-US" sz="24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弹性势能</a:t>
            </a:r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。</a:t>
            </a:r>
            <a:endParaRPr lang="en-US" altLang="zh-CN" sz="24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楷体" panose="02010609060101010101" pitchFamily="49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54685" y="4503738"/>
            <a:ext cx="810768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发生形变的物体在</a:t>
            </a:r>
            <a:r>
              <a:rPr lang="zh-CN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恢复形变</a:t>
            </a:r>
            <a:r>
              <a:rPr lang="zh-CN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时可以做功，它们也具有能量</a:t>
            </a:r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。</a:t>
            </a:r>
            <a:endParaRPr lang="en-US" altLang="zh-CN" sz="24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楷体" panose="02010609060101010101" pitchFamily="49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60527" y="5437886"/>
            <a:ext cx="671449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物体</a:t>
            </a:r>
            <a:r>
              <a:rPr lang="zh-CN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的</a:t>
            </a:r>
            <a:r>
              <a:rPr lang="zh-CN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弹性形变</a:t>
            </a:r>
            <a:r>
              <a:rPr lang="zh-CN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越大，它具有的弹性势能就越大</a:t>
            </a:r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。</a:t>
            </a:r>
            <a:endParaRPr lang="en-US" altLang="zh-CN" sz="24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1229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22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5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0965" y="1797050"/>
            <a:ext cx="8890000" cy="41541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2019•长沙）如图，小海在研究“物体的动能与哪些因素有关”时，将质量为m的小钢球从斜槽的某高度h处由静止释放，钢球运动到水平面时，将水平面上静止的木块撞出一段距离s。小海的部分实验数据和现象记录如下：</a:t>
            </a:r>
          </a:p>
          <a:p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（1）上述3次实验中，第</a:t>
            </a:r>
          </a:p>
          <a:p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______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次实验钢球滑到斜</a:t>
            </a:r>
          </a:p>
          <a:p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槽底端时动能最大；</a:t>
            </a:r>
          </a:p>
          <a:p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（2）上述实验数据表明：</a:t>
            </a:r>
          </a:p>
          <a:p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当速度一定时，钢球的质</a:t>
            </a:r>
          </a:p>
          <a:p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量越大，动能越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_______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，这个结论可用于解释汽车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________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（选填“超速”或“超载”）带来的危害。</a:t>
            </a:r>
          </a:p>
        </p:txBody>
      </p:sp>
      <p:graphicFrame>
        <p:nvGraphicFramePr>
          <p:cNvPr id="3" name="表格 2"/>
          <p:cNvGraphicFramePr/>
          <p:nvPr/>
        </p:nvGraphicFramePr>
        <p:xfrm>
          <a:off x="3941064" y="3252978"/>
          <a:ext cx="5049520" cy="1844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46045"/>
                <a:gridCol w="739775"/>
                <a:gridCol w="957580"/>
                <a:gridCol w="706120"/>
              </a:tblGrid>
              <a:tr h="428752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 dirty="0">
                          <a:solidFill>
                            <a:srgbClr val="333333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实验次数</a:t>
                      </a:r>
                      <a:endParaRPr lang="en-US" altLang="en-US" sz="2400" b="1" dirty="0">
                        <a:solidFill>
                          <a:srgbClr val="333333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333333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en-US" altLang="en-US" sz="2400" b="1">
                        <a:solidFill>
                          <a:srgbClr val="333333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333333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en-US" altLang="en-US" sz="2400" b="1">
                        <a:solidFill>
                          <a:srgbClr val="333333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333333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en-US" altLang="en-US" sz="2400" b="1">
                        <a:solidFill>
                          <a:srgbClr val="333333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333333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钢球质量m/g</a:t>
                      </a:r>
                      <a:endParaRPr lang="en-US" altLang="en-US" sz="2400" b="1">
                        <a:solidFill>
                          <a:srgbClr val="333333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333333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20</a:t>
                      </a:r>
                      <a:endParaRPr lang="en-US" altLang="en-US" sz="2400" b="1">
                        <a:solidFill>
                          <a:srgbClr val="333333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333333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40</a:t>
                      </a:r>
                      <a:endParaRPr lang="en-US" altLang="en-US" sz="2400" b="1">
                        <a:solidFill>
                          <a:srgbClr val="333333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333333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60</a:t>
                      </a:r>
                      <a:endParaRPr lang="en-US" altLang="en-US" sz="2400" b="1">
                        <a:solidFill>
                          <a:srgbClr val="333333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333333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钢球下落高度h/cm</a:t>
                      </a:r>
                      <a:endParaRPr lang="en-US" altLang="en-US" sz="2400" b="1">
                        <a:solidFill>
                          <a:srgbClr val="333333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333333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20</a:t>
                      </a:r>
                      <a:endParaRPr lang="en-US" altLang="en-US" sz="2400" b="1">
                        <a:solidFill>
                          <a:srgbClr val="333333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333333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20</a:t>
                      </a:r>
                      <a:endParaRPr lang="en-US" altLang="en-US" sz="2400" b="1">
                        <a:solidFill>
                          <a:srgbClr val="333333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333333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20</a:t>
                      </a:r>
                      <a:endParaRPr lang="en-US" altLang="en-US" sz="2400" b="1">
                        <a:solidFill>
                          <a:srgbClr val="333333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 dirty="0">
                          <a:solidFill>
                            <a:srgbClr val="333333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木块滑行距离s</a:t>
                      </a:r>
                      <a:endParaRPr lang="en-US" altLang="en-US" sz="2400" b="1" dirty="0">
                        <a:solidFill>
                          <a:srgbClr val="333333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333333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近</a:t>
                      </a:r>
                      <a:endParaRPr lang="en-US" altLang="en-US" sz="2400" b="1">
                        <a:solidFill>
                          <a:srgbClr val="333333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333333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较远</a:t>
                      </a:r>
                      <a:endParaRPr lang="en-US" altLang="en-US" sz="2400" b="1">
                        <a:solidFill>
                          <a:srgbClr val="333333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 dirty="0">
                          <a:solidFill>
                            <a:srgbClr val="333333"/>
                          </a:solidFill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远</a:t>
                      </a:r>
                      <a:endParaRPr lang="en-US" altLang="en-US" sz="2400" b="1" dirty="0">
                        <a:solidFill>
                          <a:srgbClr val="333333"/>
                        </a:solidFill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406400" y="3643630"/>
            <a:ext cx="635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3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578100" y="5064760"/>
            <a:ext cx="6102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大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7305548" y="5064760"/>
            <a:ext cx="80137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超载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8343265" y="4665980"/>
            <a:ext cx="647700" cy="39878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zh-CN" altLang="en-US" sz="2000" b="1"/>
          </a:p>
        </p:txBody>
      </p:sp>
      <p:sp>
        <p:nvSpPr>
          <p:cNvPr id="14" name="文本框 13"/>
          <p:cNvSpPr txBox="1"/>
          <p:nvPr/>
        </p:nvSpPr>
        <p:spPr>
          <a:xfrm>
            <a:off x="8343265" y="3705225"/>
            <a:ext cx="647700" cy="39878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zh-CN" altLang="en-US" sz="2000" b="1"/>
          </a:p>
        </p:txBody>
      </p:sp>
      <p:grpSp>
        <p:nvGrpSpPr>
          <p:cNvPr id="30" name="组合 3"/>
          <p:cNvGrpSpPr/>
          <p:nvPr/>
        </p:nvGrpSpPr>
        <p:grpSpPr bwMode="auto">
          <a:xfrm>
            <a:off x="3398844" y="1285928"/>
            <a:ext cx="1879997" cy="474345"/>
            <a:chOff x="497257" y="753279"/>
            <a:chExt cx="1881032" cy="475146"/>
          </a:xfrm>
        </p:grpSpPr>
        <p:grpSp>
          <p:nvGrpSpPr>
            <p:cNvPr id="31" name="组合 2"/>
            <p:cNvGrpSpPr/>
            <p:nvPr/>
          </p:nvGrpSpPr>
          <p:grpSpPr bwMode="auto">
            <a:xfrm>
              <a:off x="552450" y="789083"/>
              <a:ext cx="1787356" cy="419195"/>
              <a:chOff x="3014293" y="-540899"/>
              <a:chExt cx="1787356" cy="419195"/>
            </a:xfrm>
          </p:grpSpPr>
          <p:sp>
            <p:nvSpPr>
              <p:cNvPr id="33" name="缺角矩形 18"/>
              <p:cNvSpPr>
                <a:spLocks noChangeArrowheads="1"/>
              </p:cNvSpPr>
              <p:nvPr/>
            </p:nvSpPr>
            <p:spPr bwMode="auto">
              <a:xfrm>
                <a:off x="347066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8BBB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34" name="缺角矩形 19"/>
              <p:cNvSpPr>
                <a:spLocks noChangeArrowheads="1"/>
              </p:cNvSpPr>
              <p:nvPr/>
            </p:nvSpPr>
            <p:spPr bwMode="auto">
              <a:xfrm>
                <a:off x="392662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FD9F0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35" name="缺角矩形 20"/>
              <p:cNvSpPr>
                <a:spLocks noChangeArrowheads="1"/>
              </p:cNvSpPr>
              <p:nvPr/>
            </p:nvSpPr>
            <p:spPr bwMode="auto">
              <a:xfrm>
                <a:off x="4382584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B05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36" name="缺角矩形 7"/>
              <p:cNvSpPr>
                <a:spLocks noChangeArrowheads="1"/>
              </p:cNvSpPr>
              <p:nvPr/>
            </p:nvSpPr>
            <p:spPr bwMode="auto">
              <a:xfrm>
                <a:off x="301470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E72424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32" name="矩形 1"/>
            <p:cNvSpPr>
              <a:spLocks noChangeArrowheads="1"/>
            </p:cNvSpPr>
            <p:nvPr/>
          </p:nvSpPr>
          <p:spPr bwMode="auto">
            <a:xfrm>
              <a:off x="497257" y="753279"/>
              <a:ext cx="1881032" cy="47514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91437" tIns="45718" rIns="91437" bIns="45718">
              <a:spAutoFit/>
            </a:bodyPr>
            <a:lstStyle/>
            <a:p>
              <a:pPr algn="dist" defTabSz="1219200">
                <a:buFont typeface="Arial" panose="020B0604020202020204" pitchFamily="34" charset="0"/>
                <a:buNone/>
              </a:pPr>
              <a:r>
                <a:rPr lang="zh-CN" altLang="en-US" sz="2500" b="1" dirty="0">
                  <a:solidFill>
                    <a:sysClr val="window" lastClr="FFFFFF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连接中考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bldLvl="0" animBg="1"/>
      <p:bldP spid="14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0484" y="1942597"/>
            <a:ext cx="9031605" cy="341503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（2019•郴州）一架飞机在高空中水平匀速飞行，向灾区投放救灾物资。该飞机在此过程中  （　　）</a:t>
            </a:r>
          </a:p>
          <a:p>
            <a:pPr fontAlgn="auto"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A．动能不变 </a:t>
            </a:r>
          </a:p>
          <a:p>
            <a:pPr fontAlgn="auto"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B．动能减小 </a:t>
            </a:r>
          </a:p>
          <a:p>
            <a:pPr fontAlgn="auto"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C．重力势能不变 </a:t>
            </a:r>
          </a:p>
          <a:p>
            <a:pPr fontAlgn="auto"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D．重力势能增大 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321445" y="2586265"/>
            <a:ext cx="33337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B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5023692" y="2037334"/>
            <a:ext cx="1876425" cy="46037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zh-CN" altLang="en-US" sz="2400" b="1"/>
          </a:p>
        </p:txBody>
      </p:sp>
      <p:sp>
        <p:nvSpPr>
          <p:cNvPr id="4" name="椭圆形标注 3"/>
          <p:cNvSpPr/>
          <p:nvPr/>
        </p:nvSpPr>
        <p:spPr>
          <a:xfrm>
            <a:off x="3123803" y="3359150"/>
            <a:ext cx="2513965" cy="619760"/>
          </a:xfrm>
          <a:prstGeom prst="wedgeEllipseCallout">
            <a:avLst>
              <a:gd name="adj1" fmla="val 56744"/>
              <a:gd name="adj2" fmla="val -18954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高度不变</a:t>
            </a:r>
          </a:p>
        </p:txBody>
      </p:sp>
      <p:sp>
        <p:nvSpPr>
          <p:cNvPr id="5" name="椭圆形标注 4"/>
          <p:cNvSpPr/>
          <p:nvPr/>
        </p:nvSpPr>
        <p:spPr>
          <a:xfrm>
            <a:off x="5092780" y="4319778"/>
            <a:ext cx="2231136" cy="619760"/>
          </a:xfrm>
          <a:prstGeom prst="wedgeEllipseCallout">
            <a:avLst>
              <a:gd name="adj1" fmla="val 18022"/>
              <a:gd name="adj2" fmla="val -32633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速度不变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042751" y="2037334"/>
            <a:ext cx="1009015" cy="46037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zh-CN" altLang="en-US" sz="2400" b="1"/>
          </a:p>
        </p:txBody>
      </p:sp>
      <p:sp>
        <p:nvSpPr>
          <p:cNvPr id="9" name="文本框 8"/>
          <p:cNvSpPr txBox="1"/>
          <p:nvPr/>
        </p:nvSpPr>
        <p:spPr>
          <a:xfrm>
            <a:off x="161290" y="2594864"/>
            <a:ext cx="933450" cy="46037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zh-CN" altLang="en-US" sz="2400" b="1"/>
          </a:p>
        </p:txBody>
      </p:sp>
      <p:sp>
        <p:nvSpPr>
          <p:cNvPr id="17" name="椭圆形标注 16"/>
          <p:cNvSpPr/>
          <p:nvPr/>
        </p:nvSpPr>
        <p:spPr>
          <a:xfrm>
            <a:off x="7004304" y="3590290"/>
            <a:ext cx="2087785" cy="619760"/>
          </a:xfrm>
          <a:prstGeom prst="wedgeEllipseCallout">
            <a:avLst>
              <a:gd name="adj1" fmla="val 11202"/>
              <a:gd name="adj2" fmla="val -22336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质量减小</a:t>
            </a:r>
          </a:p>
        </p:txBody>
      </p:sp>
      <p:grpSp>
        <p:nvGrpSpPr>
          <p:cNvPr id="24" name="组合 3"/>
          <p:cNvGrpSpPr/>
          <p:nvPr/>
        </p:nvGrpSpPr>
        <p:grpSpPr bwMode="auto">
          <a:xfrm>
            <a:off x="3398844" y="1301970"/>
            <a:ext cx="1879997" cy="474345"/>
            <a:chOff x="497257" y="753279"/>
            <a:chExt cx="1881032" cy="475146"/>
          </a:xfrm>
        </p:grpSpPr>
        <p:grpSp>
          <p:nvGrpSpPr>
            <p:cNvPr id="25" name="组合 2"/>
            <p:cNvGrpSpPr/>
            <p:nvPr/>
          </p:nvGrpSpPr>
          <p:grpSpPr bwMode="auto">
            <a:xfrm>
              <a:off x="552450" y="789083"/>
              <a:ext cx="1787356" cy="419195"/>
              <a:chOff x="3014293" y="-540899"/>
              <a:chExt cx="1787356" cy="419195"/>
            </a:xfrm>
          </p:grpSpPr>
          <p:sp>
            <p:nvSpPr>
              <p:cNvPr id="27" name="缺角矩形 18"/>
              <p:cNvSpPr>
                <a:spLocks noChangeArrowheads="1"/>
              </p:cNvSpPr>
              <p:nvPr/>
            </p:nvSpPr>
            <p:spPr bwMode="auto">
              <a:xfrm>
                <a:off x="347066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8BBB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8" name="缺角矩形 19"/>
              <p:cNvSpPr>
                <a:spLocks noChangeArrowheads="1"/>
              </p:cNvSpPr>
              <p:nvPr/>
            </p:nvSpPr>
            <p:spPr bwMode="auto">
              <a:xfrm>
                <a:off x="392662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FD9F0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9" name="缺角矩形 20"/>
              <p:cNvSpPr>
                <a:spLocks noChangeArrowheads="1"/>
              </p:cNvSpPr>
              <p:nvPr/>
            </p:nvSpPr>
            <p:spPr bwMode="auto">
              <a:xfrm>
                <a:off x="4382584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B05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30" name="缺角矩形 7"/>
              <p:cNvSpPr>
                <a:spLocks noChangeArrowheads="1"/>
              </p:cNvSpPr>
              <p:nvPr/>
            </p:nvSpPr>
            <p:spPr bwMode="auto">
              <a:xfrm>
                <a:off x="301470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E72424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26" name="矩形 1"/>
            <p:cNvSpPr>
              <a:spLocks noChangeArrowheads="1"/>
            </p:cNvSpPr>
            <p:nvPr/>
          </p:nvSpPr>
          <p:spPr bwMode="auto">
            <a:xfrm>
              <a:off x="497257" y="753279"/>
              <a:ext cx="1881032" cy="47514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91437" tIns="45718" rIns="91437" bIns="45718">
              <a:spAutoFit/>
            </a:bodyPr>
            <a:lstStyle/>
            <a:p>
              <a:pPr algn="dist" defTabSz="1219200">
                <a:buFont typeface="Arial" panose="020B0604020202020204" pitchFamily="34" charset="0"/>
                <a:buNone/>
              </a:pPr>
              <a:r>
                <a:rPr lang="zh-CN" altLang="en-US" sz="2500" b="1" dirty="0">
                  <a:solidFill>
                    <a:sysClr val="window" lastClr="FFFFFF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连接中考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0" dur="1" fill="hold"/>
                                        <p:tgtEl>
                                          <p:spTgt spid="1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5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bldLvl="0" animBg="1"/>
      <p:bldP spid="4" grpId="0" bldLvl="0" animBg="1"/>
      <p:bldP spid="5" grpId="0" bldLvl="0" animBg="1"/>
      <p:bldP spid="6" grpId="0" bldLvl="0" animBg="1"/>
      <p:bldP spid="9" grpId="0" bldLvl="0" animBg="1"/>
      <p:bldP spid="17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文本框 105"/>
          <p:cNvSpPr txBox="1"/>
          <p:nvPr/>
        </p:nvSpPr>
        <p:spPr>
          <a:xfrm>
            <a:off x="434218" y="1459807"/>
            <a:ext cx="8895715" cy="39693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2013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年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6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月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日中午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一幕真实版“愤怒的</a:t>
            </a:r>
            <a:endParaRPr lang="en-US" altLang="zh-CN" sz="2400" b="1" dirty="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0">
              <a:lnSpc>
                <a:spcPct val="150000"/>
              </a:lnSpc>
            </a:pP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小鸟”在江苏镇江附近上演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与小鸟相撞</a:t>
            </a:r>
            <a:endParaRPr lang="en-US" altLang="zh-CN" sz="2400" b="1" dirty="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0">
              <a:lnSpc>
                <a:spcPct val="150000"/>
              </a:lnSpc>
            </a:pP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的是一列高铁。“砰”的一声闷响后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小</a:t>
            </a:r>
            <a:endParaRPr lang="en-US" altLang="zh-CN" sz="2400" b="1" dirty="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0">
              <a:lnSpc>
                <a:spcPct val="150000"/>
              </a:lnSpc>
            </a:pP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鸟当场死</a:t>
            </a:r>
            <a:r>
              <a:rPr 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亡</a:t>
            </a:r>
            <a:r>
              <a:rPr lang="zh-CN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高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铁挡风玻璃则出现大面积</a:t>
            </a:r>
            <a:endParaRPr lang="en-US" altLang="zh-CN" sz="2400" b="1" dirty="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0">
              <a:lnSpc>
                <a:spcPct val="150000"/>
              </a:lnSpc>
            </a:pP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开裂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被迫检修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并换车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。平时小鸟撞到我们房子的玻璃上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玻璃安然无恙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而高铁的玻璃强度是非常高的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那么小鸟撞到高铁的玻璃上为什么会撞碎玻璃</a:t>
            </a:r>
            <a:r>
              <a:rPr 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呢</a:t>
            </a:r>
            <a:r>
              <a:rPr lang="zh-CN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？</a:t>
            </a:r>
            <a:r>
              <a:rPr 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这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种力量哪里来的</a:t>
            </a:r>
            <a:r>
              <a:rPr 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呢</a:t>
            </a:r>
            <a:r>
              <a:rPr lang="zh-CN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？</a:t>
            </a:r>
            <a:endParaRPr lang="zh-CN" altLang="en-US" sz="24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134" name="11301.jpg" descr="id:2147516959;FounderCE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6681" y="1666076"/>
            <a:ext cx="2491105" cy="1711325"/>
          </a:xfrm>
          <a:prstGeom prst="rect">
            <a:avLst/>
          </a:prstGeom>
        </p:spPr>
      </p:pic>
    </p:spTree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1439" y="1835536"/>
            <a:ext cx="9031605" cy="378460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（2018•广元）小苏同学的物理兴趣小组准备探究“弹簧弹性势能的大小与什么因素有关”。他们猜想：弹簧弹性势能可能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与弹簧长度变化量、弹簧螺纹圈直径、弹簧的材料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等因素有关。</a:t>
            </a:r>
          </a:p>
          <a:p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他们的实验装置如图所示，把弹簧放在水平面上，其左端固定在墙上，AO等于弹簧原长，水平面O点左侧光滑，右侧粗糙。将物体M从O点压缩弹簧到P点，</a:t>
            </a:r>
            <a:endParaRPr lang="en-US" altLang="zh-CN" sz="2400" b="1" dirty="0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然后由静止释放，当物体M</a:t>
            </a:r>
            <a:endParaRPr lang="en-US" altLang="zh-CN" sz="2400" b="1" dirty="0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运动到O点与弹簧分开，最</a:t>
            </a:r>
            <a:endParaRPr lang="en-US" altLang="zh-CN" sz="2400" b="1" dirty="0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终运动到Q点静止。请补充</a:t>
            </a:r>
            <a:endParaRPr lang="en-US" altLang="zh-CN" sz="2400" b="1" dirty="0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完成他们的探究过程：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4" r="4670" b="18412"/>
          <a:stretch>
            <a:fillRect/>
          </a:stretch>
        </p:blipFill>
        <p:spPr>
          <a:xfrm>
            <a:off x="4311848" y="3845020"/>
            <a:ext cx="4154905" cy="1841982"/>
          </a:xfrm>
          <a:prstGeom prst="rect">
            <a:avLst/>
          </a:prstGeom>
        </p:spPr>
      </p:pic>
      <p:grpSp>
        <p:nvGrpSpPr>
          <p:cNvPr id="24" name="组合 3"/>
          <p:cNvGrpSpPr/>
          <p:nvPr/>
        </p:nvGrpSpPr>
        <p:grpSpPr bwMode="auto">
          <a:xfrm>
            <a:off x="3371850" y="1295136"/>
            <a:ext cx="1879997" cy="474345"/>
            <a:chOff x="497257" y="753279"/>
            <a:chExt cx="1881032" cy="475146"/>
          </a:xfrm>
        </p:grpSpPr>
        <p:grpSp>
          <p:nvGrpSpPr>
            <p:cNvPr id="32" name="组合 2"/>
            <p:cNvGrpSpPr/>
            <p:nvPr/>
          </p:nvGrpSpPr>
          <p:grpSpPr bwMode="auto">
            <a:xfrm>
              <a:off x="552450" y="789083"/>
              <a:ext cx="1787356" cy="419195"/>
              <a:chOff x="3014293" y="-540899"/>
              <a:chExt cx="1787356" cy="419195"/>
            </a:xfrm>
          </p:grpSpPr>
          <p:sp>
            <p:nvSpPr>
              <p:cNvPr id="34" name="缺角矩形 18"/>
              <p:cNvSpPr>
                <a:spLocks noChangeArrowheads="1"/>
              </p:cNvSpPr>
              <p:nvPr/>
            </p:nvSpPr>
            <p:spPr bwMode="auto">
              <a:xfrm>
                <a:off x="347066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8BBB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35" name="缺角矩形 19"/>
              <p:cNvSpPr>
                <a:spLocks noChangeArrowheads="1"/>
              </p:cNvSpPr>
              <p:nvPr/>
            </p:nvSpPr>
            <p:spPr bwMode="auto">
              <a:xfrm>
                <a:off x="392662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FD9F0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36" name="缺角矩形 20"/>
              <p:cNvSpPr>
                <a:spLocks noChangeArrowheads="1"/>
              </p:cNvSpPr>
              <p:nvPr/>
            </p:nvSpPr>
            <p:spPr bwMode="auto">
              <a:xfrm>
                <a:off x="4382584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B05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37" name="缺角矩形 7"/>
              <p:cNvSpPr>
                <a:spLocks noChangeArrowheads="1"/>
              </p:cNvSpPr>
              <p:nvPr/>
            </p:nvSpPr>
            <p:spPr bwMode="auto">
              <a:xfrm>
                <a:off x="301470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E72424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33" name="矩形 1"/>
            <p:cNvSpPr>
              <a:spLocks noChangeArrowheads="1"/>
            </p:cNvSpPr>
            <p:nvPr/>
          </p:nvSpPr>
          <p:spPr bwMode="auto">
            <a:xfrm>
              <a:off x="497257" y="753279"/>
              <a:ext cx="1881032" cy="47514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91437" tIns="45718" rIns="91437" bIns="45718">
              <a:spAutoFit/>
            </a:bodyPr>
            <a:lstStyle/>
            <a:p>
              <a:pPr algn="dist" defTabSz="1219200">
                <a:buFont typeface="Arial" panose="020B0604020202020204" pitchFamily="34" charset="0"/>
                <a:buNone/>
              </a:pPr>
              <a:r>
                <a:rPr lang="zh-CN" altLang="en-US" sz="2500" b="1" dirty="0">
                  <a:solidFill>
                    <a:sysClr val="window" lastClr="FFFFFF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连接中考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12394" y="1990814"/>
            <a:ext cx="9031605" cy="378460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fontAlgn="auto">
              <a:lnSpc>
                <a:spcPct val="12500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（1）弹簧弹性势能的大小是通过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_______________________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来衡量的。</a:t>
            </a:r>
          </a:p>
          <a:p>
            <a:pPr fontAlgn="auto">
              <a:lnSpc>
                <a:spcPct val="12500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（2）探究弹簧弹性势能与弹簧长度变化量的关系，应该选用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__________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（选填“相同”或“不同”）弹簧进行实验，并先后改变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____________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之间的距离，测出OQ的距离，重复实验，测量多组数据并记录。</a:t>
            </a:r>
          </a:p>
          <a:p>
            <a:pPr fontAlgn="auto">
              <a:lnSpc>
                <a:spcPct val="12500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（3）小苏的实验小组经过多次实验得出了结论。在上面的实验中，他们运用到了转换法和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____________________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两种物理思想方法。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4772152" y="2036534"/>
            <a:ext cx="336296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物体M被弹出的距离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54736" y="3337687"/>
            <a:ext cx="82296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相同</a:t>
            </a:r>
            <a:endParaRPr lang="zh-CN" altLang="en-US" sz="24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296035" y="3883640"/>
            <a:ext cx="6794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AP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877437" y="5239184"/>
            <a:ext cx="223075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控制变量法</a:t>
            </a:r>
            <a:endParaRPr lang="zh-CN" altLang="en-US" sz="24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grpSp>
        <p:nvGrpSpPr>
          <p:cNvPr id="15" name="组合 3"/>
          <p:cNvGrpSpPr/>
          <p:nvPr/>
        </p:nvGrpSpPr>
        <p:grpSpPr bwMode="auto">
          <a:xfrm>
            <a:off x="3417570" y="1386576"/>
            <a:ext cx="1879997" cy="474345"/>
            <a:chOff x="497257" y="753279"/>
            <a:chExt cx="1881032" cy="475146"/>
          </a:xfrm>
        </p:grpSpPr>
        <p:grpSp>
          <p:nvGrpSpPr>
            <p:cNvPr id="22" name="组合 2"/>
            <p:cNvGrpSpPr/>
            <p:nvPr/>
          </p:nvGrpSpPr>
          <p:grpSpPr bwMode="auto">
            <a:xfrm>
              <a:off x="552450" y="789083"/>
              <a:ext cx="1787356" cy="419195"/>
              <a:chOff x="3014293" y="-540899"/>
              <a:chExt cx="1787356" cy="419195"/>
            </a:xfrm>
          </p:grpSpPr>
          <p:sp>
            <p:nvSpPr>
              <p:cNvPr id="24" name="缺角矩形 18"/>
              <p:cNvSpPr>
                <a:spLocks noChangeArrowheads="1"/>
              </p:cNvSpPr>
              <p:nvPr/>
            </p:nvSpPr>
            <p:spPr bwMode="auto">
              <a:xfrm>
                <a:off x="347066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8BBB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5" name="缺角矩形 19"/>
              <p:cNvSpPr>
                <a:spLocks noChangeArrowheads="1"/>
              </p:cNvSpPr>
              <p:nvPr/>
            </p:nvSpPr>
            <p:spPr bwMode="auto">
              <a:xfrm>
                <a:off x="392662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FD9F0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6" name="缺角矩形 20"/>
              <p:cNvSpPr>
                <a:spLocks noChangeArrowheads="1"/>
              </p:cNvSpPr>
              <p:nvPr/>
            </p:nvSpPr>
            <p:spPr bwMode="auto">
              <a:xfrm>
                <a:off x="4382584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B05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7" name="缺角矩形 7"/>
              <p:cNvSpPr>
                <a:spLocks noChangeArrowheads="1"/>
              </p:cNvSpPr>
              <p:nvPr/>
            </p:nvSpPr>
            <p:spPr bwMode="auto">
              <a:xfrm>
                <a:off x="301470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E72424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23" name="矩形 1"/>
            <p:cNvSpPr>
              <a:spLocks noChangeArrowheads="1"/>
            </p:cNvSpPr>
            <p:nvPr/>
          </p:nvSpPr>
          <p:spPr bwMode="auto">
            <a:xfrm>
              <a:off x="497257" y="753279"/>
              <a:ext cx="1881032" cy="47514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91437" tIns="45718" rIns="91437" bIns="45718">
              <a:spAutoFit/>
            </a:bodyPr>
            <a:lstStyle/>
            <a:p>
              <a:pPr algn="dist" defTabSz="1219200">
                <a:buFont typeface="Arial" panose="020B0604020202020204" pitchFamily="34" charset="0"/>
                <a:buNone/>
              </a:pPr>
              <a:r>
                <a:rPr lang="zh-CN" altLang="en-US" sz="2500" b="1" dirty="0">
                  <a:solidFill>
                    <a:sysClr val="window" lastClr="FFFFFF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连接中考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40328" y="2038451"/>
            <a:ext cx="8975408" cy="31946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ts val="4840"/>
              </a:lnSpc>
            </a:pP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1.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下列说法中错误的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是 (　　)</a:t>
            </a:r>
          </a:p>
          <a:p>
            <a:pPr fontAlgn="auto">
              <a:lnSpc>
                <a:spcPts val="484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lang="zh-CN" altLang="en-US" sz="2400" b="1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. 拉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弯的弓能将箭射出，所以拉弯了的弓具有能量</a:t>
            </a:r>
          </a:p>
          <a:p>
            <a:pPr fontAlgn="auto">
              <a:lnSpc>
                <a:spcPts val="484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lang="zh-CN" altLang="en-US" sz="2400" b="1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. 高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空坠物会砸伤人，坠物具有能量</a:t>
            </a:r>
          </a:p>
          <a:p>
            <a:pPr fontAlgn="auto">
              <a:lnSpc>
                <a:spcPts val="484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</a:t>
            </a:r>
            <a:r>
              <a:rPr lang="zh-CN" altLang="en-US" sz="2400" b="1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. 流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动的空气能带动风车、推动帆船，所以流动的空气具有能量</a:t>
            </a:r>
          </a:p>
          <a:p>
            <a:pPr fontAlgn="auto">
              <a:lnSpc>
                <a:spcPts val="484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D</a:t>
            </a:r>
            <a:r>
              <a:rPr lang="zh-CN" altLang="en-US" sz="2400" b="1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. 急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流的河水将石头冲走，河水没有能量，石头具有能量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3874070" y="2075572"/>
            <a:ext cx="403860" cy="7118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ts val="484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D</a:t>
            </a:r>
          </a:p>
        </p:txBody>
      </p:sp>
      <p:grpSp>
        <p:nvGrpSpPr>
          <p:cNvPr id="25" name="组合 1"/>
          <p:cNvGrpSpPr>
            <a:grpSpLocks noChangeAspect="1"/>
          </p:cNvGrpSpPr>
          <p:nvPr/>
        </p:nvGrpSpPr>
        <p:grpSpPr>
          <a:xfrm>
            <a:off x="3219133" y="1414630"/>
            <a:ext cx="2411412" cy="450850"/>
            <a:chOff x="3564387" y="597378"/>
            <a:chExt cx="2247990" cy="419195"/>
          </a:xfrm>
        </p:grpSpPr>
        <p:sp>
          <p:nvSpPr>
            <p:cNvPr id="26" name="缺角矩形 25"/>
            <p:cNvSpPr/>
            <p:nvPr/>
          </p:nvSpPr>
          <p:spPr>
            <a:xfrm rot="3000000">
              <a:off x="4021489" y="597564"/>
              <a:ext cx="419195" cy="418816"/>
            </a:xfrm>
            <a:prstGeom prst="plaque">
              <a:avLst/>
            </a:prstGeom>
            <a:solidFill>
              <a:srgbClr val="00B9FA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27" name="缺角矩形 26"/>
            <p:cNvSpPr/>
            <p:nvPr/>
          </p:nvSpPr>
          <p:spPr>
            <a:xfrm rot="3000000">
              <a:off x="4478782" y="597565"/>
              <a:ext cx="419195" cy="418815"/>
            </a:xfrm>
            <a:prstGeom prst="plaque">
              <a:avLst/>
            </a:prstGeom>
            <a:solidFill>
              <a:srgbClr val="FFBF53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28" name="缺角矩形 27"/>
            <p:cNvSpPr/>
            <p:nvPr/>
          </p:nvSpPr>
          <p:spPr>
            <a:xfrm rot="3000000">
              <a:off x="4936077" y="597564"/>
              <a:ext cx="419195" cy="418816"/>
            </a:xfrm>
            <a:prstGeom prst="plaqu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29" name="缺角矩形 28"/>
            <p:cNvSpPr/>
            <p:nvPr/>
          </p:nvSpPr>
          <p:spPr>
            <a:xfrm rot="3000000">
              <a:off x="3564194" y="597565"/>
              <a:ext cx="419195" cy="418815"/>
            </a:xfrm>
            <a:prstGeom prst="plaque">
              <a:avLst/>
            </a:prstGeom>
            <a:solidFill>
              <a:srgbClr val="F07474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30" name="缺角矩形 29"/>
            <p:cNvSpPr/>
            <p:nvPr/>
          </p:nvSpPr>
          <p:spPr>
            <a:xfrm rot="3000000">
              <a:off x="5393369" y="597565"/>
              <a:ext cx="419195" cy="418815"/>
            </a:xfrm>
            <a:prstGeom prst="plaque">
              <a:avLst/>
            </a:prstGeom>
            <a:solidFill>
              <a:srgbClr val="FFBF5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</p:grpSp>
      <p:sp>
        <p:nvSpPr>
          <p:cNvPr id="31" name="TextBox 15"/>
          <p:cNvSpPr txBox="1"/>
          <p:nvPr/>
        </p:nvSpPr>
        <p:spPr>
          <a:xfrm>
            <a:off x="3184208" y="1371767"/>
            <a:ext cx="2479675" cy="47561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dist" eaLnBrk="0" hangingPunct="0"/>
            <a:r>
              <a:rPr lang="zh-CN" altLang="en-US" sz="2500" b="1" dirty="0">
                <a:solidFill>
                  <a:sysClr val="window" lastClr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基础巩固题</a:t>
            </a:r>
            <a:endParaRPr lang="en-US" altLang="zh-CN" sz="2500" b="1" dirty="0">
              <a:solidFill>
                <a:sysClr val="window" lastClr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60998" y="2231205"/>
            <a:ext cx="8207693" cy="7118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ts val="4840"/>
              </a:lnSpc>
            </a:pP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61925" y="1842770"/>
            <a:ext cx="8788400" cy="39693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2. 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一个弹簧既能被拉长也能被压缩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,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关于弹簧的弹性势能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,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下列说法正确的是 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(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　　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)</a:t>
            </a:r>
          </a:p>
          <a:p>
            <a:pPr indent="0" fontAlgn="auto">
              <a:lnSpc>
                <a:spcPct val="150000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A. 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弹簧被拉长比被压缩时的弹性势能小</a:t>
            </a:r>
            <a:endParaRPr lang="en-US" sz="24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B. 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弹簧被压缩时没有弹性势能</a:t>
            </a:r>
            <a:endParaRPr lang="en-US" sz="24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C. 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弹簧被拉长与被压缩时的弹性势能不可能相等</a:t>
            </a:r>
            <a:endParaRPr lang="en-US" sz="24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D. 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无论弹簧被拉长还是被压</a:t>
            </a:r>
            <a:r>
              <a:rPr lang="zh-CN" sz="24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缩</a:t>
            </a:r>
            <a:r>
              <a:rPr lang="zh-CN" altLang="en-US" sz="24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，在</a:t>
            </a:r>
            <a:r>
              <a:rPr lang="zh-CN" altLang="en-US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一定范围内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弹簧形变越</a:t>
            </a:r>
            <a:r>
              <a:rPr lang="zh-CN" sz="24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大</a:t>
            </a:r>
            <a:r>
              <a:rPr lang="zh-CN" altLang="en-US" sz="24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  </a:t>
            </a:r>
            <a:endParaRPr lang="en-US" altLang="zh-CN" sz="2400" b="1" dirty="0" smtClean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sz="24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具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有的弹性势能越大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208086" y="2359221"/>
            <a:ext cx="403860" cy="7118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ts val="484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D</a:t>
            </a:r>
          </a:p>
        </p:txBody>
      </p:sp>
      <p:grpSp>
        <p:nvGrpSpPr>
          <p:cNvPr id="12" name="组合 1"/>
          <p:cNvGrpSpPr>
            <a:grpSpLocks noChangeAspect="1"/>
          </p:cNvGrpSpPr>
          <p:nvPr/>
        </p:nvGrpSpPr>
        <p:grpSpPr>
          <a:xfrm>
            <a:off x="3219133" y="1414630"/>
            <a:ext cx="2411412" cy="450850"/>
            <a:chOff x="3564387" y="597378"/>
            <a:chExt cx="2247990" cy="419195"/>
          </a:xfrm>
        </p:grpSpPr>
        <p:sp>
          <p:nvSpPr>
            <p:cNvPr id="13" name="缺角矩形 12"/>
            <p:cNvSpPr/>
            <p:nvPr/>
          </p:nvSpPr>
          <p:spPr>
            <a:xfrm rot="3000000">
              <a:off x="4021489" y="597564"/>
              <a:ext cx="419195" cy="418816"/>
            </a:xfrm>
            <a:prstGeom prst="plaque">
              <a:avLst/>
            </a:prstGeom>
            <a:solidFill>
              <a:srgbClr val="00B9FA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4" name="缺角矩形 13"/>
            <p:cNvSpPr/>
            <p:nvPr/>
          </p:nvSpPr>
          <p:spPr>
            <a:xfrm rot="3000000">
              <a:off x="4478782" y="597565"/>
              <a:ext cx="419195" cy="418815"/>
            </a:xfrm>
            <a:prstGeom prst="plaque">
              <a:avLst/>
            </a:prstGeom>
            <a:solidFill>
              <a:srgbClr val="FFBF53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5" name="缺角矩形 14"/>
            <p:cNvSpPr/>
            <p:nvPr/>
          </p:nvSpPr>
          <p:spPr>
            <a:xfrm rot="3000000">
              <a:off x="4936077" y="597564"/>
              <a:ext cx="419195" cy="418816"/>
            </a:xfrm>
            <a:prstGeom prst="plaqu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6" name="缺角矩形 15"/>
            <p:cNvSpPr/>
            <p:nvPr/>
          </p:nvSpPr>
          <p:spPr>
            <a:xfrm rot="3000000">
              <a:off x="3564194" y="597565"/>
              <a:ext cx="419195" cy="418815"/>
            </a:xfrm>
            <a:prstGeom prst="plaque">
              <a:avLst/>
            </a:prstGeom>
            <a:solidFill>
              <a:srgbClr val="F07474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7" name="缺角矩形 16"/>
            <p:cNvSpPr/>
            <p:nvPr/>
          </p:nvSpPr>
          <p:spPr>
            <a:xfrm rot="3000000">
              <a:off x="5393369" y="597565"/>
              <a:ext cx="419195" cy="418815"/>
            </a:xfrm>
            <a:prstGeom prst="plaque">
              <a:avLst/>
            </a:prstGeom>
            <a:solidFill>
              <a:srgbClr val="FFBF5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</p:grpSp>
      <p:sp>
        <p:nvSpPr>
          <p:cNvPr id="18" name="TextBox 15"/>
          <p:cNvSpPr txBox="1"/>
          <p:nvPr/>
        </p:nvSpPr>
        <p:spPr>
          <a:xfrm>
            <a:off x="3184208" y="1371767"/>
            <a:ext cx="2479675" cy="47561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dist" eaLnBrk="0" hangingPunct="0"/>
            <a:r>
              <a:rPr lang="zh-CN" altLang="en-US" sz="2500" b="1" dirty="0">
                <a:solidFill>
                  <a:sysClr val="window" lastClr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基础巩固题</a:t>
            </a:r>
            <a:endParaRPr lang="en-US" altLang="zh-CN" sz="2500" b="1" dirty="0">
              <a:solidFill>
                <a:sysClr val="window" lastClr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09880" y="2201995"/>
            <a:ext cx="8782526" cy="203009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3.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一跳伞运动员跳离飞机,当降落伞张开后,他开始匀速下降,此时他的重力势能将____________,他的动能将____________。(均选填“增大”“减小”或“不变”) 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133972" y="2778493"/>
            <a:ext cx="897890" cy="7118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ts val="484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减小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41794" y="3478586"/>
            <a:ext cx="897890" cy="7118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ts val="484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不变</a:t>
            </a:r>
          </a:p>
        </p:txBody>
      </p:sp>
      <p:grpSp>
        <p:nvGrpSpPr>
          <p:cNvPr id="12" name="组合 1"/>
          <p:cNvGrpSpPr>
            <a:grpSpLocks noChangeAspect="1"/>
          </p:cNvGrpSpPr>
          <p:nvPr/>
        </p:nvGrpSpPr>
        <p:grpSpPr>
          <a:xfrm>
            <a:off x="3219133" y="1414630"/>
            <a:ext cx="2411412" cy="450850"/>
            <a:chOff x="3564387" y="597378"/>
            <a:chExt cx="2247990" cy="419195"/>
          </a:xfrm>
        </p:grpSpPr>
        <p:sp>
          <p:nvSpPr>
            <p:cNvPr id="13" name="缺角矩形 12"/>
            <p:cNvSpPr/>
            <p:nvPr/>
          </p:nvSpPr>
          <p:spPr>
            <a:xfrm rot="3000000">
              <a:off x="4021489" y="597564"/>
              <a:ext cx="419195" cy="418816"/>
            </a:xfrm>
            <a:prstGeom prst="plaque">
              <a:avLst/>
            </a:prstGeom>
            <a:solidFill>
              <a:srgbClr val="00B9FA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4" name="缺角矩形 13"/>
            <p:cNvSpPr/>
            <p:nvPr/>
          </p:nvSpPr>
          <p:spPr>
            <a:xfrm rot="3000000">
              <a:off x="4478782" y="597565"/>
              <a:ext cx="419195" cy="418815"/>
            </a:xfrm>
            <a:prstGeom prst="plaque">
              <a:avLst/>
            </a:prstGeom>
            <a:solidFill>
              <a:srgbClr val="FFBF53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5" name="缺角矩形 14"/>
            <p:cNvSpPr/>
            <p:nvPr/>
          </p:nvSpPr>
          <p:spPr>
            <a:xfrm rot="3000000">
              <a:off x="4936077" y="597564"/>
              <a:ext cx="419195" cy="418816"/>
            </a:xfrm>
            <a:prstGeom prst="plaqu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6" name="缺角矩形 15"/>
            <p:cNvSpPr/>
            <p:nvPr/>
          </p:nvSpPr>
          <p:spPr>
            <a:xfrm rot="3000000">
              <a:off x="3564194" y="597565"/>
              <a:ext cx="419195" cy="418815"/>
            </a:xfrm>
            <a:prstGeom prst="plaque">
              <a:avLst/>
            </a:prstGeom>
            <a:solidFill>
              <a:srgbClr val="F07474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7" name="缺角矩形 16"/>
            <p:cNvSpPr/>
            <p:nvPr/>
          </p:nvSpPr>
          <p:spPr>
            <a:xfrm rot="3000000">
              <a:off x="5393369" y="597565"/>
              <a:ext cx="419195" cy="418815"/>
            </a:xfrm>
            <a:prstGeom prst="plaque">
              <a:avLst/>
            </a:prstGeom>
            <a:solidFill>
              <a:srgbClr val="FFBF5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</p:grpSp>
      <p:sp>
        <p:nvSpPr>
          <p:cNvPr id="19" name="TextBox 15"/>
          <p:cNvSpPr txBox="1"/>
          <p:nvPr/>
        </p:nvSpPr>
        <p:spPr>
          <a:xfrm>
            <a:off x="3184208" y="1371767"/>
            <a:ext cx="2479675" cy="47561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dist" eaLnBrk="0" hangingPunct="0"/>
            <a:r>
              <a:rPr lang="zh-CN" altLang="en-US" sz="2500" b="1" dirty="0">
                <a:solidFill>
                  <a:sysClr val="window" lastClr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基础巩固题</a:t>
            </a:r>
            <a:endParaRPr lang="en-US" altLang="zh-CN" sz="2500" b="1" dirty="0">
              <a:solidFill>
                <a:sysClr val="window" lastClr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79705" y="1734820"/>
            <a:ext cx="8632190" cy="37846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200000"/>
              </a:lnSpc>
            </a:pP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4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. </a:t>
            </a:r>
            <a:r>
              <a:rPr lang="zh-CN" sz="24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将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体积相等的实心铅球和铁球放在同一水平桌面上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,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则铅球的重力势能</a:t>
            </a:r>
            <a:r>
              <a:rPr lang="zh-CN" sz="2400" b="1" u="sng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　　　　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(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选填“大于”“等于”或“小于”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)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铁球的重力势能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(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以地面为参考面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,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ρ</a:t>
            </a:r>
            <a:r>
              <a:rPr lang="zh-CN" sz="2400" b="1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铅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&gt;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ρ</a:t>
            </a:r>
            <a:r>
              <a:rPr lang="zh-CN" sz="2400" b="1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铁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)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。现将铅球斜向上方抛出落至地面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,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此现象表明力是改变物体</a:t>
            </a:r>
            <a:r>
              <a:rPr lang="zh-CN" sz="2400" b="1" u="sng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　</a:t>
            </a:r>
            <a:r>
              <a:rPr lang="en-US" altLang="zh-CN" sz="2400" b="1" u="sng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_____</a:t>
            </a:r>
            <a:r>
              <a:rPr lang="zh-CN" sz="2400" b="1" u="sng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　　　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的原因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,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此过程中铅球的动能变化是</a:t>
            </a:r>
            <a:r>
              <a:rPr lang="en-US" altLang="zh-CN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____________</a:t>
            </a:r>
            <a:r>
              <a:rPr lang="zh-CN" sz="2400" b="1" u="sng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　　　　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686676" y="2413149"/>
            <a:ext cx="795020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ct val="20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大于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485833" y="4584515"/>
            <a:ext cx="2019300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ct val="200000"/>
              </a:lnSpc>
            </a:pP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先减小后增大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5070158" y="3858710"/>
            <a:ext cx="1407160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ct val="200000"/>
              </a:lnSpc>
            </a:pP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运动状态</a:t>
            </a:r>
          </a:p>
        </p:txBody>
      </p:sp>
      <p:grpSp>
        <p:nvGrpSpPr>
          <p:cNvPr id="13" name="组合 1"/>
          <p:cNvGrpSpPr>
            <a:grpSpLocks noChangeAspect="1"/>
          </p:cNvGrpSpPr>
          <p:nvPr/>
        </p:nvGrpSpPr>
        <p:grpSpPr>
          <a:xfrm>
            <a:off x="3219133" y="1414630"/>
            <a:ext cx="2411412" cy="450850"/>
            <a:chOff x="3564387" y="597378"/>
            <a:chExt cx="2247990" cy="419195"/>
          </a:xfrm>
        </p:grpSpPr>
        <p:sp>
          <p:nvSpPr>
            <p:cNvPr id="14" name="缺角矩形 13"/>
            <p:cNvSpPr/>
            <p:nvPr/>
          </p:nvSpPr>
          <p:spPr>
            <a:xfrm rot="3000000">
              <a:off x="4021489" y="597564"/>
              <a:ext cx="419195" cy="418816"/>
            </a:xfrm>
            <a:prstGeom prst="plaque">
              <a:avLst/>
            </a:prstGeom>
            <a:solidFill>
              <a:srgbClr val="00B9FA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5" name="缺角矩形 14"/>
            <p:cNvSpPr/>
            <p:nvPr/>
          </p:nvSpPr>
          <p:spPr>
            <a:xfrm rot="3000000">
              <a:off x="4478782" y="597565"/>
              <a:ext cx="419195" cy="418815"/>
            </a:xfrm>
            <a:prstGeom prst="plaque">
              <a:avLst/>
            </a:prstGeom>
            <a:solidFill>
              <a:srgbClr val="FFBF53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6" name="缺角矩形 15"/>
            <p:cNvSpPr/>
            <p:nvPr/>
          </p:nvSpPr>
          <p:spPr>
            <a:xfrm rot="3000000">
              <a:off x="4936077" y="597564"/>
              <a:ext cx="419195" cy="418816"/>
            </a:xfrm>
            <a:prstGeom prst="plaqu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7" name="缺角矩形 16"/>
            <p:cNvSpPr/>
            <p:nvPr/>
          </p:nvSpPr>
          <p:spPr>
            <a:xfrm rot="3000000">
              <a:off x="3564194" y="597565"/>
              <a:ext cx="419195" cy="418815"/>
            </a:xfrm>
            <a:prstGeom prst="plaque">
              <a:avLst/>
            </a:prstGeom>
            <a:solidFill>
              <a:srgbClr val="F07474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8" name="缺角矩形 17"/>
            <p:cNvSpPr/>
            <p:nvPr/>
          </p:nvSpPr>
          <p:spPr>
            <a:xfrm rot="3000000">
              <a:off x="5393369" y="597565"/>
              <a:ext cx="419195" cy="418815"/>
            </a:xfrm>
            <a:prstGeom prst="plaque">
              <a:avLst/>
            </a:prstGeom>
            <a:solidFill>
              <a:srgbClr val="FFBF5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</p:grpSp>
      <p:sp>
        <p:nvSpPr>
          <p:cNvPr id="19" name="TextBox 15"/>
          <p:cNvSpPr txBox="1"/>
          <p:nvPr/>
        </p:nvSpPr>
        <p:spPr>
          <a:xfrm>
            <a:off x="3184208" y="1371767"/>
            <a:ext cx="2479675" cy="47561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dist" eaLnBrk="0" hangingPunct="0"/>
            <a:r>
              <a:rPr lang="zh-CN" altLang="en-US" sz="2500" b="1" dirty="0">
                <a:solidFill>
                  <a:sysClr val="window" lastClr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基础巩固题</a:t>
            </a:r>
            <a:endParaRPr lang="en-US" altLang="zh-CN" sz="2500" b="1" dirty="0">
              <a:solidFill>
                <a:sysClr val="window" lastClr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73355" y="1996313"/>
            <a:ext cx="8797290" cy="14204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2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如图所示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,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在探究“动能的大小与哪些因素有关”的实验中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,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小阳用同一实验装</a:t>
            </a:r>
            <a:r>
              <a:rPr lang="zh-CN" sz="24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置</a:t>
            </a:r>
            <a:r>
              <a:rPr lang="zh-CN" altLang="en-US" sz="24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</a:t>
            </a:r>
            <a:r>
              <a:rPr lang="zh-CN" sz="24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让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从斜面上滚下的小钢球钻入水平面上的硬纸盒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,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完成以下实验。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1182" name="人补八31.EPS" descr="id:2147517441;FounderCE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128" y="3418242"/>
            <a:ext cx="7674846" cy="2434808"/>
          </a:xfrm>
          <a:prstGeom prst="rect">
            <a:avLst/>
          </a:prstGeom>
        </p:spPr>
      </p:pic>
      <p:grpSp>
        <p:nvGrpSpPr>
          <p:cNvPr id="18" name="组合 1"/>
          <p:cNvGrpSpPr>
            <a:grpSpLocks noChangeAspect="1"/>
          </p:cNvGrpSpPr>
          <p:nvPr/>
        </p:nvGrpSpPr>
        <p:grpSpPr bwMode="auto">
          <a:xfrm>
            <a:off x="3216593" y="1350302"/>
            <a:ext cx="2411016" cy="450056"/>
            <a:chOff x="3564387" y="597378"/>
            <a:chExt cx="2247990" cy="419195"/>
          </a:xfrm>
        </p:grpSpPr>
        <p:sp>
          <p:nvSpPr>
            <p:cNvPr id="19" name="缺角矩形 21"/>
            <p:cNvSpPr>
              <a:spLocks noChangeArrowheads="1"/>
            </p:cNvSpPr>
            <p:nvPr/>
          </p:nvSpPr>
          <p:spPr bwMode="auto">
            <a:xfrm rot="3000000">
              <a:off x="4021491" y="597567"/>
              <a:ext cx="419195" cy="418816"/>
            </a:xfrm>
            <a:prstGeom prst="plaque">
              <a:avLst>
                <a:gd name="adj" fmla="val 16667"/>
              </a:avLst>
            </a:prstGeom>
            <a:solidFill>
              <a:srgbClr val="008BBB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0" name="缺角矩形 22"/>
            <p:cNvSpPr>
              <a:spLocks noChangeArrowheads="1"/>
            </p:cNvSpPr>
            <p:nvPr/>
          </p:nvSpPr>
          <p:spPr bwMode="auto">
            <a:xfrm rot="3000000">
              <a:off x="4478785" y="597568"/>
              <a:ext cx="419195" cy="418815"/>
            </a:xfrm>
            <a:prstGeom prst="plaque">
              <a:avLst>
                <a:gd name="adj" fmla="val 16667"/>
              </a:avLst>
            </a:prstGeom>
            <a:solidFill>
              <a:srgbClr val="FD9F00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9" name="缺角矩形 23"/>
            <p:cNvSpPr>
              <a:spLocks noChangeArrowheads="1"/>
            </p:cNvSpPr>
            <p:nvPr/>
          </p:nvSpPr>
          <p:spPr bwMode="auto">
            <a:xfrm rot="3000000">
              <a:off x="4936079" y="597567"/>
              <a:ext cx="419195" cy="418816"/>
            </a:xfrm>
            <a:prstGeom prst="plaque">
              <a:avLst>
                <a:gd name="adj" fmla="val 16667"/>
              </a:avLst>
            </a:prstGeom>
            <a:solidFill>
              <a:srgbClr val="00B050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0" name="缺角矩形 24"/>
            <p:cNvSpPr>
              <a:spLocks noChangeArrowheads="1"/>
            </p:cNvSpPr>
            <p:nvPr/>
          </p:nvSpPr>
          <p:spPr bwMode="auto">
            <a:xfrm rot="3000000">
              <a:off x="3564197" y="597568"/>
              <a:ext cx="419195" cy="418815"/>
            </a:xfrm>
            <a:prstGeom prst="plaque">
              <a:avLst>
                <a:gd name="adj" fmla="val 16667"/>
              </a:avLst>
            </a:prstGeom>
            <a:solidFill>
              <a:srgbClr val="E72424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1" name="缺角矩形 25"/>
            <p:cNvSpPr>
              <a:spLocks noChangeArrowheads="1"/>
            </p:cNvSpPr>
            <p:nvPr/>
          </p:nvSpPr>
          <p:spPr bwMode="auto">
            <a:xfrm rot="3000000">
              <a:off x="5393372" y="597568"/>
              <a:ext cx="419195" cy="418815"/>
            </a:xfrm>
            <a:prstGeom prst="plaque">
              <a:avLst>
                <a:gd name="adj" fmla="val 16667"/>
              </a:avLst>
            </a:prstGeom>
            <a:solidFill>
              <a:srgbClr val="A96A00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32" name="TextBox 15"/>
          <p:cNvSpPr txBox="1">
            <a:spLocks noChangeArrowheads="1"/>
          </p:cNvSpPr>
          <p:nvPr/>
        </p:nvSpPr>
        <p:spPr bwMode="auto">
          <a:xfrm>
            <a:off x="3182065" y="1307439"/>
            <a:ext cx="2478881" cy="4743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37" tIns="45718" rIns="91437" bIns="45718">
            <a:spAutoFit/>
          </a:bodyPr>
          <a:lstStyle/>
          <a:p>
            <a:pPr algn="dist" defTabSz="1219200" eaLnBrk="0" hangingPunct="0">
              <a:buFont typeface="Arial" panose="020B0604020202020204" pitchFamily="34" charset="0"/>
              <a:buNone/>
            </a:pPr>
            <a:r>
              <a:rPr lang="zh-CN" altLang="en-US" sz="25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能力提升题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/>
        </p:nvSpPr>
        <p:spPr>
          <a:xfrm>
            <a:off x="64135" y="1925574"/>
            <a:ext cx="9015095" cy="2749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l">
              <a:lnSpc>
                <a:spcPct val="120000"/>
              </a:lnSpc>
            </a:pPr>
            <a:r>
              <a:rPr lang="en-US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(1)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通过比较甲、乙两次实验中硬纸盒被推的远近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,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可以得出结论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: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质量相同时物体的</a:t>
            </a:r>
            <a:r>
              <a:rPr lang="en-US" altLang="zh-CN" sz="2400" b="1" u="sng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____________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越大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,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动能越大。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对比甲、乙两次实验还可以得出：质量相同时，物体位置越高，重力势能_________。在甲、乙两次实验中，硬纸盒所受滑动摩擦力_________（选填</a:t>
            </a:r>
          </a:p>
          <a:p>
            <a:pPr indent="0" algn="l">
              <a:lnSpc>
                <a:spcPct val="120000"/>
              </a:lnSpc>
            </a:pPr>
            <a:r>
              <a:rPr lang="en-US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“相同”或“不</a:t>
            </a:r>
          </a:p>
          <a:p>
            <a:pPr indent="0" algn="l">
              <a:lnSpc>
                <a:spcPct val="120000"/>
              </a:lnSpc>
            </a:pPr>
            <a:r>
              <a:rPr lang="en-US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同”）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192018" y="2366772"/>
            <a:ext cx="79375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速度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46430" y="3244723"/>
            <a:ext cx="79375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越大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646430" y="3643503"/>
            <a:ext cx="79375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相同</a:t>
            </a:r>
          </a:p>
        </p:txBody>
      </p:sp>
      <p:pic>
        <p:nvPicPr>
          <p:cNvPr id="16" name="人补八31.EPS" descr="id:2147517441;FounderCE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0236" y="3776255"/>
            <a:ext cx="6075163" cy="1927316"/>
          </a:xfrm>
          <a:prstGeom prst="rect">
            <a:avLst/>
          </a:prstGeom>
        </p:spPr>
      </p:pic>
      <p:grpSp>
        <p:nvGrpSpPr>
          <p:cNvPr id="17" name="组合 1"/>
          <p:cNvGrpSpPr>
            <a:grpSpLocks noChangeAspect="1"/>
          </p:cNvGrpSpPr>
          <p:nvPr/>
        </p:nvGrpSpPr>
        <p:grpSpPr bwMode="auto">
          <a:xfrm>
            <a:off x="3216593" y="1350302"/>
            <a:ext cx="2411016" cy="450056"/>
            <a:chOff x="3564387" y="597378"/>
            <a:chExt cx="2247990" cy="419195"/>
          </a:xfrm>
        </p:grpSpPr>
        <p:sp>
          <p:nvSpPr>
            <p:cNvPr id="18" name="缺角矩形 21"/>
            <p:cNvSpPr>
              <a:spLocks noChangeArrowheads="1"/>
            </p:cNvSpPr>
            <p:nvPr/>
          </p:nvSpPr>
          <p:spPr bwMode="auto">
            <a:xfrm rot="3000000">
              <a:off x="4021491" y="597567"/>
              <a:ext cx="419195" cy="418816"/>
            </a:xfrm>
            <a:prstGeom prst="plaque">
              <a:avLst>
                <a:gd name="adj" fmla="val 16667"/>
              </a:avLst>
            </a:prstGeom>
            <a:solidFill>
              <a:srgbClr val="008BBB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9" name="缺角矩形 22"/>
            <p:cNvSpPr>
              <a:spLocks noChangeArrowheads="1"/>
            </p:cNvSpPr>
            <p:nvPr/>
          </p:nvSpPr>
          <p:spPr bwMode="auto">
            <a:xfrm rot="3000000">
              <a:off x="4478785" y="597568"/>
              <a:ext cx="419195" cy="418815"/>
            </a:xfrm>
            <a:prstGeom prst="plaque">
              <a:avLst>
                <a:gd name="adj" fmla="val 16667"/>
              </a:avLst>
            </a:prstGeom>
            <a:solidFill>
              <a:srgbClr val="FD9F00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0" name="缺角矩形 23"/>
            <p:cNvSpPr>
              <a:spLocks noChangeArrowheads="1"/>
            </p:cNvSpPr>
            <p:nvPr/>
          </p:nvSpPr>
          <p:spPr bwMode="auto">
            <a:xfrm rot="3000000">
              <a:off x="4936079" y="597567"/>
              <a:ext cx="419195" cy="418816"/>
            </a:xfrm>
            <a:prstGeom prst="plaque">
              <a:avLst>
                <a:gd name="adj" fmla="val 16667"/>
              </a:avLst>
            </a:prstGeom>
            <a:solidFill>
              <a:srgbClr val="00B050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1" name="缺角矩形 24"/>
            <p:cNvSpPr>
              <a:spLocks noChangeArrowheads="1"/>
            </p:cNvSpPr>
            <p:nvPr/>
          </p:nvSpPr>
          <p:spPr bwMode="auto">
            <a:xfrm rot="3000000">
              <a:off x="3564197" y="597568"/>
              <a:ext cx="419195" cy="418815"/>
            </a:xfrm>
            <a:prstGeom prst="plaque">
              <a:avLst>
                <a:gd name="adj" fmla="val 16667"/>
              </a:avLst>
            </a:prstGeom>
            <a:solidFill>
              <a:srgbClr val="E72424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2" name="缺角矩形 25"/>
            <p:cNvSpPr>
              <a:spLocks noChangeArrowheads="1"/>
            </p:cNvSpPr>
            <p:nvPr/>
          </p:nvSpPr>
          <p:spPr bwMode="auto">
            <a:xfrm rot="3000000">
              <a:off x="5393372" y="597568"/>
              <a:ext cx="419195" cy="418815"/>
            </a:xfrm>
            <a:prstGeom prst="plaque">
              <a:avLst>
                <a:gd name="adj" fmla="val 16667"/>
              </a:avLst>
            </a:prstGeom>
            <a:solidFill>
              <a:srgbClr val="A96A00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23" name="TextBox 15"/>
          <p:cNvSpPr txBox="1">
            <a:spLocks noChangeArrowheads="1"/>
          </p:cNvSpPr>
          <p:nvPr/>
        </p:nvSpPr>
        <p:spPr bwMode="auto">
          <a:xfrm>
            <a:off x="3182065" y="1307439"/>
            <a:ext cx="2478881" cy="4743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37" tIns="45718" rIns="91437" bIns="45718">
            <a:spAutoFit/>
          </a:bodyPr>
          <a:lstStyle/>
          <a:p>
            <a:pPr algn="dist" defTabSz="1219200" eaLnBrk="0" hangingPunct="0">
              <a:buFont typeface="Arial" panose="020B0604020202020204" pitchFamily="34" charset="0"/>
              <a:buNone/>
            </a:pPr>
            <a:r>
              <a:rPr lang="zh-CN" altLang="en-US" sz="25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能力提升题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/>
        </p:nvSpPr>
        <p:spPr>
          <a:xfrm>
            <a:off x="64135" y="1967484"/>
            <a:ext cx="9015095" cy="3192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l">
              <a:lnSpc>
                <a:spcPct val="120000"/>
              </a:lnSpc>
            </a:pPr>
            <a:r>
              <a:rPr lang="en-US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(2)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如果做乙图实验时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,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硬纸盒被撞后滑出木板掉落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,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为防止因此造成硬纸盒损坏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,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需改进乙图实验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,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再与甲图实验对比。在不改变木板长度的情况下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,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应采用以下</a:t>
            </a:r>
            <a:r>
              <a:rPr lang="en-US" altLang="zh-CN" sz="2400" b="1" u="sng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_____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方法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(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填写正确选项前的字母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)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</a:p>
          <a:p>
            <a:pPr indent="0" algn="l">
              <a:lnSpc>
                <a:spcPct val="120000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. </a:t>
            </a:r>
            <a:r>
              <a:rPr 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换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用质量更小的钢球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     </a:t>
            </a:r>
          </a:p>
          <a:p>
            <a:pPr indent="0" algn="l">
              <a:lnSpc>
                <a:spcPct val="120000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. </a:t>
            </a:r>
            <a:r>
              <a:rPr 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给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水平木板铺上毛巾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0" algn="l">
              <a:lnSpc>
                <a:spcPct val="120000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. </a:t>
            </a:r>
            <a:r>
              <a:rPr 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适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当降低钢球的高度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   </a:t>
            </a:r>
          </a:p>
          <a:p>
            <a:pPr indent="0" algn="l">
              <a:lnSpc>
                <a:spcPct val="120000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D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. </a:t>
            </a:r>
            <a:r>
              <a:rPr 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换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用一个较重的硬纸盒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260532" y="2886710"/>
            <a:ext cx="38671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C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9" name="人补八31.EPS" descr="id:2147517441;FounderCE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9363" y="3474503"/>
            <a:ext cx="5319867" cy="1687702"/>
          </a:xfrm>
          <a:prstGeom prst="rect">
            <a:avLst/>
          </a:prstGeom>
        </p:spPr>
      </p:pic>
      <p:grpSp>
        <p:nvGrpSpPr>
          <p:cNvPr id="11" name="组合 1"/>
          <p:cNvGrpSpPr>
            <a:grpSpLocks noChangeAspect="1"/>
          </p:cNvGrpSpPr>
          <p:nvPr/>
        </p:nvGrpSpPr>
        <p:grpSpPr bwMode="auto">
          <a:xfrm>
            <a:off x="3216593" y="1350302"/>
            <a:ext cx="2411016" cy="450056"/>
            <a:chOff x="3564387" y="597378"/>
            <a:chExt cx="2247990" cy="419195"/>
          </a:xfrm>
        </p:grpSpPr>
        <p:sp>
          <p:nvSpPr>
            <p:cNvPr id="12" name="缺角矩形 21"/>
            <p:cNvSpPr>
              <a:spLocks noChangeArrowheads="1"/>
            </p:cNvSpPr>
            <p:nvPr/>
          </p:nvSpPr>
          <p:spPr bwMode="auto">
            <a:xfrm rot="3000000">
              <a:off x="4021491" y="597567"/>
              <a:ext cx="419195" cy="418816"/>
            </a:xfrm>
            <a:prstGeom prst="plaque">
              <a:avLst>
                <a:gd name="adj" fmla="val 16667"/>
              </a:avLst>
            </a:prstGeom>
            <a:solidFill>
              <a:srgbClr val="008BBB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3" name="缺角矩形 22"/>
            <p:cNvSpPr>
              <a:spLocks noChangeArrowheads="1"/>
            </p:cNvSpPr>
            <p:nvPr/>
          </p:nvSpPr>
          <p:spPr bwMode="auto">
            <a:xfrm rot="3000000">
              <a:off x="4478785" y="597568"/>
              <a:ext cx="419195" cy="418815"/>
            </a:xfrm>
            <a:prstGeom prst="plaque">
              <a:avLst>
                <a:gd name="adj" fmla="val 16667"/>
              </a:avLst>
            </a:prstGeom>
            <a:solidFill>
              <a:srgbClr val="FD9F00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4" name="缺角矩形 23"/>
            <p:cNvSpPr>
              <a:spLocks noChangeArrowheads="1"/>
            </p:cNvSpPr>
            <p:nvPr/>
          </p:nvSpPr>
          <p:spPr bwMode="auto">
            <a:xfrm rot="3000000">
              <a:off x="4936079" y="597567"/>
              <a:ext cx="419195" cy="418816"/>
            </a:xfrm>
            <a:prstGeom prst="plaque">
              <a:avLst>
                <a:gd name="adj" fmla="val 16667"/>
              </a:avLst>
            </a:prstGeom>
            <a:solidFill>
              <a:srgbClr val="00B050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5" name="缺角矩形 24"/>
            <p:cNvSpPr>
              <a:spLocks noChangeArrowheads="1"/>
            </p:cNvSpPr>
            <p:nvPr/>
          </p:nvSpPr>
          <p:spPr bwMode="auto">
            <a:xfrm rot="3000000">
              <a:off x="3564197" y="597568"/>
              <a:ext cx="419195" cy="418815"/>
            </a:xfrm>
            <a:prstGeom prst="plaque">
              <a:avLst>
                <a:gd name="adj" fmla="val 16667"/>
              </a:avLst>
            </a:prstGeom>
            <a:solidFill>
              <a:srgbClr val="E72424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6" name="缺角矩形 25"/>
            <p:cNvSpPr>
              <a:spLocks noChangeArrowheads="1"/>
            </p:cNvSpPr>
            <p:nvPr/>
          </p:nvSpPr>
          <p:spPr bwMode="auto">
            <a:xfrm rot="3000000">
              <a:off x="5393372" y="597568"/>
              <a:ext cx="419195" cy="418815"/>
            </a:xfrm>
            <a:prstGeom prst="plaque">
              <a:avLst>
                <a:gd name="adj" fmla="val 16667"/>
              </a:avLst>
            </a:prstGeom>
            <a:solidFill>
              <a:srgbClr val="A96A00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17" name="TextBox 15"/>
          <p:cNvSpPr txBox="1">
            <a:spLocks noChangeArrowheads="1"/>
          </p:cNvSpPr>
          <p:nvPr/>
        </p:nvSpPr>
        <p:spPr bwMode="auto">
          <a:xfrm>
            <a:off x="3182065" y="1307439"/>
            <a:ext cx="2478881" cy="4743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37" tIns="45718" rIns="91437" bIns="45718">
            <a:spAutoFit/>
          </a:bodyPr>
          <a:lstStyle/>
          <a:p>
            <a:pPr algn="dist" defTabSz="1219200" eaLnBrk="0" hangingPunct="0">
              <a:buFont typeface="Arial" panose="020B0604020202020204" pitchFamily="34" charset="0"/>
              <a:buNone/>
            </a:pPr>
            <a:r>
              <a:rPr lang="zh-CN" altLang="en-US" sz="25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能力提升题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/>
        </p:nvSpPr>
        <p:spPr>
          <a:xfrm>
            <a:off x="64135" y="2004060"/>
            <a:ext cx="9015095" cy="37846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l">
              <a:lnSpc>
                <a:spcPct val="125000"/>
              </a:lnSpc>
            </a:pPr>
            <a:r>
              <a:rPr lang="en-US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(3)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若要探究影响动能大小的另一因素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,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具体的操作方法</a:t>
            </a:r>
            <a:r>
              <a:rPr lang="zh-CN" sz="24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是</a:t>
            </a:r>
            <a:r>
              <a:rPr lang="zh-CN" altLang="en-US" sz="24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：</a:t>
            </a:r>
            <a:r>
              <a:rPr lang="zh-CN" sz="24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选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择两个</a:t>
            </a:r>
            <a:r>
              <a:rPr lang="en-US" altLang="zh-CN" sz="2400" b="1" u="sng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________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不同的钢球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,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从同一斜面相同高度由静止滑下。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</a:p>
          <a:p>
            <a:pPr indent="0" algn="l">
              <a:lnSpc>
                <a:spcPct val="125000"/>
              </a:lnSpc>
            </a:pPr>
            <a:r>
              <a:rPr lang="en-US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(4)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小阳在原硬纸盒的上</a:t>
            </a:r>
            <a:endParaRPr lang="en-US" altLang="zh-CN" sz="24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 algn="l">
              <a:lnSpc>
                <a:spcPct val="125000"/>
              </a:lnSpc>
            </a:pPr>
            <a:r>
              <a:rPr lang="zh-CN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表面粘上砝码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,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设计了如</a:t>
            </a:r>
            <a:endParaRPr lang="en-US" altLang="zh-CN" sz="24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 algn="l">
              <a:lnSpc>
                <a:spcPct val="125000"/>
              </a:lnSpc>
            </a:pPr>
            <a:r>
              <a:rPr lang="zh-CN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图丙所示实验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,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探究影响</a:t>
            </a:r>
            <a:endParaRPr lang="en-US" altLang="zh-CN" sz="24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 algn="l">
              <a:lnSpc>
                <a:spcPct val="125000"/>
              </a:lnSpc>
            </a:pPr>
            <a:r>
              <a:rPr lang="zh-CN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滑动摩擦力大小的因素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,</a:t>
            </a:r>
          </a:p>
          <a:p>
            <a:pPr indent="0" algn="l">
              <a:lnSpc>
                <a:spcPct val="125000"/>
              </a:lnSpc>
            </a:pPr>
            <a:r>
              <a:rPr lang="zh-CN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通过比较甲、丙两次实验</a:t>
            </a:r>
            <a:endParaRPr lang="en-US" altLang="zh-CN" sz="24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 algn="l">
              <a:lnSpc>
                <a:spcPct val="125000"/>
              </a:lnSpc>
            </a:pPr>
            <a:r>
              <a:rPr lang="zh-CN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可得</a:t>
            </a:r>
            <a:r>
              <a:rPr lang="zh-CN" sz="24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出</a:t>
            </a:r>
            <a:r>
              <a:rPr lang="zh-CN" altLang="en-US" sz="24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：</a:t>
            </a:r>
            <a:r>
              <a:rPr lang="zh-CN" sz="2400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滑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动摩擦力与</a:t>
            </a:r>
            <a:r>
              <a:rPr lang="en-US" altLang="zh-CN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_________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有关。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02767" y="2471293"/>
            <a:ext cx="79375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质量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3215070" y="5237226"/>
            <a:ext cx="1631569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压力大小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434" y="3363278"/>
            <a:ext cx="5316537" cy="168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组合 1"/>
          <p:cNvGrpSpPr>
            <a:grpSpLocks noChangeAspect="1"/>
          </p:cNvGrpSpPr>
          <p:nvPr/>
        </p:nvGrpSpPr>
        <p:grpSpPr bwMode="auto">
          <a:xfrm>
            <a:off x="3216593" y="1350302"/>
            <a:ext cx="2411016" cy="450056"/>
            <a:chOff x="3564387" y="597378"/>
            <a:chExt cx="2247990" cy="419195"/>
          </a:xfrm>
        </p:grpSpPr>
        <p:sp>
          <p:nvSpPr>
            <p:cNvPr id="11" name="缺角矩形 21"/>
            <p:cNvSpPr>
              <a:spLocks noChangeArrowheads="1"/>
            </p:cNvSpPr>
            <p:nvPr/>
          </p:nvSpPr>
          <p:spPr bwMode="auto">
            <a:xfrm rot="3000000">
              <a:off x="4021491" y="597567"/>
              <a:ext cx="419195" cy="418816"/>
            </a:xfrm>
            <a:prstGeom prst="plaque">
              <a:avLst>
                <a:gd name="adj" fmla="val 16667"/>
              </a:avLst>
            </a:prstGeom>
            <a:solidFill>
              <a:srgbClr val="008BBB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2" name="缺角矩形 22"/>
            <p:cNvSpPr>
              <a:spLocks noChangeArrowheads="1"/>
            </p:cNvSpPr>
            <p:nvPr/>
          </p:nvSpPr>
          <p:spPr bwMode="auto">
            <a:xfrm rot="3000000">
              <a:off x="4478785" y="597568"/>
              <a:ext cx="419195" cy="418815"/>
            </a:xfrm>
            <a:prstGeom prst="plaque">
              <a:avLst>
                <a:gd name="adj" fmla="val 16667"/>
              </a:avLst>
            </a:prstGeom>
            <a:solidFill>
              <a:srgbClr val="FD9F00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3" name="缺角矩形 23"/>
            <p:cNvSpPr>
              <a:spLocks noChangeArrowheads="1"/>
            </p:cNvSpPr>
            <p:nvPr/>
          </p:nvSpPr>
          <p:spPr bwMode="auto">
            <a:xfrm rot="3000000">
              <a:off x="4936079" y="597567"/>
              <a:ext cx="419195" cy="418816"/>
            </a:xfrm>
            <a:prstGeom prst="plaque">
              <a:avLst>
                <a:gd name="adj" fmla="val 16667"/>
              </a:avLst>
            </a:prstGeom>
            <a:solidFill>
              <a:srgbClr val="00B050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4" name="缺角矩形 24"/>
            <p:cNvSpPr>
              <a:spLocks noChangeArrowheads="1"/>
            </p:cNvSpPr>
            <p:nvPr/>
          </p:nvSpPr>
          <p:spPr bwMode="auto">
            <a:xfrm rot="3000000">
              <a:off x="3564197" y="597568"/>
              <a:ext cx="419195" cy="418815"/>
            </a:xfrm>
            <a:prstGeom prst="plaque">
              <a:avLst>
                <a:gd name="adj" fmla="val 16667"/>
              </a:avLst>
            </a:prstGeom>
            <a:solidFill>
              <a:srgbClr val="E72424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5" name="缺角矩形 25"/>
            <p:cNvSpPr>
              <a:spLocks noChangeArrowheads="1"/>
            </p:cNvSpPr>
            <p:nvPr/>
          </p:nvSpPr>
          <p:spPr bwMode="auto">
            <a:xfrm rot="3000000">
              <a:off x="5393372" y="597568"/>
              <a:ext cx="419195" cy="418815"/>
            </a:xfrm>
            <a:prstGeom prst="plaque">
              <a:avLst>
                <a:gd name="adj" fmla="val 16667"/>
              </a:avLst>
            </a:prstGeom>
            <a:solidFill>
              <a:srgbClr val="A96A00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182065" y="1307439"/>
            <a:ext cx="2478881" cy="4743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37" tIns="45718" rIns="91437" bIns="45718">
            <a:spAutoFit/>
          </a:bodyPr>
          <a:lstStyle/>
          <a:p>
            <a:pPr algn="dist" defTabSz="1219200" eaLnBrk="0" hangingPunct="0">
              <a:buFont typeface="Arial" panose="020B0604020202020204" pitchFamily="34" charset="0"/>
              <a:buNone/>
            </a:pPr>
            <a:r>
              <a:rPr lang="zh-CN" altLang="en-US" sz="25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能力提升题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内容占位符 2"/>
          <p:cNvSpPr txBox="1"/>
          <p:nvPr/>
        </p:nvSpPr>
        <p:spPr bwMode="auto">
          <a:xfrm>
            <a:off x="626745" y="3672655"/>
            <a:ext cx="7385050" cy="15767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 algn="l" rtl="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zh-CN" altLang="zh-CN" sz="28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1. </a:t>
            </a:r>
            <a:r>
              <a:rPr lang="zh-CN" altLang="zh-CN" sz="28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了解</a:t>
            </a:r>
            <a:r>
              <a:rPr lang="zh-CN" altLang="zh-CN" sz="28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能量</a:t>
            </a:r>
            <a:r>
              <a:rPr lang="zh-CN" altLang="zh-CN" sz="28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的概念和单位</a:t>
            </a:r>
            <a:r>
              <a:rPr lang="zh-CN" altLang="en-US" sz="28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，</a:t>
            </a:r>
            <a:r>
              <a:rPr lang="zh-CN" altLang="zh-CN" sz="28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知道物体做功的实质；理解</a:t>
            </a:r>
            <a:r>
              <a:rPr lang="zh-CN" altLang="zh-CN" sz="28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动能</a:t>
            </a:r>
            <a:r>
              <a:rPr lang="zh-CN" altLang="zh-CN" sz="28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、</a:t>
            </a:r>
            <a:r>
              <a:rPr lang="zh-CN" altLang="zh-CN" sz="28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势能</a:t>
            </a:r>
            <a:r>
              <a:rPr lang="zh-CN" altLang="zh-CN" sz="28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的概念</a:t>
            </a:r>
            <a:r>
              <a:rPr lang="zh-CN" altLang="en-US" sz="28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，</a:t>
            </a:r>
            <a:r>
              <a:rPr lang="zh-CN" altLang="zh-CN" sz="28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能判断生活中常见的物体是否具有动能和势能。</a:t>
            </a:r>
          </a:p>
          <a:p>
            <a:pPr eaLnBrk="1" hangingPunct="1"/>
            <a:endParaRPr kumimoji="0" lang="zh-CN" altLang="zh-CN" sz="2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7" name="内容占位符 2"/>
          <p:cNvSpPr txBox="1"/>
          <p:nvPr/>
        </p:nvSpPr>
        <p:spPr bwMode="auto">
          <a:xfrm>
            <a:off x="1303020" y="1814645"/>
            <a:ext cx="7370445" cy="16478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 algn="l" rtl="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2. </a:t>
            </a:r>
            <a:r>
              <a:rPr lang="zh-CN" altLang="zh-CN" sz="28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通过实验</a:t>
            </a:r>
            <a:r>
              <a:rPr lang="zh-CN" altLang="en-US" sz="28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，</a:t>
            </a:r>
            <a:r>
              <a:rPr lang="zh-CN" altLang="zh-CN" sz="28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了解动能、重力势能、弹性势能的大小分别与什么因素有关</a:t>
            </a:r>
            <a:r>
              <a:rPr lang="zh-CN" altLang="en-US" sz="28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，</a:t>
            </a:r>
            <a:r>
              <a:rPr lang="zh-CN" altLang="zh-CN" sz="28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并能解释简单的现象。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678815" y="1487620"/>
            <a:ext cx="8214995" cy="3888105"/>
            <a:chOff x="987" y="819"/>
            <a:chExt cx="12937" cy="6123"/>
          </a:xfrm>
        </p:grpSpPr>
        <p:cxnSp>
          <p:nvCxnSpPr>
            <p:cNvPr id="16" name="直接连接符 15"/>
            <p:cNvCxnSpPr/>
            <p:nvPr/>
          </p:nvCxnSpPr>
          <p:spPr>
            <a:xfrm flipV="1">
              <a:off x="987" y="6916"/>
              <a:ext cx="12104" cy="26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13027" y="4042"/>
              <a:ext cx="0" cy="2874"/>
            </a:xfrm>
            <a:prstGeom prst="line">
              <a:avLst/>
            </a:prstGeom>
            <a:ln w="57150">
              <a:solidFill>
                <a:srgbClr val="0B5F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 flipH="1">
              <a:off x="12993" y="4057"/>
              <a:ext cx="912" cy="7"/>
            </a:xfrm>
            <a:prstGeom prst="line">
              <a:avLst/>
            </a:prstGeom>
            <a:ln w="57150">
              <a:solidFill>
                <a:srgbClr val="0B5F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箭头连接符 20"/>
            <p:cNvCxnSpPr/>
            <p:nvPr/>
          </p:nvCxnSpPr>
          <p:spPr>
            <a:xfrm flipH="1" flipV="1">
              <a:off x="13924" y="819"/>
              <a:ext cx="0" cy="3291"/>
            </a:xfrm>
            <a:prstGeom prst="straightConnector1">
              <a:avLst/>
            </a:prstGeom>
            <a:ln w="57150">
              <a:solidFill>
                <a:srgbClr val="0B5FD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27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3" name="11307A.EPS" descr="id:2147517369;FounderCES"/>
          <p:cNvPicPr>
            <a:picLocks noChangeAspect="1"/>
          </p:cNvPicPr>
          <p:nvPr/>
        </p:nvPicPr>
        <p:blipFill rotWithShape="1">
          <a:blip r:embed="rId2"/>
          <a:srcRect l="11315" r="5225"/>
          <a:stretch>
            <a:fillRect/>
          </a:stretch>
        </p:blipFill>
        <p:spPr>
          <a:xfrm>
            <a:off x="537457" y="1804497"/>
            <a:ext cx="8402463" cy="3633141"/>
          </a:xfrm>
          <a:prstGeom prst="round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508490" y="2034110"/>
            <a:ext cx="8571502" cy="3283208"/>
            <a:chOff x="508490" y="1176860"/>
            <a:chExt cx="8571502" cy="3283208"/>
          </a:xfrm>
        </p:grpSpPr>
        <p:sp>
          <p:nvSpPr>
            <p:cNvPr id="7" name="等腰三角形 6"/>
            <p:cNvSpPr/>
            <p:nvPr>
              <p:custDataLst>
                <p:tags r:id="rId1"/>
              </p:custDataLst>
            </p:nvPr>
          </p:nvSpPr>
          <p:spPr bwMode="auto">
            <a:xfrm rot="16200000">
              <a:off x="925343" y="1289720"/>
              <a:ext cx="3283208" cy="3057488"/>
            </a:xfrm>
            <a:prstGeom prst="triangle">
              <a:avLst/>
            </a:prstGeom>
            <a:solidFill>
              <a:srgbClr val="4276AA">
                <a:lumMod val="20000"/>
                <a:lumOff val="80000"/>
              </a:srgbClr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>
                <a:lnSpc>
                  <a:spcPct val="120000"/>
                </a:lnSpc>
              </a:pPr>
              <a:endParaRPr sz="135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" name="椭圆 7"/>
            <p:cNvSpPr/>
            <p:nvPr>
              <p:custDataLst>
                <p:tags r:id="rId2"/>
              </p:custDataLst>
            </p:nvPr>
          </p:nvSpPr>
          <p:spPr bwMode="auto">
            <a:xfrm>
              <a:off x="508490" y="1946362"/>
              <a:ext cx="1744204" cy="1744205"/>
            </a:xfrm>
            <a:prstGeom prst="ellipse">
              <a:avLst/>
            </a:prstGeom>
            <a:solidFill>
              <a:srgbClr val="4276AA"/>
            </a:solidFill>
            <a:ln w="9525">
              <a:noFill/>
              <a:round/>
            </a:ln>
          </p:spPr>
          <p:txBody>
            <a:bodyPr vert="horz" wrap="square" lIns="67500" tIns="67500" rIns="67500" bIns="67500" anchor="ctr" anchorCtr="1" compatLnSpc="1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zh-CN" sz="2400" b="1" spc="3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作业</a:t>
              </a:r>
            </a:p>
            <a:p>
              <a:pPr algn="ctr">
                <a:lnSpc>
                  <a:spcPct val="120000"/>
                </a:lnSpc>
              </a:pPr>
              <a:r>
                <a:rPr lang="zh-CN" altLang="zh-CN" sz="2400" b="1" spc="3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内容</a:t>
              </a:r>
            </a:p>
          </p:txBody>
        </p:sp>
        <p:sp>
          <p:nvSpPr>
            <p:cNvPr id="9" name="圆角矩形 8"/>
            <p:cNvSpPr/>
            <p:nvPr>
              <p:custDataLst>
                <p:tags r:id="rId3"/>
              </p:custDataLst>
            </p:nvPr>
          </p:nvSpPr>
          <p:spPr>
            <a:xfrm>
              <a:off x="4215821" y="2093443"/>
              <a:ext cx="101088" cy="531880"/>
            </a:xfrm>
            <a:prstGeom prst="roundRect">
              <a:avLst/>
            </a:prstGeom>
            <a:solidFill>
              <a:srgbClr val="178AA1"/>
            </a:solidFill>
            <a:ln>
              <a:noFill/>
            </a:ln>
          </p:spPr>
          <p:style>
            <a:lnRef idx="2">
              <a:srgbClr val="4276AA">
                <a:shade val="50000"/>
              </a:srgbClr>
            </a:lnRef>
            <a:fillRef idx="1">
              <a:srgbClr val="4276AA"/>
            </a:fillRef>
            <a:effectRef idx="0">
              <a:srgbClr val="4276AA"/>
            </a:effectRef>
            <a:fontRef idx="minor">
              <a:srgbClr val="FFFFFF"/>
            </a:fontRef>
          </p:style>
          <p:txBody>
            <a:bodyPr anchor="ctr"/>
            <a:lstStyle/>
            <a:p>
              <a:pPr algn="ctr">
                <a:lnSpc>
                  <a:spcPct val="120000"/>
                </a:lnSpc>
              </a:pPr>
              <a:endParaRPr sz="135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" name="圆角矩形 9"/>
            <p:cNvSpPr/>
            <p:nvPr>
              <p:custDataLst>
                <p:tags r:id="rId4"/>
              </p:custDataLst>
            </p:nvPr>
          </p:nvSpPr>
          <p:spPr>
            <a:xfrm>
              <a:off x="4215821" y="3027429"/>
              <a:ext cx="101088" cy="531880"/>
            </a:xfrm>
            <a:prstGeom prst="roundRect">
              <a:avLst/>
            </a:prstGeom>
            <a:solidFill>
              <a:srgbClr val="40A693"/>
            </a:solidFill>
            <a:ln>
              <a:noFill/>
            </a:ln>
          </p:spPr>
          <p:style>
            <a:lnRef idx="2">
              <a:srgbClr val="4276AA">
                <a:shade val="50000"/>
              </a:srgbClr>
            </a:lnRef>
            <a:fillRef idx="1">
              <a:srgbClr val="4276AA"/>
            </a:fillRef>
            <a:effectRef idx="0">
              <a:srgbClr val="4276AA"/>
            </a:effectRef>
            <a:fontRef idx="minor">
              <a:srgbClr val="FFFFFF"/>
            </a:fontRef>
          </p:style>
          <p:txBody>
            <a:bodyPr anchor="ctr"/>
            <a:lstStyle/>
            <a:p>
              <a:pPr algn="ctr">
                <a:lnSpc>
                  <a:spcPct val="120000"/>
                </a:lnSpc>
              </a:pPr>
              <a:endParaRPr sz="135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5"/>
              </p:custDataLst>
            </p:nvPr>
          </p:nvSpPr>
          <p:spPr bwMode="auto">
            <a:xfrm>
              <a:off x="4473893" y="1946407"/>
              <a:ext cx="1544955" cy="311944"/>
            </a:xfrm>
            <a:prstGeom prst="rect">
              <a:avLst/>
            </a:prstGeom>
            <a:noFill/>
          </p:spPr>
          <p:txBody>
            <a:bodyPr wrap="square" lIns="67500" tIns="67500" rIns="67500" bIns="0" anchor="b" anchorCtr="0">
              <a:noAutofit/>
            </a:bodyPr>
            <a:lstStyle/>
            <a:p>
              <a:pPr algn="l">
                <a:lnSpc>
                  <a:spcPct val="120000"/>
                </a:lnSpc>
              </a:pPr>
              <a:r>
                <a:rPr lang="zh-CN" altLang="en-US" sz="2100" b="1" spc="300" dirty="0">
                  <a:solidFill>
                    <a:srgbClr val="178AA1">
                      <a:lumMod val="100000"/>
                    </a:srgb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教材作业</a:t>
              </a:r>
            </a:p>
          </p:txBody>
        </p:sp>
        <p:sp>
          <p:nvSpPr>
            <p:cNvPr id="20" name="文本框 19"/>
            <p:cNvSpPr txBox="1"/>
            <p:nvPr>
              <p:custDataLst>
                <p:tags r:id="rId6"/>
              </p:custDataLst>
            </p:nvPr>
          </p:nvSpPr>
          <p:spPr bwMode="auto">
            <a:xfrm>
              <a:off x="4316730" y="2383605"/>
              <a:ext cx="4763262" cy="376714"/>
            </a:xfrm>
            <a:prstGeom prst="rect">
              <a:avLst/>
            </a:prstGeom>
            <a:noFill/>
          </p:spPr>
          <p:txBody>
            <a:bodyPr wrap="square" lIns="67500" tIns="0" rIns="67500" bIns="35100" anchor="ctr" anchorCtr="0">
              <a:noAutofit/>
            </a:bodyPr>
            <a:lstStyle/>
            <a:p>
              <a:pPr algn="l" latinLnBrk="0">
                <a:lnSpc>
                  <a:spcPct val="120000"/>
                </a:lnSpc>
              </a:pPr>
              <a:r>
                <a:rPr lang="zh-CN" altLang="en-US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Arial" panose="020B0604020202020204" pitchFamily="34" charset="0"/>
                </a:rPr>
                <a:t> 完成课后</a:t>
              </a:r>
              <a:r>
                <a:rPr lang="en-US" altLang="zh-CN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Arial" panose="020B0604020202020204" pitchFamily="34" charset="0"/>
                </a:rPr>
                <a:t>“</a:t>
              </a:r>
              <a:r>
                <a:rPr lang="zh-CN" altLang="en-US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Arial" panose="020B0604020202020204" pitchFamily="34" charset="0"/>
                </a:rPr>
                <a:t>动手动脑学物理</a:t>
              </a:r>
              <a:r>
                <a:rPr lang="en-US" altLang="zh-CN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Arial" panose="020B0604020202020204" pitchFamily="34" charset="0"/>
                </a:rPr>
                <a:t>”</a:t>
              </a:r>
              <a:r>
                <a:rPr lang="zh-CN" altLang="en-US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Arial" panose="020B0604020202020204" pitchFamily="34" charset="0"/>
                </a:rPr>
                <a:t>练习</a:t>
              </a:r>
            </a:p>
          </p:txBody>
        </p:sp>
        <p:sp>
          <p:nvSpPr>
            <p:cNvPr id="11" name="文本框 10"/>
            <p:cNvSpPr txBox="1"/>
            <p:nvPr>
              <p:custDataLst>
                <p:tags r:id="rId7"/>
              </p:custDataLst>
            </p:nvPr>
          </p:nvSpPr>
          <p:spPr bwMode="auto">
            <a:xfrm>
              <a:off x="4473893" y="2880334"/>
              <a:ext cx="1545431" cy="311944"/>
            </a:xfrm>
            <a:prstGeom prst="rect">
              <a:avLst/>
            </a:prstGeom>
            <a:noFill/>
          </p:spPr>
          <p:txBody>
            <a:bodyPr wrap="square" lIns="67500" tIns="67500" rIns="67500" bIns="0" anchor="b" anchorCtr="0">
              <a:noAutofit/>
            </a:bodyPr>
            <a:lstStyle/>
            <a:p>
              <a:pPr algn="l">
                <a:lnSpc>
                  <a:spcPct val="120000"/>
                </a:lnSpc>
              </a:pPr>
              <a:r>
                <a:rPr lang="zh-CN" altLang="en-US" sz="2100" b="1" spc="300" dirty="0">
                  <a:solidFill>
                    <a:srgbClr val="40A693">
                      <a:lumMod val="100000"/>
                    </a:srgb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自主安排</a:t>
              </a:r>
            </a:p>
          </p:txBody>
        </p:sp>
        <p:sp>
          <p:nvSpPr>
            <p:cNvPr id="18" name="文本框 17"/>
            <p:cNvSpPr txBox="1"/>
            <p:nvPr>
              <p:custDataLst>
                <p:tags r:id="rId8"/>
              </p:custDataLst>
            </p:nvPr>
          </p:nvSpPr>
          <p:spPr bwMode="auto">
            <a:xfrm>
              <a:off x="4473893" y="3182752"/>
              <a:ext cx="3659505" cy="376714"/>
            </a:xfrm>
            <a:prstGeom prst="rect">
              <a:avLst/>
            </a:prstGeom>
            <a:noFill/>
          </p:spPr>
          <p:txBody>
            <a:bodyPr wrap="square" lIns="67500" tIns="0" rIns="67500" bIns="35100" anchor="ctr" anchorCtr="0">
              <a:noAutofit/>
            </a:bodyPr>
            <a:lstStyle/>
            <a:p>
              <a:pPr algn="l" latinLnBrk="0">
                <a:lnSpc>
                  <a:spcPct val="120000"/>
                </a:lnSpc>
              </a:pPr>
              <a:r>
                <a:rPr lang="zh-CN" altLang="en-US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sym typeface="Arial" panose="020B0604020202020204" pitchFamily="34" charset="0"/>
                </a:rPr>
                <a:t>配套练习册练习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945765" y="1338965"/>
            <a:ext cx="3252470" cy="463550"/>
            <a:chOff x="4360" y="888"/>
            <a:chExt cx="5122" cy="730"/>
          </a:xfrm>
        </p:grpSpPr>
        <p:grpSp>
          <p:nvGrpSpPr>
            <p:cNvPr id="8200" name="组合 18"/>
            <p:cNvGrpSpPr/>
            <p:nvPr/>
          </p:nvGrpSpPr>
          <p:grpSpPr bwMode="auto">
            <a:xfrm>
              <a:off x="4360" y="946"/>
              <a:ext cx="2343" cy="672"/>
              <a:chOff x="2004695" y="686607"/>
              <a:chExt cx="1983740" cy="570436"/>
            </a:xfrm>
          </p:grpSpPr>
          <p:sp>
            <p:nvSpPr>
              <p:cNvPr id="21" name="圆角矩形 20"/>
              <p:cNvSpPr/>
              <p:nvPr/>
            </p:nvSpPr>
            <p:spPr>
              <a:xfrm>
                <a:off x="2005542" y="686607"/>
                <a:ext cx="1893147" cy="555157"/>
              </a:xfrm>
              <a:prstGeom prst="roundRect">
                <a:avLst/>
              </a:prstGeom>
              <a:solidFill>
                <a:srgbClr val="F07474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zh-CN" altLang="en-US" sz="100"/>
              </a:p>
            </p:txBody>
          </p:sp>
          <p:sp>
            <p:nvSpPr>
              <p:cNvPr id="30737" name="矩形 1"/>
              <p:cNvSpPr>
                <a:spLocks noChangeArrowheads="1"/>
              </p:cNvSpPr>
              <p:nvPr/>
            </p:nvSpPr>
            <p:spPr bwMode="auto">
              <a:xfrm>
                <a:off x="2004695" y="740934"/>
                <a:ext cx="1983740" cy="516109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zh-CN" altLang="en-US" sz="2400" dirty="0">
                    <a:solidFill>
                      <a:sysClr val="window" lastClr="FFFF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rPr>
                  <a:t>知识点 </a:t>
                </a:r>
                <a:r>
                  <a:rPr lang="en-US" altLang="zh-CN" sz="2400" b="1" dirty="0">
                    <a:solidFill>
                      <a:sysClr val="window" lastClr="FFFF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rPr>
                  <a:t>1</a:t>
                </a:r>
                <a:endParaRPr lang="zh-CN" altLang="en-US" sz="2400" b="1" dirty="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黑体" panose="02010609060101010101" pitchFamily="49" charset="-122"/>
                </a:endParaRPr>
              </a:p>
            </p:txBody>
          </p:sp>
        </p:grpSp>
        <p:sp>
          <p:nvSpPr>
            <p:cNvPr id="22" name="矩形 4"/>
            <p:cNvSpPr>
              <a:spLocks noChangeArrowheads="1"/>
            </p:cNvSpPr>
            <p:nvPr/>
          </p:nvSpPr>
          <p:spPr bwMode="auto">
            <a:xfrm>
              <a:off x="7026" y="888"/>
              <a:ext cx="2456" cy="72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sz="2400" b="1" dirty="0">
                  <a:latin typeface="Times New Roman" panose="02020603050405020304" pitchFamily="18" charset="0"/>
                  <a:ea typeface="黑体" panose="02010609060101010101" pitchFamily="49" charset="-122"/>
                </a:rPr>
                <a:t>  能</a:t>
              </a:r>
            </a:p>
          </p:txBody>
        </p:sp>
      </p:grpSp>
      <p:pic>
        <p:nvPicPr>
          <p:cNvPr id="3" name="图片 2" descr="tim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724" y="2118710"/>
            <a:ext cx="4926731" cy="3131078"/>
          </a:xfrm>
          <a:prstGeom prst="rect">
            <a:avLst/>
          </a:prstGeom>
        </p:spPr>
      </p:pic>
      <p:pic>
        <p:nvPicPr>
          <p:cNvPr id="4" name="图片 3" descr="timg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724" y="2118710"/>
            <a:ext cx="4973486" cy="3139624"/>
          </a:xfrm>
          <a:prstGeom prst="rect">
            <a:avLst/>
          </a:prstGeom>
        </p:spPr>
      </p:pic>
      <p:pic>
        <p:nvPicPr>
          <p:cNvPr id="5" name="图片 4" descr="timg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724" y="2118710"/>
            <a:ext cx="5629322" cy="3139624"/>
          </a:xfrm>
          <a:prstGeom prst="rect">
            <a:avLst/>
          </a:prstGeom>
        </p:spPr>
      </p:pic>
      <p:pic>
        <p:nvPicPr>
          <p:cNvPr id="6" name="图片 5" descr="timg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724" y="2118710"/>
            <a:ext cx="5853925" cy="3211686"/>
          </a:xfrm>
          <a:prstGeom prst="rect">
            <a:avLst/>
          </a:prstGeom>
        </p:spPr>
      </p:pic>
      <p:sp>
        <p:nvSpPr>
          <p:cNvPr id="23" name="文本框 7"/>
          <p:cNvSpPr txBox="1"/>
          <p:nvPr/>
        </p:nvSpPr>
        <p:spPr>
          <a:xfrm>
            <a:off x="6452106" y="2016391"/>
            <a:ext cx="2536446" cy="11988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湍急的流水能推动水车，</a:t>
            </a:r>
          </a:p>
        </p:txBody>
      </p:sp>
      <p:sp>
        <p:nvSpPr>
          <p:cNvPr id="24" name="文本框 7"/>
          <p:cNvSpPr txBox="1"/>
          <p:nvPr/>
        </p:nvSpPr>
        <p:spPr>
          <a:xfrm>
            <a:off x="6452106" y="2570483"/>
            <a:ext cx="2536446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        高速运动的子弹能击穿靶体，</a:t>
            </a:r>
          </a:p>
        </p:txBody>
      </p:sp>
      <p:sp>
        <p:nvSpPr>
          <p:cNvPr id="25" name="文本框 7"/>
          <p:cNvSpPr txBox="1"/>
          <p:nvPr/>
        </p:nvSpPr>
        <p:spPr>
          <a:xfrm>
            <a:off x="6452106" y="3662048"/>
            <a:ext cx="2536446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      飓风能吹倒大树、</a:t>
            </a:r>
          </a:p>
        </p:txBody>
      </p:sp>
      <p:sp>
        <p:nvSpPr>
          <p:cNvPr id="26" name="文本框 7"/>
          <p:cNvSpPr txBox="1"/>
          <p:nvPr/>
        </p:nvSpPr>
        <p:spPr>
          <a:xfrm>
            <a:off x="6452106" y="4215081"/>
            <a:ext cx="2536446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pitchFamily="49" charset="-122"/>
              </a:rPr>
              <a:t>        泥石流摧毁房屋……</a:t>
            </a: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2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2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9" dur="1" fill="hold"/>
                                        <p:tgtEl>
                                          <p:spTgt spid="2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8" dur="1" fill="hold"/>
                                        <p:tgtEl>
                                          <p:spTgt spid="2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  <p:bldP spid="24" grpId="0"/>
      <p:bldP spid="25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394228" y="3016067"/>
            <a:ext cx="6227370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流水、子弹、飓风、泥石流都做了功。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409503" y="3725647"/>
            <a:ext cx="7906671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物体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能够对外做功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，我们就说这个物体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具有能量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，简称能。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14837" y="4429072"/>
            <a:ext cx="7532222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一个物体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能够做的功越多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，表示这个物体的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能量越大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408286" y="5203451"/>
            <a:ext cx="6917988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能量的单位与功的单位相同，也是焦耳。</a:t>
            </a:r>
          </a:p>
        </p:txBody>
      </p:sp>
      <p:pic>
        <p:nvPicPr>
          <p:cNvPr id="27" name="图片 26" descr="timg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0994" y="1522240"/>
            <a:ext cx="2056345" cy="1128189"/>
          </a:xfrm>
          <a:prstGeom prst="rect">
            <a:avLst/>
          </a:prstGeom>
        </p:spPr>
      </p:pic>
      <p:pic>
        <p:nvPicPr>
          <p:cNvPr id="28" name="图片 27" descr="tim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273" y="1522242"/>
            <a:ext cx="1775198" cy="1128189"/>
          </a:xfrm>
          <a:prstGeom prst="rect">
            <a:avLst/>
          </a:prstGeom>
        </p:spPr>
      </p:pic>
      <p:pic>
        <p:nvPicPr>
          <p:cNvPr id="29" name="图片 28" descr="timg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5786" y="1522861"/>
            <a:ext cx="1800206" cy="1136420"/>
          </a:xfrm>
          <a:prstGeom prst="rect">
            <a:avLst/>
          </a:prstGeom>
        </p:spPr>
      </p:pic>
      <p:pic>
        <p:nvPicPr>
          <p:cNvPr id="30" name="图片 29" descr="timg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9923" y="1522241"/>
            <a:ext cx="2038702" cy="1137039"/>
          </a:xfrm>
          <a:prstGeom prst="rect">
            <a:avLst/>
          </a:prstGeom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u=3623541758,1737623348&amp;fm=214&amp;gp=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" y="2106803"/>
            <a:ext cx="3674367" cy="1846834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3014980" y="1409700"/>
            <a:ext cx="3252470" cy="463550"/>
            <a:chOff x="4360" y="888"/>
            <a:chExt cx="5122" cy="730"/>
          </a:xfrm>
        </p:grpSpPr>
        <p:grpSp>
          <p:nvGrpSpPr>
            <p:cNvPr id="8200" name="组合 18"/>
            <p:cNvGrpSpPr/>
            <p:nvPr/>
          </p:nvGrpSpPr>
          <p:grpSpPr bwMode="auto">
            <a:xfrm>
              <a:off x="4360" y="946"/>
              <a:ext cx="2343" cy="672"/>
              <a:chOff x="2004695" y="686607"/>
              <a:chExt cx="1983740" cy="570436"/>
            </a:xfrm>
          </p:grpSpPr>
          <p:sp>
            <p:nvSpPr>
              <p:cNvPr id="21" name="圆角矩形 20"/>
              <p:cNvSpPr/>
              <p:nvPr/>
            </p:nvSpPr>
            <p:spPr>
              <a:xfrm>
                <a:off x="2005542" y="686607"/>
                <a:ext cx="1893147" cy="555157"/>
              </a:xfrm>
              <a:prstGeom prst="roundRect">
                <a:avLst/>
              </a:prstGeom>
              <a:solidFill>
                <a:srgbClr val="F07474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zh-CN" altLang="en-US" sz="100"/>
              </a:p>
            </p:txBody>
          </p:sp>
          <p:sp>
            <p:nvSpPr>
              <p:cNvPr id="30737" name="矩形 1"/>
              <p:cNvSpPr>
                <a:spLocks noChangeArrowheads="1"/>
              </p:cNvSpPr>
              <p:nvPr/>
            </p:nvSpPr>
            <p:spPr bwMode="auto">
              <a:xfrm>
                <a:off x="2004695" y="740934"/>
                <a:ext cx="1983740" cy="516109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zh-CN" altLang="en-US" sz="2400" dirty="0">
                    <a:solidFill>
                      <a:sysClr val="window" lastClr="FFFF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rPr>
                  <a:t>知识点 </a:t>
                </a:r>
                <a:r>
                  <a:rPr lang="en-US" sz="2400" b="1" dirty="0">
                    <a:solidFill>
                      <a:sysClr val="window" lastClr="FFFF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rPr>
                  <a:t>2</a:t>
                </a:r>
              </a:p>
            </p:txBody>
          </p:sp>
        </p:grpSp>
        <p:sp>
          <p:nvSpPr>
            <p:cNvPr id="22" name="矩形 4"/>
            <p:cNvSpPr>
              <a:spLocks noChangeArrowheads="1"/>
            </p:cNvSpPr>
            <p:nvPr/>
          </p:nvSpPr>
          <p:spPr bwMode="auto">
            <a:xfrm>
              <a:off x="7026" y="888"/>
              <a:ext cx="2456" cy="72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sz="2400" b="1" dirty="0">
                  <a:latin typeface="Times New Roman" panose="02020603050405020304" pitchFamily="18" charset="0"/>
                  <a:ea typeface="黑体" panose="02010609060101010101" pitchFamily="49" charset="-122"/>
                </a:rPr>
                <a:t>  动 能</a:t>
              </a: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4188460" y="2106803"/>
            <a:ext cx="4694682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    运动的保龄球打在木瓶上，木瓶被撞开，保龄球对木瓶做了功。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919090" y="3218942"/>
            <a:ext cx="3072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表明保龄球具有能量。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449070" y="4114419"/>
            <a:ext cx="54787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物体由于运动而具有的能，叫做</a:t>
            </a:r>
            <a:r>
              <a:rPr lang="zh-CN" altLang="en-US" sz="24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动能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518666" y="4699617"/>
            <a:ext cx="39141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一切运动的物体都具有动能。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2758376" y="3193097"/>
            <a:ext cx="3354197" cy="1521079"/>
            <a:chOff x="2186940" y="1923732"/>
            <a:chExt cx="3354197" cy="1521079"/>
          </a:xfrm>
        </p:grpSpPr>
        <p:sp>
          <p:nvSpPr>
            <p:cNvPr id="15" name="圆角矩形标注 14"/>
            <p:cNvSpPr/>
            <p:nvPr/>
          </p:nvSpPr>
          <p:spPr>
            <a:xfrm>
              <a:off x="2186940" y="1923732"/>
              <a:ext cx="3354197" cy="1521079"/>
            </a:xfrm>
            <a:prstGeom prst="wedgeRoundRectCallout">
              <a:avLst>
                <a:gd name="adj1" fmla="val 105660"/>
                <a:gd name="adj2" fmla="val 88951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638" name="文本框 69637"/>
            <p:cNvSpPr txBox="1"/>
            <p:nvPr/>
          </p:nvSpPr>
          <p:spPr>
            <a:xfrm>
              <a:off x="2326387" y="2172970"/>
              <a:ext cx="3161283" cy="89154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zh-CN" altLang="en-US" sz="2600" b="1" dirty="0">
                  <a:latin typeface="楷体" panose="02010609060101010101" pitchFamily="49" charset="-122"/>
                  <a:ea typeface="楷体" panose="02010609060101010101" pitchFamily="49" charset="-122"/>
                </a:rPr>
                <a:t>那么，动能大小由什么因素决定？</a:t>
              </a:r>
            </a:p>
          </p:txBody>
        </p:sp>
      </p:grp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矩形 12290"/>
          <p:cNvSpPr>
            <a:spLocks noChangeArrowheads="1"/>
          </p:cNvSpPr>
          <p:nvPr/>
        </p:nvSpPr>
        <p:spPr bwMode="auto">
          <a:xfrm>
            <a:off x="1111" y="1559931"/>
            <a:ext cx="9141619" cy="519113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</a:ln>
        </p:spPr>
        <p:txBody>
          <a:bodyPr lIns="91437" tIns="45718" rIns="91437" bIns="45718" anchor="ctr"/>
          <a:lstStyle/>
          <a:p>
            <a:pPr algn="ctr" defTabSz="1219200">
              <a:buFont typeface="Arial" panose="020B0604020202020204" pitchFamily="34" charset="0"/>
              <a:buNone/>
            </a:pPr>
            <a:r>
              <a:rPr lang="zh-CN" altLang="en-US" sz="280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探究：物体的动能与哪些因素有关</a:t>
            </a:r>
          </a:p>
        </p:txBody>
      </p:sp>
      <p:sp>
        <p:nvSpPr>
          <p:cNvPr id="69641" name="文本框 69640"/>
          <p:cNvSpPr txBox="1"/>
          <p:nvPr/>
        </p:nvSpPr>
        <p:spPr>
          <a:xfrm>
            <a:off x="431800" y="2273934"/>
            <a:ext cx="804735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pitchFamily="49" charset="-122"/>
              </a:rPr>
              <a:t>猜想：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动能大小可能与物体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运动速度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、物体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质量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…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…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有关。</a:t>
            </a:r>
          </a:p>
        </p:txBody>
      </p:sp>
      <p:pic>
        <p:nvPicPr>
          <p:cNvPr id="34840" name="图片 34839"/>
          <p:cNvPicPr>
            <a:picLocks noChangeAspect="1"/>
          </p:cNvPicPr>
          <p:nvPr/>
        </p:nvPicPr>
        <p:blipFill>
          <a:blip r:embed="rId2"/>
          <a:srcRect b="57422"/>
          <a:stretch>
            <a:fillRect/>
          </a:stretch>
        </p:blipFill>
        <p:spPr>
          <a:xfrm>
            <a:off x="1116330" y="2811145"/>
            <a:ext cx="5158740" cy="13277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258444" y="5312410"/>
            <a:ext cx="7591234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被推得越远，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对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做的功就越多，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的动能也就越大。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7849678" y="5281295"/>
            <a:ext cx="1162050" cy="4603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zh-CN" altLang="en-US" dirty="0"/>
              <a:t>转换法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978141" y="3244849"/>
            <a:ext cx="1743075" cy="4603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控制变量法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431800" y="4327144"/>
            <a:ext cx="8047355" cy="9772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实验设计：</a:t>
            </a:r>
            <a:r>
              <a:rPr 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钢球从高为</a:t>
            </a:r>
            <a:r>
              <a:rPr lang="en-US" altLang="zh-CN" sz="2400" b="1" i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h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的斜槽上滚下，在水平面上运动。运动的钢球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碰上物体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后，能将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推动一段距离。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964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484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41" grpId="1"/>
      <p:bldP spid="4" grpId="0" bldLvl="0" animBg="1"/>
      <p:bldP spid="6" grpId="0" bldLvl="0" animBg="1"/>
      <p:bldP spid="7" grpId="0" bldLvl="0" animBg="1"/>
      <p:bldP spid="1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40" name="图片 348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0" y="1889760"/>
            <a:ext cx="6176010" cy="3733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6132195" y="1698625"/>
            <a:ext cx="2960370" cy="39250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l" eaLnBrk="1" hangingPunct="1">
              <a:lnSpc>
                <a:spcPct val="12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钢球从高处滚下，高度</a:t>
            </a:r>
            <a:r>
              <a:rPr lang="en-US" altLang="zh-C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越高，钢球运动到底部时越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________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快、慢</a:t>
            </a: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)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，物体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被撞得越远。所以，质量相同时，钢球的速度越大，动能越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894" name="矩形 37893"/>
          <p:cNvSpPr/>
          <p:nvPr/>
        </p:nvSpPr>
        <p:spPr>
          <a:xfrm>
            <a:off x="6696075" y="3193415"/>
            <a:ext cx="488315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l"/>
            <a:r>
              <a:rPr lang="zh-CN" altLang="en-US" sz="2400" b="1" dirty="0">
                <a:solidFill>
                  <a:srgbClr val="CC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快</a:t>
            </a:r>
          </a:p>
        </p:txBody>
      </p:sp>
      <p:sp>
        <p:nvSpPr>
          <p:cNvPr id="37895" name="矩形 37894"/>
          <p:cNvSpPr/>
          <p:nvPr/>
        </p:nvSpPr>
        <p:spPr>
          <a:xfrm>
            <a:off x="7699375" y="4976813"/>
            <a:ext cx="488315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l"/>
            <a:r>
              <a:rPr lang="zh-CN" altLang="en-US" sz="2400" b="1" dirty="0">
                <a:solidFill>
                  <a:srgbClr val="CC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大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37894" grpId="0"/>
      <p:bldP spid="3789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86" name="图片 3688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" y="1938655"/>
            <a:ext cx="6235065" cy="36690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6132830" y="2032000"/>
            <a:ext cx="2974340" cy="34831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l" eaLnBrk="1" hangingPunct="1">
              <a:lnSpc>
                <a:spcPct val="120000"/>
              </a:lnSpc>
            </a:pP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速度相同时，质量越</a:t>
            </a: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_______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的钢球能将物体</a:t>
            </a: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撞得越远 。所以，钢球的速度相同时，质量越大，动能越 </a:t>
            </a: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________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35863" name="文本框 35862"/>
          <p:cNvSpPr txBox="1"/>
          <p:nvPr/>
        </p:nvSpPr>
        <p:spPr>
          <a:xfrm>
            <a:off x="6794500" y="4801235"/>
            <a:ext cx="28702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2400" b="1" dirty="0">
                <a:solidFill>
                  <a:srgbClr val="CC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大</a:t>
            </a:r>
          </a:p>
        </p:txBody>
      </p:sp>
      <p:sp>
        <p:nvSpPr>
          <p:cNvPr id="35864" name="文本框 35863"/>
          <p:cNvSpPr txBox="1"/>
          <p:nvPr/>
        </p:nvSpPr>
        <p:spPr>
          <a:xfrm flipH="1">
            <a:off x="6983095" y="2657475"/>
            <a:ext cx="56705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2400" b="1" dirty="0">
                <a:solidFill>
                  <a:srgbClr val="CC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大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35863" grpId="0"/>
      <p:bldP spid="3586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  <p:tag name="KSO_WM_SLIDE_MODEL_TYPE" val="cover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38"/>
  <p:tag name="KSO_WM_UNIT_HIGHLIGHT" val="0"/>
  <p:tag name="KSO_WM_UNIT_COMPATIBLE" val="0"/>
  <p:tag name="KSO_WM_DIAGRAM_GROUP_CODE" val="n1-1"/>
  <p:tag name="KSO_WM_UNIT_TYPE" val="n_h_h_f"/>
  <p:tag name="KSO_WM_UNIT_INDEX" val="1_2_2_1"/>
  <p:tag name="KSO_WM_UNIT_ID" val="diagram20187637_2*n_h_h_f*1_2_2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  <p:tag name="KSO_WM_UNIT_TYPE" val="a"/>
  <p:tag name="KSO_WM_UNIT_INDEX" val="1"/>
  <p:tag name="KSO_WM_UNIT_ID" val="custom20184553_1*a*1"/>
  <p:tag name="KSO_WM_UNIT_LAYERLEVEL" val="1"/>
  <p:tag name="KSO_WM_UNIT_VALUE" val="10"/>
  <p:tag name="KSO_WM_UNIT_ISCONTENTSTITLE" val="0"/>
  <p:tag name="KSO_WM_UNIT_HIGHLIGHT" val="0"/>
  <p:tag name="KSO_WM_UNIT_COMPATIBLE" val="0"/>
  <p:tag name="KSO_WM_UNIT_CLEAR" val="0"/>
  <p:tag name="KSO_WM_BEAUTIFY_FLAG" val="#wm#"/>
  <p:tag name="KSO_WM_UNIT_PRESET_TEXT" val="空白演示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n1-1"/>
  <p:tag name="KSO_WM_UNIT_TYPE" val="n_h_i"/>
  <p:tag name="KSO_WM_UNIT_INDEX" val="1_1_1"/>
  <p:tag name="KSO_WM_UNIT_ID" val="diagram20187637_2*n_h_i*1_1_1"/>
  <p:tag name="KSO_WM_TEMPLATE_CATEGORY" val="diagram"/>
  <p:tag name="KSO_WM_TEMPLATE_INDEX" val="2018763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VALUE" val="54"/>
  <p:tag name="KSO_WM_UNIT_HIGHLIGHT" val="0"/>
  <p:tag name="KSO_WM_UNIT_COMPATIBLE" val="0"/>
  <p:tag name="KSO_WM_DIAGRAM_GROUP_CODE" val="n1-1"/>
  <p:tag name="KSO_WM_UNIT_TYPE" val="n_h_a"/>
  <p:tag name="KSO_WM_UNIT_INDEX" val="1_1_1"/>
  <p:tag name="KSO_WM_UNIT_ID" val="diagram20187637_2*n_h_a*1_1_1"/>
  <p:tag name="KSO_WM_TEMPLATE_CATEGORY" val="diagram"/>
  <p:tag name="KSO_WM_TEMPLATE_INDEX" val="20187637"/>
  <p:tag name="KSO_WM_UNIT_LAYERLEVEL" val="1_1_1"/>
  <p:tag name="KSO_WM_TAG_VERSION" val="1.0"/>
  <p:tag name="KSO_WM_BEAUTIFY_FLAG" val="#wm#"/>
  <p:tag name="KSO_WM_UNIT_PRESET_TEXT" val="添加标题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n1-1"/>
  <p:tag name="KSO_WM_UNIT_TYPE" val="n_h_h_i"/>
  <p:tag name="KSO_WM_UNIT_INDEX" val="1_2_1_1"/>
  <p:tag name="KSO_WM_UNIT_ID" val="diagram20187637_2*n_h_h_i*1_2_1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n1-1"/>
  <p:tag name="KSO_WM_UNIT_TYPE" val="n_h_h_i"/>
  <p:tag name="KSO_WM_UNIT_INDEX" val="1_2_2_1"/>
  <p:tag name="KSO_WM_UNIT_ID" val="diagram20187637_2*n_h_h_i*1_2_2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VALUE" val="16"/>
  <p:tag name="KSO_WM_UNIT_HIGHLIGHT" val="0"/>
  <p:tag name="KSO_WM_UNIT_COMPATIBLE" val="0"/>
  <p:tag name="KSO_WM_DIAGRAM_GROUP_CODE" val="n1-1"/>
  <p:tag name="KSO_WM_UNIT_TYPE" val="n_h_h_a"/>
  <p:tag name="KSO_WM_UNIT_INDEX" val="1_2_1_1"/>
  <p:tag name="KSO_WM_UNIT_ID" val="diagram20187637_2*n_h_h_a*1_2_1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PRESET_TEXT" val="添加标题"/>
  <p:tag name="KSO_WM_UNIT_TEXT_FILL_FORE_SCHEMECOLOR_INDEX" val="6"/>
  <p:tag name="KSO_WM_UNIT_TEXT_FILL_TYPE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38"/>
  <p:tag name="KSO_WM_UNIT_HIGHLIGHT" val="0"/>
  <p:tag name="KSO_WM_UNIT_COMPATIBLE" val="0"/>
  <p:tag name="KSO_WM_DIAGRAM_GROUP_CODE" val="n1-1"/>
  <p:tag name="KSO_WM_UNIT_TYPE" val="n_h_h_f"/>
  <p:tag name="KSO_WM_UNIT_INDEX" val="1_2_1_1"/>
  <p:tag name="KSO_WM_UNIT_ID" val="diagram20187637_2*n_h_h_f*1_2_1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VALUE" val="16"/>
  <p:tag name="KSO_WM_UNIT_HIGHLIGHT" val="0"/>
  <p:tag name="KSO_WM_UNIT_COMPATIBLE" val="0"/>
  <p:tag name="KSO_WM_DIAGRAM_GROUP_CODE" val="n1-1"/>
  <p:tag name="KSO_WM_UNIT_TYPE" val="n_h_h_a"/>
  <p:tag name="KSO_WM_UNIT_INDEX" val="1_2_2_1"/>
  <p:tag name="KSO_WM_UNIT_ID" val="diagram20187637_2*n_h_h_a*1_2_2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PRESET_TEXT" val="添加标题"/>
  <p:tag name="KSO_WM_UNIT_TEXT_FILL_FORE_SCHEMECOLOR_INDEX" val="7"/>
  <p:tag name="KSO_WM_UNIT_TEXT_FILL_TYPE" val="1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1900</Words>
  <Application>Microsoft Office PowerPoint</Application>
  <PresentationFormat>全屏显示(4:3)</PresentationFormat>
  <Paragraphs>207</Paragraphs>
  <Slides>31</Slides>
  <Notes>3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32" baseType="lpstr">
      <vt:lpstr>默认设计模板</vt:lpstr>
      <vt:lpstr>第十一章  功和机械能 第3节  动能和势能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User</cp:lastModifiedBy>
  <cp:revision>57</cp:revision>
  <dcterms:created xsi:type="dcterms:W3CDTF">2017-03-15T04:23:00Z</dcterms:created>
  <dcterms:modified xsi:type="dcterms:W3CDTF">2020-01-13T01:51:44Z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2052-11.1.0.9175</vt:lpwstr>
  </property>
</Properties>
</file>