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1151244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resource\8x111\jpg\06204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9144001" cy="5143500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2" y="620688"/>
            <a:ext cx="9144001" cy="2214880"/>
          </a:xfrm>
          <a:solidFill>
            <a:schemeClr val="accent1">
              <a:alpha val="20000"/>
            </a:schemeClr>
          </a:solidFill>
        </p:spPr>
        <p:txBody>
          <a:bodyPr>
            <a:noAutofit/>
          </a:bodyPr>
          <a:lstStyle/>
          <a:p>
            <a:pPr fontAlgn="base">
              <a:lnSpc>
                <a:spcPct val="110000"/>
              </a:lnSpc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第十一章 功和机械能</a:t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功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/>
          <p:nvPr/>
        </p:nvGraphicFramePr>
        <p:xfrm>
          <a:off x="260985" y="1398905"/>
          <a:ext cx="6987540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r:id="rId3" imgW="6981825" imgH="4476750" progId="Paint.Picture">
                  <p:embed/>
                </p:oleObj>
              </mc:Choice>
              <mc:Fallback>
                <p:oleObj r:id="rId3" imgW="6981825" imgH="44767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985" y="1398905"/>
                        <a:ext cx="6987540" cy="447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/>
          <p:nvPr/>
        </p:nvGraphicFramePr>
        <p:xfrm>
          <a:off x="3176905" y="1974850"/>
          <a:ext cx="972185" cy="1553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r:id="rId5" imgW="971550" imgH="1552575" progId="Paint.Picture">
                  <p:embed/>
                </p:oleObj>
              </mc:Choice>
              <mc:Fallback>
                <p:oleObj r:id="rId5" imgW="971550" imgH="1552575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905" y="1974850"/>
                        <a:ext cx="972185" cy="1553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526" name="组合 63525"/>
          <p:cNvGrpSpPr/>
          <p:nvPr/>
        </p:nvGrpSpPr>
        <p:grpSpPr>
          <a:xfrm>
            <a:off x="3754755" y="3171825"/>
            <a:ext cx="1841500" cy="522605"/>
            <a:chOff x="2789" y="1548"/>
            <a:chExt cx="1520" cy="329"/>
          </a:xfrm>
        </p:grpSpPr>
        <p:sp>
          <p:nvSpPr>
            <p:cNvPr id="63518" name="直接连接符 63517"/>
            <p:cNvSpPr/>
            <p:nvPr/>
          </p:nvSpPr>
          <p:spPr>
            <a:xfrm flipV="1">
              <a:off x="2835" y="1729"/>
              <a:ext cx="1429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63523" name="直接连接符 63522"/>
            <p:cNvSpPr/>
            <p:nvPr/>
          </p:nvSpPr>
          <p:spPr>
            <a:xfrm>
              <a:off x="278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3524" name="直接连接符 63523"/>
            <p:cNvSpPr/>
            <p:nvPr/>
          </p:nvSpPr>
          <p:spPr>
            <a:xfrm>
              <a:off x="430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3525" name="文本框 63524"/>
            <p:cNvSpPr txBox="1"/>
            <p:nvPr/>
          </p:nvSpPr>
          <p:spPr>
            <a:xfrm>
              <a:off x="3447" y="1548"/>
              <a:ext cx="250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13" name="Text Box 25"/>
          <p:cNvSpPr txBox="1"/>
          <p:nvPr/>
        </p:nvSpPr>
        <p:spPr>
          <a:xfrm>
            <a:off x="5966110" y="3879228"/>
            <a:ext cx="305244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80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物体水平移动，但受力竖直向上</a:t>
            </a:r>
            <a:r>
              <a:rPr lang="zh-CN" sz="2400" b="1" dirty="0" smtClean="0">
                <a:solidFill>
                  <a:srgbClr val="00080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sz="2400" b="1" dirty="0">
                <a:solidFill>
                  <a:srgbClr val="00080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即物体</a:t>
            </a: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在力的方向上没有移动距离</a:t>
            </a:r>
            <a:r>
              <a:rPr lang="zh-CN" sz="2400" b="1" dirty="0">
                <a:solidFill>
                  <a:srgbClr val="00080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，因此拉力对物体不做功。</a:t>
            </a:r>
          </a:p>
        </p:txBody>
      </p:sp>
      <p:sp>
        <p:nvSpPr>
          <p:cNvPr id="7" name="Text Box 25"/>
          <p:cNvSpPr txBox="1"/>
          <p:nvPr/>
        </p:nvSpPr>
        <p:spPr>
          <a:xfrm>
            <a:off x="3810485" y="3879228"/>
            <a:ext cx="227776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graphicFrame>
        <p:nvGraphicFramePr>
          <p:cNvPr id="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006090" y="3912870"/>
          <a:ext cx="33845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r:id="rId7" imgW="165100" imgH="190500" progId="Equation.KSEE3">
                  <p:embed/>
                </p:oleObj>
              </mc:Choice>
              <mc:Fallback>
                <p:oleObj r:id="rId7" imgW="165100" imgH="1905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06090" y="3912870"/>
                        <a:ext cx="33845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75685" y="3912870"/>
          <a:ext cx="29019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r:id="rId9" imgW="127000" imgH="165100" progId="Equation.KSEE3">
                  <p:embed/>
                </p:oleObj>
              </mc:Choice>
              <mc:Fallback>
                <p:oleObj r:id="rId9" imgW="127000" imgH="1651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75685" y="3912870"/>
                        <a:ext cx="29019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300095" y="3912870"/>
          <a:ext cx="347980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r:id="rId11" imgW="152400" imgH="165100" progId="Equation.KSEE3">
                  <p:embed/>
                </p:oleObj>
              </mc:Choice>
              <mc:Fallback>
                <p:oleObj r:id="rId11" imgW="152400" imgH="1651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00095" y="3912870"/>
                        <a:ext cx="347980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0 0.001358 L 0.200208 0.00135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529614" y="3638422"/>
            <a:ext cx="864500" cy="594196"/>
            <a:chOff x="2335" y="2251"/>
            <a:chExt cx="726" cy="499"/>
          </a:xfrm>
        </p:grpSpPr>
        <p:sp>
          <p:nvSpPr>
            <p:cNvPr id="33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34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5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7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346" name="组合 3345"/>
          <p:cNvGrpSpPr/>
          <p:nvPr/>
        </p:nvGrpSpPr>
        <p:grpSpPr>
          <a:xfrm>
            <a:off x="1304869" y="4231982"/>
            <a:ext cx="5778817" cy="108360"/>
            <a:chOff x="340" y="2840"/>
            <a:chExt cx="4853" cy="91"/>
          </a:xfrm>
        </p:grpSpPr>
        <p:sp>
          <p:nvSpPr>
            <p:cNvPr id="3344" name="矩形 3343"/>
            <p:cNvSpPr/>
            <p:nvPr/>
          </p:nvSpPr>
          <p:spPr>
            <a:xfrm>
              <a:off x="385" y="2840"/>
              <a:ext cx="4763" cy="91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CD6B6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345" name="直接连接符 3344"/>
            <p:cNvSpPr/>
            <p:nvPr/>
          </p:nvSpPr>
          <p:spPr>
            <a:xfrm>
              <a:off x="340" y="2840"/>
              <a:ext cx="4853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076" name="矩形 4"/>
          <p:cNvSpPr/>
          <p:nvPr/>
        </p:nvSpPr>
        <p:spPr>
          <a:xfrm>
            <a:off x="1157118" y="1987630"/>
            <a:ext cx="7726823" cy="952184"/>
          </a:xfrm>
          <a:prstGeom prst="rect">
            <a:avLst/>
          </a:prstGeom>
          <a:noFill/>
          <a:ln w="25400" cap="flat" cmpd="sng">
            <a:noFill/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哪个力的作用对小车有“成效”？有“贡献”呢？</a:t>
            </a:r>
          </a:p>
        </p:txBody>
      </p:sp>
      <p:sp>
        <p:nvSpPr>
          <p:cNvPr id="3082" name="圆角矩形 7"/>
          <p:cNvSpPr/>
          <p:nvPr/>
        </p:nvSpPr>
        <p:spPr>
          <a:xfrm>
            <a:off x="487530" y="1441450"/>
            <a:ext cx="8279130" cy="766428"/>
          </a:xfrm>
          <a:prstGeom prst="roundRect">
            <a:avLst>
              <a:gd name="adj" fmla="val 11023"/>
            </a:avLst>
          </a:prstGeom>
          <a:noFill/>
          <a:ln w="25400" cap="flat" cmpd="sng">
            <a:noFill/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用力拉在水平桌面上的小车，小车前进，则小车受到几个力的作用？</a:t>
            </a:r>
          </a:p>
        </p:txBody>
      </p:sp>
      <p:grpSp>
        <p:nvGrpSpPr>
          <p:cNvPr id="3347" name="组合 3346"/>
          <p:cNvGrpSpPr/>
          <p:nvPr/>
        </p:nvGrpSpPr>
        <p:grpSpPr>
          <a:xfrm>
            <a:off x="2529614" y="3638422"/>
            <a:ext cx="864500" cy="594196"/>
            <a:chOff x="2335" y="2251"/>
            <a:chExt cx="726" cy="499"/>
          </a:xfrm>
        </p:grpSpPr>
        <p:sp>
          <p:nvSpPr>
            <p:cNvPr id="3268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3269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270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71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72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273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74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356" name="组合 3355"/>
          <p:cNvGrpSpPr/>
          <p:nvPr/>
        </p:nvGrpSpPr>
        <p:grpSpPr>
          <a:xfrm>
            <a:off x="2530884" y="3638422"/>
            <a:ext cx="864500" cy="594196"/>
            <a:chOff x="2335" y="2251"/>
            <a:chExt cx="726" cy="499"/>
          </a:xfrm>
        </p:grpSpPr>
        <p:sp>
          <p:nvSpPr>
            <p:cNvPr id="3357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3358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359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360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61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362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363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 dirty="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6"/>
          <p:cNvGrpSpPr/>
          <p:nvPr/>
        </p:nvGrpSpPr>
        <p:grpSpPr>
          <a:xfrm>
            <a:off x="2963055" y="3420510"/>
            <a:ext cx="1043116" cy="487026"/>
            <a:chOff x="4331" y="2068"/>
            <a:chExt cx="876" cy="409"/>
          </a:xfrm>
        </p:grpSpPr>
        <p:sp>
          <p:nvSpPr>
            <p:cNvPr id="3366" name="Line 17"/>
            <p:cNvSpPr/>
            <p:nvPr/>
          </p:nvSpPr>
          <p:spPr>
            <a:xfrm flipV="1">
              <a:off x="4331" y="2475"/>
              <a:ext cx="500" cy="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367" name="Text Box 18"/>
            <p:cNvSpPr txBox="1"/>
            <p:nvPr/>
          </p:nvSpPr>
          <p:spPr>
            <a:xfrm>
              <a:off x="4748" y="2068"/>
              <a:ext cx="45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 defTabSz="685800"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pitchFamily="18" charset="0"/>
                  <a:sym typeface="+mn-ea"/>
                </a:rPr>
                <a:t>F</a:t>
              </a:r>
              <a:endParaRPr lang="zh-CN" altLang="en-US" sz="21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Group 67"/>
          <p:cNvGrpSpPr/>
          <p:nvPr/>
        </p:nvGrpSpPr>
        <p:grpSpPr>
          <a:xfrm>
            <a:off x="2963055" y="2665561"/>
            <a:ext cx="595386" cy="1241975"/>
            <a:chOff x="4331" y="1434"/>
            <a:chExt cx="500" cy="1043"/>
          </a:xfrm>
        </p:grpSpPr>
        <p:sp>
          <p:nvSpPr>
            <p:cNvPr id="3369" name="Line 68"/>
            <p:cNvSpPr/>
            <p:nvPr/>
          </p:nvSpPr>
          <p:spPr>
            <a:xfrm flipV="1">
              <a:off x="4331" y="1615"/>
              <a:ext cx="0" cy="86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370" name="Text Box 69"/>
            <p:cNvSpPr txBox="1"/>
            <p:nvPr/>
          </p:nvSpPr>
          <p:spPr>
            <a:xfrm>
              <a:off x="4332" y="1434"/>
              <a:ext cx="49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pitchFamily="18" charset="0"/>
                </a:rPr>
                <a:t>F</a:t>
              </a:r>
              <a:r>
                <a:rPr lang="zh-CN" altLang="en-US" sz="2100" b="1" baseline="-25000" dirty="0">
                  <a:solidFill>
                    <a:srgbClr val="000808"/>
                  </a:solidFill>
                  <a:latin typeface="Times New Roman" panose="02020603050405020304" pitchFamily="18" charset="0"/>
                </a:rPr>
                <a:t>支</a:t>
              </a:r>
            </a:p>
          </p:txBody>
        </p:sp>
      </p:grpSp>
      <p:grpSp>
        <p:nvGrpSpPr>
          <p:cNvPr id="4" name="Group 70"/>
          <p:cNvGrpSpPr/>
          <p:nvPr/>
        </p:nvGrpSpPr>
        <p:grpSpPr>
          <a:xfrm>
            <a:off x="2963055" y="3907536"/>
            <a:ext cx="594195" cy="1115753"/>
            <a:chOff x="4332" y="2478"/>
            <a:chExt cx="499" cy="937"/>
          </a:xfrm>
        </p:grpSpPr>
        <p:sp>
          <p:nvSpPr>
            <p:cNvPr id="3372" name="Line 71"/>
            <p:cNvSpPr/>
            <p:nvPr/>
          </p:nvSpPr>
          <p:spPr>
            <a:xfrm>
              <a:off x="4332" y="2478"/>
              <a:ext cx="0" cy="86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oval" w="med" len="med"/>
              <a:tailEnd type="triangle" w="med" len="med"/>
            </a:ln>
          </p:spPr>
        </p:sp>
        <p:sp>
          <p:nvSpPr>
            <p:cNvPr id="3373" name="Text Box 72"/>
            <p:cNvSpPr txBox="1"/>
            <p:nvPr/>
          </p:nvSpPr>
          <p:spPr>
            <a:xfrm>
              <a:off x="4332" y="3067"/>
              <a:ext cx="49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 defTabSz="685800">
                <a:spcBef>
                  <a:spcPct val="50000"/>
                </a:spcBef>
              </a:pPr>
              <a:r>
                <a:rPr lang="en-US" sz="2100" b="1" i="1">
                  <a:solidFill>
                    <a:srgbClr val="000808"/>
                  </a:solidFill>
                  <a:latin typeface="Times New Roman" panose="02020603050405020304" pitchFamily="18" charset="0"/>
                  <a:sym typeface="+mn-ea"/>
                </a:rPr>
                <a:t>G</a:t>
              </a:r>
              <a:endParaRPr lang="en-US" sz="21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77" name="组合 3376"/>
          <p:cNvGrpSpPr/>
          <p:nvPr/>
        </p:nvGrpSpPr>
        <p:grpSpPr>
          <a:xfrm>
            <a:off x="1977096" y="3420510"/>
            <a:ext cx="985959" cy="489407"/>
            <a:chOff x="1871" y="2077"/>
            <a:chExt cx="828" cy="411"/>
          </a:xfrm>
        </p:grpSpPr>
        <p:sp>
          <p:nvSpPr>
            <p:cNvPr id="3375" name="Line 74"/>
            <p:cNvSpPr/>
            <p:nvPr/>
          </p:nvSpPr>
          <p:spPr>
            <a:xfrm flipH="1">
              <a:off x="2205" y="2483"/>
              <a:ext cx="494" cy="5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376" name="Text Box 75"/>
            <p:cNvSpPr txBox="1"/>
            <p:nvPr/>
          </p:nvSpPr>
          <p:spPr>
            <a:xfrm>
              <a:off x="1871" y="2077"/>
              <a:ext cx="55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pitchFamily="18" charset="0"/>
                </a:rPr>
                <a:t>F</a:t>
              </a:r>
              <a:r>
                <a:rPr lang="zh-CN" altLang="en-US" sz="2100" b="1" baseline="-25000" dirty="0">
                  <a:solidFill>
                    <a:srgbClr val="000808"/>
                  </a:solidFill>
                  <a:latin typeface="Times New Roman" panose="02020603050405020304" pitchFamily="18" charset="0"/>
                </a:rPr>
                <a:t>阻</a:t>
              </a:r>
              <a:endParaRPr lang="zh-CN" altLang="en-US" sz="2100" b="1" dirty="0">
                <a:solidFill>
                  <a:srgbClr val="000808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3526" name="组合 63525"/>
          <p:cNvGrpSpPr/>
          <p:nvPr/>
        </p:nvGrpSpPr>
        <p:grpSpPr>
          <a:xfrm>
            <a:off x="3394075" y="4267221"/>
            <a:ext cx="2983230" cy="595674"/>
            <a:chOff x="2789" y="1570"/>
            <a:chExt cx="1520" cy="375"/>
          </a:xfrm>
        </p:grpSpPr>
        <p:sp>
          <p:nvSpPr>
            <p:cNvPr id="63518" name="直接连接符 63517"/>
            <p:cNvSpPr/>
            <p:nvPr/>
          </p:nvSpPr>
          <p:spPr>
            <a:xfrm flipV="1">
              <a:off x="2835" y="1729"/>
              <a:ext cx="1429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63523" name="直接连接符 63522"/>
            <p:cNvSpPr/>
            <p:nvPr/>
          </p:nvSpPr>
          <p:spPr>
            <a:xfrm>
              <a:off x="278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3524" name="直接连接符 63523"/>
            <p:cNvSpPr/>
            <p:nvPr/>
          </p:nvSpPr>
          <p:spPr>
            <a:xfrm>
              <a:off x="430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3525" name="文本框 63524"/>
            <p:cNvSpPr txBox="1"/>
            <p:nvPr/>
          </p:nvSpPr>
          <p:spPr>
            <a:xfrm>
              <a:off x="3490" y="1616"/>
              <a:ext cx="250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40" name="Text Box 25"/>
          <p:cNvSpPr txBox="1"/>
          <p:nvPr/>
        </p:nvSpPr>
        <p:spPr>
          <a:xfrm>
            <a:off x="6377305" y="2673985"/>
            <a:ext cx="9829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41" name="Text Box 25"/>
          <p:cNvSpPr txBox="1"/>
          <p:nvPr/>
        </p:nvSpPr>
        <p:spPr>
          <a:xfrm>
            <a:off x="6242050" y="4624705"/>
            <a:ext cx="9829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42" name="Text Box 25"/>
          <p:cNvSpPr txBox="1"/>
          <p:nvPr/>
        </p:nvSpPr>
        <p:spPr>
          <a:xfrm>
            <a:off x="6631940" y="3436620"/>
            <a:ext cx="72834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做功</a:t>
            </a:r>
          </a:p>
        </p:txBody>
      </p:sp>
      <p:sp>
        <p:nvSpPr>
          <p:cNvPr id="47" name="云形标注 46"/>
          <p:cNvSpPr/>
          <p:nvPr/>
        </p:nvSpPr>
        <p:spPr>
          <a:xfrm>
            <a:off x="-18415" y="5120640"/>
            <a:ext cx="8815705" cy="779145"/>
          </a:xfrm>
          <a:prstGeom prst="cloudCallout">
            <a:avLst>
              <a:gd name="adj1" fmla="val 8654"/>
              <a:gd name="adj2" fmla="val -2233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摩擦力的方向与物体的运动方向相反，物理学中通常说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物体克服摩擦力做了功。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24" dur="2000" fill="hold"/>
                                        <p:tgtEl>
                                          <p:spTgt spid="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26" dur="2000" fill="hold"/>
                                        <p:tgtEl>
                                          <p:spTgt spid="3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222 -0.001728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22014 -0.001358 " pathEditMode="relative" ptsTypes="">
                                      <p:cBhvr>
                                        <p:cTn id="34" dur="2000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Par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ldLvl="0" animBg="1"/>
      <p:bldP spid="3082" grpId="0" bldLvl="0"/>
      <p:bldP spid="40" grpId="0"/>
      <p:bldP spid="41" grpId="0"/>
      <p:bldP spid="42" grpId="0"/>
      <p:bldP spid="4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标注 12"/>
          <p:cNvSpPr/>
          <p:nvPr/>
        </p:nvSpPr>
        <p:spPr>
          <a:xfrm>
            <a:off x="513454" y="4367518"/>
            <a:ext cx="6000115" cy="1438275"/>
          </a:xfrm>
          <a:prstGeom prst="cloudCallout">
            <a:avLst>
              <a:gd name="adj1" fmla="val 8725"/>
              <a:gd name="adj2" fmla="val -1163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物体沿斜面上升的过程中，要克服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摩擦力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做功。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247775" y="2073904"/>
            <a:ext cx="6269990" cy="2152650"/>
            <a:chOff x="1595" y="1108"/>
            <a:chExt cx="9874" cy="3390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1595" y="1108"/>
              <a:ext cx="2896" cy="339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>
              <a:off x="2161" y="4498"/>
              <a:ext cx="93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 rot="1679729">
              <a:off x="4096" y="2685"/>
              <a:ext cx="724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>
              <a:off x="3671" y="1216"/>
              <a:ext cx="113" cy="3175"/>
            </a:xfrm>
            <a:prstGeom prst="upDownArrow">
              <a:avLst>
                <a:gd name="adj1" fmla="val 50000"/>
                <a:gd name="adj2" fmla="val 56444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 rot="17880000" flipH="1">
              <a:off x="7448" y="-634"/>
              <a:ext cx="157" cy="7029"/>
            </a:xfrm>
            <a:prstGeom prst="upDownArrow">
              <a:avLst>
                <a:gd name="adj1" fmla="val 50000"/>
                <a:gd name="adj2" fmla="val 56444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47276" y="2639186"/>
            <a:ext cx="1750537" cy="2348548"/>
            <a:chOff x="7032" y="800"/>
            <a:chExt cx="2757" cy="3698"/>
          </a:xfrm>
        </p:grpSpPr>
        <p:sp>
          <p:nvSpPr>
            <p:cNvPr id="37896" name="Rectangle 8"/>
            <p:cNvSpPr>
              <a:spLocks noChangeArrowheads="1"/>
            </p:cNvSpPr>
            <p:nvPr/>
          </p:nvSpPr>
          <p:spPr bwMode="auto">
            <a:xfrm rot="1656627">
              <a:off x="7617" y="1568"/>
              <a:ext cx="1477" cy="13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032" y="800"/>
              <a:ext cx="2757" cy="3698"/>
              <a:chOff x="7032" y="800"/>
              <a:chExt cx="2757" cy="3698"/>
            </a:xfrm>
          </p:grpSpPr>
          <p:sp>
            <p:nvSpPr>
              <p:cNvPr id="29" name="椭圆 28"/>
              <p:cNvSpPr/>
              <p:nvPr/>
            </p:nvSpPr>
            <p:spPr>
              <a:xfrm rot="5282934">
                <a:off x="8299" y="2302"/>
                <a:ext cx="111" cy="109"/>
              </a:xfrm>
              <a:prstGeom prst="ellipse">
                <a:avLst/>
              </a:prstGeom>
              <a:solidFill>
                <a:srgbClr val="00E4A8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直接连接符 27"/>
              <p:cNvSpPr/>
              <p:nvPr/>
            </p:nvSpPr>
            <p:spPr>
              <a:xfrm rot="5282934" flipH="1" flipV="1">
                <a:off x="8010" y="1221"/>
                <a:ext cx="1434" cy="822"/>
              </a:xfrm>
              <a:prstGeom prst="line">
                <a:avLst/>
              </a:prstGeom>
              <a:ln w="349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</p:sp>
          <p:sp>
            <p:nvSpPr>
              <p:cNvPr id="30" name="文本框 29"/>
              <p:cNvSpPr txBox="1"/>
              <p:nvPr/>
            </p:nvSpPr>
            <p:spPr>
              <a:xfrm rot="21482934">
                <a:off x="9337" y="2440"/>
                <a:ext cx="45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  <a:endParaRPr lang="en-US" altLang="zh-CN" sz="24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7032" y="901"/>
                <a:ext cx="1324" cy="1461"/>
                <a:chOff x="6592" y="2524"/>
                <a:chExt cx="1765" cy="1948"/>
              </a:xfrm>
            </p:grpSpPr>
            <p:sp>
              <p:nvSpPr>
                <p:cNvPr id="5" name="文本框 4"/>
                <p:cNvSpPr txBox="1"/>
                <p:nvPr/>
              </p:nvSpPr>
              <p:spPr>
                <a:xfrm>
                  <a:off x="6763" y="2524"/>
                  <a:ext cx="1170" cy="96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zh-CN" sz="2400" b="1" i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F</a:t>
                  </a:r>
                  <a:endParaRPr lang="zh-CN" altLang="en-US" sz="2400" b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直接连接符 21"/>
                <p:cNvSpPr/>
                <p:nvPr/>
              </p:nvSpPr>
              <p:spPr>
                <a:xfrm flipH="1" flipV="1">
                  <a:off x="6592" y="3492"/>
                  <a:ext cx="1765" cy="980"/>
                </a:xfrm>
                <a:prstGeom prst="line">
                  <a:avLst/>
                </a:prstGeom>
                <a:ln w="349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triangle" w="med" len="med"/>
                </a:ln>
              </p:spPr>
            </p:sp>
          </p:grpSp>
          <p:grpSp>
            <p:nvGrpSpPr>
              <p:cNvPr id="6" name="组合 5"/>
              <p:cNvGrpSpPr/>
              <p:nvPr/>
            </p:nvGrpSpPr>
            <p:grpSpPr>
              <a:xfrm>
                <a:off x="7639" y="2335"/>
                <a:ext cx="716" cy="2163"/>
                <a:chOff x="7400" y="4435"/>
                <a:chExt cx="955" cy="2884"/>
              </a:xfrm>
            </p:grpSpPr>
            <p:sp>
              <p:nvSpPr>
                <p:cNvPr id="21" name="文本框 20"/>
                <p:cNvSpPr txBox="1"/>
                <p:nvPr/>
              </p:nvSpPr>
              <p:spPr>
                <a:xfrm>
                  <a:off x="7400" y="6353"/>
                  <a:ext cx="645" cy="96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zh-CN" sz="2400" b="1" i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0" name="直接连接符 19"/>
                <p:cNvSpPr/>
                <p:nvPr/>
              </p:nvSpPr>
              <p:spPr>
                <a:xfrm>
                  <a:off x="8354" y="4435"/>
                  <a:ext cx="1" cy="2833"/>
                </a:xfrm>
                <a:prstGeom prst="line">
                  <a:avLst/>
                </a:prstGeom>
                <a:ln w="349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triangle" w="med" len="med"/>
                </a:ln>
              </p:spPr>
            </p:sp>
          </p:grpSp>
          <p:sp>
            <p:nvSpPr>
              <p:cNvPr id="2" name="直接连接符 1"/>
              <p:cNvSpPr/>
              <p:nvPr/>
            </p:nvSpPr>
            <p:spPr>
              <a:xfrm rot="10800000" flipH="1" flipV="1">
                <a:off x="8357" y="2362"/>
                <a:ext cx="914" cy="528"/>
              </a:xfrm>
              <a:prstGeom prst="line">
                <a:avLst/>
              </a:prstGeom>
              <a:ln w="349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</p:sp>
          <p:sp>
            <p:nvSpPr>
              <p:cNvPr id="3" name="文本框 2"/>
              <p:cNvSpPr txBox="1"/>
              <p:nvPr/>
            </p:nvSpPr>
            <p:spPr>
              <a:xfrm rot="21482934">
                <a:off x="9174" y="800"/>
                <a:ext cx="45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</a:t>
                </a:r>
                <a:endParaRPr lang="en-US" altLang="zh-CN" sz="24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0" name="Text Box 25"/>
          <p:cNvSpPr txBox="1"/>
          <p:nvPr/>
        </p:nvSpPr>
        <p:spPr>
          <a:xfrm>
            <a:off x="5319712" y="1319821"/>
            <a:ext cx="12871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42" name="Text Box 25"/>
          <p:cNvSpPr txBox="1"/>
          <p:nvPr/>
        </p:nvSpPr>
        <p:spPr>
          <a:xfrm>
            <a:off x="3896995" y="1324604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617 L -0.283819 -0.26811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0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44033"/>
          <p:cNvSpPr>
            <a:spLocks noGrp="1"/>
          </p:cNvSpPr>
          <p:nvPr/>
        </p:nvSpPr>
        <p:spPr>
          <a:xfrm>
            <a:off x="2451502" y="1470910"/>
            <a:ext cx="4730750" cy="6381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不做功的情况有以下三种：</a:t>
            </a:r>
          </a:p>
        </p:txBody>
      </p:sp>
      <p:sp>
        <p:nvSpPr>
          <p:cNvPr id="44035" name="文本占位符 44034"/>
          <p:cNvSpPr>
            <a:spLocks noGrp="1"/>
          </p:cNvSpPr>
          <p:nvPr/>
        </p:nvSpPr>
        <p:spPr>
          <a:xfrm>
            <a:off x="584282" y="2192092"/>
            <a:ext cx="8341604" cy="343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5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2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3400"/>
              </a:lnSpc>
              <a:spcBef>
                <a:spcPts val="700"/>
              </a:spcBef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物体没有受到力的作用，由于惯性而通过一段距离。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即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F=0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，不劳无功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物体受到力的作用，但没有移动距离。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即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s=0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，劳而无功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物体受到某力的作用，但运动方向始终与该力方向垂直。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即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F⊥s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 劳而无功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8"/>
          <p:cNvGrpSpPr/>
          <p:nvPr/>
        </p:nvGrpSpPr>
        <p:grpSpPr bwMode="auto">
          <a:xfrm>
            <a:off x="2587943" y="1408086"/>
            <a:ext cx="1487805" cy="426720"/>
            <a:chOff x="2004695" y="686607"/>
            <a:chExt cx="1983740" cy="570436"/>
          </a:xfrm>
        </p:grpSpPr>
        <p:sp>
          <p:nvSpPr>
            <p:cNvPr id="16" name="圆角矩形 15"/>
            <p:cNvSpPr/>
            <p:nvPr/>
          </p:nvSpPr>
          <p:spPr>
            <a:xfrm>
              <a:off x="2005542" y="686607"/>
              <a:ext cx="1893147" cy="555157"/>
            </a:xfrm>
            <a:prstGeom prst="roundRect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00"/>
            </a:p>
          </p:txBody>
        </p: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2004695" y="740934"/>
              <a:ext cx="1983740" cy="5161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知识点 </a:t>
              </a:r>
              <a:r>
                <a:rPr lang="en-US" altLang="zh-CN" sz="2400" b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endParaRPr lang="zh-CN" altLang="en-US" sz="2400" b="1">
                <a:solidFill>
                  <a:sysClr val="window" lastClr="FFFF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4281170" y="1410970"/>
            <a:ext cx="15011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功的计算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5095" y="1999933"/>
            <a:ext cx="8946515" cy="1420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作用在物体上的力越大、物体在力的方向上移动的距离越大，力所做的功也就越多。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力学中，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功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等于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力与物体在力的方向上移动的距离的乘积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843270" y="3343244"/>
            <a:ext cx="2844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功＝力</a:t>
            </a:r>
            <a:r>
              <a:rPr lang="en-US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距离 </a:t>
            </a:r>
          </a:p>
        </p:txBody>
      </p:sp>
      <p:sp>
        <p:nvSpPr>
          <p:cNvPr id="49172" name="TextBox 2"/>
          <p:cNvSpPr/>
          <p:nvPr/>
        </p:nvSpPr>
        <p:spPr>
          <a:xfrm>
            <a:off x="4386898" y="3418205"/>
            <a:ext cx="1230313" cy="510281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公  式</a:t>
            </a:r>
          </a:p>
        </p:txBody>
      </p:sp>
      <p:sp>
        <p:nvSpPr>
          <p:cNvPr id="50185" name="Line 15"/>
          <p:cNvSpPr/>
          <p:nvPr/>
        </p:nvSpPr>
        <p:spPr>
          <a:xfrm flipH="1">
            <a:off x="7033101" y="4262278"/>
            <a:ext cx="74612" cy="503238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0186" name="Text Box 16"/>
          <p:cNvSpPr txBox="1"/>
          <p:nvPr/>
        </p:nvSpPr>
        <p:spPr>
          <a:xfrm>
            <a:off x="6423025" y="4743450"/>
            <a:ext cx="1294765" cy="46418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0800" rIns="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牛（</a:t>
            </a:r>
            <a:r>
              <a:rPr lang="en-US" altLang="zh-CN" sz="2400" b="1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50187" name="Line 17"/>
          <p:cNvSpPr/>
          <p:nvPr/>
        </p:nvSpPr>
        <p:spPr>
          <a:xfrm>
            <a:off x="7717790" y="4257152"/>
            <a:ext cx="360362" cy="611188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0188" name="Text Box 18"/>
          <p:cNvSpPr txBox="1"/>
          <p:nvPr/>
        </p:nvSpPr>
        <p:spPr>
          <a:xfrm>
            <a:off x="7528560" y="4801870"/>
            <a:ext cx="1404620" cy="405765"/>
          </a:xfrm>
          <a:prstGeom prst="rect">
            <a:avLst/>
          </a:prstGeom>
          <a:noFill/>
          <a:ln w="9525">
            <a:noFill/>
          </a:ln>
        </p:spPr>
        <p:txBody>
          <a:bodyPr wrap="square" lIns="18000" tIns="0" rIns="18000" bIns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米（</a:t>
            </a:r>
            <a:r>
              <a:rPr lang="en-US" altLang="zh-CN" sz="2400" b="1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50189" name="Text Box 20"/>
          <p:cNvSpPr txBox="1"/>
          <p:nvPr/>
        </p:nvSpPr>
        <p:spPr>
          <a:xfrm>
            <a:off x="4842353" y="4729480"/>
            <a:ext cx="1295400" cy="464185"/>
          </a:xfrm>
          <a:prstGeom prst="rect">
            <a:avLst/>
          </a:prstGeom>
          <a:noFill/>
          <a:ln w="9525">
            <a:noFill/>
          </a:ln>
        </p:spPr>
        <p:txBody>
          <a:bodyPr wrap="square" lIns="18000" tIns="10800" rIns="1800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焦耳（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50190" name="Line 22"/>
          <p:cNvSpPr/>
          <p:nvPr/>
        </p:nvSpPr>
        <p:spPr>
          <a:xfrm flipH="1">
            <a:off x="5704513" y="4253839"/>
            <a:ext cx="730553" cy="560230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" name="Text Box 24"/>
          <p:cNvSpPr txBox="1"/>
          <p:nvPr/>
        </p:nvSpPr>
        <p:spPr>
          <a:xfrm>
            <a:off x="5413375" y="5321935"/>
            <a:ext cx="29140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即：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J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N · m</a:t>
            </a:r>
          </a:p>
        </p:txBody>
      </p:sp>
      <p:sp>
        <p:nvSpPr>
          <p:cNvPr id="50195" name="文本框 50194"/>
          <p:cNvSpPr txBox="1"/>
          <p:nvPr/>
        </p:nvSpPr>
        <p:spPr>
          <a:xfrm>
            <a:off x="6081086" y="3803619"/>
            <a:ext cx="1657350" cy="460375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</a:rPr>
              <a:t>  </a:t>
            </a: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pitchFamily="18" charset="0"/>
              </a:rPr>
              <a:t>W  </a:t>
            </a:r>
            <a:r>
              <a:rPr lang="en-US" altLang="zh-CN" sz="2400" b="1">
                <a:solidFill>
                  <a:srgbClr val="CC0000"/>
                </a:solidFill>
                <a:latin typeface="Times New Roman" panose="02020603050405020304" pitchFamily="18" charset="0"/>
              </a:rPr>
              <a:t>=  </a:t>
            </a: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pitchFamily="18" charset="0"/>
              </a:rPr>
              <a:t>F s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177165" y="3929380"/>
            <a:ext cx="4104005" cy="1752600"/>
          </a:xfrm>
          <a:prstGeom prst="wedgeRoundRectCallout">
            <a:avLst>
              <a:gd name="adj1" fmla="val 95984"/>
              <a:gd name="adj2" fmla="val 3496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意义：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 N</a:t>
            </a:r>
            <a:r>
              <a:rPr lang="zh-CN" altLang="en-US" sz="28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的力使物体在力的方向上通过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 m</a:t>
            </a:r>
            <a:r>
              <a:rPr lang="zh-CN" altLang="en-US" sz="28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的距离时所做的功为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 J</a:t>
            </a:r>
            <a:r>
              <a:rPr lang="zh-CN" altLang="en-US" sz="28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172" grpId="0" bldLvl="0" animBg="1"/>
      <p:bldP spid="50186" grpId="0"/>
      <p:bldP spid="50188" grpId="0"/>
      <p:bldP spid="50189" grpId="0"/>
      <p:bldP spid="50195" grpId="0" bldLvl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2"/>
          <p:cNvSpPr txBox="1"/>
          <p:nvPr/>
        </p:nvSpPr>
        <p:spPr>
          <a:xfrm>
            <a:off x="191135" y="1573530"/>
            <a:ext cx="855789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例题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</a:rPr>
              <a:t>在平地上，用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</a:rPr>
              <a:t>50 N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</a:rPr>
              <a:t>的水平推力推动重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</a:rPr>
              <a:t>100 N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</a:rPr>
              <a:t>的车子，前进了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</a:rPr>
              <a:t>10 m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</a:rPr>
              <a:t>，推车子的小朋友做了多少功？如果把这个车子匀速举高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</a:rPr>
              <a:t>1.5 m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</a:rPr>
              <a:t>，他做了多少功？</a:t>
            </a:r>
          </a:p>
        </p:txBody>
      </p:sp>
      <p:sp>
        <p:nvSpPr>
          <p:cNvPr id="89103" name="Text Box 15"/>
          <p:cNvSpPr txBox="1"/>
          <p:nvPr/>
        </p:nvSpPr>
        <p:spPr>
          <a:xfrm>
            <a:off x="424815" y="4740910"/>
            <a:ext cx="6898774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解：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推车子做功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 baseline="-25000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 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Fs 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 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 m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500 J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举车子做功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400" b="1" baseline="-25000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＝ 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'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'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400" b="1" i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Gh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=100 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1.5 m</a:t>
            </a:r>
            <a:r>
              <a:rPr lang="zh-CN" altLang="en-US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400" b="1" dirty="0">
                <a:solidFill>
                  <a:srgbClr val="00080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150 J </a:t>
            </a:r>
            <a:endParaRPr lang="en-US" altLang="zh-CN" sz="2400" b="1" dirty="0">
              <a:solidFill>
                <a:srgbClr val="000808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8940" name="组合 38939"/>
          <p:cNvGrpSpPr/>
          <p:nvPr/>
        </p:nvGrpSpPr>
        <p:grpSpPr>
          <a:xfrm>
            <a:off x="7865110" y="3107055"/>
            <a:ext cx="757192" cy="975360"/>
            <a:chOff x="5103" y="1593"/>
            <a:chExt cx="700" cy="2019"/>
          </a:xfrm>
        </p:grpSpPr>
        <p:sp>
          <p:nvSpPr>
            <p:cNvPr id="38941" name="直接连接符 38940"/>
            <p:cNvSpPr/>
            <p:nvPr/>
          </p:nvSpPr>
          <p:spPr>
            <a:xfrm>
              <a:off x="5125" y="3612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42" name="直接连接符 38941"/>
            <p:cNvSpPr/>
            <p:nvPr/>
          </p:nvSpPr>
          <p:spPr>
            <a:xfrm>
              <a:off x="5103" y="1593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43" name="直接连接符 38942"/>
            <p:cNvSpPr/>
            <p:nvPr/>
          </p:nvSpPr>
          <p:spPr>
            <a:xfrm flipV="1">
              <a:off x="5239" y="1616"/>
              <a:ext cx="0" cy="195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38944" name="文本框 38943"/>
            <p:cNvSpPr txBox="1"/>
            <p:nvPr/>
          </p:nvSpPr>
          <p:spPr>
            <a:xfrm>
              <a:off x="5309" y="2188"/>
              <a:ext cx="494" cy="9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400" b="1" i="1">
                  <a:solidFill>
                    <a:srgbClr val="CC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'</a:t>
              </a:r>
              <a:endParaRPr lang="en-US" altLang="zh-CN" sz="2400" b="1" i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950" name="矩形 38949"/>
          <p:cNvSpPr/>
          <p:nvPr/>
        </p:nvSpPr>
        <p:spPr>
          <a:xfrm>
            <a:off x="7111365" y="4082415"/>
            <a:ext cx="721995" cy="40957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46" name="矩形 38945"/>
          <p:cNvSpPr/>
          <p:nvPr/>
        </p:nvSpPr>
        <p:spPr>
          <a:xfrm>
            <a:off x="7111365" y="4081145"/>
            <a:ext cx="721995" cy="41084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47" name="直接连接符 38946"/>
          <p:cNvSpPr/>
          <p:nvPr/>
        </p:nvSpPr>
        <p:spPr>
          <a:xfrm flipV="1">
            <a:off x="7484110" y="3237865"/>
            <a:ext cx="635" cy="1031875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headEnd type="oval" w="med" len="med"/>
            <a:tailEnd type="triangle" w="med" len="lg"/>
          </a:ln>
        </p:spPr>
      </p:sp>
      <p:sp>
        <p:nvSpPr>
          <p:cNvPr id="38948" name="文本框 38947"/>
          <p:cNvSpPr txBox="1"/>
          <p:nvPr/>
        </p:nvSpPr>
        <p:spPr>
          <a:xfrm>
            <a:off x="6707505" y="3358515"/>
            <a:ext cx="776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i="1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'</a:t>
            </a:r>
          </a:p>
        </p:txBody>
      </p:sp>
      <p:sp>
        <p:nvSpPr>
          <p:cNvPr id="38975" name="直接连接符 38974"/>
          <p:cNvSpPr/>
          <p:nvPr/>
        </p:nvSpPr>
        <p:spPr>
          <a:xfrm>
            <a:off x="866140" y="4116070"/>
            <a:ext cx="3673475" cy="0"/>
          </a:xfrm>
          <a:prstGeom prst="line">
            <a:avLst/>
          </a:prstGeom>
          <a:ln w="38100" cap="flat" cmpd="sng">
            <a:solidFill>
              <a:srgbClr val="5F5F5F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38976" name="组合 38975"/>
          <p:cNvGrpSpPr/>
          <p:nvPr/>
        </p:nvGrpSpPr>
        <p:grpSpPr>
          <a:xfrm>
            <a:off x="2040890" y="4020185"/>
            <a:ext cx="1130300" cy="720956"/>
            <a:chOff x="3266" y="3317"/>
            <a:chExt cx="1360" cy="502"/>
          </a:xfrm>
        </p:grpSpPr>
        <p:sp>
          <p:nvSpPr>
            <p:cNvPr id="38977" name="直接连接符 38976"/>
            <p:cNvSpPr/>
            <p:nvPr/>
          </p:nvSpPr>
          <p:spPr>
            <a:xfrm>
              <a:off x="3266" y="3339"/>
              <a:ext cx="0" cy="295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78" name="直接连接符 38977"/>
            <p:cNvSpPr/>
            <p:nvPr/>
          </p:nvSpPr>
          <p:spPr>
            <a:xfrm>
              <a:off x="4626" y="3317"/>
              <a:ext cx="0" cy="272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79" name="直接连接符 38978"/>
            <p:cNvSpPr/>
            <p:nvPr/>
          </p:nvSpPr>
          <p:spPr>
            <a:xfrm>
              <a:off x="3288" y="3498"/>
              <a:ext cx="1338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38980" name="文本框 38979"/>
            <p:cNvSpPr txBox="1"/>
            <p:nvPr/>
          </p:nvSpPr>
          <p:spPr>
            <a:xfrm>
              <a:off x="3288" y="3498"/>
              <a:ext cx="1284" cy="3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400" b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=10m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18235" y="3399790"/>
            <a:ext cx="940435" cy="716280"/>
            <a:chOff x="2335" y="2251"/>
            <a:chExt cx="726" cy="499"/>
          </a:xfrm>
        </p:grpSpPr>
        <p:sp>
          <p:nvSpPr>
            <p:cNvPr id="10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800" b="1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1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12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1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8981" name="组合 38980"/>
          <p:cNvGrpSpPr/>
          <p:nvPr/>
        </p:nvGrpSpPr>
        <p:grpSpPr>
          <a:xfrm>
            <a:off x="1600835" y="3107055"/>
            <a:ext cx="1704433" cy="552450"/>
            <a:chOff x="3266" y="2591"/>
            <a:chExt cx="1315" cy="385"/>
          </a:xfrm>
        </p:grpSpPr>
        <p:sp>
          <p:nvSpPr>
            <p:cNvPr id="38982" name="直接连接符 38981"/>
            <p:cNvSpPr/>
            <p:nvPr/>
          </p:nvSpPr>
          <p:spPr>
            <a:xfrm rot="5400000" flipV="1">
              <a:off x="3595" y="2647"/>
              <a:ext cx="0" cy="658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headEnd type="oval" w="med" len="med"/>
              <a:tailEnd type="triangle" w="med" len="lg"/>
            </a:ln>
          </p:spPr>
        </p:sp>
        <p:sp>
          <p:nvSpPr>
            <p:cNvPr id="38983" name="文本框 38982"/>
            <p:cNvSpPr txBox="1"/>
            <p:nvPr/>
          </p:nvSpPr>
          <p:spPr>
            <a:xfrm>
              <a:off x="3651" y="2591"/>
              <a:ext cx="930" cy="3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2400" b="1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=50N</a:t>
              </a:r>
            </a:p>
          </p:txBody>
        </p:sp>
      </p:grpSp>
      <p:grpSp>
        <p:nvGrpSpPr>
          <p:cNvPr id="38967" name="组合 38966"/>
          <p:cNvGrpSpPr/>
          <p:nvPr/>
        </p:nvGrpSpPr>
        <p:grpSpPr>
          <a:xfrm>
            <a:off x="1118870" y="3399790"/>
            <a:ext cx="940435" cy="716280"/>
            <a:chOff x="2335" y="2251"/>
            <a:chExt cx="726" cy="499"/>
          </a:xfrm>
        </p:grpSpPr>
        <p:sp>
          <p:nvSpPr>
            <p:cNvPr id="38968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8969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8970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1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8972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973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4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" name="直接连接符 13"/>
          <p:cNvSpPr/>
          <p:nvPr/>
        </p:nvSpPr>
        <p:spPr>
          <a:xfrm rot="10800000" flipV="1">
            <a:off x="7484745" y="4279900"/>
            <a:ext cx="635" cy="1031875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headEnd type="oval" w="med" len="med"/>
            <a:tailEnd type="triangle" w="med" len="lg"/>
          </a:ln>
        </p:spPr>
      </p:sp>
      <p:sp>
        <p:nvSpPr>
          <p:cNvPr id="19" name="文本框 18"/>
          <p:cNvSpPr txBox="1"/>
          <p:nvPr/>
        </p:nvSpPr>
        <p:spPr>
          <a:xfrm>
            <a:off x="7485380" y="4740910"/>
            <a:ext cx="776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endParaRPr lang="en-US" altLang="zh-CN" sz="2400" b="1" i="1">
              <a:solidFill>
                <a:srgbClr val="CC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2639 0.000000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8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8 0.000000 L 0.121875 0.00061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38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6" dur="20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8" dur="2000" fill="hold"/>
                                        <p:tgtEl>
                                          <p:spTgt spid="38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30" dur="20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89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50" grpId="0" bldLvl="0" animBg="1"/>
      <p:bldP spid="38946" grpId="0" bldLvl="0" animBg="1"/>
      <p:bldP spid="3894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484" y="1896021"/>
            <a:ext cx="9031605" cy="39693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（2018•长沙）下列关于功的说法正确的是（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A．小明用力推发生故障的汽车而未推动时，推力对汽车做了功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B．吊车吊着重物沿水平方向匀速运动一段距离时，吊车的拉力对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重物做了功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C．足球在水平地面上滚动一段距离时，重力对足球做了功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D．举重运动员从地面将杠铃举起的过程中，举重运动员对杠铃做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了功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652192" y="2021001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918585" y="3650394"/>
            <a:ext cx="4018915" cy="46037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力与移动方向垂直，不做功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97835" y="2555870"/>
            <a:ext cx="906834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66352" y="3108099"/>
            <a:ext cx="2704465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2585" y="4197654"/>
            <a:ext cx="2186305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78792" y="4197653"/>
            <a:ext cx="603568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57952" y="3108098"/>
            <a:ext cx="567690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36165" y="5318856"/>
            <a:ext cx="6352540" cy="46037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杠铃在力的方向上移动了距离，运动员做了功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111605" y="4741919"/>
            <a:ext cx="1586230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182360" y="2555870"/>
            <a:ext cx="2575746" cy="46037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不动不做功</a:t>
            </a:r>
          </a:p>
        </p:txBody>
      </p:sp>
      <p:grpSp>
        <p:nvGrpSpPr>
          <p:cNvPr id="27" name="组合 3"/>
          <p:cNvGrpSpPr/>
          <p:nvPr/>
        </p:nvGrpSpPr>
        <p:grpSpPr bwMode="auto">
          <a:xfrm>
            <a:off x="3371850" y="1392029"/>
            <a:ext cx="1879997" cy="474345"/>
            <a:chOff x="497257" y="753279"/>
            <a:chExt cx="1881032" cy="475146"/>
          </a:xfrm>
        </p:grpSpPr>
        <p:grpSp>
          <p:nvGrpSpPr>
            <p:cNvPr id="28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0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9" grpId="0" bldLvl="0" animBg="1"/>
      <p:bldP spid="17" grpId="0" bldLvl="0" animBg="1"/>
      <p:bldP spid="25" grpId="0" bldLvl="0" animBg="1"/>
      <p:bldP spid="26" grpId="0" bldLvl="0" animBg="1"/>
      <p:bldP spid="26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0970" y="1888490"/>
            <a:ext cx="886142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84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（德州中考）用弹簧测力计沿水平方向两次拉着同一物体在同一水平面上运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动，两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次运动的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-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图象分别如图中的①②所示。其对应的弹簧测力计示数分别为</a:t>
            </a:r>
            <a:r>
              <a:rPr lang="zh-CN" altLang="en-US" sz="2400" b="1" i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i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2，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相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同时间内所做的功分别为</a:t>
            </a:r>
            <a:r>
              <a:rPr lang="zh-CN" altLang="en-US" sz="2400" b="1" i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i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它们的关系正确的是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　　)</a:t>
            </a: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&lt;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&lt;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&lt;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75087" y="3225634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1086" name="11108.EPS" descr="id:2147516502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81" y="3902663"/>
            <a:ext cx="2239173" cy="196222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7891" y="2439414"/>
            <a:ext cx="2484976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8" name="圆角矩形标注 7"/>
          <p:cNvSpPr/>
          <p:nvPr/>
        </p:nvSpPr>
        <p:spPr>
          <a:xfrm>
            <a:off x="6739255" y="1398082"/>
            <a:ext cx="2007235" cy="457200"/>
          </a:xfrm>
          <a:prstGeom prst="wedgeRoundRectCallout">
            <a:avLst>
              <a:gd name="adj1" fmla="val -264817"/>
              <a:gd name="adj2" fmla="val 175522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摩擦力不变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6471920" y="3556635"/>
            <a:ext cx="2007870" cy="711200"/>
          </a:xfrm>
          <a:prstGeom prst="wedgeRoundRectCallout">
            <a:avLst>
              <a:gd name="adj1" fmla="val -77640"/>
              <a:gd name="adj2" fmla="val 10196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两次均作匀速直线运动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024052" y="4761230"/>
            <a:ext cx="143764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因此</a:t>
            </a:r>
            <a:r>
              <a:rPr lang="zh-CN" altLang="en-US" sz="2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0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0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000" b="1"/>
          </a:p>
        </p:txBody>
      </p:sp>
      <p:sp>
        <p:nvSpPr>
          <p:cNvPr id="18" name="文本框 17"/>
          <p:cNvSpPr txBox="1"/>
          <p:nvPr/>
        </p:nvSpPr>
        <p:spPr>
          <a:xfrm>
            <a:off x="5683644" y="2944593"/>
            <a:ext cx="1496341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9" name="圆角矩形标注 18"/>
          <p:cNvSpPr/>
          <p:nvPr/>
        </p:nvSpPr>
        <p:spPr>
          <a:xfrm>
            <a:off x="3427425" y="3902663"/>
            <a:ext cx="979805" cy="470535"/>
          </a:xfrm>
          <a:prstGeom prst="wedgeRoundRectCallout">
            <a:avLst>
              <a:gd name="adj1" fmla="val 129861"/>
              <a:gd name="adj2" fmla="val 174757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40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195" name="文本框 50194"/>
          <p:cNvSpPr txBox="1"/>
          <p:nvPr/>
        </p:nvSpPr>
        <p:spPr>
          <a:xfrm>
            <a:off x="2840411" y="4626249"/>
            <a:ext cx="1593215" cy="860425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CC0000"/>
                </a:solidFill>
                <a:latin typeface="Times New Roman" panose="02020603050405020304" pitchFamily="18" charset="0"/>
              </a:rPr>
              <a:t>由</a:t>
            </a:r>
            <a:r>
              <a:rPr lang="en-US" altLang="zh-CN" sz="2000" b="1" i="1">
                <a:solidFill>
                  <a:srgbClr val="CC0000"/>
                </a:solidFill>
                <a:latin typeface="Times New Roman" panose="02020603050405020304" pitchFamily="18" charset="0"/>
              </a:rPr>
              <a:t>W</a:t>
            </a:r>
            <a:r>
              <a:rPr lang="en-US" altLang="zh-CN" sz="2000" b="1">
                <a:solidFill>
                  <a:srgbClr val="CC0000"/>
                </a:solidFill>
                <a:latin typeface="Times New Roman" panose="02020603050405020304" pitchFamily="18" charset="0"/>
              </a:rPr>
              <a:t>=</a:t>
            </a:r>
            <a:r>
              <a:rPr lang="en-US" altLang="zh-CN" sz="2000" b="1" i="1">
                <a:solidFill>
                  <a:srgbClr val="CC0000"/>
                </a:solidFill>
                <a:latin typeface="Times New Roman" panose="02020603050405020304" pitchFamily="18" charset="0"/>
              </a:rPr>
              <a:t>Fs</a:t>
            </a:r>
          </a:p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CC0000"/>
                </a:solidFill>
                <a:latin typeface="Times New Roman" panose="02020603050405020304" pitchFamily="18" charset="0"/>
              </a:rPr>
              <a:t>可知</a:t>
            </a:r>
            <a:r>
              <a:rPr lang="zh-CN" altLang="en-US" sz="2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0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zh-CN" altLang="en-US" sz="20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0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000" b="1" i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1" name="组合 3"/>
          <p:cNvGrpSpPr/>
          <p:nvPr/>
        </p:nvGrpSpPr>
        <p:grpSpPr bwMode="auto">
          <a:xfrm>
            <a:off x="3371850" y="1417196"/>
            <a:ext cx="1879997" cy="474345"/>
            <a:chOff x="497257" y="753279"/>
            <a:chExt cx="1881032" cy="475146"/>
          </a:xfrm>
        </p:grpSpPr>
        <p:grpSp>
          <p:nvGrpSpPr>
            <p:cNvPr id="32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4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3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01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ldLvl="0" animBg="1"/>
      <p:bldP spid="8" grpId="0" bldLvl="0" animBg="1"/>
      <p:bldP spid="9" grpId="0" bldLvl="0" animBg="1"/>
      <p:bldP spid="10" grpId="0" bldLvl="0" animBg="1"/>
      <p:bldP spid="18" grpId="0" bldLvl="0" animBg="1"/>
      <p:bldP spid="19" grpId="0" bldLvl="0" animBg="1"/>
      <p:bldP spid="5019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35366" y="2199268"/>
            <a:ext cx="887476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下列有关力做功的说法中正确的是 </a:t>
            </a:r>
            <a:r>
              <a:rPr 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用水平力推着购物车前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进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推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车的力做了功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把水桶从地面上提起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来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提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水桶的力没有做功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书静止在水平桌面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上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书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受到的支持力做了功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挂钩上的书包静止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书</a:t>
            </a:r>
            <a:r>
              <a:rPr 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包受到的拉力做了功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99328" y="2199268"/>
            <a:ext cx="44005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32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33" name="缺角矩形 3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4" name="缺角矩形 3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5" name="缺角矩形 3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6" name="缺角矩形 3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7" name="缺角矩形 3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8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3205" y="1973580"/>
            <a:ext cx="8874760" cy="3731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下列关于物体做功多少的讨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论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正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确的是 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对物体施加的力越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功越多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物体移动的距离越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长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功越多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对物体施加一定的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体移动的距离越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长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功一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定</a:t>
            </a:r>
            <a:r>
              <a:rPr lang="en-US" alt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indent="0" fontAlgn="auto">
              <a:lnSpc>
                <a:spcPct val="130000"/>
              </a:lnSpc>
            </a:pP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越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多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30000"/>
              </a:lnSpc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对物体施加一定的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体在力的方向上移动的距离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越</a:t>
            </a:r>
            <a:endParaRPr lang="en-US" altLang="zh-CN" sz="2600" b="1" dirty="0" smtClean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30000"/>
              </a:lnSpc>
            </a:pP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长</a:t>
            </a:r>
            <a:r>
              <a:rPr lang="zh-CN" alt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做</a:t>
            </a:r>
            <a:r>
              <a:rPr 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功一定越多</a:t>
            </a:r>
            <a:endParaRPr lang="zh-CN" altLang="en-US" sz="26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69967" y="1901391"/>
            <a:ext cx="42227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2" name="缺角矩形 11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5890" y="3279140"/>
            <a:ext cx="8804910" cy="2676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用叉车搬运货物时，叉车把货物从地面提升到一定的高度。叉车用力托起货物，使货物在这个力的方向上发生了位置的移动。我们看到了叉车工作的成效。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推土机推土,对土有力的作用,使土被推到远处,我们看到了推土机工作的成效。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可见,机械在工作时可以产生相应的“成效”,那么在物理学中,怎么描述这种成效呢?</a:t>
            </a:r>
          </a:p>
        </p:txBody>
      </p:sp>
      <p:pic>
        <p:nvPicPr>
          <p:cNvPr id="17" name="图片 16" descr="timg 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685" y="1481455"/>
            <a:ext cx="2843530" cy="17024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" y="1481455"/>
            <a:ext cx="3175701" cy="1786332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8130" y="2142490"/>
            <a:ext cx="8587740" cy="3194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一个足球运动员用100 N的力踢一个重为5 N的足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球，球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离脚后在水平草地上向前滚了40 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m，在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球滚动过程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中，运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动员对足球做的功为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　　)</a:t>
            </a:r>
          </a:p>
          <a:p>
            <a:pPr fontAlgn="auto">
              <a:lnSpc>
                <a:spcPts val="484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500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　                            	        B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200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　 	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700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　	                                       D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35909" y="3368331"/>
            <a:ext cx="44005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2" name="缺角矩形 11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2593" y="2058637"/>
            <a:ext cx="8782526" cy="24917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小明将掉在地面上的物理书捡起来放在课桌上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他对课本所做的功最接近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　　)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0.02 J　　	                                               B. 0.2 J	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2 J　　	                                               D. 20 J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81277" y="2809217"/>
            <a:ext cx="4210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3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4" name="缺角矩形 13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9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125" y="2042749"/>
            <a:ext cx="8892540" cy="33229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5.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小明放学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后，背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着重40 N的书包沿水平路面走了200 m。又登上大约10 m高的四楼才回到家。则他在回家过程中对书包所做的功为（       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	                                                       B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400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	    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2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000 J	                                             D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2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400 J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319065" y="3474554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8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9" name="缺角矩形 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缺角矩形 1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65" y="1948815"/>
            <a:ext cx="9055100" cy="1938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华根据自己的腿长和步距画出了如图所示的步行示意图，对步行时重心的变化进行了分析，当两脚一前一后着地时重心降低，而单脚着地迈步时重心升高，因此每走一步都要克服重力做功。如果小华的质量为50kg，根据图中小华测量的有关数据，计算他每走一步克服重力所做的功（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取10N/kg）。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780" y="3705225"/>
            <a:ext cx="2064385" cy="21234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127" y="3965942"/>
            <a:ext cx="6180455" cy="1938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解：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重心升高的高度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=65cm-</a:t>
            </a: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=5cm=0.05m；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克服重力做的功为   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mgh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=50kg×10N/kg×0.05m=25J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34317" y="4038867"/>
          <a:ext cx="2679056" cy="42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4" imgW="53340000" imgH="8534400" progId="Equation.DSMT4">
                  <p:embed/>
                </p:oleObj>
              </mc:Choice>
              <mc:Fallback>
                <p:oleObj name="Equation" r:id="rId4" imgW="53340000" imgH="85344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34317" y="4038867"/>
                        <a:ext cx="2679056" cy="42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24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2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4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5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11107a.EPS" descr="id:2147516458;FounderCES"/>
          <p:cNvPicPr>
            <a:picLocks noChangeAspect="1"/>
          </p:cNvPicPr>
          <p:nvPr/>
        </p:nvPicPr>
        <p:blipFill>
          <a:blip r:embed="rId2"/>
          <a:srcRect l="10955" r="9184"/>
          <a:stretch>
            <a:fillRect/>
          </a:stretch>
        </p:blipFill>
        <p:spPr>
          <a:xfrm>
            <a:off x="290830" y="2038350"/>
            <a:ext cx="8508365" cy="262509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8765" y="2008943"/>
            <a:ext cx="8929124" cy="3283208"/>
            <a:chOff x="508490" y="1176860"/>
            <a:chExt cx="8929124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29" y="2383605"/>
              <a:ext cx="512088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471805" y="3658870"/>
            <a:ext cx="7736840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结合实例理解</a:t>
            </a:r>
            <a:r>
              <a:rPr lang="zh-CN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机械</a:t>
            </a:r>
            <a:r>
              <a:rPr lang="zh-CN" altLang="en-US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能和</a:t>
            </a:r>
            <a:r>
              <a:rPr lang="zh-CN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功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的概念</a:t>
            </a:r>
            <a:r>
              <a:rPr lang="zh-CN" altLang="en-US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理解做功的两个必要因素；能用生活、生产中的实例</a:t>
            </a:r>
            <a:r>
              <a:rPr lang="zh-CN" altLang="en-US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解释功的含义；会利用</a:t>
            </a:r>
            <a:r>
              <a:rPr lang="zh-CN" altLang="zh-CN" sz="2600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zh-CN" sz="2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zh-CN" sz="2600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Fs</a:t>
            </a:r>
            <a:r>
              <a:rPr lang="zh-CN" altLang="zh-CN" sz="2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及其变形公式进行简单的计算。</a:t>
            </a:r>
            <a:endParaRPr kumimoji="0" lang="zh-CN" altLang="zh-CN" sz="2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1814830"/>
            <a:ext cx="7370445" cy="1521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通过思考和讨论，判断在什么情况下力对物体做了功，在什么情况下没有做功</a:t>
            </a: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；学会从物理现象中归纳简单的物理规律。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68600" y="1421130"/>
            <a:ext cx="3480435" cy="463550"/>
            <a:chOff x="4360" y="888"/>
            <a:chExt cx="5481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2815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力学中的功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335010" y="1782445"/>
            <a:ext cx="288925" cy="2087563"/>
            <a:chOff x="2154" y="2024"/>
            <a:chExt cx="182" cy="1315"/>
          </a:xfrm>
        </p:grpSpPr>
        <p:sp>
          <p:nvSpPr>
            <p:cNvPr id="26" name="直接连接符 25"/>
            <p:cNvSpPr/>
            <p:nvPr/>
          </p:nvSpPr>
          <p:spPr>
            <a:xfrm>
              <a:off x="2154" y="3339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" name="直接连接符 26"/>
            <p:cNvSpPr/>
            <p:nvPr/>
          </p:nvSpPr>
          <p:spPr>
            <a:xfrm>
              <a:off x="2154" y="2024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8" name="直接连接符 27"/>
            <p:cNvSpPr/>
            <p:nvPr/>
          </p:nvSpPr>
          <p:spPr>
            <a:xfrm>
              <a:off x="2245" y="2024"/>
              <a:ext cx="0" cy="54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9" name="直接连接符 28"/>
            <p:cNvSpPr/>
            <p:nvPr/>
          </p:nvSpPr>
          <p:spPr>
            <a:xfrm>
              <a:off x="2245" y="2886"/>
              <a:ext cx="0" cy="45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0" name="文本框 29"/>
            <p:cNvSpPr txBox="1"/>
            <p:nvPr/>
          </p:nvSpPr>
          <p:spPr>
            <a:xfrm>
              <a:off x="2154" y="2568"/>
              <a:ext cx="18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31" name="矩形 30"/>
          <p:cNvSpPr/>
          <p:nvPr/>
        </p:nvSpPr>
        <p:spPr>
          <a:xfrm>
            <a:off x="7111048" y="3870008"/>
            <a:ext cx="1223962" cy="865187"/>
          </a:xfrm>
          <a:prstGeom prst="rect">
            <a:avLst/>
          </a:prstGeom>
          <a:noFill/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111048" y="2890520"/>
            <a:ext cx="1225550" cy="1844675"/>
            <a:chOff x="748" y="2586"/>
            <a:chExt cx="772" cy="1162"/>
          </a:xfrm>
        </p:grpSpPr>
        <p:grpSp>
          <p:nvGrpSpPr>
            <p:cNvPr id="33" name="组合 32"/>
            <p:cNvGrpSpPr/>
            <p:nvPr/>
          </p:nvGrpSpPr>
          <p:grpSpPr>
            <a:xfrm>
              <a:off x="748" y="2586"/>
              <a:ext cx="772" cy="1162"/>
              <a:chOff x="1383" y="2722"/>
              <a:chExt cx="772" cy="1162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383" y="3339"/>
                <a:ext cx="772" cy="545"/>
              </a:xfrm>
              <a:prstGeom prst="rect">
                <a:avLst/>
              </a:prstGeom>
              <a:solidFill>
                <a:srgbClr val="CC99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直接连接符 34"/>
              <p:cNvSpPr/>
              <p:nvPr/>
            </p:nvSpPr>
            <p:spPr>
              <a:xfrm flipV="1">
                <a:off x="1791" y="2886"/>
                <a:ext cx="0" cy="453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6" name="文本框 35"/>
              <p:cNvSpPr txBox="1"/>
              <p:nvPr/>
            </p:nvSpPr>
            <p:spPr>
              <a:xfrm>
                <a:off x="1463" y="2722"/>
                <a:ext cx="181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930" y="3339"/>
              <a:ext cx="45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25730" y="2188845"/>
            <a:ext cx="6820354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在叉车举高货物的过程中，货物受到一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向上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力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作用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39" name="下箭头 38"/>
          <p:cNvSpPr/>
          <p:nvPr/>
        </p:nvSpPr>
        <p:spPr>
          <a:xfrm>
            <a:off x="3389152" y="3985895"/>
            <a:ext cx="518638" cy="749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640397" y="4833937"/>
            <a:ext cx="567753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物理学中就说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叉车托起货物的力做了功。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850380" y="4940935"/>
            <a:ext cx="204343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物体在力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方向上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移动距离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7132" y="2723753"/>
            <a:ext cx="66884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            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并且这个力的作用下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，向上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移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动了一段距离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endParaRPr lang="zh-CN" altLang="en-US" sz="24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1702989" y="3382284"/>
            <a:ext cx="52666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力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作用的成效体现在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物体被举高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了。</a:t>
            </a:r>
            <a:endParaRPr lang="zh-CN" altLang="en-US" sz="2400" b="1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185E-6 L 5.55556E-7 -0.30404 " pathEditMode="relative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allAtOnce" bldLvl="0" animBg="1"/>
      <p:bldP spid="39" grpId="0" bldLvl="0" animBg="1"/>
      <p:bldP spid="40" grpId="0" bldLvl="0" animBg="1"/>
      <p:bldP spid="41" grpId="0" bldLvl="0" animBg="1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9" name="矩形 25638"/>
          <p:cNvSpPr/>
          <p:nvPr/>
        </p:nvSpPr>
        <p:spPr>
          <a:xfrm>
            <a:off x="1874838" y="2653983"/>
            <a:ext cx="3743325" cy="73025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644" name="组合 25643"/>
          <p:cNvGrpSpPr/>
          <p:nvPr/>
        </p:nvGrpSpPr>
        <p:grpSpPr>
          <a:xfrm>
            <a:off x="3386138" y="2727008"/>
            <a:ext cx="2089150" cy="584199"/>
            <a:chOff x="1519" y="1344"/>
            <a:chExt cx="1316" cy="368"/>
          </a:xfrm>
        </p:grpSpPr>
        <p:sp>
          <p:nvSpPr>
            <p:cNvPr id="25645" name="直接连接符 25644"/>
            <p:cNvSpPr/>
            <p:nvPr/>
          </p:nvSpPr>
          <p:spPr>
            <a:xfrm>
              <a:off x="1519" y="1389"/>
              <a:ext cx="0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6" name="直接连接符 25645"/>
            <p:cNvSpPr/>
            <p:nvPr/>
          </p:nvSpPr>
          <p:spPr>
            <a:xfrm>
              <a:off x="2835" y="1389"/>
              <a:ext cx="0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7" name="直接连接符 25646"/>
            <p:cNvSpPr/>
            <p:nvPr/>
          </p:nvSpPr>
          <p:spPr>
            <a:xfrm>
              <a:off x="1519" y="1480"/>
              <a:ext cx="45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8" name="直接连接符 25647"/>
            <p:cNvSpPr/>
            <p:nvPr/>
          </p:nvSpPr>
          <p:spPr>
            <a:xfrm>
              <a:off x="2290" y="1480"/>
              <a:ext cx="54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5649" name="文本框 25648"/>
            <p:cNvSpPr txBox="1"/>
            <p:nvPr/>
          </p:nvSpPr>
          <p:spPr>
            <a:xfrm>
              <a:off x="2064" y="1344"/>
              <a:ext cx="40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25660" name="矩形 25659"/>
          <p:cNvSpPr/>
          <p:nvPr/>
        </p:nvSpPr>
        <p:spPr>
          <a:xfrm>
            <a:off x="2306638" y="1861820"/>
            <a:ext cx="1081087" cy="792163"/>
          </a:xfrm>
          <a:prstGeom prst="rect">
            <a:avLst/>
          </a:prstGeom>
          <a:noFill/>
          <a:ln w="9525" cap="rnd" cmpd="sng">
            <a:solidFill>
              <a:schemeClr val="tx1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668" name="组合 25667"/>
          <p:cNvGrpSpPr/>
          <p:nvPr/>
        </p:nvGrpSpPr>
        <p:grpSpPr>
          <a:xfrm>
            <a:off x="2306638" y="1637982"/>
            <a:ext cx="1944687" cy="1023938"/>
            <a:chOff x="612" y="1475"/>
            <a:chExt cx="1225" cy="645"/>
          </a:xfrm>
        </p:grpSpPr>
        <p:grpSp>
          <p:nvGrpSpPr>
            <p:cNvPr id="25640" name="组合 25639"/>
            <p:cNvGrpSpPr/>
            <p:nvPr/>
          </p:nvGrpSpPr>
          <p:grpSpPr>
            <a:xfrm>
              <a:off x="612" y="1475"/>
              <a:ext cx="1225" cy="640"/>
              <a:chOff x="839" y="658"/>
              <a:chExt cx="1225" cy="640"/>
            </a:xfrm>
          </p:grpSpPr>
          <p:sp>
            <p:nvSpPr>
              <p:cNvPr id="25641" name="矩形 25640"/>
              <p:cNvSpPr/>
              <p:nvPr/>
            </p:nvSpPr>
            <p:spPr>
              <a:xfrm>
                <a:off x="839" y="799"/>
                <a:ext cx="680" cy="499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32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42" name="直接连接符 25641"/>
              <p:cNvSpPr/>
              <p:nvPr/>
            </p:nvSpPr>
            <p:spPr>
              <a:xfrm>
                <a:off x="1519" y="1026"/>
                <a:ext cx="499" cy="0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25643" name="文本框 25642"/>
              <p:cNvSpPr txBox="1"/>
              <p:nvPr/>
            </p:nvSpPr>
            <p:spPr>
              <a:xfrm>
                <a:off x="1882" y="658"/>
                <a:ext cx="182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</a:p>
            </p:txBody>
          </p:sp>
        </p:grpSp>
        <p:sp>
          <p:nvSpPr>
            <p:cNvPr id="25667" name="文本框 25666"/>
            <p:cNvSpPr txBox="1"/>
            <p:nvPr/>
          </p:nvSpPr>
          <p:spPr>
            <a:xfrm>
              <a:off x="657" y="1752"/>
              <a:ext cx="54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zh-CN" sz="3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6525260" y="2221865"/>
            <a:ext cx="204343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物体在力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方向上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移动距离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040765" y="3199130"/>
            <a:ext cx="7608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物体在水平拉力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的作用下沿水平桌面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移动了一段距离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39" name="下箭头 38"/>
          <p:cNvSpPr/>
          <p:nvPr/>
        </p:nvSpPr>
        <p:spPr>
          <a:xfrm>
            <a:off x="4258310" y="4398010"/>
            <a:ext cx="635000" cy="749300"/>
          </a:xfrm>
          <a:prstGeom prst="down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1733550" y="5173345"/>
            <a:ext cx="5677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物理学中就说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拉动物体的力做了功。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2896" y="3869001"/>
            <a:ext cx="7063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力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作用的成效体现在物体被移动了。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2948E-6 L 0.2283 -3.294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25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5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5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38" grpId="0" bldLvl="0" animBg="1"/>
      <p:bldP spid="39" grpId="0" bldLvl="0" animBg="1"/>
      <p:bldP spid="40" grpId="0" bldLvl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6626"/>
          <p:cNvSpPr>
            <a:spLocks noGrp="1"/>
          </p:cNvSpPr>
          <p:nvPr/>
        </p:nvSpPr>
        <p:spPr>
          <a:xfrm>
            <a:off x="279400" y="1924050"/>
            <a:ext cx="5855335" cy="18173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  <a:defRPr sz="3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  <a:lvl2pPr marL="669925" lvl="1" indent="-3251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B812F"/>
              </a:buClr>
              <a:buSzPct val="60000"/>
              <a:buFont typeface="Wingdings" panose="05000000000000000000" pitchFamily="2" charset="2"/>
              <a:buChar char="q"/>
              <a:defRPr sz="26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1022350" lvl="2" indent="-3505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  <a:defRPr sz="22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39850" lvl="3" indent="-31559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panose="05000000000000000000" pitchFamily="2" charset="2"/>
              <a:buChar char="q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681480" lvl="4" indent="-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b="1" dirty="0"/>
              <a:t>通常而言，如果</a:t>
            </a:r>
            <a:r>
              <a:rPr lang="zh-CN" altLang="en-US" sz="2400" b="1" dirty="0">
                <a:solidFill>
                  <a:srgbClr val="0000FF"/>
                </a:solidFill>
              </a:rPr>
              <a:t>一个力</a:t>
            </a:r>
            <a:r>
              <a:rPr lang="zh-CN" altLang="en-US" sz="2400" b="1" dirty="0"/>
              <a:t>作用在物体上，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b="1" dirty="0">
                <a:solidFill>
                  <a:srgbClr val="0000FF"/>
                </a:solidFill>
              </a:rPr>
              <a:t>物体在这个力的方向移动了一段距离</a:t>
            </a:r>
            <a:r>
              <a:rPr lang="zh-CN" altLang="en-US" sz="2400" b="1" dirty="0"/>
              <a:t>，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b="1" dirty="0"/>
              <a:t>我们就说</a:t>
            </a:r>
            <a:r>
              <a:rPr lang="zh-CN" altLang="en-US" sz="2400" b="1" dirty="0">
                <a:solidFill>
                  <a:srgbClr val="0000FF"/>
                </a:solidFill>
              </a:rPr>
              <a:t>这个力</a:t>
            </a:r>
            <a:r>
              <a:rPr lang="zh-CN" altLang="en-US" sz="2400" b="1" dirty="0"/>
              <a:t>对物体做了</a:t>
            </a:r>
            <a:r>
              <a:rPr lang="zh-CN" altLang="en-US" sz="2400" b="1" dirty="0">
                <a:solidFill>
                  <a:srgbClr val="FF0000"/>
                </a:solidFill>
              </a:rPr>
              <a:t>功</a:t>
            </a:r>
            <a:r>
              <a:rPr lang="zh-CN" altLang="en-US" sz="2400" b="1" dirty="0"/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608648" y="4932045"/>
            <a:ext cx="3743325" cy="73025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119948" y="5005070"/>
            <a:ext cx="2089150" cy="584201"/>
            <a:chOff x="1519" y="1344"/>
            <a:chExt cx="1316" cy="368"/>
          </a:xfrm>
        </p:grpSpPr>
        <p:sp>
          <p:nvSpPr>
            <p:cNvPr id="5" name="直接连接符 4"/>
            <p:cNvSpPr/>
            <p:nvPr/>
          </p:nvSpPr>
          <p:spPr>
            <a:xfrm>
              <a:off x="1519" y="1389"/>
              <a:ext cx="0" cy="18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" name="直接连接符 5"/>
            <p:cNvSpPr/>
            <p:nvPr/>
          </p:nvSpPr>
          <p:spPr>
            <a:xfrm>
              <a:off x="2835" y="1389"/>
              <a:ext cx="0" cy="18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直接连接符 6"/>
            <p:cNvSpPr/>
            <p:nvPr/>
          </p:nvSpPr>
          <p:spPr>
            <a:xfrm>
              <a:off x="1519" y="1480"/>
              <a:ext cx="454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" name="直接连接符 7"/>
            <p:cNvSpPr/>
            <p:nvPr/>
          </p:nvSpPr>
          <p:spPr>
            <a:xfrm>
              <a:off x="2290" y="1480"/>
              <a:ext cx="545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文本框 8"/>
            <p:cNvSpPr txBox="1"/>
            <p:nvPr/>
          </p:nvSpPr>
          <p:spPr>
            <a:xfrm>
              <a:off x="2064" y="1344"/>
              <a:ext cx="40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97788" y="2635885"/>
            <a:ext cx="288925" cy="2087563"/>
            <a:chOff x="2154" y="2024"/>
            <a:chExt cx="182" cy="1315"/>
          </a:xfrm>
        </p:grpSpPr>
        <p:sp>
          <p:nvSpPr>
            <p:cNvPr id="11" name="直接连接符 10"/>
            <p:cNvSpPr/>
            <p:nvPr/>
          </p:nvSpPr>
          <p:spPr>
            <a:xfrm>
              <a:off x="2154" y="3339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" name="直接连接符 11"/>
            <p:cNvSpPr/>
            <p:nvPr/>
          </p:nvSpPr>
          <p:spPr>
            <a:xfrm>
              <a:off x="2154" y="2024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" name="直接连接符 12"/>
            <p:cNvSpPr/>
            <p:nvPr/>
          </p:nvSpPr>
          <p:spPr>
            <a:xfrm>
              <a:off x="2245" y="2024"/>
              <a:ext cx="0" cy="54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" name="直接连接符 13"/>
            <p:cNvSpPr/>
            <p:nvPr/>
          </p:nvSpPr>
          <p:spPr>
            <a:xfrm>
              <a:off x="2245" y="2886"/>
              <a:ext cx="0" cy="45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" name="文本框 20"/>
            <p:cNvSpPr txBox="1"/>
            <p:nvPr/>
          </p:nvSpPr>
          <p:spPr>
            <a:xfrm>
              <a:off x="2154" y="2568"/>
              <a:ext cx="18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1040448" y="4139883"/>
            <a:ext cx="1079500" cy="792162"/>
          </a:xfrm>
          <a:prstGeom prst="rect">
            <a:avLst/>
          </a:prstGeom>
          <a:noFill/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73825" y="4723448"/>
            <a:ext cx="1223963" cy="865187"/>
          </a:xfrm>
          <a:prstGeom prst="rect">
            <a:avLst/>
          </a:prstGeom>
          <a:noFill/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40448" y="3895408"/>
            <a:ext cx="1871662" cy="1044574"/>
            <a:chOff x="612" y="2596"/>
            <a:chExt cx="1179" cy="658"/>
          </a:xfrm>
        </p:grpSpPr>
        <p:grpSp>
          <p:nvGrpSpPr>
            <p:cNvPr id="25" name="组合 24"/>
            <p:cNvGrpSpPr/>
            <p:nvPr/>
          </p:nvGrpSpPr>
          <p:grpSpPr>
            <a:xfrm>
              <a:off x="612" y="2596"/>
              <a:ext cx="1179" cy="653"/>
              <a:chOff x="839" y="645"/>
              <a:chExt cx="1179" cy="653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839" y="799"/>
                <a:ext cx="680" cy="499"/>
              </a:xfrm>
              <a:prstGeom prst="rect">
                <a:avLst/>
              </a:prstGeom>
              <a:solidFill>
                <a:srgbClr val="CC99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32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直接连接符 26"/>
              <p:cNvSpPr/>
              <p:nvPr/>
            </p:nvSpPr>
            <p:spPr>
              <a:xfrm>
                <a:off x="1519" y="1026"/>
                <a:ext cx="499" cy="0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28" name="文本框 27"/>
              <p:cNvSpPr txBox="1"/>
              <p:nvPr/>
            </p:nvSpPr>
            <p:spPr>
              <a:xfrm>
                <a:off x="1836" y="645"/>
                <a:ext cx="182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839" y="2886"/>
              <a:ext cx="227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73825" y="3866198"/>
            <a:ext cx="1225550" cy="1722438"/>
            <a:chOff x="3243" y="2799"/>
            <a:chExt cx="772" cy="1085"/>
          </a:xfrm>
        </p:grpSpPr>
        <p:grpSp>
          <p:nvGrpSpPr>
            <p:cNvPr id="31" name="组合 30"/>
            <p:cNvGrpSpPr/>
            <p:nvPr/>
          </p:nvGrpSpPr>
          <p:grpSpPr>
            <a:xfrm>
              <a:off x="3243" y="2799"/>
              <a:ext cx="772" cy="1085"/>
              <a:chOff x="1383" y="2799"/>
              <a:chExt cx="772" cy="1085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383" y="3339"/>
                <a:ext cx="772" cy="545"/>
              </a:xfrm>
              <a:prstGeom prst="rect">
                <a:avLst/>
              </a:prstGeom>
              <a:solidFill>
                <a:srgbClr val="CC99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32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直接连接符 32"/>
              <p:cNvSpPr/>
              <p:nvPr/>
            </p:nvSpPr>
            <p:spPr>
              <a:xfrm flipV="1">
                <a:off x="1791" y="2886"/>
                <a:ext cx="0" cy="453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4" name="文本框 33"/>
              <p:cNvSpPr txBox="1"/>
              <p:nvPr/>
            </p:nvSpPr>
            <p:spPr>
              <a:xfrm>
                <a:off x="1429" y="2799"/>
                <a:ext cx="181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3470" y="3475"/>
              <a:ext cx="3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08092E-6 L 0.2283 -2.08092E-6 " pathEditMode="relative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185E-6 L 5.55556E-7 -0.30404 " pathEditMode="relative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" y="1932120"/>
            <a:ext cx="1273969" cy="1763078"/>
          </a:xfrm>
          <a:prstGeom prst="rect">
            <a:avLst/>
          </a:prstGeom>
        </p:spPr>
      </p:pic>
      <p:sp>
        <p:nvSpPr>
          <p:cNvPr id="33847" name="Text Box 55"/>
          <p:cNvSpPr txBox="1"/>
          <p:nvPr/>
        </p:nvSpPr>
        <p:spPr>
          <a:xfrm>
            <a:off x="4484387" y="1382203"/>
            <a:ext cx="3872865" cy="460375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（作用在物体上的力）</a:t>
            </a:r>
          </a:p>
        </p:txBody>
      </p:sp>
      <p:sp>
        <p:nvSpPr>
          <p:cNvPr id="38918" name="Text Box 56"/>
          <p:cNvSpPr txBox="1"/>
          <p:nvPr/>
        </p:nvSpPr>
        <p:spPr>
          <a:xfrm>
            <a:off x="4509135" y="2344780"/>
            <a:ext cx="4634865" cy="390525"/>
          </a:xfrm>
          <a:prstGeom prst="rect">
            <a:avLst/>
          </a:prstGeom>
          <a:noFill/>
          <a:ln w="3175">
            <a:noFill/>
          </a:ln>
        </p:spPr>
        <p:txBody>
          <a:bodyPr wrap="squar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（物体在力的方向上移动的距离）</a:t>
            </a:r>
          </a:p>
        </p:txBody>
      </p:sp>
      <p:sp>
        <p:nvSpPr>
          <p:cNvPr id="33850" name="Text Box 58"/>
          <p:cNvSpPr txBox="1"/>
          <p:nvPr/>
        </p:nvSpPr>
        <p:spPr>
          <a:xfrm>
            <a:off x="4105275" y="1382203"/>
            <a:ext cx="9410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zh-CN" alt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1" name="Oval 65"/>
          <p:cNvSpPr/>
          <p:nvPr/>
        </p:nvSpPr>
        <p:spPr>
          <a:xfrm>
            <a:off x="5717499" y="2169033"/>
            <a:ext cx="1572534" cy="755650"/>
          </a:xfrm>
          <a:prstGeom prst="ellipse">
            <a:avLst/>
          </a:prstGeom>
          <a:noFill/>
          <a:ln w="44450" cap="flat" cmpd="sng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5" name="Text Box 64"/>
          <p:cNvSpPr txBox="1"/>
          <p:nvPr/>
        </p:nvSpPr>
        <p:spPr>
          <a:xfrm>
            <a:off x="3864610" y="3343947"/>
            <a:ext cx="2264410" cy="460375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二者缺一不可。</a:t>
            </a:r>
          </a:p>
        </p:txBody>
      </p:sp>
      <p:grpSp>
        <p:nvGrpSpPr>
          <p:cNvPr id="38938" name="组合 38937"/>
          <p:cNvGrpSpPr/>
          <p:nvPr/>
        </p:nvGrpSpPr>
        <p:grpSpPr>
          <a:xfrm>
            <a:off x="1195009" y="1606045"/>
            <a:ext cx="2871035" cy="934467"/>
            <a:chOff x="680" y="1317"/>
            <a:chExt cx="1153" cy="589"/>
          </a:xfrm>
        </p:grpSpPr>
        <p:sp>
          <p:nvSpPr>
            <p:cNvPr id="38928" name="AutoShape 57"/>
            <p:cNvSpPr/>
            <p:nvPr/>
          </p:nvSpPr>
          <p:spPr>
            <a:xfrm>
              <a:off x="1727" y="1317"/>
              <a:ext cx="106" cy="589"/>
            </a:xfrm>
            <a:prstGeom prst="leftBrace">
              <a:avLst>
                <a:gd name="adj1" fmla="val 30112"/>
                <a:gd name="adj2" fmla="val 50898"/>
              </a:avLst>
            </a:prstGeom>
            <a:no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929" name="Text Box 66"/>
            <p:cNvSpPr txBox="1"/>
            <p:nvPr/>
          </p:nvSpPr>
          <p:spPr>
            <a:xfrm>
              <a:off x="680" y="1454"/>
              <a:ext cx="113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功的两个必要因素</a:t>
              </a:r>
            </a:p>
          </p:txBody>
        </p:sp>
      </p:grpSp>
      <p:sp>
        <p:nvSpPr>
          <p:cNvPr id="38932" name="Rectangle 52"/>
          <p:cNvSpPr/>
          <p:nvPr/>
        </p:nvSpPr>
        <p:spPr>
          <a:xfrm>
            <a:off x="4138831" y="2309854"/>
            <a:ext cx="5054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grpSp>
        <p:nvGrpSpPr>
          <p:cNvPr id="38939" name="组合 38938"/>
          <p:cNvGrpSpPr/>
          <p:nvPr/>
        </p:nvGrpSpPr>
        <p:grpSpPr>
          <a:xfrm>
            <a:off x="1979189" y="2255562"/>
            <a:ext cx="1690935" cy="1571391"/>
            <a:chOff x="748" y="1774"/>
            <a:chExt cx="975" cy="772"/>
          </a:xfrm>
        </p:grpSpPr>
        <p:sp>
          <p:nvSpPr>
            <p:cNvPr id="38926" name="Line 61"/>
            <p:cNvSpPr/>
            <p:nvPr/>
          </p:nvSpPr>
          <p:spPr>
            <a:xfrm>
              <a:off x="748" y="1774"/>
              <a:ext cx="975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33" name="任意多边形 38932"/>
            <p:cNvSpPr/>
            <p:nvPr/>
          </p:nvSpPr>
          <p:spPr>
            <a:xfrm rot="5400000">
              <a:off x="917" y="1740"/>
              <a:ext cx="772" cy="839"/>
            </a:xfrm>
            <a:custGeom>
              <a:avLst/>
              <a:gdLst>
                <a:gd name="txL" fmla="*/ 0 w 21600"/>
                <a:gd name="txT" fmla="*/ 17500 h 21600"/>
                <a:gd name="txR" fmla="*/ 19755 w 21600"/>
                <a:gd name="txB" fmla="*/ 21600 h 21600"/>
              </a:gdLst>
              <a:ahLst/>
              <a:cxnLst>
                <a:cxn ang="270">
                  <a:pos x="17880" y="0"/>
                </a:cxn>
                <a:cxn ang="180">
                  <a:pos x="14161" y="7844"/>
                </a:cxn>
                <a:cxn ang="180">
                  <a:pos x="0" y="19550"/>
                </a:cxn>
                <a:cxn ang="90">
                  <a:pos x="9877" y="21600"/>
                </a:cxn>
                <a:cxn ang="0">
                  <a:pos x="19755" y="15088"/>
                </a:cxn>
                <a:cxn ang="0">
                  <a:pos x="21600" y="7844"/>
                </a:cxn>
              </a:cxnLst>
              <a:rect l="txL" t="txT" r="txR" b="txB"/>
              <a:pathLst>
                <a:path w="21600" h="21600">
                  <a:moveTo>
                    <a:pt x="17880" y="0"/>
                  </a:moveTo>
                  <a:lnTo>
                    <a:pt x="14161" y="7844"/>
                  </a:lnTo>
                  <a:lnTo>
                    <a:pt x="16006" y="7844"/>
                  </a:lnTo>
                  <a:lnTo>
                    <a:pt x="16006" y="17500"/>
                  </a:lnTo>
                  <a:lnTo>
                    <a:pt x="0" y="17500"/>
                  </a:lnTo>
                  <a:lnTo>
                    <a:pt x="0" y="21600"/>
                  </a:lnTo>
                  <a:lnTo>
                    <a:pt x="19755" y="21600"/>
                  </a:lnTo>
                  <a:lnTo>
                    <a:pt x="19755" y="7844"/>
                  </a:lnTo>
                  <a:lnTo>
                    <a:pt x="21600" y="7844"/>
                  </a:lnTo>
                  <a:close/>
                </a:path>
              </a:pathLst>
            </a:custGeom>
            <a:solidFill>
              <a:schemeClr val="bg1"/>
            </a:solidFill>
            <a:ln w="28575" cap="flat" cmpd="sng">
              <a:solidFill>
                <a:srgbClr val="CC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940" name="组合 38939"/>
          <p:cNvGrpSpPr/>
          <p:nvPr/>
        </p:nvGrpSpPr>
        <p:grpSpPr>
          <a:xfrm>
            <a:off x="7830185" y="3937000"/>
            <a:ext cx="342900" cy="975360"/>
            <a:chOff x="5103" y="1593"/>
            <a:chExt cx="317" cy="2019"/>
          </a:xfrm>
        </p:grpSpPr>
        <p:sp>
          <p:nvSpPr>
            <p:cNvPr id="38941" name="直接连接符 38940"/>
            <p:cNvSpPr/>
            <p:nvPr/>
          </p:nvSpPr>
          <p:spPr>
            <a:xfrm>
              <a:off x="5125" y="3612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42" name="直接连接符 38941"/>
            <p:cNvSpPr/>
            <p:nvPr/>
          </p:nvSpPr>
          <p:spPr>
            <a:xfrm>
              <a:off x="5103" y="1593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43" name="直接连接符 38942"/>
            <p:cNvSpPr/>
            <p:nvPr/>
          </p:nvSpPr>
          <p:spPr>
            <a:xfrm flipV="1">
              <a:off x="5239" y="1616"/>
              <a:ext cx="0" cy="195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38944" name="文本框 38943"/>
            <p:cNvSpPr txBox="1"/>
            <p:nvPr/>
          </p:nvSpPr>
          <p:spPr>
            <a:xfrm>
              <a:off x="5124" y="2184"/>
              <a:ext cx="296" cy="95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38950" name="矩形 38949"/>
          <p:cNvSpPr/>
          <p:nvPr/>
        </p:nvSpPr>
        <p:spPr>
          <a:xfrm>
            <a:off x="7076440" y="4912360"/>
            <a:ext cx="721995" cy="40957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75" name="直接连接符 38974"/>
          <p:cNvSpPr/>
          <p:nvPr/>
        </p:nvSpPr>
        <p:spPr>
          <a:xfrm>
            <a:off x="1559560" y="5230495"/>
            <a:ext cx="3673475" cy="0"/>
          </a:xfrm>
          <a:prstGeom prst="line">
            <a:avLst/>
          </a:prstGeom>
          <a:ln w="38100" cap="flat" cmpd="sng">
            <a:solidFill>
              <a:srgbClr val="5F5F5F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38976" name="组合 38975"/>
          <p:cNvGrpSpPr/>
          <p:nvPr/>
        </p:nvGrpSpPr>
        <p:grpSpPr>
          <a:xfrm>
            <a:off x="2734310" y="5134610"/>
            <a:ext cx="1130300" cy="461010"/>
            <a:chOff x="3266" y="3317"/>
            <a:chExt cx="1360" cy="321"/>
          </a:xfrm>
        </p:grpSpPr>
        <p:sp>
          <p:nvSpPr>
            <p:cNvPr id="38977" name="直接连接符 38976"/>
            <p:cNvSpPr/>
            <p:nvPr/>
          </p:nvSpPr>
          <p:spPr>
            <a:xfrm>
              <a:off x="3266" y="3339"/>
              <a:ext cx="0" cy="295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78" name="直接连接符 38977"/>
            <p:cNvSpPr/>
            <p:nvPr/>
          </p:nvSpPr>
          <p:spPr>
            <a:xfrm>
              <a:off x="4626" y="3317"/>
              <a:ext cx="0" cy="272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8979" name="直接连接符 38978"/>
            <p:cNvSpPr/>
            <p:nvPr/>
          </p:nvSpPr>
          <p:spPr>
            <a:xfrm>
              <a:off x="3288" y="3498"/>
              <a:ext cx="1338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</p:sp>
        <p:sp>
          <p:nvSpPr>
            <p:cNvPr id="38980" name="文本框 38979"/>
            <p:cNvSpPr txBox="1"/>
            <p:nvPr/>
          </p:nvSpPr>
          <p:spPr>
            <a:xfrm>
              <a:off x="3810" y="3317"/>
              <a:ext cx="295" cy="3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811655" y="4514215"/>
            <a:ext cx="940435" cy="716280"/>
            <a:chOff x="2335" y="2251"/>
            <a:chExt cx="726" cy="499"/>
          </a:xfrm>
        </p:grpSpPr>
        <p:sp>
          <p:nvSpPr>
            <p:cNvPr id="26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800" b="1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7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28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1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 dirty="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8981" name="组合 38980"/>
          <p:cNvGrpSpPr/>
          <p:nvPr/>
        </p:nvGrpSpPr>
        <p:grpSpPr>
          <a:xfrm>
            <a:off x="2294255" y="4221480"/>
            <a:ext cx="881380" cy="552450"/>
            <a:chOff x="3266" y="2591"/>
            <a:chExt cx="680" cy="385"/>
          </a:xfrm>
        </p:grpSpPr>
        <p:sp>
          <p:nvSpPr>
            <p:cNvPr id="38982" name="直接连接符 38981"/>
            <p:cNvSpPr/>
            <p:nvPr/>
          </p:nvSpPr>
          <p:spPr>
            <a:xfrm rot="5400000" flipV="1">
              <a:off x="3595" y="2647"/>
              <a:ext cx="0" cy="658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headEnd type="oval" w="med" len="med"/>
              <a:tailEnd type="triangle" w="med" len="lg"/>
            </a:ln>
          </p:spPr>
        </p:sp>
        <p:sp>
          <p:nvSpPr>
            <p:cNvPr id="38983" name="文本框 38982"/>
            <p:cNvSpPr txBox="1"/>
            <p:nvPr/>
          </p:nvSpPr>
          <p:spPr>
            <a:xfrm>
              <a:off x="3651" y="2591"/>
              <a:ext cx="295" cy="3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</a:p>
          </p:txBody>
        </p:sp>
      </p:grpSp>
      <p:grpSp>
        <p:nvGrpSpPr>
          <p:cNvPr id="38967" name="组合 38966"/>
          <p:cNvGrpSpPr/>
          <p:nvPr/>
        </p:nvGrpSpPr>
        <p:grpSpPr>
          <a:xfrm>
            <a:off x="1812290" y="4514215"/>
            <a:ext cx="940435" cy="716280"/>
            <a:chOff x="2335" y="2251"/>
            <a:chExt cx="726" cy="499"/>
          </a:xfrm>
        </p:grpSpPr>
        <p:sp>
          <p:nvSpPr>
            <p:cNvPr id="38968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8969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8970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1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8972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973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4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8946" name="矩形 38945"/>
          <p:cNvSpPr/>
          <p:nvPr/>
        </p:nvSpPr>
        <p:spPr>
          <a:xfrm>
            <a:off x="7076440" y="4911090"/>
            <a:ext cx="721995" cy="41084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47" name="直接连接符 38946"/>
          <p:cNvSpPr/>
          <p:nvPr/>
        </p:nvSpPr>
        <p:spPr>
          <a:xfrm flipV="1">
            <a:off x="7449185" y="4398010"/>
            <a:ext cx="0" cy="701675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headEnd type="oval" w="med" len="med"/>
            <a:tailEnd type="triangle" w="med" len="lg"/>
          </a:ln>
        </p:spPr>
      </p:sp>
      <p:sp>
        <p:nvSpPr>
          <p:cNvPr id="38948" name="文本框 38947"/>
          <p:cNvSpPr txBox="1"/>
          <p:nvPr/>
        </p:nvSpPr>
        <p:spPr>
          <a:xfrm>
            <a:off x="7076440" y="4082415"/>
            <a:ext cx="3016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2639 0.000000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38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8 0.000000 L 0.121875 0.000617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8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0" dur="20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2" dur="2000" fill="hold"/>
                                        <p:tgtEl>
                                          <p:spTgt spid="38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347 -0.185162 " pathEditMode="relative" ptsTypes="">
                                      <p:cBhvr>
                                        <p:cTn id="24" dur="20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47" grpId="0"/>
      <p:bldP spid="38918" grpId="0"/>
      <p:bldP spid="38921" grpId="0" bldLvl="0" animBg="1"/>
      <p:bldP spid="38925" grpId="0"/>
      <p:bldP spid="38932" grpId="0"/>
      <p:bldP spid="38950" grpId="0" bldLvl="0" animBg="1"/>
      <p:bldP spid="38946" grpId="0" bldLvl="0" animBg="1"/>
      <p:bldP spid="389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sibayijiurenqi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639" y="3808170"/>
            <a:ext cx="2713990" cy="1566545"/>
          </a:xfrm>
          <a:prstGeom prst="rect">
            <a:avLst/>
          </a:prstGeom>
        </p:spPr>
      </p:pic>
      <p:pic>
        <p:nvPicPr>
          <p:cNvPr id="9" name="图片 8" descr="006ql8Nozy7b7vTn5lr5d&amp;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46" y="3857700"/>
            <a:ext cx="2820670" cy="1517015"/>
          </a:xfrm>
          <a:prstGeom prst="rect">
            <a:avLst/>
          </a:prstGeom>
        </p:spPr>
      </p:pic>
      <p:pic>
        <p:nvPicPr>
          <p:cNvPr id="10" name="图片 9" descr="W0201608103224042985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694" y="1901866"/>
            <a:ext cx="2849880" cy="14903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15628" y="3392211"/>
            <a:ext cx="25450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运动员对杠铃做了功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56301" y="5405755"/>
            <a:ext cx="25450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重力对运动员做了功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77145" y="5405755"/>
            <a:ext cx="3959778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攀岩时，人克服自身重力做功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87614" y="3372223"/>
            <a:ext cx="25450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人对小车做了功</a:t>
            </a:r>
          </a:p>
        </p:txBody>
      </p:sp>
      <p:pic>
        <p:nvPicPr>
          <p:cNvPr id="18" name="图片 17" descr="tim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69" y="1901866"/>
            <a:ext cx="2765425" cy="152654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656876" y="1230134"/>
            <a:ext cx="3525447" cy="495548"/>
            <a:chOff x="2506980" y="579256"/>
            <a:chExt cx="3958508" cy="49554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力做功的实例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191698bdd1a4778bbb82ed1d09933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56" y="2202671"/>
            <a:ext cx="3504846" cy="15919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19" y="2238548"/>
            <a:ext cx="3321525" cy="1520149"/>
          </a:xfrm>
          <a:prstGeom prst="rect">
            <a:avLst/>
          </a:prstGeom>
        </p:spPr>
      </p:pic>
      <p:sp>
        <p:nvSpPr>
          <p:cNvPr id="6" name="Text Box 25"/>
          <p:cNvSpPr txBox="1"/>
          <p:nvPr/>
        </p:nvSpPr>
        <p:spPr>
          <a:xfrm>
            <a:off x="1163254" y="5148919"/>
            <a:ext cx="28130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不动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8" name="Text Box 25"/>
          <p:cNvSpPr txBox="1"/>
          <p:nvPr/>
        </p:nvSpPr>
        <p:spPr>
          <a:xfrm>
            <a:off x="5583750" y="5144223"/>
            <a:ext cx="274651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无力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13" name="Text Box 25"/>
          <p:cNvSpPr txBox="1"/>
          <p:nvPr/>
        </p:nvSpPr>
        <p:spPr>
          <a:xfrm>
            <a:off x="5028839" y="3905278"/>
            <a:ext cx="3175594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足球离开脚</a:t>
            </a:r>
            <a:r>
              <a:rPr lang="zh-CN" sz="2000" b="1" dirty="0" smtClean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后</a:t>
            </a:r>
            <a:r>
              <a:rPr lang="zh-CN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，虽然继续滚动，但</a:t>
            </a:r>
            <a:r>
              <a:rPr lang="zh-CN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人不对它施加力</a:t>
            </a:r>
            <a:r>
              <a:rPr lang="zh-CN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了，因此人对球不做功。</a:t>
            </a:r>
          </a:p>
        </p:txBody>
      </p:sp>
      <p:sp>
        <p:nvSpPr>
          <p:cNvPr id="7" name="Text Box 25"/>
          <p:cNvSpPr txBox="1"/>
          <p:nvPr/>
        </p:nvSpPr>
        <p:spPr>
          <a:xfrm>
            <a:off x="953446" y="3906211"/>
            <a:ext cx="3504846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人推墙时，虽然有力作用在墙上，但</a:t>
            </a:r>
            <a:r>
              <a:rPr lang="zh-CN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墙不动</a:t>
            </a:r>
            <a:r>
              <a:rPr lang="zh-CN" sz="2000" b="1" dirty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，因此人没有对墙做功。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656876" y="1439859"/>
            <a:ext cx="3525447" cy="495548"/>
            <a:chOff x="2506980" y="579256"/>
            <a:chExt cx="3958508" cy="495548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力不做功的实例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1346</Words>
  <Application>Microsoft Office PowerPoint</Application>
  <PresentationFormat>全屏显示(4:3)</PresentationFormat>
  <Paragraphs>167</Paragraphs>
  <Slides>25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29" baseType="lpstr">
      <vt:lpstr>默认设计模板</vt:lpstr>
      <vt:lpstr>Bitmap Image</vt:lpstr>
      <vt:lpstr>Equation.KSEE3</vt:lpstr>
      <vt:lpstr>Equation</vt:lpstr>
      <vt:lpstr> 第十一章 功和机械能  第1节  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