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8" d="100"/>
          <a:sy n="108" d="100"/>
        </p:scale>
        <p:origin x="-17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4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页眉占位符 19968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z="1200" strike="noStrike" noProof="1"/>
          </a:p>
        </p:txBody>
      </p:sp>
      <p:sp>
        <p:nvSpPr>
          <p:cNvPr id="199683" name="日期占位符 19968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fontAlgn="base"/>
            <a:fld id="{BB962C8B-B14F-4D97-AF65-F5344CB8AC3E}" type="datetimeFigureOut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2020/1/13</a:t>
            </a:fld>
            <a:endParaRPr lang="zh-CN" altLang="en-US" sz="1200" strike="noStrike" noProof="1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2" name="幻灯片图像占位符 19968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053" name="文本占位符 199684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 indent="0"/>
            <a:r>
              <a:rPr lang="zh-CN" altLang="en-US" dirty="0"/>
              <a:t>第二级</a:t>
            </a:r>
          </a:p>
          <a:p>
            <a:pPr lvl="2" indent="0"/>
            <a:r>
              <a:rPr lang="zh-CN" altLang="en-US" dirty="0"/>
              <a:t>第三级</a:t>
            </a:r>
          </a:p>
          <a:p>
            <a:pPr lvl="3" indent="0"/>
            <a:r>
              <a:rPr lang="zh-CN" altLang="en-US" dirty="0"/>
              <a:t>第四级</a:t>
            </a:r>
          </a:p>
          <a:p>
            <a:pPr lvl="4" indent="0"/>
            <a:r>
              <a:rPr lang="zh-CN" altLang="en-US" dirty="0"/>
              <a:t>第五级</a:t>
            </a:r>
          </a:p>
        </p:txBody>
      </p:sp>
      <p:sp>
        <p:nvSpPr>
          <p:cNvPr id="199686" name="页脚占位符 19968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fontAlgn="base"/>
            <a:endParaRPr lang="zh-CN" altLang="en-US" sz="1200" strike="noStrike" noProof="1"/>
          </a:p>
        </p:txBody>
      </p:sp>
      <p:sp>
        <p:nvSpPr>
          <p:cNvPr id="199687" name="灯片编号占位符 19968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fontAlgn="base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200" strike="noStrike" noProof="1"/>
          </a:p>
        </p:txBody>
      </p:sp>
    </p:spTree>
    <p:extLst>
      <p:ext uri="{BB962C8B-B14F-4D97-AF65-F5344CB8AC3E}">
        <p14:creationId xmlns:p14="http://schemas.microsoft.com/office/powerpoint/2010/main" val="417257377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430588" y="857250"/>
            <a:ext cx="30861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幻灯片图像占位符 839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16238" y="857250"/>
            <a:ext cx="4114800" cy="2314575"/>
          </a:xfrm>
        </p:spPr>
      </p:sp>
      <p:sp>
        <p:nvSpPr>
          <p:cNvPr id="83971" name="文本占位符 839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zh-CN" altLang="en-US" sz="1200" dirty="0"/>
              <a:t>16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strike="noStrike" noProof="1"/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hyperlink" Target="&#25176;&#37324;&#25286;&#21033;&#23454;&#39564;_&#26631;&#28165;.mp4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&#25176;&#37324;&#25286;&#21033;&#23454;&#39564;_&#26631;&#28165;.mp4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8.wmf"/><Relationship Id="rId4" Type="http://schemas.openxmlformats.org/officeDocument/2006/relationships/image" Target="../media/image15.wmf"/><Relationship Id="rId9" Type="http://schemas.openxmlformats.org/officeDocument/2006/relationships/oleObject" Target="../embeddings/oleObject5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&#20843;&#19979;_20%20&#27668;&#21387;&#35745;_&#26631;&#28165;.mp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21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&#39640;&#24230;&#23545;&#27668;&#21387;&#30340;&#24433;&#21709;.sw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&#27832;&#28857;&#19982;&#27668;&#21387;&#30340;&#20851;&#31995;.mp4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26.GIF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7" Type="http://schemas.openxmlformats.org/officeDocument/2006/relationships/image" Target="../media/image3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2.wmf"/><Relationship Id="rId4" Type="http://schemas.openxmlformats.org/officeDocument/2006/relationships/oleObject" Target="../embeddings/oleObject8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9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&#22823;&#27668;&#21387;&#24378;&#23384;&#22312;&#30340;&#29616;&#35937;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hyperlink" Target="&#32440;&#29255;&#25176;&#27700;.rmvb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&#29942;&#23376;&#21534;&#34507;.rmvb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&#39532;&#24503;&#22561;&#21322;&#29699;&#23454;&#39564;.mp4" TargetMode="External"/><Relationship Id="rId2" Type="http://schemas.openxmlformats.org/officeDocument/2006/relationships/hyperlink" Target="&#39532;&#24503;&#22561;&#21322;&#29699;&#23454;&#39564;_&#26631;&#28165;.mp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" y="857250"/>
            <a:ext cx="9144000" cy="5144400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4530" y="476672"/>
            <a:ext cx="7772400" cy="2214880"/>
          </a:xfrm>
        </p:spPr>
        <p:txBody>
          <a:bodyPr>
            <a:noAutofit/>
          </a:bodyPr>
          <a:lstStyle/>
          <a:p>
            <a:pPr algn="ctr" fontAlgn="base">
              <a:lnSpc>
                <a:spcPct val="110000"/>
              </a:lnSpc>
              <a:buClrTx/>
              <a:buSzTx/>
              <a:buFontTx/>
            </a:pPr>
            <a:r>
              <a:rPr lang="zh-CN" altLang="en-US" sz="4400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/>
            </a:r>
            <a:br>
              <a:rPr lang="zh-CN" altLang="en-US" sz="4400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400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第九章  压强</a:t>
            </a:r>
            <a:br>
              <a:rPr lang="zh-CN" altLang="en-US" sz="4400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400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/>
            </a:r>
            <a:br>
              <a:rPr lang="zh-CN" altLang="en-US" sz="4400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400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第</a:t>
            </a:r>
            <a:r>
              <a:rPr lang="en-US" altLang="zh-CN" sz="4400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3</a:t>
            </a:r>
            <a:r>
              <a:rPr lang="zh-CN" altLang="en-US" sz="4400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节  大气压强</a:t>
            </a:r>
          </a:p>
        </p:txBody>
      </p:sp>
    </p:spTree>
    <p:custDataLst>
      <p:tags r:id="rId1"/>
    </p:custData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2830878" y="1394910"/>
            <a:ext cx="3827703" cy="460534"/>
            <a:chOff x="6062" y="1076"/>
            <a:chExt cx="8037" cy="967"/>
          </a:xfrm>
        </p:grpSpPr>
        <p:grpSp>
          <p:nvGrpSpPr>
            <p:cNvPr id="24" name="组合 18"/>
            <p:cNvGrpSpPr/>
            <p:nvPr/>
          </p:nvGrpSpPr>
          <p:grpSpPr bwMode="auto">
            <a:xfrm>
              <a:off x="6062" y="1138"/>
              <a:ext cx="2798" cy="886"/>
              <a:chOff x="2182648" y="684067"/>
              <a:chExt cx="1776955" cy="562751"/>
            </a:xfrm>
          </p:grpSpPr>
          <p:sp>
            <p:nvSpPr>
              <p:cNvPr id="25" name="圆角矩形 24"/>
              <p:cNvSpPr/>
              <p:nvPr/>
            </p:nvSpPr>
            <p:spPr>
              <a:xfrm>
                <a:off x="2212975" y="684067"/>
                <a:ext cx="1746628" cy="55727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矩形 1"/>
              <p:cNvSpPr>
                <a:spLocks noChangeArrowheads="1"/>
              </p:cNvSpPr>
              <p:nvPr/>
            </p:nvSpPr>
            <p:spPr bwMode="auto">
              <a:xfrm>
                <a:off x="2182648" y="731692"/>
                <a:ext cx="1768804" cy="51512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知识点 </a:t>
                </a:r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27" name="文本框 26"/>
            <p:cNvSpPr txBox="1"/>
            <p:nvPr/>
          </p:nvSpPr>
          <p:spPr>
            <a:xfrm>
              <a:off x="9119" y="1076"/>
              <a:ext cx="4980" cy="9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大气压强的测量</a:t>
              </a:r>
              <a:endPara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图片 1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61" y="2225182"/>
            <a:ext cx="8615494" cy="2947324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213836" y="4509412"/>
            <a:ext cx="8930164" cy="1476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h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只决定于大气压强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，而与玻璃管</a:t>
            </a:r>
            <a:endParaRPr lang="en-US" altLang="zh-CN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是否竖直、玻璃管的粗细、水银槽中水银的多少、玻璃管口在水银面下的位置等因素无关。</a:t>
            </a:r>
          </a:p>
        </p:txBody>
      </p:sp>
      <p:graphicFrame>
        <p:nvGraphicFramePr>
          <p:cNvPr id="22" name="对象 21">
            <a:hlinkClick r:id="rId3" action="ppaction://hlinkfile"/>
          </p:cNvPr>
          <p:cNvGraphicFramePr/>
          <p:nvPr/>
        </p:nvGraphicFramePr>
        <p:xfrm>
          <a:off x="6298979" y="1575394"/>
          <a:ext cx="2518729" cy="2934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0" r:id="rId4" imgW="5191125" imgH="4905375" progId="Paint.Picture">
                  <p:embed/>
                </p:oleObj>
              </mc:Choice>
              <mc:Fallback>
                <p:oleObj r:id="rId4" imgW="5191125" imgH="4905375" progId="Paint.Picture">
                  <p:embed/>
                  <p:pic>
                    <p:nvPicPr>
                      <p:cNvPr id="0" name="图片 1127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98979" y="1575394"/>
                        <a:ext cx="2518729" cy="29340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直接连接符 4"/>
          <p:cNvCxnSpPr/>
          <p:nvPr/>
        </p:nvCxnSpPr>
        <p:spPr>
          <a:xfrm>
            <a:off x="6846357" y="3886755"/>
            <a:ext cx="54293" cy="1429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flipH="1">
            <a:off x="6873503" y="3109515"/>
            <a:ext cx="1429" cy="777240"/>
          </a:xfrm>
          <a:prstGeom prst="straightConnector1">
            <a:avLst/>
          </a:prstGeom>
          <a:ln w="349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 flipV="1">
            <a:off x="6874773" y="3888051"/>
            <a:ext cx="3810" cy="855980"/>
          </a:xfrm>
          <a:prstGeom prst="straightConnector1">
            <a:avLst/>
          </a:prstGeom>
          <a:ln w="349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6846357" y="2775055"/>
            <a:ext cx="8401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水银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952719" y="4128690"/>
            <a:ext cx="8401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en-US" altLang="zh-CN" sz="24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352026" y="1567135"/>
            <a:ext cx="5847437" cy="2399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 在内外液面相平处取一个水平液片，液片保持静止，根据二力平衡的原理可知：</a:t>
            </a:r>
            <a:r>
              <a:rPr lang="en-US" altLang="zh-CN" sz="2400" b="1" i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p</a:t>
            </a:r>
            <a:r>
              <a:rPr lang="en-US" altLang="zh-CN" sz="2400" b="1" baseline="-250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0</a:t>
            </a:r>
            <a:r>
              <a:rPr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en-US" altLang="zh-CN" sz="2400" b="1" i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p</a:t>
            </a:r>
            <a:r>
              <a:rPr lang="zh-CN" altLang="en-US" sz="2400" b="1" baseline="-250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水银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。</a:t>
            </a:r>
            <a:endParaRPr lang="en-US" altLang="zh-CN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25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根据液体压强公式得：</a:t>
            </a:r>
          </a:p>
          <a:p>
            <a:pPr algn="ctr">
              <a:lnSpc>
                <a:spcPct val="125000"/>
              </a:lnSpc>
            </a:pPr>
            <a:r>
              <a:rPr lang="en-US" altLang="zh-CN" sz="2400" b="1" i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p</a:t>
            </a:r>
            <a:r>
              <a:rPr lang="en-US" altLang="zh-CN" sz="2400" b="1" baseline="-250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0</a:t>
            </a:r>
            <a:r>
              <a:rPr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en-US" altLang="zh-CN" sz="2400" b="1" i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p</a:t>
            </a:r>
            <a:r>
              <a:rPr lang="zh-CN" altLang="en-US" sz="2400" b="1" baseline="-250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水银</a:t>
            </a:r>
            <a:r>
              <a:rPr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en-US" altLang="zh-CN" sz="2400" b="1" i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400" b="1" baseline="-250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水银</a:t>
            </a:r>
            <a:r>
              <a:rPr lang="en-US" altLang="zh-CN" sz="2400" b="1" i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gh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2322053" y="3967792"/>
            <a:ext cx="1965149" cy="546159"/>
            <a:chOff x="3697" y="8357"/>
            <a:chExt cx="4005" cy="1144"/>
          </a:xfrm>
        </p:grpSpPr>
        <p:sp>
          <p:nvSpPr>
            <p:cNvPr id="17" name="下弧形箭头 16"/>
            <p:cNvSpPr/>
            <p:nvPr/>
          </p:nvSpPr>
          <p:spPr>
            <a:xfrm flipH="1">
              <a:off x="3697" y="8357"/>
              <a:ext cx="4005" cy="1144"/>
            </a:xfrm>
            <a:prstGeom prst="curvedUpArrow">
              <a:avLst>
                <a:gd name="adj1" fmla="val 4821"/>
                <a:gd name="adj2" fmla="val 26756"/>
                <a:gd name="adj3" fmla="val 2872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4301" y="8444"/>
              <a:ext cx="3105" cy="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400" b="1" dirty="0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只决定于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" name="9306.eps"/>
          <p:cNvPicPr>
            <a:picLocks noChangeAspect="1"/>
          </p:cNvPicPr>
          <p:nvPr/>
        </p:nvPicPr>
        <p:blipFill>
          <a:blip r:embed="rId2"/>
          <a:srcRect l="44418" r="30019"/>
          <a:stretch>
            <a:fillRect/>
          </a:stretch>
        </p:blipFill>
        <p:spPr>
          <a:xfrm>
            <a:off x="6904139" y="1872430"/>
            <a:ext cx="1841183" cy="3591878"/>
          </a:xfrm>
          <a:prstGeom prst="rect">
            <a:avLst/>
          </a:prstGeom>
        </p:spPr>
      </p:pic>
      <p:sp>
        <p:nvSpPr>
          <p:cNvPr id="11266" name="Text Box 5"/>
          <p:cNvSpPr txBox="1"/>
          <p:nvPr/>
        </p:nvSpPr>
        <p:spPr>
          <a:xfrm>
            <a:off x="2381235" y="3409185"/>
            <a:ext cx="177165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=</a:t>
            </a:r>
            <a:r>
              <a:rPr lang="en-US" altLang="zh-CN" sz="2400" b="1" i="1" dirty="0">
                <a:solidFill>
                  <a:srgbClr val="0000FF"/>
                </a:solidFill>
                <a:latin typeface="Euclid Symbol" pitchFamily="18" charset="2"/>
                <a:ea typeface="宋体" panose="02010600030101010101" pitchFamily="2" charset="-122"/>
                <a:cs typeface="Times New Roman" panose="02020603050405020304" pitchFamily="18" charset="0"/>
              </a:rPr>
              <a:t>r</a:t>
            </a:r>
            <a:r>
              <a:rPr lang="zh-CN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水银</a:t>
            </a:r>
            <a:r>
              <a:rPr lang="zh-CN" altLang="en-US" sz="2400" b="1" i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gh</a:t>
            </a:r>
          </a:p>
        </p:txBody>
      </p:sp>
      <p:sp>
        <p:nvSpPr>
          <p:cNvPr id="11267" name="Text Box 6"/>
          <p:cNvSpPr txBox="1"/>
          <p:nvPr/>
        </p:nvSpPr>
        <p:spPr>
          <a:xfrm>
            <a:off x="2364457" y="3989360"/>
            <a:ext cx="53721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=13.6×10</a:t>
            </a:r>
            <a:r>
              <a:rPr lang="en-US" altLang="zh-CN" sz="24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kg/m</a:t>
            </a:r>
            <a:r>
              <a:rPr lang="en-US" altLang="zh-CN" sz="24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×9.8 N/kg×0.76 m</a:t>
            </a:r>
          </a:p>
        </p:txBody>
      </p:sp>
      <p:sp>
        <p:nvSpPr>
          <p:cNvPr id="11268" name="Text Box 7"/>
          <p:cNvSpPr txBox="1"/>
          <p:nvPr/>
        </p:nvSpPr>
        <p:spPr>
          <a:xfrm>
            <a:off x="2350762" y="4574717"/>
            <a:ext cx="2476976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=1.013×10</a:t>
            </a:r>
            <a:r>
              <a:rPr lang="en-US" altLang="zh-CN" sz="24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5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Pa</a:t>
            </a:r>
          </a:p>
        </p:txBody>
      </p:sp>
      <p:sp>
        <p:nvSpPr>
          <p:cNvPr id="11269" name="Text Box 8"/>
          <p:cNvSpPr txBox="1"/>
          <p:nvPr/>
        </p:nvSpPr>
        <p:spPr>
          <a:xfrm>
            <a:off x="1350765" y="3387549"/>
            <a:ext cx="162044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en-US" altLang="zh-CN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0</a:t>
            </a: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=</a:t>
            </a: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水银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6169" y="5156571"/>
            <a:ext cx="5228590" cy="4375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250" b="1" dirty="0">
                <a:latin typeface="Calibri" panose="020F0502020204030204" pitchFamily="34" charset="0"/>
                <a:ea typeface="宋体" panose="02010600030101010101" pitchFamily="2" charset="-122"/>
              </a:rPr>
              <a:t>粗略计算标准大气压可取</a:t>
            </a:r>
            <a:r>
              <a:rPr lang="zh-CN" altLang="en-US" sz="2250" b="1" dirty="0" smtClean="0">
                <a:latin typeface="Calibri" panose="020F0502020204030204" pitchFamily="34" charset="0"/>
                <a:ea typeface="宋体" panose="02010600030101010101" pitchFamily="2" charset="-122"/>
              </a:rPr>
              <a:t>为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1.0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×</a:t>
            </a:r>
            <a:r>
              <a:rPr lang="en-US" altLang="zh-CN" sz="2250" b="1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10</a:t>
            </a:r>
            <a:r>
              <a:rPr lang="en-US" altLang="zh-CN" sz="2250" b="1" baseline="300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5</a:t>
            </a:r>
            <a:r>
              <a:rPr lang="en-US" altLang="zh-CN" sz="2250" b="1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2250" b="1" dirty="0">
                <a:latin typeface="Times New Roman" panose="02020603050405020304" pitchFamily="18" charset="0"/>
                <a:ea typeface="宋体" panose="02010600030101010101" pitchFamily="2" charset="-122"/>
              </a:rPr>
              <a:t>Pa</a:t>
            </a:r>
            <a:r>
              <a:rPr lang="zh-CN" altLang="en-US" sz="2250" b="1" dirty="0"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endParaRPr lang="en-US" altLang="zh-CN" sz="225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47224" y="1976887"/>
            <a:ext cx="6256915" cy="1420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在海平面处做托里拆利实验时，测得管内外水银面的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高度差为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760mm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。通常把这样大小的大气压叫做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标准大气压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en-US" altLang="zh-CN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168967" y="1376882"/>
            <a:ext cx="2803993" cy="495548"/>
            <a:chOff x="2506980" y="579256"/>
            <a:chExt cx="3958508" cy="495548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矩形 11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标准大气压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7" grpId="0"/>
      <p:bldP spid="11268" grpId="0"/>
      <p:bldP spid="11269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/>
          <p:nvPr/>
        </p:nvSpPr>
        <p:spPr>
          <a:xfrm>
            <a:off x="784384" y="1349417"/>
            <a:ext cx="6858000" cy="75604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68604" tIns="34300" rIns="68604" bIns="34300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>
                <a:solidFill>
                  <a:srgbClr val="FF00FF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一个大气压能支持多高的水呢？</a:t>
            </a: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612331" y="1964075"/>
            <a:ext cx="223647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由</a:t>
            </a:r>
            <a:r>
              <a:rPr kumimoji="0" lang="en-US" altLang="zh-CN" sz="2400" b="1" i="1" kern="1200" cap="none" spc="0" normalizeH="0" baseline="0" noProof="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kumimoji="0" lang="en-US" altLang="zh-CN" sz="2400" b="1" kern="1200" cap="none" spc="0" normalizeH="0" baseline="-25000" noProof="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</a:t>
            </a:r>
            <a:r>
              <a:rPr kumimoji="0" lang="en-US" altLang="zh-CN" sz="2400" b="1" kern="1200" cap="none" spc="0" normalizeH="0" baseline="0" noProof="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kumimoji="0" lang="en-US" altLang="zh-CN" sz="2400" b="1" i="1" kern="1200" cap="none" spc="0" normalizeH="0" baseline="0" noProof="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ρgh</a:t>
            </a:r>
            <a:r>
              <a:rPr kumimoji="0" lang="zh-CN" altLang="en-US" sz="2400" b="1" kern="1200" cap="none" spc="0" normalizeH="0" baseline="0" noProof="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得</a:t>
            </a:r>
          </a:p>
        </p:txBody>
      </p:sp>
      <p:sp>
        <p:nvSpPr>
          <p:cNvPr id="23555" name="Text Box 3"/>
          <p:cNvSpPr txBox="1"/>
          <p:nvPr/>
        </p:nvSpPr>
        <p:spPr>
          <a:xfrm>
            <a:off x="1078706" y="2941927"/>
            <a:ext cx="405765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757238" y="2807387"/>
            <a:ext cx="34861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defRPr/>
            </a:pPr>
            <a:r>
              <a:rPr kumimoji="0" lang="en-US" altLang="zh-CN" sz="2400" i="1" kern="1200" cap="none" spc="0" normalizeH="0" baseline="0" noProof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kumimoji="0" lang="en-US" altLang="zh-CN" sz="2400" kern="1200" cap="none" spc="0" normalizeH="0" baseline="0" noProof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</a:p>
        </p:txBody>
      </p:sp>
      <p:graphicFrame>
        <p:nvGraphicFramePr>
          <p:cNvPr id="23557" name="Object 5"/>
          <p:cNvGraphicFramePr>
            <a:graphicFrameLocks noChangeAspect="1"/>
          </p:cNvGraphicFramePr>
          <p:nvPr/>
        </p:nvGraphicFramePr>
        <p:xfrm>
          <a:off x="1206461" y="2540448"/>
          <a:ext cx="811530" cy="1015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" r:id="rId3" imgW="355600" imgH="444500" progId="Equation.3">
                  <p:embed/>
                </p:oleObj>
              </mc:Choice>
              <mc:Fallback>
                <p:oleObj r:id="rId3" imgW="355600" imgH="444500" progId="Equation.3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06461" y="2540448"/>
                        <a:ext cx="811530" cy="101536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8" name="Text Box 6"/>
          <p:cNvSpPr txBox="1"/>
          <p:nvPr/>
        </p:nvSpPr>
        <p:spPr>
          <a:xfrm>
            <a:off x="757238" y="3725358"/>
            <a:ext cx="360045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</a:p>
        </p:txBody>
      </p:sp>
      <p:graphicFrame>
        <p:nvGraphicFramePr>
          <p:cNvPr id="23559" name="Object 7"/>
          <p:cNvGraphicFramePr>
            <a:graphicFrameLocks noChangeAspect="1"/>
          </p:cNvGraphicFramePr>
          <p:nvPr/>
        </p:nvGraphicFramePr>
        <p:xfrm>
          <a:off x="1174910" y="3455206"/>
          <a:ext cx="2692415" cy="898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" r:id="rId5" imgW="1333500" imgH="444500" progId="Equation.3">
                  <p:embed/>
                </p:oleObj>
              </mc:Choice>
              <mc:Fallback>
                <p:oleObj r:id="rId5" imgW="1333500" imgH="444500" progId="Equation.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74910" y="3455206"/>
                        <a:ext cx="2692415" cy="898174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757238" y="4643568"/>
            <a:ext cx="12001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defRPr/>
            </a:pPr>
            <a:r>
              <a:rPr kumimoji="0" lang="en-US" altLang="zh-CN" sz="2400" kern="1200" cap="none" spc="0" normalizeH="0" baseline="0" noProof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=10m</a:t>
            </a:r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067775" y="1964076"/>
            <a:ext cx="399233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由</a:t>
            </a:r>
            <a:r>
              <a:rPr kumimoji="0" lang="en-US" altLang="zh-CN" sz="2400" b="1" i="1" kern="1200" cap="none" spc="0" normalizeH="0" baseline="0" noProof="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kumimoji="0" lang="en-US" altLang="zh-CN" sz="2400" b="1" kern="1200" cap="none" spc="0" normalizeH="0" baseline="-25000" noProof="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</a:t>
            </a:r>
            <a:r>
              <a:rPr kumimoji="0" lang="en-US" altLang="zh-CN" sz="2400" b="1" kern="1200" cap="none" spc="0" normalizeH="0" baseline="0" noProof="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kumimoji="0" lang="en-US" altLang="zh-CN" sz="2400" b="1" i="1" kern="1200" cap="none" spc="0" normalizeH="0" baseline="0" noProof="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ρ</a:t>
            </a:r>
            <a:r>
              <a:rPr kumimoji="0" lang="zh-CN" altLang="en-US" sz="2400" b="1" kern="1200" cap="none" spc="0" normalizeH="0" baseline="-25000" noProof="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水</a:t>
            </a:r>
            <a:r>
              <a:rPr kumimoji="0" lang="en-US" altLang="zh-CN" sz="2400" b="1" i="1" kern="1200" cap="none" spc="0" normalizeH="0" baseline="0" noProof="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gh</a:t>
            </a:r>
            <a:r>
              <a:rPr kumimoji="0" lang="zh-CN" altLang="en-US" sz="2400" b="1" kern="1200" cap="none" spc="0" normalizeH="0" baseline="-25000" noProof="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水</a:t>
            </a:r>
            <a:r>
              <a:rPr kumimoji="0" lang="en-US" altLang="zh-CN" sz="2400" b="1" kern="1200" cap="none" spc="0" normalizeH="0" baseline="0" noProof="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400" b="1" i="1" noProof="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400" b="1" baseline="-25000" noProof="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水银</a:t>
            </a:r>
            <a:r>
              <a:rPr lang="en-US" altLang="zh-CN" sz="2400" b="1" i="1" noProof="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gh</a:t>
            </a:r>
            <a:r>
              <a:rPr lang="zh-CN" altLang="en-US" sz="2400" b="1" baseline="-25000" noProof="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水银</a:t>
            </a:r>
            <a:r>
              <a:rPr lang="zh-CN" altLang="en-US" sz="2400" b="1" noProof="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得</a:t>
            </a:r>
            <a:endParaRPr kumimoji="0" lang="en-US" altLang="zh-CN" sz="2400" b="1" kern="1200" cap="none" spc="0" normalizeH="0" baseline="0" noProof="0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对象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845259" y="2505682"/>
          <a:ext cx="2011680" cy="872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6" r:id="rId7" imgW="1054100" imgH="457200" progId="Equation.KSEE3">
                  <p:embed/>
                </p:oleObj>
              </mc:Choice>
              <mc:Fallback>
                <p:oleObj r:id="rId7" imgW="1054100" imgH="4572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45259" y="2505682"/>
                        <a:ext cx="2011680" cy="8724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671662" y="3507127"/>
          <a:ext cx="2617946" cy="848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7" r:id="rId9" imgW="1371600" imgH="444500" progId="Equation.KSEE3">
                  <p:embed/>
                </p:oleObj>
              </mc:Choice>
              <mc:Fallback>
                <p:oleObj r:id="rId9" imgW="1371600" imgH="4445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671662" y="3507127"/>
                        <a:ext cx="2617946" cy="8486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642134" y="4551071"/>
            <a:ext cx="20002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defRPr/>
            </a:pPr>
            <a:r>
              <a:rPr kumimoji="0" lang="en-US" altLang="zh-CN" sz="2400" kern="1200" cap="none" spc="0" normalizeH="0" baseline="0" noProof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=10.336m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243388" y="2918080"/>
            <a:ext cx="664845" cy="852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defRPr/>
            </a:pPr>
            <a:r>
              <a:rPr kumimoji="0" lang="zh-CN" altLang="en-US" sz="4950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或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28600" y="5238000"/>
            <a:ext cx="89154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标准大气压下，活塞式</a:t>
            </a:r>
            <a:r>
              <a:rPr 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抽水机提升水的最大高度为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_____m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642384" y="5237999"/>
            <a:ext cx="647224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defRPr/>
            </a:pPr>
            <a:r>
              <a:rPr kumimoji="0" lang="en-US" altLang="zh-CN" sz="2400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2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bldLvl="0" animBg="1"/>
      <p:bldP spid="23555" grpId="0"/>
      <p:bldP spid="23556" grpId="0" bldLvl="0" animBg="1"/>
      <p:bldP spid="23558" grpId="0"/>
      <p:bldP spid="23560" grpId="0" bldLvl="0" animBg="1"/>
      <p:bldP spid="2" grpId="0" bldLvl="0" animBg="1"/>
      <p:bldP spid="6" grpId="0" bldLvl="0" animBg="1"/>
      <p:bldP spid="7" grpId="0" bldLvl="0" animBg="1"/>
      <p:bldP spid="8" grpId="0" bldLvl="0"/>
      <p:bldP spid="9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5"/>
          <p:cNvSpPr txBox="1"/>
          <p:nvPr/>
        </p:nvSpPr>
        <p:spPr>
          <a:xfrm>
            <a:off x="2113280" y="2109523"/>
            <a:ext cx="551815" cy="1621790"/>
          </a:xfrm>
          <a:prstGeom prst="rect">
            <a:avLst/>
          </a:prstGeom>
          <a:noFill/>
          <a:ln w="9525">
            <a:noFill/>
          </a:ln>
        </p:spPr>
        <p:txBody>
          <a:bodyPr vert="eaVert" wrap="none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水银气压计</a:t>
            </a:r>
          </a:p>
        </p:txBody>
      </p:sp>
      <p:sp>
        <p:nvSpPr>
          <p:cNvPr id="12293" name="TextBox 7"/>
          <p:cNvSpPr txBox="1"/>
          <p:nvPr/>
        </p:nvSpPr>
        <p:spPr>
          <a:xfrm>
            <a:off x="4639686" y="4864269"/>
            <a:ext cx="2646759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金属盒气压计</a:t>
            </a:r>
          </a:p>
          <a:p>
            <a:pPr algn="ctr"/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（又称无液气压计）</a:t>
            </a:r>
          </a:p>
        </p:txBody>
      </p:sp>
      <p:pic>
        <p:nvPicPr>
          <p:cNvPr id="12294" name="图片 1229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038" y="2109761"/>
            <a:ext cx="880059" cy="325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04104001">
            <a:hlinkClick r:id="rId2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0961" y="2109761"/>
            <a:ext cx="4160996" cy="2639854"/>
          </a:xfrm>
          <a:prstGeom prst="rect">
            <a:avLst/>
          </a:prstGeom>
        </p:spPr>
      </p:pic>
      <p:sp>
        <p:nvSpPr>
          <p:cNvPr id="10" name="TextBox 5"/>
          <p:cNvSpPr txBox="1"/>
          <p:nvPr/>
        </p:nvSpPr>
        <p:spPr>
          <a:xfrm>
            <a:off x="2113280" y="3892127"/>
            <a:ext cx="551815" cy="1621790"/>
          </a:xfrm>
          <a:prstGeom prst="rect">
            <a:avLst/>
          </a:prstGeom>
          <a:noFill/>
          <a:ln w="9525">
            <a:noFill/>
          </a:ln>
        </p:spPr>
        <p:txBody>
          <a:bodyPr vert="eaVert" wrap="none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要竖直悬挂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1861610" y="1330592"/>
            <a:ext cx="5436811" cy="495548"/>
            <a:chOff x="2506980" y="579256"/>
            <a:chExt cx="3958508" cy="495548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矩形 13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气压计：测定大气压的仪器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12293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对象 13"/>
          <p:cNvGraphicFramePr/>
          <p:nvPr/>
        </p:nvGraphicFramePr>
        <p:xfrm>
          <a:off x="6816691" y="1517157"/>
          <a:ext cx="1992407" cy="3901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1" r:id="rId3" imgW="3286125" imgH="7648575" progId="Paint.Picture">
                  <p:embed/>
                </p:oleObj>
              </mc:Choice>
              <mc:Fallback>
                <p:oleObj r:id="rId3" imgW="3286125" imgH="7648575" progId="Paint.Picture">
                  <p:embed/>
                  <p:pic>
                    <p:nvPicPr>
                      <p:cNvPr id="0" name="图片 1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16691" y="1517157"/>
                        <a:ext cx="1992407" cy="39017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/>
          <p:cNvGraphicFramePr/>
          <p:nvPr/>
        </p:nvGraphicFramePr>
        <p:xfrm>
          <a:off x="6827169" y="1504775"/>
          <a:ext cx="1992407" cy="3901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" r:id="rId5" imgW="3286125" imgH="7648575" progId="Paint.Picture">
                  <p:embed/>
                </p:oleObj>
              </mc:Choice>
              <mc:Fallback>
                <p:oleObj r:id="rId5" imgW="3286125" imgH="7648575" progId="Paint.Picture">
                  <p:embed/>
                  <p:pic>
                    <p:nvPicPr>
                      <p:cNvPr id="0" name="图片 1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27169" y="1504775"/>
                        <a:ext cx="1992407" cy="39017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直接连接符 4"/>
          <p:cNvCxnSpPr/>
          <p:nvPr/>
        </p:nvCxnSpPr>
        <p:spPr>
          <a:xfrm>
            <a:off x="7745435" y="4123597"/>
            <a:ext cx="69923" cy="0"/>
          </a:xfrm>
          <a:prstGeom prst="line">
            <a:avLst/>
          </a:prstGeom>
          <a:ln w="28575" cmpd="sng">
            <a:solidFill>
              <a:srgbClr val="1D41D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7779194" y="3913647"/>
            <a:ext cx="2357" cy="190855"/>
          </a:xfrm>
          <a:prstGeom prst="straightConnector1">
            <a:avLst/>
          </a:prstGeom>
          <a:ln w="349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 flipV="1">
            <a:off x="7777691" y="4135740"/>
            <a:ext cx="1503" cy="163702"/>
          </a:xfrm>
          <a:prstGeom prst="straightConnector1">
            <a:avLst/>
          </a:prstGeom>
          <a:ln w="349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7801408" y="3662541"/>
            <a:ext cx="75730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水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815358" y="4164322"/>
            <a:ext cx="11504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内</a:t>
            </a:r>
          </a:p>
        </p:txBody>
      </p:sp>
      <p:cxnSp>
        <p:nvCxnSpPr>
          <p:cNvPr id="6" name="直接箭头连接符 5"/>
          <p:cNvCxnSpPr/>
          <p:nvPr/>
        </p:nvCxnSpPr>
        <p:spPr>
          <a:xfrm flipH="1">
            <a:off x="7781551" y="1614312"/>
            <a:ext cx="251" cy="605983"/>
          </a:xfrm>
          <a:prstGeom prst="straightConnector1">
            <a:avLst/>
          </a:prstGeom>
          <a:ln w="349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8134476" y="1719088"/>
            <a:ext cx="46706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en-US" altLang="zh-CN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</a:t>
            </a:r>
          </a:p>
        </p:txBody>
      </p:sp>
      <p:cxnSp>
        <p:nvCxnSpPr>
          <p:cNvPr id="18" name="直接箭头连接符 17"/>
          <p:cNvCxnSpPr/>
          <p:nvPr/>
        </p:nvCxnSpPr>
        <p:spPr>
          <a:xfrm>
            <a:off x="7437364" y="3818082"/>
            <a:ext cx="5893" cy="635317"/>
          </a:xfrm>
          <a:prstGeom prst="straightConnector1">
            <a:avLst/>
          </a:prstGeom>
          <a:ln w="349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6711952" y="3968893"/>
            <a:ext cx="83197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内</a:t>
            </a:r>
          </a:p>
        </p:txBody>
      </p:sp>
      <p:cxnSp>
        <p:nvCxnSpPr>
          <p:cNvPr id="20" name="直接连接符 19"/>
          <p:cNvCxnSpPr/>
          <p:nvPr/>
        </p:nvCxnSpPr>
        <p:spPr>
          <a:xfrm>
            <a:off x="7443257" y="3824589"/>
            <a:ext cx="0" cy="583704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3168967" y="2038462"/>
            <a:ext cx="2150269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所以</a:t>
            </a:r>
            <a:r>
              <a:rPr kumimoji="0" lang="en-US" altLang="zh-CN" sz="2400" b="1" i="1" kern="1200" cap="none" spc="0" normalizeH="0" baseline="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kumimoji="0" lang="zh-CN" altLang="en-US" sz="2400" b="1" kern="1200" cap="none" spc="0" normalizeH="0" baseline="-2500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内</a:t>
            </a:r>
            <a:r>
              <a:rPr kumimoji="0" lang="en-US" altLang="zh-CN" sz="2400" b="1" kern="1200" cap="none" spc="0" normalizeH="0" baseline="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kumimoji="0" lang="en-US" sz="2400" b="1" i="1" kern="1200" cap="none" spc="0" normalizeH="0" baseline="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kumimoji="0" lang="en-US" altLang="zh-CN" sz="2400" b="1" kern="1200" cap="none" spc="0" normalizeH="0" baseline="-2500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</a:t>
            </a:r>
            <a:r>
              <a:rPr kumimoji="0" lang="en-US" sz="2400" b="1" kern="1200" cap="none" spc="0" normalizeH="0" baseline="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kumimoji="0" lang="en-US" sz="2400" b="1" i="1" kern="1200" cap="none" spc="0" normalizeH="0" baseline="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 baseline="-2500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水</a:t>
            </a:r>
            <a:endParaRPr kumimoji="0" lang="zh-CN" altLang="en-US" sz="2400" b="1" kern="1200" cap="none" spc="0" normalizeH="0" baseline="-25000" noProof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1186180" y="2736706"/>
            <a:ext cx="289496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即：</a:t>
            </a:r>
            <a:r>
              <a:rPr kumimoji="0" lang="en-US" altLang="zh-CN" sz="2400" b="1" i="1" kern="1200" cap="none" spc="0" normalizeH="0" baseline="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kumimoji="0" lang="zh-CN" altLang="en-US" sz="2400" b="1" kern="1200" cap="none" spc="0" normalizeH="0" baseline="-2500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内</a:t>
            </a:r>
            <a:r>
              <a:rPr kumimoji="0" lang="en-US" altLang="zh-CN" sz="2400" b="1" kern="1200" cap="none" spc="0" normalizeH="0" baseline="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kumimoji="0" lang="en-US" sz="2400" b="1" i="1" kern="1200" cap="none" spc="0" normalizeH="0" baseline="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kumimoji="0" lang="en-US" altLang="zh-CN" sz="2400" b="1" kern="1200" cap="none" spc="0" normalizeH="0" baseline="-2500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 </a:t>
            </a:r>
            <a:r>
              <a:rPr kumimoji="0" lang="en-US" altLang="zh-CN" sz="2400" b="1" kern="1200" cap="none" spc="0" normalizeH="0" baseline="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 </a:t>
            </a:r>
            <a:r>
              <a:rPr lang="en-US" altLang="zh-CN" sz="2400" b="1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400" b="1" baseline="-2500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水</a:t>
            </a:r>
            <a:r>
              <a:rPr lang="en-US" altLang="zh-CN" sz="2400" b="1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gh</a:t>
            </a:r>
            <a:r>
              <a:rPr lang="zh-CN" altLang="en-US" sz="2400" b="1" baseline="-2500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水</a:t>
            </a:r>
            <a:endParaRPr kumimoji="0" lang="zh-CN" altLang="en-US" sz="2400" b="1" kern="1200" cap="none" spc="0" normalizeH="0" baseline="-25000" noProof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005046" y="2056058"/>
            <a:ext cx="2064544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defRPr/>
            </a:pPr>
            <a:r>
              <a:rPr kumimoji="0" lang="zh-CN" sz="2400" b="1" kern="1200" cap="none" spc="0" normalizeH="0" baseline="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因为液片静止</a:t>
            </a:r>
            <a:r>
              <a:rPr kumimoji="0" lang="zh-CN" altLang="en-US" sz="2400" b="1" kern="1200" cap="none" spc="0" normalizeH="0" baseline="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endParaRPr kumimoji="0" lang="zh-CN" sz="2400" b="1" kern="1200" cap="none" spc="0" normalizeH="0" baseline="0" noProof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852647" y="3930782"/>
            <a:ext cx="496697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defRPr/>
            </a:pPr>
            <a:r>
              <a:rPr kumimoji="0" lang="zh-CN" sz="2400" b="1" kern="1200" cap="none" spc="0" normalizeH="0" baseline="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当外界大气压强</a:t>
            </a:r>
            <a:r>
              <a:rPr kumimoji="0" lang="en-US" altLang="zh-CN" sz="2400" b="1" i="1" kern="1200" cap="none" spc="0" normalizeH="0" baseline="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kumimoji="0" lang="en-US" altLang="zh-CN" sz="2400" b="1" kern="1200" cap="none" spc="0" normalizeH="0" baseline="-2500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</a:t>
            </a:r>
            <a:r>
              <a:rPr kumimoji="0" lang="zh-CN" sz="2400" b="1" kern="1200" cap="none" spc="0" normalizeH="0" baseline="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降低时，</a:t>
            </a:r>
            <a:endParaRPr kumimoji="0" lang="en-US" altLang="zh-CN" sz="2400" b="1" kern="1200" cap="none" spc="0" normalizeH="0" baseline="0" noProof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852647" y="4589789"/>
            <a:ext cx="5859304" cy="101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0" defTabSz="914400">
              <a:lnSpc>
                <a:spcPct val="125000"/>
              </a:lnSpc>
              <a:buClrTx/>
              <a:buSzTx/>
              <a:defRPr/>
            </a:pPr>
            <a:r>
              <a:rPr kumimoji="0" lang="zh-CN" sz="2400" b="1" kern="1200" cap="none" spc="0" normalizeH="0" baseline="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该气压计会受温度的影响，</a:t>
            </a:r>
          </a:p>
          <a:p>
            <a:pPr marR="0" defTabSz="914400">
              <a:lnSpc>
                <a:spcPct val="125000"/>
              </a:lnSpc>
              <a:buClrTx/>
              <a:buSzTx/>
              <a:defRPr/>
            </a:pPr>
            <a:r>
              <a:rPr kumimoji="0" lang="zh-CN" sz="2400" b="1" kern="1200" cap="none" spc="0" normalizeH="0" baseline="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当温度升高时，瓶内气压</a:t>
            </a:r>
            <a:r>
              <a:rPr lang="en-US" altLang="zh-CN" sz="2400" b="1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P</a:t>
            </a:r>
            <a:r>
              <a:rPr lang="zh-CN" altLang="en-US" sz="2400" b="1" baseline="-2500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内</a:t>
            </a:r>
            <a:r>
              <a:rPr lang="zh-CN" altLang="en-US" sz="24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变大</a:t>
            </a:r>
            <a:r>
              <a:rPr kumimoji="0" lang="zh-CN" sz="2400" b="1" kern="1200" cap="none" spc="0" normalizeH="0" baseline="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kumimoji="0" lang="en-US" altLang="zh-CN" sz="2400" b="1" i="1" kern="1200" cap="none" spc="0" normalizeH="0" baseline="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zh-CN" sz="2400" b="1" baseline="-2500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水</a:t>
            </a:r>
            <a:r>
              <a:rPr lang="zh-CN" sz="24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变大</a:t>
            </a:r>
            <a:r>
              <a:rPr lang="zh-CN" altLang="en-US" sz="24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。</a:t>
            </a:r>
            <a:endParaRPr kumimoji="0" lang="en-US" altLang="zh-CN" sz="2400" b="1" kern="1200" cap="none" spc="0" normalizeH="0" baseline="0" noProof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81846" y="3938410"/>
            <a:ext cx="1453515" cy="460375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spAutoFit/>
          </a:bodyPr>
          <a:lstStyle/>
          <a:p>
            <a:r>
              <a:rPr lang="en-US" altLang="zh-CN" sz="2400" b="1" i="1" noProof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h</a:t>
            </a:r>
            <a:r>
              <a:rPr lang="zh-CN" sz="2400" b="1" baseline="-25000" noProof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水</a:t>
            </a:r>
            <a:r>
              <a:rPr lang="zh-CN" sz="2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变大</a:t>
            </a:r>
            <a:r>
              <a:rPr lang="zh-CN" altLang="en-US" sz="2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。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1969294" y="3147366"/>
            <a:ext cx="1868805" cy="545306"/>
            <a:chOff x="4097" y="8357"/>
            <a:chExt cx="3924" cy="1145"/>
          </a:xfrm>
        </p:grpSpPr>
        <p:sp>
          <p:nvSpPr>
            <p:cNvPr id="17" name="下弧形箭头 16"/>
            <p:cNvSpPr/>
            <p:nvPr/>
          </p:nvSpPr>
          <p:spPr>
            <a:xfrm flipH="1">
              <a:off x="4097" y="8357"/>
              <a:ext cx="3605" cy="1144"/>
            </a:xfrm>
            <a:prstGeom prst="curvedUpArrow">
              <a:avLst>
                <a:gd name="adj1" fmla="val 4821"/>
                <a:gd name="adj2" fmla="val 26756"/>
                <a:gd name="adj3" fmla="val 2872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413" y="8535"/>
              <a:ext cx="2608" cy="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400" b="1">
                  <a:latin typeface="楷体" panose="02010609060101010101" charset="-122"/>
                  <a:ea typeface="楷体" panose="02010609060101010101" charset="-122"/>
                </a:rPr>
                <a:t>决定于</a:t>
              </a:r>
            </a:p>
          </p:txBody>
        </p:sp>
      </p:grpSp>
      <p:sp>
        <p:nvSpPr>
          <p:cNvPr id="29" name="下弧形箭头 28"/>
          <p:cNvSpPr/>
          <p:nvPr/>
        </p:nvSpPr>
        <p:spPr>
          <a:xfrm flipH="1">
            <a:off x="2453005" y="3145646"/>
            <a:ext cx="1233170" cy="511810"/>
          </a:xfrm>
          <a:prstGeom prst="curvedUpArrow">
            <a:avLst>
              <a:gd name="adj1" fmla="val 4821"/>
              <a:gd name="adj2" fmla="val 26756"/>
              <a:gd name="adj3" fmla="val 287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3168967" y="1376882"/>
            <a:ext cx="2803993" cy="495548"/>
            <a:chOff x="2506980" y="579256"/>
            <a:chExt cx="3958508" cy="495548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矩形 30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自制气压计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07379 L -0.00121 0.07595 L -0.00121 0.07811 L -0.00121 0.08027 L -0.00121 0.08274 L -0.00121 0.0849 L -0.00121 0.08706 L -0.00104 0.08953 L -0.00052 0.092 L -0.00052 0.09416 L -0.00052 0.09663 L -0.00104 0.09879 L -0.00104 0.10126 L -0.00104 0.10373 L -0.00104 0.10589 L -0.00104 0.10836 L -0.00104 0.11053 L -0.00052 0.11269 L 0.00018 0.11516 L 0.00139 0.11763 L 0.00365 0.11979 L 0.00747 0.12195 L 0.01198 0.1238 L 0.01632 0.12411 L 0.02136 0.12504 L 0.02552 0.12504 L 0.03021 0.12411 L 0.03472 0.12257 L 0.03472 0.12041 L 0.03525 0.11824 L 0.03577 0.11577 L 0.03646 0.11361 L 0.03733 0.11145 L 0.03646 0.10898 L 0.03646 0.10651 L 0.03577 0.10435 L 0.03577 0.10219 L 0.03577 0.10003 L 0.03646 0.09725 L 0.03646 0.09509 L 0.03646 0.09293 " pathEditMode="relative" rAng="0" ptsTypes="FFFFFFFFFFFFFFFFFFFFFFFFFFFFFFFFFFFFFFFFF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256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Par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50726E-6 L -0.00156 0.3717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1858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677 0.040741 L -0.007240 0.404444 " pathEditMode="relative" rAng="0" ptsTypes="">
                                      <p:cBhvr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1" dur="1" fill="hold"/>
                                        <p:tgtEl>
                                          <p:spTgt spid="2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2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8" grpId="0"/>
      <p:bldP spid="8" grpId="1"/>
      <p:bldP spid="19" grpId="0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" grpId="0" bldLvl="0" animBg="1"/>
      <p:bldP spid="29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97168" y="2139826"/>
            <a:ext cx="8977789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25000"/>
              </a:lnSpc>
            </a:pPr>
            <a:r>
              <a:rPr lang="zh-CN" altLang="en-US" sz="2400" b="1" dirty="0">
                <a:solidFill>
                  <a:srgbClr val="000000"/>
                </a:solidFill>
                <a:ea typeface="宋体" panose="02010600030101010101" pitchFamily="2" charset="-122"/>
              </a:rPr>
              <a:t>        大气压由于</a:t>
            </a:r>
            <a:r>
              <a:rPr lang="zh-CN" altLang="en-US" sz="2400" b="1" dirty="0">
                <a:ea typeface="宋体" panose="02010600030101010101" pitchFamily="2" charset="-122"/>
              </a:rPr>
              <a:t>大气</a:t>
            </a:r>
            <a:r>
              <a:rPr lang="zh-CN" altLang="en-US" sz="2400" b="1" dirty="0">
                <a:solidFill>
                  <a:srgbClr val="000000"/>
                </a:solidFill>
                <a:ea typeface="宋体" panose="02010600030101010101" pitchFamily="2" charset="-122"/>
              </a:rPr>
              <a:t>受重力而产生，因此空气密度变小，大气压就会降低。</a:t>
            </a:r>
            <a:endParaRPr lang="en-US" altLang="zh-CN" sz="2400" b="1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61181" y="3172628"/>
            <a:ext cx="3237230" cy="460375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spAutoFit/>
          </a:bodyPr>
          <a:lstStyle/>
          <a:p>
            <a:r>
              <a:rPr 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  <a:hlinkClick r:id="rId3" action="ppaction://hlinkfile"/>
              </a:rPr>
              <a:t>海拔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  <a:hlinkClick r:id="rId3" action="ppaction://hlinkfile"/>
              </a:rPr>
              <a:t>越高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，空气越稀薄</a:t>
            </a:r>
            <a:endParaRPr lang="zh-CN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92334" y="4025920"/>
            <a:ext cx="3542665" cy="460375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spAutoFit/>
          </a:bodyPr>
          <a:lstStyle/>
          <a:p>
            <a:r>
              <a:rPr 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气温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变高，空气体积膨胀</a:t>
            </a:r>
            <a:endParaRPr lang="zh-CN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80194" y="4807770"/>
            <a:ext cx="4153535" cy="460375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spAutoFit/>
          </a:bodyPr>
          <a:lstStyle/>
          <a:p>
            <a:r>
              <a:rPr 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湿度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越高，空气中含水量越高</a:t>
            </a:r>
            <a:endParaRPr lang="zh-CN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924337" y="3841135"/>
            <a:ext cx="1123950" cy="82994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空气密度变小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014186" y="3737730"/>
            <a:ext cx="1123950" cy="82994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大气压强减小</a:t>
            </a:r>
          </a:p>
        </p:txBody>
      </p:sp>
      <p:sp>
        <p:nvSpPr>
          <p:cNvPr id="18" name="右大括号 17"/>
          <p:cNvSpPr/>
          <p:nvPr/>
        </p:nvSpPr>
        <p:spPr>
          <a:xfrm>
            <a:off x="4377054" y="3403460"/>
            <a:ext cx="547283" cy="173217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9" name="右箭头 18"/>
          <p:cNvSpPr/>
          <p:nvPr/>
        </p:nvSpPr>
        <p:spPr>
          <a:xfrm>
            <a:off x="6062980" y="4148792"/>
            <a:ext cx="695325" cy="238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20" name="组合 19"/>
          <p:cNvGrpSpPr/>
          <p:nvPr/>
        </p:nvGrpSpPr>
        <p:grpSpPr>
          <a:xfrm>
            <a:off x="3137647" y="1386622"/>
            <a:ext cx="2803993" cy="495548"/>
            <a:chOff x="2506980" y="579256"/>
            <a:chExt cx="3958508" cy="49554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矩形 21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大气压的变化</a:t>
              </a:r>
            </a:p>
          </p:txBody>
        </p:sp>
      </p:grpSp>
      <p:pic>
        <p:nvPicPr>
          <p:cNvPr id="23" name="Picture 2" descr="D:\图标图片\f3373a58f30e42a28f0f3dcc05381ad6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863527" y="3572959"/>
            <a:ext cx="275076" cy="30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ldLvl="0" animBg="1"/>
      <p:bldP spid="7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/>
          <p:nvPr/>
        </p:nvSpPr>
        <p:spPr>
          <a:xfrm>
            <a:off x="243364" y="1302994"/>
            <a:ext cx="3376613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大气压强随高度的增加而减小，可测出不同高度的气压值，列成表，</a:t>
            </a:r>
          </a:p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只要测出某一高度的气压值，通过查表即可知道该位置的高度值。</a:t>
            </a: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8675" name="Rectangle 3"/>
          <p:cNvSpPr/>
          <p:nvPr/>
        </p:nvSpPr>
        <p:spPr>
          <a:xfrm>
            <a:off x="3619500" y="4089056"/>
            <a:ext cx="5487829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珠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穆朗玛峰的高度接近海拔</a:t>
            </a:r>
            <a:r>
              <a:rPr lang="zh-CN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9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km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，则其峰顶的大气压约为多少？相当于海平面上大气压的百分之几？</a:t>
            </a:r>
          </a:p>
        </p:txBody>
      </p:sp>
      <p:pic>
        <p:nvPicPr>
          <p:cNvPr id="41988" name="Picture 4" descr="30211t11-010"/>
          <p:cNvPicPr>
            <a:picLocks noChangeAspect="1"/>
          </p:cNvPicPr>
          <p:nvPr/>
        </p:nvPicPr>
        <p:blipFill>
          <a:blip r:embed="rId2"/>
          <a:srcRect b="14738"/>
          <a:stretch>
            <a:fillRect/>
          </a:stretch>
        </p:blipFill>
        <p:spPr>
          <a:xfrm>
            <a:off x="3433286" y="1302994"/>
            <a:ext cx="5487829" cy="27968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7" name="Picture 5" descr="珠穆朗玛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36" y="4036192"/>
            <a:ext cx="3028950" cy="1904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678" name="Rectangle 6"/>
          <p:cNvSpPr/>
          <p:nvPr/>
        </p:nvSpPr>
        <p:spPr>
          <a:xfrm>
            <a:off x="4572000" y="5314924"/>
            <a:ext cx="2780665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31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kPa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，百分之三十</a:t>
            </a:r>
          </a:p>
        </p:txBody>
      </p:sp>
      <p:pic>
        <p:nvPicPr>
          <p:cNvPr id="38914" name="Picture 2" descr="空盒气压计"/>
          <p:cNvPicPr>
            <a:picLocks noChangeAspect="1"/>
          </p:cNvPicPr>
          <p:nvPr/>
        </p:nvPicPr>
        <p:blipFill>
          <a:blip r:embed="rId4"/>
          <a:srcRect l="17458" t="-957" r="13945"/>
          <a:stretch>
            <a:fillRect/>
          </a:stretch>
        </p:blipFill>
        <p:spPr>
          <a:xfrm>
            <a:off x="781668" y="1302992"/>
            <a:ext cx="2494598" cy="25879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15" name="Rectangle 3"/>
          <p:cNvSpPr/>
          <p:nvPr/>
        </p:nvSpPr>
        <p:spPr>
          <a:xfrm>
            <a:off x="464820" y="3890936"/>
            <a:ext cx="2520791" cy="6813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气压计可改造为高度计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uiExpand="1" build="allAtOnce" bldLvl="0"/>
      <p:bldP spid="28675" grpId="0"/>
      <p:bldP spid="28678" grpId="0"/>
      <p:bldP spid="38915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/>
          <p:nvPr/>
        </p:nvSpPr>
        <p:spPr>
          <a:xfrm>
            <a:off x="3783436" y="2503611"/>
            <a:ext cx="5161502" cy="3230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一切液体的沸点都是气压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增大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时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升高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，气压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减小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时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降低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</a:p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通常说的沸点，都是指在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标准大气压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下。</a:t>
            </a:r>
          </a:p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说水的沸点是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100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摄氏度，必须强调是在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标准大气压下。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1921079" y="1545003"/>
            <a:ext cx="5310231" cy="612541"/>
            <a:chOff x="2506980" y="593791"/>
            <a:chExt cx="3958508" cy="481013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矩形 10"/>
            <p:cNvSpPr/>
            <p:nvPr/>
          </p:nvSpPr>
          <p:spPr>
            <a:xfrm>
              <a:off x="2593872" y="632414"/>
              <a:ext cx="3871616" cy="3615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液体沸点与大气压的关系</a:t>
              </a:r>
            </a:p>
          </p:txBody>
        </p:sp>
      </p:grpSp>
      <p:pic>
        <p:nvPicPr>
          <p:cNvPr id="12290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81" y="2698569"/>
            <a:ext cx="3264796" cy="228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图标图片\f3373a58f30e42a28f0f3dcc05381ad6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78401" y="4685131"/>
            <a:ext cx="275076" cy="30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7163" y="3778065"/>
            <a:ext cx="8829675" cy="193802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高压锅把水相当紧密地封闭起来，水受热蒸发产生的水蒸气不能扩散到空气中，只能保留在高压锅内，就使高压锅内部的气压高于1个大气压，也使水要在高于100℃时才沸腾，这样高压锅内部就形成高温高压的环境，饭就容易很快做熟了，并且相当酥烂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71" y="2039873"/>
            <a:ext cx="3026836" cy="1699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文本框 2"/>
          <p:cNvSpPr txBox="1"/>
          <p:nvPr/>
        </p:nvSpPr>
        <p:spPr>
          <a:xfrm>
            <a:off x="3596609" y="2141749"/>
            <a:ext cx="2204378" cy="14763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家用高压锅使用温度大约为110～120℃。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88026" y="5345811"/>
            <a:ext cx="5525929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使用高压锅</a:t>
            </a:r>
            <a:r>
              <a:rPr 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可以节能并能缩短烹饪时间。</a:t>
            </a: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6077824" y="2152684"/>
            <a:ext cx="2711768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2400" b="1" i="0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逆向应用</a:t>
            </a:r>
          </a:p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2400" b="1" i="0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制糖和制药工业中要利用低压沸腾。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066176" y="1385612"/>
            <a:ext cx="3011648" cy="612541"/>
            <a:chOff x="2506980" y="593791"/>
            <a:chExt cx="3958508" cy="481013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矩形 9"/>
            <p:cNvSpPr/>
            <p:nvPr/>
          </p:nvSpPr>
          <p:spPr>
            <a:xfrm>
              <a:off x="2593872" y="632414"/>
              <a:ext cx="3871616" cy="3615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压力锅</a:t>
              </a:r>
            </a:p>
          </p:txBody>
        </p:sp>
      </p:grpSp>
    </p:spTree>
    <p:custDataLst>
      <p:tags r:id="rId1"/>
    </p:custData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3072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76169" y="1521802"/>
            <a:ext cx="8917497" cy="4246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25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你喜欢吃爆米花吗？</a:t>
            </a:r>
            <a:endParaRPr lang="en-US" altLang="zh-CN" sz="2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lnSpc>
                <a:spcPct val="125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知道它是怎样做出来的吗？</a:t>
            </a:r>
            <a:endParaRPr lang="en-US" altLang="zh-CN" sz="2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lnSpc>
                <a:spcPct val="125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将玉米放在爆花锅中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然后放糖</a:t>
            </a:r>
            <a:endParaRPr lang="en-US" altLang="zh-CN" sz="2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lnSpc>
                <a:spcPct val="125000"/>
              </a:lnSpc>
            </a:pP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和奶油或黄油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开火加热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合上锅盖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</a:p>
          <a:p>
            <a:pPr indent="0">
              <a:lnSpc>
                <a:spcPct val="125000"/>
              </a:lnSpc>
            </a:pP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不断搅拌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使得玉米处在高温高压的状态下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当温度升高到一定程度时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玉米粒便会逐渐变软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玉米粒内的大部分水分变成水蒸气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使得已变软的玉米粒膨胀。但此时玉米粒不会在锅内爆开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只有当锅盖被打开后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玉米粒才会瞬时爆开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变成香甜可口的玉米花。那么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为什么玉米粒只有在锅盖打开后才会爆开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是什么使它爆开的呢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?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224" y="1521802"/>
            <a:ext cx="2857500" cy="2019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0879" y="2075862"/>
            <a:ext cx="8826925" cy="33229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（2019•郴州）将少量热水倒入一空矿泉水瓶中（矿泉水瓶未变形），轻轻摇晃后将热水倒出，立即拧紧瓶盖，然后浇上冷水，可以看到矿泉水瓶变瘪。产生这一现象的主要原因是（　　）</a:t>
            </a:r>
          </a:p>
          <a:p>
            <a:pPr>
              <a:lnSpc>
                <a:spcPct val="125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A．在所浇冷水的压力作用下，矿泉水瓶被压瘪 </a:t>
            </a:r>
          </a:p>
          <a:p>
            <a:pPr>
              <a:lnSpc>
                <a:spcPct val="125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B．矿泉水瓶热胀冷缩的结果 </a:t>
            </a:r>
          </a:p>
          <a:p>
            <a:pPr>
              <a:lnSpc>
                <a:spcPct val="125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C．矿泉水瓶内热气将它吸进去了 </a:t>
            </a:r>
          </a:p>
          <a:p>
            <a:pPr>
              <a:lnSpc>
                <a:spcPct val="125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D．在大气压的作用下，矿泉水瓶被压瘪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888652" y="3046910"/>
            <a:ext cx="333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</a:t>
            </a:r>
          </a:p>
        </p:txBody>
      </p:sp>
      <p:grpSp>
        <p:nvGrpSpPr>
          <p:cNvPr id="12" name="组合 3"/>
          <p:cNvGrpSpPr/>
          <p:nvPr/>
        </p:nvGrpSpPr>
        <p:grpSpPr bwMode="auto">
          <a:xfrm>
            <a:off x="3371850" y="1249416"/>
            <a:ext cx="1879997" cy="474345"/>
            <a:chOff x="497257" y="753279"/>
            <a:chExt cx="1881032" cy="475146"/>
          </a:xfrm>
        </p:grpSpPr>
        <p:grpSp>
          <p:nvGrpSpPr>
            <p:cNvPr id="13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15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6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7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4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4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5742" y="1966146"/>
            <a:ext cx="8594977" cy="369252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6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（2018•怀化）下列事例中不是利用大气压工作的是   </a:t>
            </a:r>
            <a:endParaRPr lang="en-US" altLang="zh-CN" sz="26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6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</a:t>
            </a:r>
            <a:r>
              <a:rPr lang="zh-CN" altLang="en-US" sz="26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　　）</a:t>
            </a:r>
          </a:p>
          <a:p>
            <a:pPr fontAlgn="auto">
              <a:lnSpc>
                <a:spcPct val="150000"/>
              </a:lnSpc>
            </a:pPr>
            <a:r>
              <a:rPr lang="zh-CN" altLang="en-US" sz="26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 A．用塑料管吸饮料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6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 B．用抽水机抽水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6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 C．用注射器将药液注入病人体内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6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 D．钢笔吸墨水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303595" y="2719133"/>
            <a:ext cx="333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</a:t>
            </a:r>
          </a:p>
        </p:txBody>
      </p:sp>
      <p:grpSp>
        <p:nvGrpSpPr>
          <p:cNvPr id="15" name="组合 3"/>
          <p:cNvGrpSpPr/>
          <p:nvPr/>
        </p:nvGrpSpPr>
        <p:grpSpPr bwMode="auto">
          <a:xfrm>
            <a:off x="3398844" y="1383003"/>
            <a:ext cx="1879997" cy="474345"/>
            <a:chOff x="497257" y="753279"/>
            <a:chExt cx="1881032" cy="475146"/>
          </a:xfrm>
        </p:grpSpPr>
        <p:grpSp>
          <p:nvGrpSpPr>
            <p:cNvPr id="16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25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7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  <p:sp>
        <p:nvSpPr>
          <p:cNvPr id="6" name="矩形 5"/>
          <p:cNvSpPr/>
          <p:nvPr/>
        </p:nvSpPr>
        <p:spPr>
          <a:xfrm>
            <a:off x="4706224" y="2157544"/>
            <a:ext cx="2290194" cy="343948"/>
          </a:xfrm>
          <a:prstGeom prst="rect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055303" y="4548406"/>
            <a:ext cx="1048624" cy="360727"/>
          </a:xfrm>
          <a:prstGeom prst="rect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bldLvl="0" animBg="1"/>
      <p:bldP spid="9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439" y="2012447"/>
            <a:ext cx="9031605" cy="341503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（锦州中考）关于托里拆利实验，下面说法中正确的是 （　　）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A．玻璃管内径越大，管内和管外水银面高度差越小 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B．往水银槽内多倒些水银，管内和管外水银面高度差增大 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C．玻璃管倾斜，管内和管外水银面高度差不变 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D．玻璃管内水银柱上方进入一些空气，管内和管外水银面高度差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不变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494079" y="2156080"/>
            <a:ext cx="333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</a:t>
            </a:r>
          </a:p>
        </p:txBody>
      </p:sp>
      <p:grpSp>
        <p:nvGrpSpPr>
          <p:cNvPr id="13" name="组合 3"/>
          <p:cNvGrpSpPr/>
          <p:nvPr/>
        </p:nvGrpSpPr>
        <p:grpSpPr bwMode="auto">
          <a:xfrm>
            <a:off x="3398844" y="1383003"/>
            <a:ext cx="1879997" cy="474345"/>
            <a:chOff x="497257" y="753279"/>
            <a:chExt cx="1881032" cy="475146"/>
          </a:xfrm>
        </p:grpSpPr>
        <p:grpSp>
          <p:nvGrpSpPr>
            <p:cNvPr id="14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16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7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5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5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82024" y="1921585"/>
            <a:ext cx="8786813" cy="357886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fontAlgn="auto">
              <a:lnSpc>
                <a:spcPct val="135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（泰州中考）制糖工业中，一般用沸腾的方法去除糖汁中的水分。但在加热时，必须确保糖汁的温度低于100℃，否则会影响糖质。为此，你将建议采取以下哪种措施  （     ）</a:t>
            </a:r>
          </a:p>
          <a:p>
            <a:pPr fontAlgn="auto">
              <a:lnSpc>
                <a:spcPct val="135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A．用“文火”给糖汁缓慢加热</a:t>
            </a:r>
          </a:p>
          <a:p>
            <a:pPr fontAlgn="auto">
              <a:lnSpc>
                <a:spcPct val="135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B．用“猛火”快速加热，缩短加热时间 </a:t>
            </a:r>
          </a:p>
          <a:p>
            <a:pPr fontAlgn="auto">
              <a:lnSpc>
                <a:spcPct val="135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C．设法增大糖汁液面上的气压 </a:t>
            </a:r>
          </a:p>
          <a:p>
            <a:pPr fontAlgn="auto">
              <a:lnSpc>
                <a:spcPct val="135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D．设法减小糖汁液面上的气压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577095" y="2950977"/>
            <a:ext cx="333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174458" y="3411220"/>
            <a:ext cx="1107347" cy="101473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000" b="1"/>
          </a:p>
          <a:p>
            <a:endParaRPr lang="zh-CN" altLang="en-US" sz="2000" b="1"/>
          </a:p>
          <a:p>
            <a:endParaRPr lang="zh-CN" altLang="en-US" sz="2000" b="1"/>
          </a:p>
        </p:txBody>
      </p:sp>
      <p:sp>
        <p:nvSpPr>
          <p:cNvPr id="14" name="圆角矩形标注 13"/>
          <p:cNvSpPr/>
          <p:nvPr/>
        </p:nvSpPr>
        <p:spPr>
          <a:xfrm>
            <a:off x="6216557" y="3821902"/>
            <a:ext cx="2110740" cy="411480"/>
          </a:xfrm>
          <a:prstGeom prst="wedgeRoundRectCallout">
            <a:avLst>
              <a:gd name="adj1" fmla="val -237063"/>
              <a:gd name="adj2" fmla="val -1157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沸点不变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430020" y="4517955"/>
            <a:ext cx="3145410" cy="39878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000" b="1"/>
          </a:p>
        </p:txBody>
      </p:sp>
      <p:sp>
        <p:nvSpPr>
          <p:cNvPr id="16" name="圆角矩形标注 15"/>
          <p:cNvSpPr/>
          <p:nvPr/>
        </p:nvSpPr>
        <p:spPr>
          <a:xfrm>
            <a:off x="6023610" y="4413885"/>
            <a:ext cx="2110740" cy="411480"/>
          </a:xfrm>
          <a:prstGeom prst="wedgeRoundRectCallout">
            <a:avLst>
              <a:gd name="adj1" fmla="val -118228"/>
              <a:gd name="adj2" fmla="val 3327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沸点升高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430020" y="4992813"/>
            <a:ext cx="3145410" cy="39878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000" b="1"/>
          </a:p>
        </p:txBody>
      </p:sp>
      <p:sp>
        <p:nvSpPr>
          <p:cNvPr id="25" name="圆角矩形标注 24"/>
          <p:cNvSpPr/>
          <p:nvPr/>
        </p:nvSpPr>
        <p:spPr>
          <a:xfrm>
            <a:off x="6023610" y="5000625"/>
            <a:ext cx="2110740" cy="411480"/>
          </a:xfrm>
          <a:prstGeom prst="wedgeRoundRectCallout">
            <a:avLst>
              <a:gd name="adj1" fmla="val -118625"/>
              <a:gd name="adj2" fmla="val 65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沸点降低</a:t>
            </a:r>
          </a:p>
        </p:txBody>
      </p:sp>
      <p:grpSp>
        <p:nvGrpSpPr>
          <p:cNvPr id="26" name="组合 3"/>
          <p:cNvGrpSpPr/>
          <p:nvPr/>
        </p:nvGrpSpPr>
        <p:grpSpPr bwMode="auto">
          <a:xfrm>
            <a:off x="3398844" y="1383003"/>
            <a:ext cx="1879997" cy="474345"/>
            <a:chOff x="497257" y="753279"/>
            <a:chExt cx="1881032" cy="475146"/>
          </a:xfrm>
        </p:grpSpPr>
        <p:grpSp>
          <p:nvGrpSpPr>
            <p:cNvPr id="27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29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0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1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2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8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  <p:custDataLst>
      <p:tags r:id="rId1"/>
    </p:custData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25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4296" y="1915134"/>
            <a:ext cx="8975408" cy="3815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1.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如图所示小关在课外探究活动中，将一个空易拉罐里的空气抽走后，易拉罐变扁了，压扁易拉罐的力是（　　）</a:t>
            </a:r>
          </a:p>
          <a:p>
            <a:pPr fontAlgn="auto">
              <a:lnSpc>
                <a:spcPts val="484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A．大气压力 </a:t>
            </a:r>
          </a:p>
          <a:p>
            <a:pPr fontAlgn="auto">
              <a:lnSpc>
                <a:spcPts val="484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B．易拉罐的重力 </a:t>
            </a:r>
          </a:p>
          <a:p>
            <a:pPr fontAlgn="auto">
              <a:lnSpc>
                <a:spcPts val="484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C．易拉罐对地面的压力 </a:t>
            </a:r>
          </a:p>
          <a:p>
            <a:pPr fontAlgn="auto">
              <a:lnSpc>
                <a:spcPts val="484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D．地面对易拉罐的支持力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122676" y="2534990"/>
            <a:ext cx="403860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3" b="11078"/>
          <a:stretch>
            <a:fillRect/>
          </a:stretch>
        </p:blipFill>
        <p:spPr>
          <a:xfrm>
            <a:off x="5406704" y="3134286"/>
            <a:ext cx="2461747" cy="2697636"/>
          </a:xfrm>
          <a:prstGeom prst="rect">
            <a:avLst/>
          </a:prstGeom>
        </p:spPr>
      </p:pic>
      <p:grpSp>
        <p:nvGrpSpPr>
          <p:cNvPr id="12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13" name="缺角矩形 12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4" name="缺角矩形 13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5" name="缺角矩形 14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6" name="缺角矩形 15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7" name="缺角矩形 16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24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60998" y="2231205"/>
            <a:ext cx="8207693" cy="7118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4840"/>
              </a:lnSpc>
            </a:pPr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06" name="文本框 105"/>
          <p:cNvSpPr txBox="1"/>
          <p:nvPr/>
        </p:nvSpPr>
        <p:spPr>
          <a:xfrm>
            <a:off x="319087" y="1915183"/>
            <a:ext cx="8753951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 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小明在假期中要外出旅游半个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月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他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担心家里盆景中的水会因蒸发而干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掉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于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是他用了一个塑料瓶装满水倒放在盆景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中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瓶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口刚刚被水浸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没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如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图所示。他这样做能使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(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　　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)</a:t>
            </a:r>
          </a:p>
          <a:p>
            <a:pPr indent="0" fontAlgn="auto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A. 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瓶口处水的压强逐渐减小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B. 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盆景中的水位保持一定的高度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C. 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瓶内上方空气的压强不变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D. 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盆景中水位逐渐升高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710" name="9319.eps" descr="id:2147513420;FounderC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704" y="3899875"/>
            <a:ext cx="3015139" cy="16721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985244" y="2980142"/>
            <a:ext cx="386715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  <p:grpSp>
        <p:nvGrpSpPr>
          <p:cNvPr id="6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7" name="缺角矩形 6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8" name="缺角矩形 7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9" name="缺角矩形 8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0" name="缺角矩形 9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1" name="缺角矩形 10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12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91005" y="2222502"/>
            <a:ext cx="6646690" cy="341503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3.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如图。老师在做托里拆利实验时（当地气压为标准大气压），试管的顶端混入了部分空气，实验时测得管内水银柱的高度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（选填“大于”“等于”“小于”）760mm；如果将试管顶端开一个孔，管内水银柱最终会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_____________________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165091" y="3429618"/>
            <a:ext cx="855821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小于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50573" y="4997805"/>
            <a:ext cx="35521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下降至管内外液面相平</a:t>
            </a:r>
          </a:p>
        </p:txBody>
      </p:sp>
      <p:grpSp>
        <p:nvGrpSpPr>
          <p:cNvPr id="7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8" name="缺角矩形 7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9" name="缺角矩形 8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0" name="缺角矩形 9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1" name="缺角矩形 10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2" name="缺角矩形 11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13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0" t="1559" r="28639" b="-1"/>
          <a:stretch>
            <a:fillRect/>
          </a:stretch>
        </p:blipFill>
        <p:spPr>
          <a:xfrm>
            <a:off x="6968745" y="1796494"/>
            <a:ext cx="1615033" cy="3726621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文本框 105"/>
          <p:cNvSpPr txBox="1"/>
          <p:nvPr/>
        </p:nvSpPr>
        <p:spPr>
          <a:xfrm>
            <a:off x="162084" y="1966428"/>
            <a:ext cx="8845868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25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4. 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如果把笼罩着地球的大气层比作浩瀚的海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洋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我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们人类就生活在这“大气海洋”的底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部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承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受着大气对我们的压强——大气压。下列有关叙述中不正确的是  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(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　　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)</a:t>
            </a:r>
          </a:p>
          <a:p>
            <a:pPr indent="0" fontAlgn="auto">
              <a:lnSpc>
                <a:spcPct val="125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A. 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马德堡半球实验有力地证明了大气压的存在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25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B. 1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个标准大气压的数值约为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1.013×10</a:t>
            </a:r>
            <a:r>
              <a:rPr lang="en-US" sz="24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5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Pa</a:t>
            </a:r>
          </a:p>
          <a:p>
            <a:pPr indent="0" fontAlgn="auto">
              <a:lnSpc>
                <a:spcPct val="125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C. 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大气压的大小与大气的密度有关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离地面越高的地方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大气压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25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也越大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25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D. 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晴天一般比阴天气压高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56422" y="2922563"/>
            <a:ext cx="38671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</a:t>
            </a:r>
          </a:p>
        </p:txBody>
      </p:sp>
      <p:grpSp>
        <p:nvGrpSpPr>
          <p:cNvPr id="4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5" name="缺角矩形 4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6" name="缺角矩形 5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8" name="缺角矩形 7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9" name="缺角矩形 8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0" name="缺角矩形 9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11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9309.eps" descr="id:2147513143;FounderC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793" y="2108332"/>
            <a:ext cx="2513171" cy="1900714"/>
          </a:xfrm>
          <a:prstGeom prst="rect">
            <a:avLst/>
          </a:prstGeom>
        </p:spPr>
      </p:pic>
      <p:sp>
        <p:nvSpPr>
          <p:cNvPr id="101" name="文本框 100"/>
          <p:cNvSpPr txBox="1"/>
          <p:nvPr/>
        </p:nvSpPr>
        <p:spPr>
          <a:xfrm>
            <a:off x="136875" y="1885387"/>
            <a:ext cx="8619173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l" fontAlgn="auto">
              <a:lnSpc>
                <a:spcPct val="125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5. 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用如图所示的装置粗略测量大气压的值。</a:t>
            </a:r>
          </a:p>
          <a:p>
            <a:pPr indent="0" algn="l" fontAlgn="auto">
              <a:lnSpc>
                <a:spcPct val="125000"/>
              </a:lnSpc>
            </a:pP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把吸盘用力压在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玻璃上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排出吸盘内的空气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ct val="125000"/>
              </a:lnSpc>
            </a:pP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吸盘压在玻璃上的面积为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4×10</a:t>
            </a:r>
            <a:r>
              <a:rPr lang="en-US" sz="24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-4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m</a:t>
            </a:r>
            <a:r>
              <a:rPr lang="en-US" sz="24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。轻轻向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ct val="125000"/>
              </a:lnSpc>
            </a:pP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挂在吸盘下的小桶内加沙子。吸盘刚好脱落时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ct val="125000"/>
              </a:lnSpc>
            </a:pP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测出吸盘、小桶和沙子的总质量为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3.2 kg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。则大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ct val="125000"/>
              </a:lnSpc>
            </a:pP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气对吸盘的压力为</a:t>
            </a:r>
            <a:r>
              <a:rPr lang="en-US" altLang="zh-CN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_________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N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=10 N/kg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)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大气压的测量值为</a:t>
            </a:r>
            <a:r>
              <a:rPr lang="en-US" altLang="zh-CN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Pa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。若吸盘内的空气不能完全排出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则大气压的测量值比实际值偏</a:t>
            </a:r>
            <a:r>
              <a:rPr lang="en-US" altLang="zh-CN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49635" y="5137012"/>
            <a:ext cx="551498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小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193615" y="4213608"/>
            <a:ext cx="4889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32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37699" y="4654976"/>
            <a:ext cx="96837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8×10</a:t>
            </a:r>
            <a:r>
              <a:rPr lang="zh-CN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4</a:t>
            </a:r>
          </a:p>
        </p:txBody>
      </p:sp>
      <p:grpSp>
        <p:nvGrpSpPr>
          <p:cNvPr id="8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9" name="缺角矩形 8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0" name="缺角矩形 9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1" name="缺角矩形 10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2" name="缺角矩形 11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3" name="缺角矩形 12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14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/>
        </p:nvSpPr>
        <p:spPr>
          <a:xfrm>
            <a:off x="173831" y="1929262"/>
            <a:ext cx="8899208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小明家的高压锅直径为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24cm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排气孔内径为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4mm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。小明不慎丢失了锅的限压阀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当他到商店购买时售货员告诉他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生产这个锅的厂家提供的限压阀有两种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孔径相同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质量分别为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100 g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和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60 g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/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(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)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请你根据说明书给出的数据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通过计算说明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小明应该买哪一种限压阀。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(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说明书标有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：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当大气压为</a:t>
            </a:r>
          </a:p>
          <a:p>
            <a:pPr indent="0"/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10</a:t>
            </a:r>
            <a:r>
              <a:rPr lang="en-US" sz="24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5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Pa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时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该锅最高温度为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120 ℃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</a:t>
            </a:r>
          </a:p>
          <a:p>
            <a:pPr indent="0"/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已知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：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水的沸点与压强的关系如图</a:t>
            </a:r>
          </a:p>
          <a:p>
            <a:pPr indent="0"/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所示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=10 N/kg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)</a:t>
            </a:r>
          </a:p>
          <a:p>
            <a:pPr indent="0"/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(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)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请你说明如果买另一种限压阀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使用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/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时会出现什么问题。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696" name="+X48.EPS" descr="id:2147513304;FounderC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130" y="3609472"/>
            <a:ext cx="2733588" cy="1811760"/>
          </a:xfrm>
          <a:prstGeom prst="rect">
            <a:avLst/>
          </a:prstGeom>
        </p:spPr>
      </p:pic>
      <p:grpSp>
        <p:nvGrpSpPr>
          <p:cNvPr id="11" name="组合 1"/>
          <p:cNvGrpSpPr>
            <a:grpSpLocks noChangeAspect="1"/>
          </p:cNvGrpSpPr>
          <p:nvPr/>
        </p:nvGrpSpPr>
        <p:grpSpPr bwMode="auto">
          <a:xfrm>
            <a:off x="3216593" y="1350302"/>
            <a:ext cx="2411016" cy="450056"/>
            <a:chOff x="3564387" y="597378"/>
            <a:chExt cx="2247990" cy="419195"/>
          </a:xfrm>
        </p:grpSpPr>
        <p:sp>
          <p:nvSpPr>
            <p:cNvPr id="12" name="缺角矩形 21"/>
            <p:cNvSpPr>
              <a:spLocks noChangeArrowheads="1"/>
            </p:cNvSpPr>
            <p:nvPr/>
          </p:nvSpPr>
          <p:spPr bwMode="auto">
            <a:xfrm rot="3000000">
              <a:off x="4021491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8BBB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3" name="缺角矩形 22"/>
            <p:cNvSpPr>
              <a:spLocks noChangeArrowheads="1"/>
            </p:cNvSpPr>
            <p:nvPr/>
          </p:nvSpPr>
          <p:spPr bwMode="auto">
            <a:xfrm rot="3000000">
              <a:off x="4478785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FD9F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" name="缺角矩形 23"/>
            <p:cNvSpPr>
              <a:spLocks noChangeArrowheads="1"/>
            </p:cNvSpPr>
            <p:nvPr/>
          </p:nvSpPr>
          <p:spPr bwMode="auto">
            <a:xfrm rot="3000000">
              <a:off x="4936079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B05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5" name="缺角矩形 24"/>
            <p:cNvSpPr>
              <a:spLocks noChangeArrowheads="1"/>
            </p:cNvSpPr>
            <p:nvPr/>
          </p:nvSpPr>
          <p:spPr bwMode="auto">
            <a:xfrm rot="3000000">
              <a:off x="3564197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E72424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6" name="缺角矩形 25"/>
            <p:cNvSpPr>
              <a:spLocks noChangeArrowheads="1"/>
            </p:cNvSpPr>
            <p:nvPr/>
          </p:nvSpPr>
          <p:spPr bwMode="auto">
            <a:xfrm rot="3000000">
              <a:off x="5393372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A96A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3182065" y="1307439"/>
            <a:ext cx="2478881" cy="4743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7" tIns="45718" rIns="91437" bIns="45718">
            <a:spAutoFit/>
          </a:bodyPr>
          <a:lstStyle/>
          <a:p>
            <a:pPr algn="dist" defTabSz="1219200" eaLnBrk="0" hangingPunct="0">
              <a:buFont typeface="Arial" panose="020B0604020202020204" pitchFamily="34" charset="0"/>
              <a:buNone/>
            </a:pPr>
            <a:r>
              <a:rPr lang="zh-CN" altLang="en-US" sz="25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能力提升题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2"/>
          <p:cNvSpPr txBox="1"/>
          <p:nvPr/>
        </p:nvSpPr>
        <p:spPr bwMode="auto">
          <a:xfrm>
            <a:off x="626745" y="3672655"/>
            <a:ext cx="7385050" cy="1576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l" rtl="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zh-CN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.</a:t>
            </a:r>
            <a:r>
              <a:rPr lang="en-US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通过观察和实验探究</a:t>
            </a:r>
            <a:r>
              <a:rPr lang="zh-CN" altLang="en-US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知道</a:t>
            </a:r>
            <a:r>
              <a:rPr lang="zh-CN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大气压强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的存在；知道测量大气压强的方法</a:t>
            </a:r>
            <a:r>
              <a:rPr lang="zh-CN" altLang="en-US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知道大气压强的单位和</a:t>
            </a:r>
            <a:r>
              <a:rPr lang="zh-CN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标准大气压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。</a:t>
            </a:r>
            <a:endParaRPr kumimoji="0" lang="zh-CN" altLang="zh-CN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7" name="内容占位符 2"/>
          <p:cNvSpPr txBox="1"/>
          <p:nvPr/>
        </p:nvSpPr>
        <p:spPr bwMode="auto">
          <a:xfrm>
            <a:off x="1303020" y="1814645"/>
            <a:ext cx="7370445" cy="16478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l" rtl="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 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知道抽水机、高压锅的工作原理</a:t>
            </a:r>
            <a:r>
              <a:rPr lang="zh-CN" altLang="en-US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认识生活中利用大气压强的现象。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78815" y="1487620"/>
            <a:ext cx="8214995" cy="3888105"/>
            <a:chOff x="987" y="819"/>
            <a:chExt cx="12937" cy="6123"/>
          </a:xfrm>
        </p:grpSpPr>
        <p:cxnSp>
          <p:nvCxnSpPr>
            <p:cNvPr id="16" name="直接连接符 15"/>
            <p:cNvCxnSpPr/>
            <p:nvPr/>
          </p:nvCxnSpPr>
          <p:spPr>
            <a:xfrm flipV="1">
              <a:off x="987" y="6916"/>
              <a:ext cx="12104" cy="26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3027" y="4042"/>
              <a:ext cx="0" cy="2874"/>
            </a:xfrm>
            <a:prstGeom prst="line">
              <a:avLst/>
            </a:prstGeom>
            <a:ln w="57150">
              <a:solidFill>
                <a:srgbClr val="0B5F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12993" y="4057"/>
              <a:ext cx="912" cy="7"/>
            </a:xfrm>
            <a:prstGeom prst="line">
              <a:avLst/>
            </a:prstGeom>
            <a:ln w="57150">
              <a:solidFill>
                <a:srgbClr val="0B5F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 flipH="1" flipV="1">
              <a:off x="13924" y="819"/>
              <a:ext cx="0" cy="3291"/>
            </a:xfrm>
            <a:prstGeom prst="straightConnector1">
              <a:avLst/>
            </a:prstGeom>
            <a:ln w="57150">
              <a:solidFill>
                <a:srgbClr val="0B5FD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27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" r="3022" b="14213"/>
          <a:stretch>
            <a:fillRect/>
          </a:stretch>
        </p:blipFill>
        <p:spPr>
          <a:xfrm>
            <a:off x="6160280" y="1401926"/>
            <a:ext cx="3001968" cy="283143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8110" y="1443962"/>
            <a:ext cx="8907780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解：</a:t>
            </a:r>
            <a:r>
              <a:rPr lang="en-US" sz="24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en-US" sz="24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)</a:t>
            </a:r>
            <a:r>
              <a:rPr 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由题图可</a:t>
            </a:r>
            <a:r>
              <a:rPr lang="zh-CN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知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当</a:t>
            </a:r>
            <a:r>
              <a:rPr 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锅内温度为</a:t>
            </a:r>
            <a:r>
              <a:rPr 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120℃</a:t>
            </a:r>
          </a:p>
          <a:p>
            <a:pPr indent="0"/>
            <a:r>
              <a:rPr 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时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锅内气体压强</a:t>
            </a:r>
            <a:r>
              <a:rPr 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p</a:t>
            </a:r>
            <a:r>
              <a:rPr lang="zh-CN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内</a:t>
            </a:r>
            <a:r>
              <a:rPr 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=1.8×10</a:t>
            </a:r>
            <a:r>
              <a:rPr lang="en-US" sz="2400" b="1" baseline="30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5</a:t>
            </a:r>
            <a:r>
              <a:rPr 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 Pa</a:t>
            </a:r>
            <a:r>
              <a:rPr 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。</a:t>
            </a:r>
          </a:p>
          <a:p>
            <a:pPr indent="0"/>
            <a:r>
              <a:rPr 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        限压阀受力平</a:t>
            </a:r>
            <a:r>
              <a:rPr lang="zh-CN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衡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限</a:t>
            </a:r>
            <a:r>
              <a:rPr 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压阀</a:t>
            </a:r>
          </a:p>
          <a:p>
            <a:pPr indent="0"/>
            <a:r>
              <a:rPr 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的质量为</a:t>
            </a:r>
            <a:r>
              <a:rPr 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m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则有</a:t>
            </a:r>
            <a:r>
              <a:rPr 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p</a:t>
            </a:r>
            <a:r>
              <a:rPr lang="zh-CN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外</a:t>
            </a:r>
            <a:r>
              <a:rPr 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S+mg=p</a:t>
            </a:r>
            <a:r>
              <a:rPr lang="zh-CN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内</a:t>
            </a:r>
            <a:r>
              <a:rPr 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S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可得</a:t>
            </a:r>
          </a:p>
          <a:p>
            <a:pPr indent="0"/>
            <a:endParaRPr lang="en-US" sz="2400" b="1" i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  <a:p>
            <a:pPr indent="0"/>
            <a:r>
              <a:rPr 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m=</a:t>
            </a:r>
          </a:p>
          <a:p>
            <a:pPr indent="0"/>
            <a:endParaRPr lang="en-US" sz="2400" b="1" i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  <a:p>
            <a:pPr indent="0"/>
            <a:endParaRPr lang="en-US" sz="2400" b="1" i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  <a:p>
            <a:pPr indent="0"/>
            <a:endParaRPr lang="en-US" sz="2400" b="1" i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  <a:p>
            <a:pPr indent="0"/>
            <a:r>
              <a:rPr 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    </a:t>
            </a:r>
            <a:r>
              <a:rPr 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≈0.1kg =100 g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所以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应该买质量为</a:t>
            </a:r>
            <a:r>
              <a:rPr 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100 g</a:t>
            </a:r>
            <a:r>
              <a:rPr 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的限压阀。</a:t>
            </a:r>
          </a:p>
          <a:p>
            <a:pPr indent="0"/>
            <a:r>
              <a:rPr lang="en-US" sz="24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24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)</a:t>
            </a:r>
            <a:r>
              <a:rPr 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如果买另一种质量为</a:t>
            </a:r>
            <a:r>
              <a:rPr 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60 g</a:t>
            </a:r>
            <a:r>
              <a:rPr 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的限压阀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使用时锅内的最高气压值偏小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锅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内</a:t>
            </a:r>
            <a:r>
              <a:rPr 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温度达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不</a:t>
            </a:r>
            <a:r>
              <a:rPr 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到</a:t>
            </a:r>
            <a:r>
              <a:rPr 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120 ℃</a:t>
            </a:r>
            <a:r>
              <a:rPr 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graphicFrame>
        <p:nvGraphicFramePr>
          <p:cNvPr id="6" name="对象 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31031" y="3143700"/>
          <a:ext cx="1403985" cy="723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8" r:id="rId4" imgW="838200" imgH="431800" progId="Equation.KSEE3">
                  <p:embed/>
                </p:oleObj>
              </mc:Choice>
              <mc:Fallback>
                <p:oleObj r:id="rId4" imgW="838200" imgH="4318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1031" y="3143700"/>
                        <a:ext cx="1403985" cy="7234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23863" y="3985710"/>
          <a:ext cx="4955381" cy="744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9" r:id="rId6" imgW="2959100" imgH="444500" progId="Equation.KSEE3">
                  <p:embed/>
                </p:oleObj>
              </mc:Choice>
              <mc:Fallback>
                <p:oleObj r:id="rId6" imgW="2959100" imgH="4445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3863" y="3985710"/>
                        <a:ext cx="4955381" cy="7443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直接连接符 18"/>
          <p:cNvCxnSpPr/>
          <p:nvPr/>
        </p:nvCxnSpPr>
        <p:spPr>
          <a:xfrm>
            <a:off x="7515702" y="2259002"/>
            <a:ext cx="54293" cy="1429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H="1">
            <a:off x="7542372" y="1453663"/>
            <a:ext cx="476" cy="728186"/>
          </a:xfrm>
          <a:prstGeom prst="straightConnector1">
            <a:avLst/>
          </a:prstGeom>
          <a:ln w="34925">
            <a:solidFill>
              <a:srgbClr val="FF0000"/>
            </a:solidFill>
            <a:headEnd type="none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7569995" y="2817643"/>
            <a:ext cx="8401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内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6979640" y="1443962"/>
            <a:ext cx="73781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en-US" altLang="zh-CN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S</a:t>
            </a:r>
            <a:endParaRPr lang="en-US" altLang="zh-CN" sz="2400" b="1" baseline="-250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>
            <a:off x="7535705" y="2287101"/>
            <a:ext cx="6668" cy="839629"/>
          </a:xfrm>
          <a:prstGeom prst="straightConnector1">
            <a:avLst/>
          </a:prstGeom>
          <a:ln w="34925" cmpd="sng">
            <a:solidFill>
              <a:schemeClr val="accent1">
                <a:shade val="50000"/>
              </a:schemeClr>
            </a:solidFill>
            <a:prstDash val="solid"/>
            <a:headEnd type="arrow" w="med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7622859" y="2233285"/>
            <a:ext cx="60483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mg</a:t>
            </a:r>
            <a:endParaRPr lang="en-US" altLang="zh-CN" sz="2400" b="1" baseline="-250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5" name="直接箭头连接符 24"/>
          <p:cNvCxnSpPr/>
          <p:nvPr/>
        </p:nvCxnSpPr>
        <p:spPr>
          <a:xfrm>
            <a:off x="7539991" y="2259002"/>
            <a:ext cx="3334" cy="332899"/>
          </a:xfrm>
          <a:prstGeom prst="straightConnector1">
            <a:avLst/>
          </a:prstGeom>
          <a:ln w="34925">
            <a:solidFill>
              <a:srgbClr val="FF0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4778281" y="1798662"/>
            <a:ext cx="147891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如图所示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,</a:t>
            </a:r>
            <a:endParaRPr lang="zh-CN" altLang="en-US" sz="2400" b="1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9314a.eps" descr="id:2147513341;FounderCES"/>
          <p:cNvPicPr>
            <a:picLocks noChangeAspect="1"/>
          </p:cNvPicPr>
          <p:nvPr/>
        </p:nvPicPr>
        <p:blipFill>
          <a:blip r:embed="rId2"/>
          <a:srcRect l="5094" r="4947"/>
          <a:stretch>
            <a:fillRect/>
          </a:stretch>
        </p:blipFill>
        <p:spPr>
          <a:xfrm>
            <a:off x="95250" y="1446345"/>
            <a:ext cx="8903970" cy="4402931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08490" y="2034110"/>
            <a:ext cx="8744566" cy="3283208"/>
            <a:chOff x="508490" y="1176860"/>
            <a:chExt cx="8744566" cy="3283208"/>
          </a:xfrm>
        </p:grpSpPr>
        <p:sp>
          <p:nvSpPr>
            <p:cNvPr id="7" name="等腰三角形 6"/>
            <p:cNvSpPr/>
            <p:nvPr>
              <p:custDataLst>
                <p:tags r:id="rId1"/>
              </p:custDataLst>
            </p:nvPr>
          </p:nvSpPr>
          <p:spPr bwMode="auto">
            <a:xfrm rot="16200000">
              <a:off x="925343" y="1289720"/>
              <a:ext cx="3283208" cy="3057488"/>
            </a:xfrm>
            <a:prstGeom prst="triangle">
              <a:avLst/>
            </a:prstGeom>
            <a:solidFill>
              <a:srgbClr val="4276AA">
                <a:lumMod val="20000"/>
                <a:lumOff val="80000"/>
              </a:srgb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椭圆 7"/>
            <p:cNvSpPr/>
            <p:nvPr>
              <p:custDataLst>
                <p:tags r:id="rId2"/>
              </p:custDataLst>
            </p:nvPr>
          </p:nvSpPr>
          <p:spPr bwMode="auto">
            <a:xfrm>
              <a:off x="508490" y="1946362"/>
              <a:ext cx="1744204" cy="1744205"/>
            </a:xfrm>
            <a:prstGeom prst="ellipse">
              <a:avLst/>
            </a:prstGeom>
            <a:solidFill>
              <a:srgbClr val="4276AA"/>
            </a:solidFill>
            <a:ln w="9525">
              <a:noFill/>
              <a:round/>
            </a:ln>
          </p:spPr>
          <p:txBody>
            <a:bodyPr vert="horz" wrap="square" lIns="67500" tIns="67500" rIns="67500" bIns="67500" anchor="ctr" anchorCtr="1" compatLnSpc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zh-CN" sz="2400" b="1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作业</a:t>
              </a:r>
            </a:p>
            <a:p>
              <a:pPr algn="ctr">
                <a:lnSpc>
                  <a:spcPct val="120000"/>
                </a:lnSpc>
              </a:pPr>
              <a:r>
                <a:rPr lang="zh-CN" altLang="zh-CN" sz="2400" b="1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内容</a:t>
              </a:r>
            </a:p>
          </p:txBody>
        </p:sp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4215821" y="2093443"/>
              <a:ext cx="101088" cy="531880"/>
            </a:xfrm>
            <a:prstGeom prst="roundRect">
              <a:avLst/>
            </a:prstGeom>
            <a:solidFill>
              <a:srgbClr val="178AA1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圆角矩形 9"/>
            <p:cNvSpPr/>
            <p:nvPr>
              <p:custDataLst>
                <p:tags r:id="rId4"/>
              </p:custDataLst>
            </p:nvPr>
          </p:nvSpPr>
          <p:spPr>
            <a:xfrm>
              <a:off x="4215821" y="3027429"/>
              <a:ext cx="101088" cy="531880"/>
            </a:xfrm>
            <a:prstGeom prst="roundRect">
              <a:avLst/>
            </a:prstGeom>
            <a:solidFill>
              <a:srgbClr val="40A693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5"/>
              </p:custDataLst>
            </p:nvPr>
          </p:nvSpPr>
          <p:spPr bwMode="auto">
            <a:xfrm>
              <a:off x="4473893" y="1946407"/>
              <a:ext cx="1544955" cy="311944"/>
            </a:xfrm>
            <a:prstGeom prst="rect">
              <a:avLst/>
            </a:prstGeom>
            <a:noFill/>
          </p:spPr>
          <p:txBody>
            <a:bodyPr wrap="square" lIns="67500" tIns="67500" rIns="67500" bIns="0" anchor="b" anchorCtr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2100" b="1" spc="300" dirty="0">
                  <a:solidFill>
                    <a:srgbClr val="178AA1">
                      <a:lumMod val="100000"/>
                    </a:srgb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教材作业</a:t>
              </a:r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 bwMode="auto">
            <a:xfrm>
              <a:off x="4316729" y="2383605"/>
              <a:ext cx="4936327" cy="376714"/>
            </a:xfrm>
            <a:prstGeom prst="rect">
              <a:avLst/>
            </a:prstGeom>
            <a:noFill/>
          </p:spPr>
          <p:txBody>
            <a:bodyPr wrap="square" lIns="67500" tIns="0" rIns="67500" bIns="35100" anchor="ctr" anchorCtr="0">
              <a:no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 完成课后</a:t>
              </a:r>
              <a:r>
                <a:rPr lang="en-US" altLang="zh-CN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“</a:t>
              </a: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动手动脑学物理</a:t>
              </a:r>
              <a:r>
                <a:rPr lang="en-US" altLang="zh-CN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”</a:t>
              </a: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练习</a:t>
              </a:r>
            </a:p>
          </p:txBody>
        </p:sp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 bwMode="auto">
            <a:xfrm>
              <a:off x="4473893" y="2880334"/>
              <a:ext cx="1545431" cy="311944"/>
            </a:xfrm>
            <a:prstGeom prst="rect">
              <a:avLst/>
            </a:prstGeom>
            <a:noFill/>
          </p:spPr>
          <p:txBody>
            <a:bodyPr wrap="square" lIns="67500" tIns="67500" rIns="67500" bIns="0" anchor="b" anchorCtr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2100" b="1" spc="300" dirty="0">
                  <a:solidFill>
                    <a:srgbClr val="40A693">
                      <a:lumMod val="100000"/>
                    </a:srgb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自主安排</a:t>
              </a:r>
            </a:p>
          </p:txBody>
        </p:sp>
        <p:sp>
          <p:nvSpPr>
            <p:cNvPr id="18" name="文本框 17"/>
            <p:cNvSpPr txBox="1"/>
            <p:nvPr>
              <p:custDataLst>
                <p:tags r:id="rId8"/>
              </p:custDataLst>
            </p:nvPr>
          </p:nvSpPr>
          <p:spPr bwMode="auto">
            <a:xfrm>
              <a:off x="4473893" y="3182752"/>
              <a:ext cx="3659505" cy="376714"/>
            </a:xfrm>
            <a:prstGeom prst="rect">
              <a:avLst/>
            </a:prstGeom>
            <a:noFill/>
          </p:spPr>
          <p:txBody>
            <a:bodyPr wrap="square" lIns="67500" tIns="0" rIns="67500" bIns="35100" anchor="ctr" anchorCtr="0">
              <a:no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sym typeface="Arial" panose="020B0604020202020204" pitchFamily="34" charset="0"/>
                </a:rPr>
                <a:t>配套练习册练习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文本框 6146"/>
          <p:cNvSpPr txBox="1"/>
          <p:nvPr/>
        </p:nvSpPr>
        <p:spPr>
          <a:xfrm>
            <a:off x="692209" y="4190244"/>
            <a:ext cx="3452502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液体内部朝各个方向都有压强，这是由于液体受重力且具有流动性。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</a:p>
        </p:txBody>
      </p:sp>
      <p:sp>
        <p:nvSpPr>
          <p:cNvPr id="16" name="TextBox 5"/>
          <p:cNvSpPr txBox="1"/>
          <p:nvPr/>
        </p:nvSpPr>
        <p:spPr>
          <a:xfrm>
            <a:off x="4631223" y="4185840"/>
            <a:ext cx="4188619" cy="19380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大气也受到重力的作用，也具有流动性，那大气有没有向各个方向的压强呢？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有什么现象可以证明大气压强的存在呢？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24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028" name="Picture 4" descr="G:\resource\8x92\jpg\03304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82" y="1576798"/>
            <a:ext cx="2839588" cy="245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793" y="1576798"/>
            <a:ext cx="3749480" cy="2399667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ldLvl="0"/>
      <p:bldP spid="1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0390400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216" y="2935026"/>
            <a:ext cx="1640869" cy="242013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2740344" y="1392122"/>
            <a:ext cx="4006771" cy="464637"/>
            <a:chOff x="6062" y="1048"/>
            <a:chExt cx="8413" cy="976"/>
          </a:xfrm>
        </p:grpSpPr>
        <p:grpSp>
          <p:nvGrpSpPr>
            <p:cNvPr id="24" name="组合 18"/>
            <p:cNvGrpSpPr/>
            <p:nvPr/>
          </p:nvGrpSpPr>
          <p:grpSpPr bwMode="auto">
            <a:xfrm>
              <a:off x="6062" y="1138"/>
              <a:ext cx="2798" cy="886"/>
              <a:chOff x="2182648" y="684067"/>
              <a:chExt cx="1776955" cy="562751"/>
            </a:xfrm>
          </p:grpSpPr>
          <p:sp>
            <p:nvSpPr>
              <p:cNvPr id="25" name="圆角矩形 24"/>
              <p:cNvSpPr/>
              <p:nvPr/>
            </p:nvSpPr>
            <p:spPr>
              <a:xfrm>
                <a:off x="2212975" y="684067"/>
                <a:ext cx="1746628" cy="55727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350"/>
              </a:p>
            </p:txBody>
          </p:sp>
          <p:sp>
            <p:nvSpPr>
              <p:cNvPr id="26" name="矩形 1"/>
              <p:cNvSpPr>
                <a:spLocks noChangeArrowheads="1"/>
              </p:cNvSpPr>
              <p:nvPr/>
            </p:nvSpPr>
            <p:spPr bwMode="auto">
              <a:xfrm>
                <a:off x="2182648" y="731692"/>
                <a:ext cx="1768805" cy="51512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 </a:t>
                </a:r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1</a:t>
                </a:r>
              </a:p>
            </p:txBody>
          </p:sp>
        </p:grpSp>
        <p:sp>
          <p:nvSpPr>
            <p:cNvPr id="27" name="文本框 26"/>
            <p:cNvSpPr txBox="1"/>
            <p:nvPr/>
          </p:nvSpPr>
          <p:spPr>
            <a:xfrm>
              <a:off x="9495" y="1048"/>
              <a:ext cx="4980" cy="9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大气压强的存在</a:t>
              </a:r>
            </a:p>
          </p:txBody>
        </p:sp>
      </p:grpSp>
      <p:sp>
        <p:nvSpPr>
          <p:cNvPr id="28" name="TextBox 1"/>
          <p:cNvSpPr txBox="1"/>
          <p:nvPr/>
        </p:nvSpPr>
        <p:spPr>
          <a:xfrm>
            <a:off x="841824" y="2087723"/>
            <a:ext cx="1097280" cy="4603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实验一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3053381" y="2811941"/>
            <a:ext cx="538162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   如果把塑料吸盘戳个小孔，空气通过小孔进入吸盘和光滑的墙壁之间，内外压强相等，吸盘就不能贴在光滑的墙面上。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54629" y="2087723"/>
            <a:ext cx="19043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1D41D5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吸盘实验</a:t>
            </a:r>
          </a:p>
        </p:txBody>
      </p:sp>
      <p:pic>
        <p:nvPicPr>
          <p:cNvPr id="30" name="Picture 2" descr="D:\图标图片\f3373a58f30e42a28f0f3dcc05381ad6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56403" y="4969676"/>
            <a:ext cx="275076" cy="30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942" y="1574444"/>
            <a:ext cx="1097280" cy="4603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实验二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703705" y="1574165"/>
            <a:ext cx="15728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1D41D5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覆杯实验</a:t>
            </a:r>
            <a:endParaRPr lang="en-US" altLang="zh-CN" dirty="0"/>
          </a:p>
        </p:txBody>
      </p:sp>
      <p:pic>
        <p:nvPicPr>
          <p:cNvPr id="9" name="图片 8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53" y="2187096"/>
            <a:ext cx="8185429" cy="2512238"/>
          </a:xfrm>
          <a:prstGeom prst="rect">
            <a:avLst/>
          </a:prstGeom>
        </p:spPr>
      </p:pic>
      <p:sp>
        <p:nvSpPr>
          <p:cNvPr id="10" name="TextBox 3"/>
          <p:cNvSpPr txBox="1"/>
          <p:nvPr/>
        </p:nvSpPr>
        <p:spPr>
          <a:xfrm>
            <a:off x="4991451" y="1493326"/>
            <a:ext cx="3305261" cy="829945"/>
          </a:xfrm>
          <a:prstGeom prst="rect">
            <a:avLst/>
          </a:prstGeom>
          <a:noFill/>
          <a:ln w="952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若在杯底戳个小孔，纸片还能够将水托住吗？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8344" y="4879024"/>
            <a:ext cx="3855720" cy="4603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</a:rPr>
              <a:t>现象：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</a:rPr>
              <a:t>硬塑料片没有掉下。</a:t>
            </a:r>
          </a:p>
        </p:txBody>
      </p:sp>
      <p:pic>
        <p:nvPicPr>
          <p:cNvPr id="21" name="Picture 2" descr="D:\图标图片\f3373a58f30e42a28f0f3dcc05381ad6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84608" y="4123738"/>
            <a:ext cx="275076" cy="30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/>
          <p:nvPr/>
        </p:nvSpPr>
        <p:spPr>
          <a:xfrm>
            <a:off x="1014317" y="1539845"/>
            <a:ext cx="1097280" cy="4603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实验三</a:t>
            </a:r>
          </a:p>
        </p:txBody>
      </p:sp>
      <p:pic>
        <p:nvPicPr>
          <p:cNvPr id="17" name="图片 16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881" y="1897491"/>
            <a:ext cx="4828321" cy="2853647"/>
          </a:xfrm>
          <a:prstGeom prst="rect">
            <a:avLst/>
          </a:prstGeom>
        </p:spPr>
      </p:pic>
      <p:sp>
        <p:nvSpPr>
          <p:cNvPr id="20" name="文本框 6"/>
          <p:cNvSpPr txBox="1"/>
          <p:nvPr/>
        </p:nvSpPr>
        <p:spPr>
          <a:xfrm>
            <a:off x="2240705" y="1541136"/>
            <a:ext cx="15728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1D41D5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瓶子吞蛋</a:t>
            </a:r>
            <a:endParaRPr lang="en-US" altLang="zh-CN" dirty="0"/>
          </a:p>
        </p:txBody>
      </p:sp>
      <p:sp>
        <p:nvSpPr>
          <p:cNvPr id="21" name="TextBox 20"/>
          <p:cNvSpPr txBox="1"/>
          <p:nvPr/>
        </p:nvSpPr>
        <p:spPr>
          <a:xfrm>
            <a:off x="1123374" y="4885748"/>
            <a:ext cx="4773930" cy="4603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baseline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lvl="1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lvl="2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lvl="3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lvl="4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CN" altLang="en-US" dirty="0"/>
              <a:t>结论：</a:t>
            </a:r>
            <a:r>
              <a:rPr lang="zh-CN" altLang="en-US" dirty="0">
                <a:solidFill>
                  <a:srgbClr val="FF0000"/>
                </a:solidFill>
              </a:rPr>
              <a:t>大气</a:t>
            </a:r>
            <a:r>
              <a:rPr lang="zh-CN" altLang="en-US" dirty="0">
                <a:solidFill>
                  <a:srgbClr val="FF0000"/>
                </a:solidFill>
                <a:sym typeface="+mn-ea"/>
              </a:rPr>
              <a:t>向各个方向都有</a:t>
            </a:r>
            <a:r>
              <a:rPr lang="zh-CN" altLang="en-US" dirty="0">
                <a:solidFill>
                  <a:srgbClr val="FF0000"/>
                </a:solidFill>
              </a:rPr>
              <a:t>压强。</a:t>
            </a:r>
          </a:p>
        </p:txBody>
      </p:sp>
      <p:pic>
        <p:nvPicPr>
          <p:cNvPr id="22" name="Picture 2" descr="D:\图标图片\f3373a58f30e42a28f0f3dcc05381ad6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993102" y="4287246"/>
            <a:ext cx="275076" cy="30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/>
          <p:cNvSpPr/>
          <p:nvPr/>
        </p:nvSpPr>
        <p:spPr>
          <a:xfrm>
            <a:off x="5432007" y="4548406"/>
            <a:ext cx="2990850" cy="742950"/>
          </a:xfrm>
          <a:prstGeom prst="actionButtonBlank">
            <a:avLst/>
          </a:prstGeom>
          <a:noFill/>
          <a:ln w="9525">
            <a:noFill/>
          </a:ln>
        </p:spPr>
        <p:txBody>
          <a:bodyPr wrap="none" anchor="ctr"/>
          <a:lstStyle/>
          <a:p>
            <a:pPr algn="ctr"/>
            <a:r>
              <a:rPr lang="zh-CN" alt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楷体" panose="02010609060101010101" charset="-122"/>
              </a:rPr>
              <a:t>模拟马德堡半球实验</a:t>
            </a:r>
            <a:endParaRPr lang="zh-CN" altLang="en-US" sz="2400" b="1" dirty="0">
              <a:solidFill>
                <a:srgbClr val="0000FF"/>
              </a:solidFill>
              <a:latin typeface="Arial" panose="020B0604020202020204" pitchFamily="34" charset="0"/>
              <a:ea typeface="楷体" panose="02010609060101010101" charset="-122"/>
              <a:hlinkClick r:id="rId2" action="ppaction://hlinkfile"/>
            </a:endParaRPr>
          </a:p>
        </p:txBody>
      </p:sp>
      <p:sp>
        <p:nvSpPr>
          <p:cNvPr id="22531" name="Rectangle 3"/>
          <p:cNvSpPr/>
          <p:nvPr/>
        </p:nvSpPr>
        <p:spPr>
          <a:xfrm>
            <a:off x="81438" y="2122716"/>
            <a:ext cx="4596683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1654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年，马德堡市市长奥托</a:t>
            </a:r>
            <a:r>
              <a:rPr lang="zh-CN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•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格里克公开表演了一个著名的实验。他将两个直径为</a:t>
            </a:r>
            <a:r>
              <a:rPr lang="zh-CN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30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多厘米的空心铜球紧贴在一起，用抽气机抽出球内的空气，然后让马向相反的方向拉两个半球。直到两边的马各增加到</a:t>
            </a:r>
            <a:r>
              <a:rPr lang="zh-CN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8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匹时，才把半球拉开，这就是历史上著名的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马德堡半球实验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15365" name="Picture 5" descr="马德堡半球实验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122" y="2324709"/>
            <a:ext cx="4092305" cy="222369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" name="组合 9"/>
          <p:cNvGrpSpPr/>
          <p:nvPr/>
        </p:nvGrpSpPr>
        <p:grpSpPr>
          <a:xfrm>
            <a:off x="3168967" y="1376882"/>
            <a:ext cx="2803993" cy="495548"/>
            <a:chOff x="2506980" y="579256"/>
            <a:chExt cx="3958508" cy="495548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矩形 11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马德堡半球实验</a:t>
              </a:r>
            </a:p>
          </p:txBody>
        </p:sp>
      </p:grpSp>
      <p:pic>
        <p:nvPicPr>
          <p:cNvPr id="13" name="Picture 2" descr="D:\图标图片\f3373a58f30e42a28f0f3dcc05381ad6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486962" y="4227422"/>
            <a:ext cx="275076" cy="30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43476" y="1879256"/>
            <a:ext cx="6069806" cy="5067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2700" b="1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57" y="2047104"/>
            <a:ext cx="1273969" cy="1763078"/>
          </a:xfrm>
          <a:prstGeom prst="rect">
            <a:avLst/>
          </a:prstGeom>
        </p:spPr>
      </p:pic>
      <p:sp>
        <p:nvSpPr>
          <p:cNvPr id="15362" name="文本框 15361"/>
          <p:cNvSpPr txBox="1"/>
          <p:nvPr/>
        </p:nvSpPr>
        <p:spPr>
          <a:xfrm>
            <a:off x="1298020" y="3185084"/>
            <a:ext cx="3721735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）大气压强产生原因：</a:t>
            </a:r>
          </a:p>
        </p:txBody>
      </p:sp>
      <p:sp>
        <p:nvSpPr>
          <p:cNvPr id="15363" name="矩形 15362"/>
          <p:cNvSpPr/>
          <p:nvPr/>
        </p:nvSpPr>
        <p:spPr>
          <a:xfrm>
            <a:off x="1242059" y="1463757"/>
            <a:ext cx="728115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）大气存在压强：</a:t>
            </a:r>
          </a:p>
          <a:p>
            <a:pPr>
              <a:lnSpc>
                <a:spcPct val="125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</a:t>
            </a: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charset="-122"/>
              </a:rPr>
              <a:t>大气对浸在里面的</a:t>
            </a:r>
            <a:r>
              <a:rPr lang="zh-CN" altLang="en-US" sz="24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charset="-122"/>
              </a:rPr>
              <a:t>一切物体均具有压强</a:t>
            </a: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charset="-122"/>
              </a:rPr>
              <a:t>。</a:t>
            </a:r>
          </a:p>
        </p:txBody>
      </p:sp>
      <p:sp>
        <p:nvSpPr>
          <p:cNvPr id="15364" name="矩形 15363"/>
          <p:cNvSpPr/>
          <p:nvPr/>
        </p:nvSpPr>
        <p:spPr>
          <a:xfrm>
            <a:off x="1298020" y="2486226"/>
            <a:ext cx="7706201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 这种由空气施加的压强叫做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大气压强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，简称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大气压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。</a:t>
            </a:r>
          </a:p>
        </p:txBody>
      </p:sp>
      <p:sp>
        <p:nvSpPr>
          <p:cNvPr id="15365" name="文本框 15364"/>
          <p:cNvSpPr txBox="1"/>
          <p:nvPr/>
        </p:nvSpPr>
        <p:spPr>
          <a:xfrm>
            <a:off x="2077953" y="3789908"/>
            <a:ext cx="5914073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由于空气受到重力且具有</a:t>
            </a:r>
            <a:r>
              <a:rPr lang="zh-CN" altLang="en-US" sz="24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流动性</a:t>
            </a: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</a:p>
        </p:txBody>
      </p:sp>
      <p:sp>
        <p:nvSpPr>
          <p:cNvPr id="15366" name="矩形 15365"/>
          <p:cNvSpPr/>
          <p:nvPr/>
        </p:nvSpPr>
        <p:spPr>
          <a:xfrm>
            <a:off x="1314971" y="4393171"/>
            <a:ext cx="3110865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）大气压的方向：</a:t>
            </a:r>
          </a:p>
        </p:txBody>
      </p:sp>
      <p:sp>
        <p:nvSpPr>
          <p:cNvPr id="15367" name="矩形 15366"/>
          <p:cNvSpPr/>
          <p:nvPr/>
        </p:nvSpPr>
        <p:spPr>
          <a:xfrm>
            <a:off x="2055303" y="4965609"/>
            <a:ext cx="6864539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charset="-122"/>
              </a:rPr>
              <a:t>大气与液体一样，向</a:t>
            </a:r>
            <a:r>
              <a:rPr lang="zh-CN" altLang="en-US" sz="24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charset="-122"/>
              </a:rPr>
              <a:t>各个方向</a:t>
            </a: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charset="-122"/>
              </a:rPr>
              <a:t>都有压强。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5362" grpId="0"/>
      <p:bldP spid="15363" grpId="0"/>
      <p:bldP spid="15364" grpId="0"/>
      <p:bldP spid="15365" grpId="0"/>
      <p:bldP spid="15366" grpId="0"/>
      <p:bldP spid="1536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KSO_WM_SLIDE_MODEL_TYPE" val="cover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38"/>
  <p:tag name="KSO_WM_UNIT_HIGHLIGHT" val="0"/>
  <p:tag name="KSO_WM_UNIT_COMPATIBLE" val="0"/>
  <p:tag name="KSO_WM_DIAGRAM_GROUP_CODE" val="n1-1"/>
  <p:tag name="KSO_WM_UNIT_TYPE" val="n_h_h_f"/>
  <p:tag name="KSO_WM_UNIT_INDEX" val="1_2_1_1"/>
  <p:tag name="KSO_WM_UNIT_ID" val="diagram20187637_2*n_h_h_f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16"/>
  <p:tag name="KSO_WM_UNIT_HIGHLIGHT" val="0"/>
  <p:tag name="KSO_WM_UNIT_COMPATIBLE" val="0"/>
  <p:tag name="KSO_WM_DIAGRAM_GROUP_CODE" val="n1-1"/>
  <p:tag name="KSO_WM_UNIT_TYPE" val="n_h_h_a"/>
  <p:tag name="KSO_WM_UNIT_INDEX" val="1_2_2_1"/>
  <p:tag name="KSO_WM_UNIT_ID" val="diagram20187637_2*n_h_h_a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添加标题"/>
  <p:tag name="KSO_WM_UNIT_TEXT_FILL_FORE_SCHEMECOLOR_INDEX" val="7"/>
  <p:tag name="KSO_WM_UNIT_TEXT_FILL_TYPE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38"/>
  <p:tag name="KSO_WM_UNIT_HIGHLIGHT" val="0"/>
  <p:tag name="KSO_WM_UNIT_COMPATIBLE" val="0"/>
  <p:tag name="KSO_WM_DIAGRAM_GROUP_CODE" val="n1-1"/>
  <p:tag name="KSO_WM_UNIT_TYPE" val="n_h_h_f"/>
  <p:tag name="KSO_WM_UNIT_INDEX" val="1_2_2_1"/>
  <p:tag name="KSO_WM_UNIT_ID" val="diagram20187637_2*n_h_h_f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i"/>
  <p:tag name="KSO_WM_UNIT_INDEX" val="1_1_1"/>
  <p:tag name="KSO_WM_UNIT_ID" val="diagram20187637_2*n_h_i*1_1_1"/>
  <p:tag name="KSO_WM_TEMPLATE_CATEGORY" val="diagram"/>
  <p:tag name="KSO_WM_TEMPLATE_INDEX" val="2018763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54"/>
  <p:tag name="KSO_WM_UNIT_HIGHLIGHT" val="0"/>
  <p:tag name="KSO_WM_UNIT_COMPATIBLE" val="0"/>
  <p:tag name="KSO_WM_DIAGRAM_GROUP_CODE" val="n1-1"/>
  <p:tag name="KSO_WM_UNIT_TYPE" val="n_h_a"/>
  <p:tag name="KSO_WM_UNIT_INDEX" val="1_1_1"/>
  <p:tag name="KSO_WM_UNIT_ID" val="diagram20187637_2*n_h_a*1_1_1"/>
  <p:tag name="KSO_WM_TEMPLATE_CATEGORY" val="diagram"/>
  <p:tag name="KSO_WM_TEMPLATE_INDEX" val="20187637"/>
  <p:tag name="KSO_WM_UNIT_LAYERLEVEL" val="1_1_1"/>
  <p:tag name="KSO_WM_TAG_VERSION" val="1.0"/>
  <p:tag name="KSO_WM_BEAUTIFY_FLAG" val="#wm#"/>
  <p:tag name="KSO_WM_UNIT_PRESET_TEXT" val="添加标题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1_1"/>
  <p:tag name="KSO_WM_UNIT_ID" val="diagram20187637_2*n_h_h_i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2_1"/>
  <p:tag name="KSO_WM_UNIT_ID" val="diagram20187637_2*n_h_h_i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16"/>
  <p:tag name="KSO_WM_UNIT_HIGHLIGHT" val="0"/>
  <p:tag name="KSO_WM_UNIT_COMPATIBLE" val="0"/>
  <p:tag name="KSO_WM_DIAGRAM_GROUP_CODE" val="n1-1"/>
  <p:tag name="KSO_WM_UNIT_TYPE" val="n_h_h_a"/>
  <p:tag name="KSO_WM_UNIT_INDEX" val="1_2_1_1"/>
  <p:tag name="KSO_WM_UNIT_ID" val="diagram20187637_2*n_h_h_a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添加标题"/>
  <p:tag name="KSO_WM_UNIT_TEXT_FILL_FORE_SCHEMECOLOR_INDEX" val="6"/>
  <p:tag name="KSO_WM_UNIT_TEXT_FILL_TYPE" val="1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1883</Words>
  <Application>Microsoft Office PowerPoint</Application>
  <PresentationFormat>全屏显示(4:3)</PresentationFormat>
  <Paragraphs>201</Paragraphs>
  <Slides>32</Slides>
  <Notes>5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32</vt:i4>
      </vt:variant>
    </vt:vector>
  </HeadingPairs>
  <TitlesOfParts>
    <vt:vector size="36" baseType="lpstr">
      <vt:lpstr>默认设计模板</vt:lpstr>
      <vt:lpstr>Bitmap Image</vt:lpstr>
      <vt:lpstr>Microsoft 公式 3.0</vt:lpstr>
      <vt:lpstr>Equation.KSEE3</vt:lpstr>
      <vt:lpstr> 第九章  压强  第3节  大气压强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User</cp:lastModifiedBy>
  <cp:revision>57</cp:revision>
  <dcterms:created xsi:type="dcterms:W3CDTF">2017-03-15T04:23:00Z</dcterms:created>
  <dcterms:modified xsi:type="dcterms:W3CDTF">2020-01-13T01:49:22Z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2052-11.1.0.9175</vt:lpwstr>
  </property>
</Properties>
</file>