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2775851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29233;&#21098;&#36753;-&#28082;&#20307;&#21387;&#24378;&#29305;&#28857;&#30340;&#24212;&#29992;.mp4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2.bin"/><Relationship Id="rId7" Type="http://schemas.openxmlformats.org/officeDocument/2006/relationships/hyperlink" Target="&#28082;&#20307;&#21387;&#21147;&#19982;&#23481;&#22120;&#24418;&#29366;&#30340;&#20851;&#31995;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1.png"/><Relationship Id="rId4" Type="http://schemas.openxmlformats.org/officeDocument/2006/relationships/image" Target="../media/image30.wmf"/><Relationship Id="rId9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33337;&#38392;.swf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28082;&#20307;&#20869;&#37096;&#26377;&#21387;&#24378;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8082;&#20307;&#21387;&#24378;&#30456;&#31561;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19981;&#21516;&#23494;&#24230;&#21387;&#24378;&#19981;&#21516;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" b="8176"/>
          <a:stretch>
            <a:fillRect/>
          </a:stretch>
        </p:blipFill>
        <p:spPr>
          <a:xfrm>
            <a:off x="0" y="840105"/>
            <a:ext cx="9144000" cy="5181012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484784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第九章  压强</a:t>
            </a:r>
            <a:b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液</a:t>
            </a:r>
            <a:r>
              <a:rPr lang="zh-CN" altLang="en-US" sz="4800" b="1" dirty="0" smtClean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体的压</a:t>
            </a: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强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文本框 82948"/>
          <p:cNvSpPr txBox="1"/>
          <p:nvPr/>
        </p:nvSpPr>
        <p:spPr>
          <a:xfrm>
            <a:off x="757871" y="1462070"/>
            <a:ext cx="819318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思考：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大坝的横截面为什么均为上窄下宽的形状？</a:t>
            </a:r>
          </a:p>
        </p:txBody>
      </p:sp>
      <p:pic>
        <p:nvPicPr>
          <p:cNvPr id="82953" name="图片 82952" descr="大坝侧面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895" y="2119251"/>
            <a:ext cx="2717963" cy="22316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950" name="文本框 82949"/>
          <p:cNvSpPr txBox="1"/>
          <p:nvPr/>
        </p:nvSpPr>
        <p:spPr>
          <a:xfrm>
            <a:off x="612396" y="4601129"/>
            <a:ext cx="7801761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是因为液体内部的压强随深度的增加而增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大，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坝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底受到水的压强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大，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下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宽能耐压。</a:t>
            </a:r>
          </a:p>
        </p:txBody>
      </p:sp>
      <p:pic>
        <p:nvPicPr>
          <p:cNvPr id="3" name="图片 2" descr="b58f8c5494eef01f9b24c4bdebfe9925bc317d9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159" y="2119251"/>
            <a:ext cx="2605831" cy="227565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30721"/>
          <p:cNvSpPr/>
          <p:nvPr/>
        </p:nvSpPr>
        <p:spPr>
          <a:xfrm>
            <a:off x="576551" y="1488654"/>
            <a:ext cx="761110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思考：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为什么深海鱼类被捕捞上岸后会死亡？</a:t>
            </a:r>
          </a:p>
        </p:txBody>
      </p:sp>
      <p:sp>
        <p:nvSpPr>
          <p:cNvPr id="30723" name="矩形 30722"/>
          <p:cNvSpPr/>
          <p:nvPr/>
        </p:nvSpPr>
        <p:spPr>
          <a:xfrm>
            <a:off x="306150" y="4394704"/>
            <a:ext cx="8552624" cy="1308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带鱼等深海鱼类长期生活在深海当中</a:t>
            </a: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内脏器官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适应了深海中巨大的压强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。一旦离开海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洋，由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于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外界压强的忽然降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低，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脏器官会爆裂而导致死亡。</a:t>
            </a:r>
          </a:p>
        </p:txBody>
      </p:sp>
      <p:pic>
        <p:nvPicPr>
          <p:cNvPr id="30724" name="Picture 2" descr="E:\教案\说课\液体压强\带鱼1.jpg"/>
          <p:cNvPicPr>
            <a:picLocks noChangeAspect="1"/>
          </p:cNvPicPr>
          <p:nvPr/>
        </p:nvPicPr>
        <p:blipFill>
          <a:blip r:embed="rId2"/>
          <a:srcRect l="9935" r="3679"/>
          <a:stretch>
            <a:fillRect/>
          </a:stretch>
        </p:blipFill>
        <p:spPr>
          <a:xfrm>
            <a:off x="947442" y="2082042"/>
            <a:ext cx="2772632" cy="21735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3" descr="E:\教案\说课\液体压强\深水鱼.jpg"/>
          <p:cNvPicPr>
            <a:picLocks noChangeAspect="1"/>
          </p:cNvPicPr>
          <p:nvPr/>
        </p:nvPicPr>
        <p:blipFill>
          <a:blip r:embed="rId3"/>
          <a:srcRect l="11411" r="19859" b="-1437"/>
          <a:stretch>
            <a:fillRect/>
          </a:stretch>
        </p:blipFill>
        <p:spPr>
          <a:xfrm>
            <a:off x="4647739" y="2082043"/>
            <a:ext cx="2701017" cy="22188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31745"/>
          <p:cNvSpPr/>
          <p:nvPr/>
        </p:nvSpPr>
        <p:spPr>
          <a:xfrm>
            <a:off x="532591" y="1436974"/>
            <a:ext cx="8421386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思考：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为什么潜水员穿的深海潜水服比浅海潜水服要厚重一些？</a:t>
            </a:r>
          </a:p>
        </p:txBody>
      </p:sp>
      <p:sp>
        <p:nvSpPr>
          <p:cNvPr id="31747" name="矩形 31746"/>
          <p:cNvSpPr/>
          <p:nvPr/>
        </p:nvSpPr>
        <p:spPr>
          <a:xfrm>
            <a:off x="327170" y="4520399"/>
            <a:ext cx="843093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液体压强随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深度的增加而增大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，故深海潜水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服比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浅海潜水要更耐压，更厚重些。 </a:t>
            </a:r>
          </a:p>
        </p:txBody>
      </p:sp>
      <p:pic>
        <p:nvPicPr>
          <p:cNvPr id="2" name="图片 1" descr="ac1a8b4591f04ea48986685f211385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54" y="2417602"/>
            <a:ext cx="3167078" cy="182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 descr="3d4c62ff4ca046178a7d5a0abab128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34" y="2417602"/>
            <a:ext cx="3204594" cy="182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114675" y="4511014"/>
            <a:ext cx="1428274" cy="3033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椭圆 2"/>
          <p:cNvSpPr/>
          <p:nvPr/>
        </p:nvSpPr>
        <p:spPr>
          <a:xfrm>
            <a:off x="971074" y="4491011"/>
            <a:ext cx="412909" cy="207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圆柱形 1"/>
          <p:cNvSpPr/>
          <p:nvPr/>
        </p:nvSpPr>
        <p:spPr>
          <a:xfrm>
            <a:off x="979170" y="3979995"/>
            <a:ext cx="399574" cy="704850"/>
          </a:xfrm>
          <a:prstGeom prst="can">
            <a:avLst>
              <a:gd name="adj" fmla="val 32940"/>
            </a:avLst>
          </a:prstGeom>
          <a:solidFill>
            <a:srgbClr val="66FF66"/>
          </a:solidFill>
          <a:ln w="9525" cap="flat" cmpd="sng">
            <a:solidFill>
              <a:srgbClr val="CCFF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5890" name="圆柱形 165889"/>
          <p:cNvSpPr/>
          <p:nvPr/>
        </p:nvSpPr>
        <p:spPr>
          <a:xfrm>
            <a:off x="977741" y="3966660"/>
            <a:ext cx="399574" cy="718185"/>
          </a:xfrm>
          <a:prstGeom prst="can">
            <a:avLst>
              <a:gd name="adj" fmla="val 32940"/>
            </a:avLst>
          </a:prstGeom>
          <a:solidFill>
            <a:srgbClr val="66FF66"/>
          </a:solidFill>
          <a:ln w="9525" cap="flat" cmpd="sng">
            <a:solidFill>
              <a:srgbClr val="CCFF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5893" name="矩形 165892"/>
          <p:cNvSpPr/>
          <p:nvPr/>
        </p:nvSpPr>
        <p:spPr>
          <a:xfrm>
            <a:off x="1484948" y="2606966"/>
            <a:ext cx="52882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设液柱的高度为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、平面的面积为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165894" name="组合 165893"/>
          <p:cNvGrpSpPr/>
          <p:nvPr/>
        </p:nvGrpSpPr>
        <p:grpSpPr>
          <a:xfrm>
            <a:off x="464820" y="3044640"/>
            <a:ext cx="1428750" cy="2191226"/>
            <a:chOff x="192" y="1875"/>
            <a:chExt cx="1200" cy="2013"/>
          </a:xfrm>
        </p:grpSpPr>
        <p:sp>
          <p:nvSpPr>
            <p:cNvPr id="165895" name="圆柱形 165894"/>
            <p:cNvSpPr/>
            <p:nvPr/>
          </p:nvSpPr>
          <p:spPr>
            <a:xfrm>
              <a:off x="192" y="2688"/>
              <a:ext cx="1200" cy="1200"/>
            </a:xfrm>
            <a:prstGeom prst="can">
              <a:avLst>
                <a:gd name="adj" fmla="val 25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5896" name="圆柱形 165895"/>
            <p:cNvSpPr/>
            <p:nvPr/>
          </p:nvSpPr>
          <p:spPr>
            <a:xfrm>
              <a:off x="192" y="1875"/>
              <a:ext cx="1200" cy="1110"/>
            </a:xfrm>
            <a:prstGeom prst="can">
              <a:avLst>
                <a:gd name="adj" fmla="val 25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65897" name="右箭头 165896"/>
          <p:cNvSpPr/>
          <p:nvPr/>
        </p:nvSpPr>
        <p:spPr>
          <a:xfrm>
            <a:off x="2632472" y="4145492"/>
            <a:ext cx="400050" cy="4000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noFill/>
          </a:ln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165898" name="组合 165897"/>
          <p:cNvGrpSpPr/>
          <p:nvPr/>
        </p:nvGrpSpPr>
        <p:grpSpPr>
          <a:xfrm>
            <a:off x="1444229" y="4090723"/>
            <a:ext cx="1143000" cy="571500"/>
            <a:chOff x="864" y="3024"/>
            <a:chExt cx="960" cy="480"/>
          </a:xfrm>
        </p:grpSpPr>
        <p:sp>
          <p:nvSpPr>
            <p:cNvPr id="165899" name="直接连接符 165898"/>
            <p:cNvSpPr/>
            <p:nvPr/>
          </p:nvSpPr>
          <p:spPr>
            <a:xfrm>
              <a:off x="864" y="3024"/>
              <a:ext cx="912" cy="0"/>
            </a:xfrm>
            <a:prstGeom prst="line">
              <a:avLst/>
            </a:prstGeom>
            <a:ln w="9525" cap="rnd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</p:sp>
        <p:sp>
          <p:nvSpPr>
            <p:cNvPr id="165900" name="直接连接符 165899"/>
            <p:cNvSpPr/>
            <p:nvPr/>
          </p:nvSpPr>
          <p:spPr>
            <a:xfrm>
              <a:off x="912" y="3504"/>
              <a:ext cx="864" cy="0"/>
            </a:xfrm>
            <a:prstGeom prst="line">
              <a:avLst/>
            </a:prstGeom>
            <a:ln w="9525" cap="rnd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</p:sp>
        <p:sp>
          <p:nvSpPr>
            <p:cNvPr id="165901" name="直接连接符 165900"/>
            <p:cNvSpPr/>
            <p:nvPr/>
          </p:nvSpPr>
          <p:spPr>
            <a:xfrm flipV="1">
              <a:off x="1584" y="3024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165902" name="直接连接符 165901"/>
            <p:cNvSpPr/>
            <p:nvPr/>
          </p:nvSpPr>
          <p:spPr>
            <a:xfrm>
              <a:off x="1584" y="3360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165903" name="文本框 165902"/>
            <p:cNvSpPr txBox="1"/>
            <p:nvPr/>
          </p:nvSpPr>
          <p:spPr>
            <a:xfrm>
              <a:off x="1488" y="3120"/>
              <a:ext cx="336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65911" name="文本框 165910"/>
          <p:cNvSpPr txBox="1"/>
          <p:nvPr/>
        </p:nvSpPr>
        <p:spPr>
          <a:xfrm>
            <a:off x="3604736" y="4684845"/>
            <a:ext cx="316865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en-US" altLang="zh-CN" sz="21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5912" name="矩形 165911"/>
          <p:cNvSpPr/>
          <p:nvPr/>
        </p:nvSpPr>
        <p:spPr>
          <a:xfrm>
            <a:off x="175933" y="1790661"/>
            <a:ext cx="1254760" cy="460375"/>
          </a:xfrm>
          <a:prstGeom prst="rect">
            <a:avLst/>
          </a:prstGeom>
          <a:noFill/>
          <a:ln w="222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 思路：</a:t>
            </a:r>
          </a:p>
        </p:txBody>
      </p:sp>
      <p:grpSp>
        <p:nvGrpSpPr>
          <p:cNvPr id="165913" name="组合 165912"/>
          <p:cNvGrpSpPr/>
          <p:nvPr/>
        </p:nvGrpSpPr>
        <p:grpSpPr>
          <a:xfrm>
            <a:off x="3165872" y="4090723"/>
            <a:ext cx="1170385" cy="571500"/>
            <a:chOff x="864" y="3024"/>
            <a:chExt cx="983" cy="480"/>
          </a:xfrm>
        </p:grpSpPr>
        <p:sp>
          <p:nvSpPr>
            <p:cNvPr id="165914" name="直接连接符 165913"/>
            <p:cNvSpPr/>
            <p:nvPr/>
          </p:nvSpPr>
          <p:spPr>
            <a:xfrm>
              <a:off x="864" y="3024"/>
              <a:ext cx="912" cy="0"/>
            </a:xfrm>
            <a:prstGeom prst="line">
              <a:avLst/>
            </a:prstGeom>
            <a:ln w="9525" cap="rnd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</p:sp>
        <p:sp>
          <p:nvSpPr>
            <p:cNvPr id="165915" name="直接连接符 165914"/>
            <p:cNvSpPr/>
            <p:nvPr/>
          </p:nvSpPr>
          <p:spPr>
            <a:xfrm>
              <a:off x="912" y="3504"/>
              <a:ext cx="864" cy="0"/>
            </a:xfrm>
            <a:prstGeom prst="line">
              <a:avLst/>
            </a:prstGeom>
            <a:ln w="9525" cap="rnd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</p:sp>
        <p:sp>
          <p:nvSpPr>
            <p:cNvPr id="165916" name="直接连接符 165915"/>
            <p:cNvSpPr/>
            <p:nvPr/>
          </p:nvSpPr>
          <p:spPr>
            <a:xfrm flipV="1">
              <a:off x="1584" y="3024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165917" name="直接连接符 165916"/>
            <p:cNvSpPr/>
            <p:nvPr/>
          </p:nvSpPr>
          <p:spPr>
            <a:xfrm>
              <a:off x="1584" y="3360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165918" name="文本框 165917"/>
            <p:cNvSpPr txBox="1"/>
            <p:nvPr/>
          </p:nvSpPr>
          <p:spPr>
            <a:xfrm>
              <a:off x="1511" y="3116"/>
              <a:ext cx="336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65904" name="下箭头 165903"/>
          <p:cNvSpPr/>
          <p:nvPr/>
        </p:nvSpPr>
        <p:spPr>
          <a:xfrm>
            <a:off x="3558064" y="4262173"/>
            <a:ext cx="378619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5919" name="矩形 165918"/>
          <p:cNvSpPr/>
          <p:nvPr/>
        </p:nvSpPr>
        <p:spPr>
          <a:xfrm>
            <a:off x="1200150" y="1791333"/>
            <a:ext cx="7666673" cy="829945"/>
          </a:xfrm>
          <a:prstGeom prst="rect">
            <a:avLst/>
          </a:prstGeom>
          <a:noFill/>
          <a:ln w="22225"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设想液体中有一个水平放置的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平面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，这个平面以上的液柱对平面的压力等于液柱所受的重力。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23938" y="4638649"/>
            <a:ext cx="3359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S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4385072" y="3112030"/>
            <a:ext cx="43148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平面上方的液柱对平面的压力</a:t>
            </a:r>
          </a:p>
        </p:txBody>
      </p:sp>
      <p:graphicFrame>
        <p:nvGraphicFramePr>
          <p:cNvPr id="7" name="对象 6"/>
          <p:cNvGraphicFramePr/>
          <p:nvPr/>
        </p:nvGraphicFramePr>
        <p:xfrm>
          <a:off x="4785360" y="3613997"/>
          <a:ext cx="3577829" cy="42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r:id="rId3" imgW="1675130" imgH="203200" progId="Equation.KSEE3">
                  <p:embed/>
                </p:oleObj>
              </mc:Choice>
              <mc:Fallback>
                <p:oleObj r:id="rId3" imgW="1675130" imgH="203200" progId="Equation.KSEE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5360" y="3613997"/>
                        <a:ext cx="3577829" cy="4202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5"/>
          <p:cNvSpPr txBox="1"/>
          <p:nvPr/>
        </p:nvSpPr>
        <p:spPr>
          <a:xfrm>
            <a:off x="4542711" y="4300273"/>
            <a:ext cx="232537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平面受到的压强</a:t>
            </a:r>
          </a:p>
        </p:txBody>
      </p:sp>
      <p:graphicFrame>
        <p:nvGraphicFramePr>
          <p:cNvPr id="9" name="对象 8"/>
          <p:cNvGraphicFramePr/>
          <p:nvPr/>
        </p:nvGraphicFramePr>
        <p:xfrm>
          <a:off x="6940868" y="4090961"/>
          <a:ext cx="1825229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r:id="rId5" imgW="837565" imgH="393700" progId="Equation.3">
                  <p:embed/>
                </p:oleObj>
              </mc:Choice>
              <mc:Fallback>
                <p:oleObj r:id="rId5" imgW="837565" imgH="393700" progId="Equation.3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40868" y="4090961"/>
                        <a:ext cx="1825229" cy="857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2586990" y="1226794"/>
            <a:ext cx="3872388" cy="460534"/>
            <a:chOff x="6109" y="1060"/>
            <a:chExt cx="8131" cy="967"/>
          </a:xfrm>
        </p:grpSpPr>
        <p:grpSp>
          <p:nvGrpSpPr>
            <p:cNvPr id="20" name="组合 18"/>
            <p:cNvGrpSpPr/>
            <p:nvPr/>
          </p:nvGrpSpPr>
          <p:grpSpPr bwMode="auto">
            <a:xfrm>
              <a:off x="6109" y="1138"/>
              <a:ext cx="2984" cy="889"/>
              <a:chOff x="2212975" y="684067"/>
              <a:chExt cx="1895125" cy="564902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212975" y="684067"/>
                <a:ext cx="1895125" cy="56490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400"/>
              </a:p>
            </p:txBody>
          </p:sp>
          <p:sp>
            <p:nvSpPr>
              <p:cNvPr id="22" name="矩形 1"/>
              <p:cNvSpPr>
                <a:spLocks noChangeArrowheads="1"/>
              </p:cNvSpPr>
              <p:nvPr/>
            </p:nvSpPr>
            <p:spPr bwMode="auto">
              <a:xfrm>
                <a:off x="2283073" y="731692"/>
                <a:ext cx="1768953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9347" y="1060"/>
              <a:ext cx="4893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液体压强的大小</a:t>
              </a:r>
            </a:p>
          </p:txBody>
        </p:sp>
      </p:grpSp>
      <p:sp>
        <p:nvSpPr>
          <p:cNvPr id="6152" name="TextBox 7"/>
          <p:cNvSpPr txBox="1"/>
          <p:nvPr/>
        </p:nvSpPr>
        <p:spPr>
          <a:xfrm>
            <a:off x="1383745" y="5283730"/>
            <a:ext cx="5233035" cy="460375"/>
          </a:xfrm>
          <a:prstGeom prst="rect">
            <a:avLst/>
          </a:prstGeom>
          <a:noFill/>
          <a:ln w="25400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因此，液面下深度为</a:t>
            </a:r>
            <a:r>
              <a:rPr lang="en-US" altLang="zh-CN" sz="24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处液体的压强为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6652736" y="5093944"/>
            <a:ext cx="1607344" cy="772954"/>
            <a:chOff x="6572264" y="5357826"/>
            <a:chExt cx="2143140" cy="1143008"/>
          </a:xfrm>
        </p:grpSpPr>
        <p:sp>
          <p:nvSpPr>
            <p:cNvPr id="25" name="圆角矩形 24"/>
            <p:cNvSpPr/>
            <p:nvPr/>
          </p:nvSpPr>
          <p:spPr>
            <a:xfrm>
              <a:off x="6572264" y="5357826"/>
              <a:ext cx="2143140" cy="114300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147" name="对象 6146"/>
            <p:cNvGraphicFramePr/>
            <p:nvPr/>
          </p:nvGraphicFramePr>
          <p:xfrm>
            <a:off x="6572264" y="5572140"/>
            <a:ext cx="1916536" cy="714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3" r:id="rId7" imgW="545465" imgH="203200" progId="Equation.DSMT4">
                    <p:embed/>
                  </p:oleObj>
                </mc:Choice>
                <mc:Fallback>
                  <p:oleObj r:id="rId7" imgW="545465" imgH="203200" progId="Equation.DSMT4">
                    <p:embed/>
                    <p:pic>
                      <p:nvPicPr>
                        <p:cNvPr id="0" name="图片 307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572264" y="5572140"/>
                          <a:ext cx="1916536" cy="7143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-0.000093 L 0.282344 -0.003704 " pathEditMode="relative" rAng="0" ptsTypes="">
                                      <p:cBhvr>
                                        <p:cTn id="41" dur="2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165893" grpId="0"/>
      <p:bldP spid="165911" grpId="0"/>
      <p:bldP spid="165912" grpId="0"/>
      <p:bldP spid="4" grpId="0"/>
      <p:bldP spid="6" grpId="0"/>
      <p:bldP spid="8" grpId="0"/>
      <p:bldP spid="61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/>
          <p:nvPr/>
        </p:nvSpPr>
        <p:spPr>
          <a:xfrm>
            <a:off x="2457450" y="1543500"/>
            <a:ext cx="40576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3428" name="Text Box 4"/>
          <p:cNvSpPr txBox="1"/>
          <p:nvPr/>
        </p:nvSpPr>
        <p:spPr>
          <a:xfrm>
            <a:off x="419449" y="1941169"/>
            <a:ext cx="8833607" cy="2376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fontAlgn="auto" hangingPunct="0">
              <a:lnSpc>
                <a:spcPct val="15000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液体在任一深度的压强 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)</a:t>
            </a:r>
          </a:p>
          <a:p>
            <a:pPr eaLnBrk="0" fontAlgn="auto" hangingPunct="0">
              <a:lnSpc>
                <a:spcPct val="15000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液体的密度    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kg/m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)</a:t>
            </a:r>
          </a:p>
          <a:p>
            <a:pPr eaLnBrk="0" fontAlgn="auto" hangingPunct="0">
              <a:lnSpc>
                <a:spcPct val="15000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重力常数         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9.8N/kg</a:t>
            </a:r>
          </a:p>
          <a:p>
            <a:pPr eaLnBrk="0" fontAlgn="auto" hangingPunct="0">
              <a:lnSpc>
                <a:spcPct val="150000"/>
              </a:lnSpc>
            </a:pPr>
            <a:r>
              <a:rPr lang="en-US" altLang="zh-CN" sz="2700" b="1" i="1" dirty="0">
                <a:latin typeface="宋体" panose="02010600030101010101" pitchFamily="2" charset="-122"/>
                <a:ea typeface="宋体" panose="02010600030101010101" pitchFamily="2" charset="-122"/>
              </a:rPr>
              <a:t>h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深度：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液体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内部某一位置到上面自由液面的竖直距离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)</a:t>
            </a:r>
            <a:endParaRPr lang="en-US" altLang="zh-CN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3429" name="Objec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285" y="2968440"/>
            <a:ext cx="666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9" name="+9208.eps" descr="id:2147512564;FounderC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092" y="4294796"/>
            <a:ext cx="4260908" cy="139010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301842" y="2916230"/>
            <a:ext cx="323368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使用时单位要统一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031788" y="1411738"/>
            <a:ext cx="5788404" cy="495548"/>
            <a:chOff x="2506980" y="579256"/>
            <a:chExt cx="3958508" cy="49554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液体公式       </a:t>
              </a:r>
              <a:r>
                <a:rPr lang="zh-CN" altLang="en-US" sz="2400" b="1" dirty="0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的</a:t>
              </a: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理解和应用</a:t>
              </a:r>
            </a:p>
          </p:txBody>
        </p:sp>
      </p:grpSp>
      <p:graphicFrame>
        <p:nvGraphicFramePr>
          <p:cNvPr id="13" name="对象 12"/>
          <p:cNvGraphicFramePr/>
          <p:nvPr/>
        </p:nvGraphicFramePr>
        <p:xfrm>
          <a:off x="4076987" y="1442116"/>
          <a:ext cx="1272981" cy="400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6" imgW="545465" imgH="203200" progId="Equation.DSMT4">
                  <p:embed/>
                </p:oleObj>
              </mc:Choice>
              <mc:Fallback>
                <p:oleObj name="Equation" r:id="rId6" imgW="545465" imgH="203200" progId="Equation.DSMT4">
                  <p:embed/>
                  <p:pic>
                    <p:nvPicPr>
                      <p:cNvPr id="0" name="图片 41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76987" y="1442116"/>
                        <a:ext cx="1272981" cy="40090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395" y="1395980"/>
            <a:ext cx="8601992" cy="1420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例题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　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有人说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，“设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想你在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7 km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深的蛟龙号潜水器中把一只脚伸到外面的水里，海水对你脚背压力的大小相当于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1 500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个人所受的重力！”海水压力真有这么大吗？请通过估算加以说明。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8312" y="2845042"/>
            <a:ext cx="8600188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解：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因为是估算，海水密度取                             ，</a:t>
            </a:r>
            <a:r>
              <a:rPr lang="en-US" altLang="zh-CN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g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取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N/kg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，脚背的面积近似取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86142" y="3798563"/>
            <a:ext cx="386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则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7 km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深处海水的压强为：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2239245" y="4260228"/>
          <a:ext cx="4922292" cy="1446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Equation" r:id="rId3" imgW="58826400" imgH="16764000" progId="Equation.DSMT4">
                  <p:embed/>
                </p:oleObj>
              </mc:Choice>
              <mc:Fallback>
                <p:oleObj name="Equation" r:id="rId3" imgW="58826400" imgH="16764000" progId="Equation.DSMT4">
                  <p:embed/>
                  <p:pic>
                    <p:nvPicPr>
                      <p:cNvPr id="0" name="图片 133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245" y="4260228"/>
                        <a:ext cx="4922292" cy="1446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4596805" y="2805768"/>
          <a:ext cx="2206667" cy="44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Equation" r:id="rId5" imgW="1079500" imgH="228600" progId="Equation.DSMT4">
                  <p:embed/>
                </p:oleObj>
              </mc:Choice>
              <mc:Fallback>
                <p:oleObj name="Equation" r:id="rId5" imgW="10795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6805" y="2805768"/>
                        <a:ext cx="2206667" cy="440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3092203" y="3351184"/>
          <a:ext cx="3216376" cy="404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Equation" r:id="rId7" imgW="1816100" imgH="228600" progId="Equation.DSMT4">
                  <p:embed/>
                </p:oleObj>
              </mc:Choice>
              <mc:Fallback>
                <p:oleObj name="Equation" r:id="rId7" imgW="18161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203" y="3351184"/>
                        <a:ext cx="3216376" cy="4041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13269" y="1320000"/>
            <a:ext cx="2019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/>
              <a:t>脚背受的压力</a:t>
            </a:r>
          </a:p>
        </p:txBody>
      </p:sp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1423092" y="1884015"/>
          <a:ext cx="6038609" cy="43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" name="Equation" r:id="rId3" imgW="3187700" imgH="228600" progId="Equation.DSMT4">
                  <p:embed/>
                </p:oleObj>
              </mc:Choice>
              <mc:Fallback>
                <p:oleObj name="Equation" r:id="rId3" imgW="3187700" imgH="228600" progId="Equation.DSMT4">
                  <p:embed/>
                  <p:pic>
                    <p:nvPicPr>
                      <p:cNvPr id="0" name="图片 15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092" y="1884015"/>
                        <a:ext cx="6038609" cy="432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3269" y="2402501"/>
            <a:ext cx="546290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>
                <a:latin typeface="Times New Roman" panose="02020603050405020304" pitchFamily="18" charset="0"/>
              </a:rPr>
              <a:t>一个成年人的质量约为</a:t>
            </a:r>
            <a:r>
              <a:rPr lang="en-US" altLang="zh-CN" sz="2400" b="1">
                <a:latin typeface="Times New Roman" panose="02020603050405020304" pitchFamily="18" charset="0"/>
              </a:rPr>
              <a:t>60 kg</a:t>
            </a:r>
            <a:r>
              <a:rPr lang="zh-CN" altLang="en-US" sz="2400" b="1">
                <a:latin typeface="Times New Roman" panose="02020603050405020304" pitchFamily="18" charset="0"/>
              </a:rPr>
              <a:t>，所受重力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414958" y="2998923"/>
          <a:ext cx="5087632" cy="49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" name="Equation" r:id="rId5" imgW="2349500" imgH="228600" progId="Equation.DSMT4">
                  <p:embed/>
                </p:oleObj>
              </mc:Choice>
              <mc:Fallback>
                <p:oleObj name="Equation" r:id="rId5" imgW="2349500" imgH="228600" progId="Equation.DSMT4">
                  <p:embed/>
                  <p:pic>
                    <p:nvPicPr>
                      <p:cNvPr id="0" name="图片 154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958" y="2998923"/>
                        <a:ext cx="5087632" cy="493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4213" y="3605736"/>
            <a:ext cx="706945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latin typeface="Times New Roman" panose="02020603050405020304" pitchFamily="18" charset="0"/>
              </a:rPr>
              <a:t>假设脚背所受压力的大小相当于</a:t>
            </a:r>
            <a:r>
              <a:rPr lang="en-US" altLang="zh-CN" sz="2400" b="1" i="1" dirty="0">
                <a:latin typeface="Times New Roman" panose="02020603050405020304" pitchFamily="18" charset="0"/>
              </a:rPr>
              <a:t>n</a:t>
            </a:r>
            <a:r>
              <a:rPr lang="zh-CN" altLang="en-US" sz="2400" b="1" dirty="0">
                <a:latin typeface="Times New Roman" panose="02020603050405020304" pitchFamily="18" charset="0"/>
              </a:rPr>
              <a:t>个成年人所受重力</a:t>
            </a: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2645155" y="4088897"/>
          <a:ext cx="3078278" cy="96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0" name="Equation" r:id="rId7" imgW="34137600" imgH="10668000" progId="Equation.DSMT4">
                  <p:embed/>
                </p:oleObj>
              </mc:Choice>
              <mc:Fallback>
                <p:oleObj name="Equation" r:id="rId7" imgW="34137600" imgH="10668000" progId="Equation.DSMT4">
                  <p:embed/>
                  <p:pic>
                    <p:nvPicPr>
                      <p:cNvPr id="0" name="图片 154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155" y="4088897"/>
                        <a:ext cx="3078278" cy="9625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1"/>
          <p:cNvGrpSpPr/>
          <p:nvPr/>
        </p:nvGrpSpPr>
        <p:grpSpPr bwMode="auto">
          <a:xfrm>
            <a:off x="300701" y="5002051"/>
            <a:ext cx="8690899" cy="830263"/>
            <a:chOff x="431" y="3248"/>
            <a:chExt cx="4995" cy="523"/>
          </a:xfrm>
        </p:grpSpPr>
        <p:sp>
          <p:nvSpPr>
            <p:cNvPr id="9" name="TextBox 8"/>
            <p:cNvSpPr txBox="1"/>
            <p:nvPr/>
          </p:nvSpPr>
          <p:spPr>
            <a:xfrm>
              <a:off x="431" y="3248"/>
              <a:ext cx="4995" cy="52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利</a:t>
              </a:r>
              <a:r>
                <a:rPr lang="zh-C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用公式                 </a:t>
              </a:r>
              <a:r>
                <a:rPr lang="zh-CN" altLang="en-US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计</a:t>
              </a:r>
              <a:r>
                <a:rPr lang="zh-C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算的时候，密度单位必须用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kg/m</a:t>
              </a:r>
              <a:r>
                <a:rPr lang="en-US" altLang="zh-CN" sz="2400" b="1" baseline="30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zh-C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，深度的单位要用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  <a:r>
                <a:rPr lang="zh-C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。</a:t>
              </a:r>
            </a:p>
          </p:txBody>
        </p:sp>
        <p:graphicFrame>
          <p:nvGraphicFramePr>
            <p:cNvPr id="10" name="Object 4"/>
            <p:cNvGraphicFramePr>
              <a:graphicFrameLocks noChangeAspect="1"/>
            </p:cNvGraphicFramePr>
            <p:nvPr/>
          </p:nvGraphicFramePr>
          <p:xfrm>
            <a:off x="1515" y="3248"/>
            <a:ext cx="793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1" name="Equation" r:id="rId9" imgW="545465" imgH="203200" progId="Equation.DSMT4">
                    <p:embed/>
                  </p:oleObj>
                </mc:Choice>
                <mc:Fallback>
                  <p:oleObj name="Equation" r:id="rId9" imgW="545465" imgH="203200" progId="Equation.DSMT4">
                    <p:embed/>
                    <p:pic>
                      <p:nvPicPr>
                        <p:cNvPr id="0" name="图片 154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5" y="3248"/>
                          <a:ext cx="793" cy="2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/>
        </p:nvGraphicFramePr>
        <p:xfrm>
          <a:off x="321945" y="2094973"/>
          <a:ext cx="8536305" cy="2685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280"/>
                <a:gridCol w="2068830"/>
                <a:gridCol w="1961515"/>
                <a:gridCol w="1884680"/>
              </a:tblGrid>
              <a:tr h="14389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rPr>
                        <a:t>容器形状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34290" marB="34290" anchor="ctr"/>
                </a:tc>
              </a:tr>
              <a:tr h="4343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</a:rPr>
                        <a:t>特点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rPr>
                        <a:t>柱形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rPr>
                        <a:t>上口大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rPr>
                        <a:t>上口小</a:t>
                      </a:r>
                    </a:p>
                  </a:txBody>
                  <a:tcPr marL="68580" marR="68580" marT="34290" marB="34290" anchor="ctr"/>
                </a:tc>
              </a:tr>
              <a:tr h="8121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</a:rPr>
                        <a:t>容器底所受压力与液体重力的关系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r>
                        <a:rPr lang="zh-CN" altLang="en-US" sz="2400" b="1" baseline="-250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液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＜</a:t>
                      </a: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r>
                        <a:rPr lang="zh-CN" altLang="en-US" sz="2400" b="1" baseline="-250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液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400" b="1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＞</a:t>
                      </a:r>
                      <a:r>
                        <a:rPr lang="en-US" altLang="zh-CN" sz="2400" b="1" i="1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r>
                        <a:rPr lang="zh-CN" altLang="en-US" sz="2400" b="1" baseline="-2500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液</a:t>
                      </a:r>
                      <a:endParaRPr lang="zh-CN" altLang="en-US" sz="2400" b="1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aphicFrame>
        <p:nvGraphicFramePr>
          <p:cNvPr id="8" name="对象 7"/>
          <p:cNvGraphicFramePr/>
          <p:nvPr/>
        </p:nvGraphicFramePr>
        <p:xfrm>
          <a:off x="3137694" y="2221839"/>
          <a:ext cx="1115378" cy="115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4" r:id="rId3" imgW="1485900" imgH="1533525" progId="Paint.Picture">
                  <p:embed/>
                </p:oleObj>
              </mc:Choice>
              <mc:Fallback>
                <p:oleObj r:id="rId3" imgW="1485900" imgH="1533525" progId="Paint.Picture">
                  <p:embed/>
                  <p:pic>
                    <p:nvPicPr>
                      <p:cNvPr id="0" name="图片 174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7694" y="2221839"/>
                        <a:ext cx="1115378" cy="1151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5033169" y="2232316"/>
          <a:ext cx="1415415" cy="1086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r:id="rId5" imgW="1885950" imgH="1447800" progId="Paint.Picture">
                  <p:embed/>
                </p:oleObj>
              </mc:Choice>
              <mc:Fallback>
                <p:oleObj r:id="rId5" imgW="1885950" imgH="1447800" progId="Paint.Picture">
                  <p:embed/>
                  <p:pic>
                    <p:nvPicPr>
                      <p:cNvPr id="0" name="图片 1744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33169" y="2232316"/>
                        <a:ext cx="1415415" cy="1086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rId7" action="ppaction://hlinkfile"/>
          </p:cNvPr>
          <p:cNvGraphicFramePr/>
          <p:nvPr/>
        </p:nvGraphicFramePr>
        <p:xfrm>
          <a:off x="7008178" y="2178976"/>
          <a:ext cx="1305878" cy="1193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6" r:id="rId8" imgW="1914525" imgH="1590675" progId="Paint.Picture">
                  <p:embed/>
                </p:oleObj>
              </mc:Choice>
              <mc:Fallback>
                <p:oleObj r:id="rId8" imgW="1914525" imgH="1590675" progId="Paint.Picture">
                  <p:embed/>
                  <p:pic>
                    <p:nvPicPr>
                      <p:cNvPr id="0" name="图片 1745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08178" y="2178976"/>
                        <a:ext cx="1305878" cy="1193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285750" y="4917255"/>
            <a:ext cx="8572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液体对容器底的压力大小不一定等于液体重力，在计算或讨论容器底所受压力和压强时，一般要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先计算压强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，然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后计算压力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677798" y="1411738"/>
            <a:ext cx="5788404" cy="495548"/>
            <a:chOff x="2506980" y="579256"/>
            <a:chExt cx="3958508" cy="495548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液体对容器底压力与容器形状的关系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9214a.eps" descr="id:2147512765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362525"/>
            <a:ext cx="7589520" cy="44519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文本框 512003"/>
          <p:cNvSpPr txBox="1"/>
          <p:nvPr/>
        </p:nvSpPr>
        <p:spPr>
          <a:xfrm>
            <a:off x="478630" y="2391805"/>
            <a:ext cx="5189697" cy="2491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定义：</a:t>
            </a:r>
            <a:r>
              <a:rPr lang="zh-CN" altLang="en-US" sz="2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上端开口、下端连通</a:t>
            </a:r>
            <a:r>
              <a:rPr lang="zh-CN" altLang="en-US" sz="2600" b="1" dirty="0">
                <a:latin typeface="Arial" panose="020B0604020202020204" pitchFamily="34" charset="0"/>
                <a:ea typeface="宋体" panose="02010600030101010101" pitchFamily="2" charset="-122"/>
              </a:rPr>
              <a:t>的容器，叫做连通器。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特点：</a:t>
            </a:r>
            <a:r>
              <a:rPr lang="zh-CN" altLang="en-US" sz="2600" b="1" dirty="0">
                <a:latin typeface="Arial" panose="020B0604020202020204" pitchFamily="34" charset="0"/>
                <a:ea typeface="宋体" panose="02010600030101010101" pitchFamily="2" charset="-122"/>
              </a:rPr>
              <a:t>连通器里的液体不流动时，各个容器里的</a:t>
            </a:r>
            <a:r>
              <a:rPr lang="zh-CN" altLang="en-US" sz="2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液面高度总是相同的。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836069" y="1492541"/>
            <a:ext cx="2832259" cy="460534"/>
            <a:chOff x="5891" y="1096"/>
            <a:chExt cx="5947" cy="967"/>
          </a:xfrm>
        </p:grpSpPr>
        <p:grpSp>
          <p:nvGrpSpPr>
            <p:cNvPr id="3" name="组合 18"/>
            <p:cNvGrpSpPr/>
            <p:nvPr/>
          </p:nvGrpSpPr>
          <p:grpSpPr bwMode="auto">
            <a:xfrm>
              <a:off x="5891" y="1138"/>
              <a:ext cx="2873" cy="925"/>
              <a:chOff x="2073374" y="684066"/>
              <a:chExt cx="1825526" cy="587616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073374" y="684066"/>
                <a:ext cx="1825526" cy="587616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092607" y="742882"/>
                <a:ext cx="1769822" cy="5149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3</a:t>
                </a: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9325" y="1096"/>
              <a:ext cx="2513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连通器</a:t>
              </a:r>
            </a:p>
          </p:txBody>
        </p:sp>
      </p:grpSp>
      <p:pic>
        <p:nvPicPr>
          <p:cNvPr id="7" name="图片 6" descr="036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161" y="2222115"/>
            <a:ext cx="2743200" cy="286226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2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2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2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87628" y="1484453"/>
            <a:ext cx="8679656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096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型核潜艇是中国人民解放军海军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正在研制中的第三代弹道导弹核潜艇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由于舰体外壳使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用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了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高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强度合金钢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因此其下潜深度可以达到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600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米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堪称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世界之最。它的外壳是用很厚的高强度合金钢板制造的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很坚固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研究人员对材料的选取和壳体的设计应当注意些什么呢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?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为什么要这样做呢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?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14" y="1788429"/>
            <a:ext cx="3148087" cy="180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/>
          <p:nvPr/>
        </p:nvGraphicFramePr>
        <p:xfrm>
          <a:off x="6326981" y="2476950"/>
          <a:ext cx="1944529" cy="2637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r:id="rId4" imgW="2590800" imgH="3514725" progId="Paint.Picture">
                  <p:embed/>
                </p:oleObj>
              </mc:Choice>
              <mc:Fallback>
                <p:oleObj r:id="rId4" imgW="2590800" imgH="3514725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6981" y="2476950"/>
                        <a:ext cx="1944529" cy="2637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0195" name="文本框 520194"/>
          <p:cNvSpPr txBox="1"/>
          <p:nvPr/>
        </p:nvSpPr>
        <p:spPr>
          <a:xfrm>
            <a:off x="261301" y="1949032"/>
            <a:ext cx="976789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证明：</a:t>
            </a:r>
          </a:p>
        </p:txBody>
      </p:sp>
      <p:sp>
        <p:nvSpPr>
          <p:cNvPr id="520197" name="文本框 520196"/>
          <p:cNvSpPr txBox="1"/>
          <p:nvPr/>
        </p:nvSpPr>
        <p:spPr>
          <a:xfrm>
            <a:off x="1062037" y="1854963"/>
            <a:ext cx="7439025" cy="119888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连通器中装同种液体，当液体不流动时，在连通器底部假想一个竖直的液片</a:t>
            </a: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AB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</a:p>
        </p:txBody>
      </p:sp>
      <p:grpSp>
        <p:nvGrpSpPr>
          <p:cNvPr id="520201" name="组合 520200"/>
          <p:cNvGrpSpPr/>
          <p:nvPr/>
        </p:nvGrpSpPr>
        <p:grpSpPr>
          <a:xfrm>
            <a:off x="5704285" y="2644871"/>
            <a:ext cx="3205161" cy="2240896"/>
            <a:chOff x="3355" y="1243"/>
            <a:chExt cx="2692" cy="1521"/>
          </a:xfrm>
        </p:grpSpPr>
        <p:sp>
          <p:nvSpPr>
            <p:cNvPr id="520206" name="矩形 520205"/>
            <p:cNvSpPr/>
            <p:nvPr/>
          </p:nvSpPr>
          <p:spPr>
            <a:xfrm>
              <a:off x="3355" y="1771"/>
              <a:ext cx="523" cy="3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zh-CN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左</a:t>
              </a:r>
            </a:p>
          </p:txBody>
        </p:sp>
        <p:sp>
          <p:nvSpPr>
            <p:cNvPr id="520207" name="矩形 520206"/>
            <p:cNvSpPr/>
            <p:nvPr/>
          </p:nvSpPr>
          <p:spPr>
            <a:xfrm>
              <a:off x="5486" y="1797"/>
              <a:ext cx="561" cy="3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i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  <a:r>
                <a:rPr lang="zh-CN" altLang="en-US" sz="240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右</a:t>
              </a:r>
            </a:p>
          </p:txBody>
        </p:sp>
        <p:sp>
          <p:nvSpPr>
            <p:cNvPr id="520208" name="直接连接符 520207"/>
            <p:cNvSpPr/>
            <p:nvPr/>
          </p:nvSpPr>
          <p:spPr>
            <a:xfrm flipH="1">
              <a:off x="3686" y="2764"/>
              <a:ext cx="201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20209" name="直接连接符 520208"/>
            <p:cNvSpPr/>
            <p:nvPr/>
          </p:nvSpPr>
          <p:spPr>
            <a:xfrm>
              <a:off x="3695" y="1243"/>
              <a:ext cx="590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20210" name="直接连接符 520209"/>
            <p:cNvSpPr/>
            <p:nvPr/>
          </p:nvSpPr>
          <p:spPr>
            <a:xfrm>
              <a:off x="5054" y="1243"/>
              <a:ext cx="703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20211" name="直接连接符 520210"/>
            <p:cNvSpPr/>
            <p:nvPr/>
          </p:nvSpPr>
          <p:spPr>
            <a:xfrm>
              <a:off x="3742" y="1243"/>
              <a:ext cx="1" cy="589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20212" name="直接连接符 520211"/>
            <p:cNvSpPr/>
            <p:nvPr/>
          </p:nvSpPr>
          <p:spPr>
            <a:xfrm flipV="1">
              <a:off x="3742" y="2038"/>
              <a:ext cx="0" cy="72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20213" name="直接连接符 520212"/>
            <p:cNvSpPr/>
            <p:nvPr/>
          </p:nvSpPr>
          <p:spPr>
            <a:xfrm>
              <a:off x="5633" y="1250"/>
              <a:ext cx="0" cy="589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20214" name="直接连接符 520213"/>
            <p:cNvSpPr/>
            <p:nvPr/>
          </p:nvSpPr>
          <p:spPr>
            <a:xfrm flipV="1">
              <a:off x="5633" y="2038"/>
              <a:ext cx="0" cy="72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4" name="直接连接符 33"/>
            <p:cNvSpPr/>
            <p:nvPr/>
          </p:nvSpPr>
          <p:spPr>
            <a:xfrm flipH="1">
              <a:off x="3686" y="2764"/>
              <a:ext cx="201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20217" name="矩形 520216"/>
          <p:cNvSpPr/>
          <p:nvPr/>
        </p:nvSpPr>
        <p:spPr>
          <a:xfrm>
            <a:off x="945630" y="2927147"/>
            <a:ext cx="5373303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由于液片静止，所以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=F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右</a:t>
            </a:r>
            <a:endParaRPr lang="zh-CN" alt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即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左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p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右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，而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=S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右</a:t>
            </a:r>
            <a:endParaRPr lang="zh-CN" altLang="en-US" sz="2400" b="1" i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可得</a:t>
            </a:r>
            <a:r>
              <a:rPr lang="zh-CN" altLang="en-US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=p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右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l-GR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150000"/>
              </a:lnSpc>
            </a:pPr>
            <a:r>
              <a:rPr lang="zh-CN" altLang="el-GR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展开，</a:t>
            </a:r>
            <a:r>
              <a:rPr lang="el-GR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gh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l-GR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gh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右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得：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=h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右      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左右两管中的液面相平。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7300436" y="4747710"/>
            <a:ext cx="0" cy="276225"/>
          </a:xfrm>
          <a:prstGeom prst="line">
            <a:avLst/>
          </a:prstGeom>
          <a:ln w="28575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130177" y="4358308"/>
            <a:ext cx="3695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endParaRPr lang="en-US" sz="2400" b="1" baseline="-250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30177" y="4949810"/>
            <a:ext cx="369570" cy="4603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endParaRPr lang="en-US" sz="2400" b="1" baseline="-250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6712268" y="4885822"/>
            <a:ext cx="588169" cy="0"/>
          </a:xfrm>
          <a:prstGeom prst="straightConnector1">
            <a:avLst/>
          </a:prstGeom>
          <a:ln w="4762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7300436" y="4876774"/>
            <a:ext cx="608171" cy="476"/>
          </a:xfrm>
          <a:prstGeom prst="straightConnector1">
            <a:avLst/>
          </a:prstGeom>
          <a:ln w="4762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590586" y="4877420"/>
            <a:ext cx="568960" cy="4603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左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588805" y="4876944"/>
            <a:ext cx="568960" cy="4603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右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626067" y="4904029"/>
            <a:ext cx="535305" cy="4603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左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610714" y="4904141"/>
            <a:ext cx="535305" cy="4603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en-US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右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717922" y="1359415"/>
            <a:ext cx="3120674" cy="495548"/>
            <a:chOff x="2506980" y="579256"/>
            <a:chExt cx="3958508" cy="49554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连通器原理</a:t>
              </a:r>
            </a:p>
          </p:txBody>
        </p:sp>
      </p:grpSp>
    </p:spTree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0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0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195" grpId="0"/>
      <p:bldP spid="520197" grpId="0"/>
      <p:bldP spid="13" grpId="0"/>
      <p:bldP spid="14" grpId="0"/>
      <p:bldP spid="19" grpId="0"/>
      <p:bldP spid="19" grpId="1"/>
      <p:bldP spid="20" grpId="0"/>
      <p:bldP spid="20" grpId="1"/>
      <p:bldP spid="26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resource\8x92\jpg\03604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18" y="2170455"/>
            <a:ext cx="3113518" cy="315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resource\8x92\jpg\03604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" y="2559342"/>
            <a:ext cx="2841985" cy="22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resource\8x92\jpg\03604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477" y="2600849"/>
            <a:ext cx="2605186" cy="229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5321" y="5335071"/>
            <a:ext cx="256703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生活中常见的连通器</a:t>
            </a:r>
          </a:p>
        </p:txBody>
      </p:sp>
      <p:sp>
        <p:nvSpPr>
          <p:cNvPr id="6" name="文本框 520196"/>
          <p:cNvSpPr txBox="1"/>
          <p:nvPr/>
        </p:nvSpPr>
        <p:spPr>
          <a:xfrm>
            <a:off x="538562" y="1344933"/>
            <a:ext cx="7925815" cy="101473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想一想：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下面是常见的连通器，它们都有什么功能？想想看，他们是怎样利用连通器的特点来实现自己功能的？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04" y="1780990"/>
            <a:ext cx="7471165" cy="3848018"/>
          </a:xfrm>
          <a:prstGeom prst="rect">
            <a:avLst/>
          </a:prstGeom>
        </p:spPr>
      </p:pic>
      <p:sp>
        <p:nvSpPr>
          <p:cNvPr id="515075" name="文本框 515074"/>
          <p:cNvSpPr txBox="1"/>
          <p:nvPr/>
        </p:nvSpPr>
        <p:spPr>
          <a:xfrm>
            <a:off x="2043589" y="1320615"/>
            <a:ext cx="498586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三峡船闸－－世界上最大的连通器</a:t>
            </a:r>
          </a:p>
        </p:txBody>
      </p:sp>
      <p:sp>
        <p:nvSpPr>
          <p:cNvPr id="515077" name="文本框 515076"/>
          <p:cNvSpPr txBox="1"/>
          <p:nvPr/>
        </p:nvSpPr>
        <p:spPr>
          <a:xfrm>
            <a:off x="1040368" y="1832102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solidFill>
                  <a:srgbClr val="FF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三峡大坝</a:t>
            </a: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5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2" name="文本框 434181"/>
          <p:cNvSpPr txBox="1"/>
          <p:nvPr/>
        </p:nvSpPr>
        <p:spPr>
          <a:xfrm>
            <a:off x="341953" y="1558968"/>
            <a:ext cx="8013481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　三峡大坝的双线五级船闸，它全长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6.4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公里，船闸上下落差达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113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米，船舶通过船闸要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翻越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40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层楼房的高度，规模举世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无双，是世界上最大的船闸。这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样一个庞然大物，完全是中国人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自己制造的。</a:t>
            </a:r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34181" name="图片 434180" descr="sx0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 l="33200" t="14189" r="6400" b="23485"/>
          <a:stretch>
            <a:fillRect/>
          </a:stretch>
        </p:blipFill>
        <p:spPr>
          <a:xfrm>
            <a:off x="5044139" y="2224246"/>
            <a:ext cx="3193614" cy="27016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34048" y="4624735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图片 516097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961" y="1435391"/>
            <a:ext cx="6248400" cy="43248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6099" name="文本框 516098"/>
          <p:cNvSpPr txBox="1"/>
          <p:nvPr/>
        </p:nvSpPr>
        <p:spPr>
          <a:xfrm>
            <a:off x="2897981" y="3483028"/>
            <a:ext cx="29260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货轮驶出船闸</a:t>
            </a: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49077" y="1933486"/>
            <a:ext cx="8649049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2018·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衡阳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在探究“影响液体内部压强大小的因素”的实验中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:</a:t>
            </a:r>
          </a:p>
          <a:p>
            <a:pPr indent="0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实验中液体压强的大小变化是通过比较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U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形管两侧液面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的变化来体现的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将探头放进盛水的容器中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探头的橡皮膜受到水的压强会向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选填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内凹”或“外凸”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08426" y="3632927"/>
            <a:ext cx="10991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高度差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85873" y="4172489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内凹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grpSp>
        <p:nvGrpSpPr>
          <p:cNvPr id="20" name="组合 3"/>
          <p:cNvGrpSpPr/>
          <p:nvPr/>
        </p:nvGrpSpPr>
        <p:grpSpPr bwMode="auto">
          <a:xfrm>
            <a:off x="3397017" y="1333306"/>
            <a:ext cx="1879997" cy="474345"/>
            <a:chOff x="497257" y="753279"/>
            <a:chExt cx="1881032" cy="475146"/>
          </a:xfrm>
        </p:grpSpPr>
        <p:grpSp>
          <p:nvGrpSpPr>
            <p:cNvPr id="21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3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2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09707" y="1961602"/>
            <a:ext cx="89693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2018·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衡阳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在探究“影响液体内部压强大小的因素”的实验中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: </a:t>
            </a:r>
          </a:p>
          <a:p>
            <a:pPr indent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通过比较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两个图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可得到结论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: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同一种液体的压强随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的增加而增大。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05" name="人补八18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01" y="4122074"/>
            <a:ext cx="5209465" cy="160496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66031" y="3676039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深度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grpSp>
        <p:nvGrpSpPr>
          <p:cNvPr id="20" name="组合 3"/>
          <p:cNvGrpSpPr/>
          <p:nvPr/>
        </p:nvGrpSpPr>
        <p:grpSpPr bwMode="auto">
          <a:xfrm>
            <a:off x="3397017" y="1392029"/>
            <a:ext cx="1879997" cy="474345"/>
            <a:chOff x="497257" y="753279"/>
            <a:chExt cx="1881032" cy="475146"/>
          </a:xfrm>
        </p:grpSpPr>
        <p:grpSp>
          <p:nvGrpSpPr>
            <p:cNvPr id="21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3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2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09707" y="1961602"/>
            <a:ext cx="8969375" cy="4079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2018·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衡阳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在探究“影响液体内部压强大小的因素”的实验中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: </a:t>
            </a:r>
          </a:p>
          <a:p>
            <a:pPr indent="0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通过比较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E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两个图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可得到结论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: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在深度相同时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液体的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越大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压强越大。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</a:t>
            </a:r>
          </a:p>
          <a:p>
            <a:pPr indent="0">
              <a:lnSpc>
                <a:spcPct val="12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通过比较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三个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图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可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得到结论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______________________________________________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0801" y="5421103"/>
            <a:ext cx="675417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同一液体</a:t>
            </a:r>
            <a:r>
              <a:rPr 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同一深度</a:t>
            </a:r>
            <a:r>
              <a:rPr 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液体向各个方向的压强相等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5268" y="4609855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密度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grpSp>
        <p:nvGrpSpPr>
          <p:cNvPr id="20" name="组合 3"/>
          <p:cNvGrpSpPr/>
          <p:nvPr/>
        </p:nvGrpSpPr>
        <p:grpSpPr bwMode="auto">
          <a:xfrm>
            <a:off x="3397017" y="1333306"/>
            <a:ext cx="1879997" cy="474345"/>
            <a:chOff x="497257" y="753279"/>
            <a:chExt cx="1881032" cy="475146"/>
          </a:xfrm>
        </p:grpSpPr>
        <p:grpSp>
          <p:nvGrpSpPr>
            <p:cNvPr id="21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3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2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pic>
        <p:nvPicPr>
          <p:cNvPr id="14" name="人补八18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79" y="2492507"/>
            <a:ext cx="5209465" cy="160496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1" name="组合 89090"/>
          <p:cNvGrpSpPr/>
          <p:nvPr/>
        </p:nvGrpSpPr>
        <p:grpSpPr>
          <a:xfrm>
            <a:off x="4741545" y="2496238"/>
            <a:ext cx="685800" cy="3151584"/>
            <a:chOff x="768" y="1008"/>
            <a:chExt cx="576" cy="2647"/>
          </a:xfrm>
        </p:grpSpPr>
        <p:grpSp>
          <p:nvGrpSpPr>
            <p:cNvPr id="89092" name="组合 89091"/>
            <p:cNvGrpSpPr/>
            <p:nvPr/>
          </p:nvGrpSpPr>
          <p:grpSpPr>
            <a:xfrm>
              <a:off x="768" y="1632"/>
              <a:ext cx="576" cy="2023"/>
              <a:chOff x="336" y="399"/>
              <a:chExt cx="672" cy="2743"/>
            </a:xfrm>
          </p:grpSpPr>
          <p:sp>
            <p:nvSpPr>
              <p:cNvPr id="89093" name="任意多边形 89092"/>
              <p:cNvSpPr/>
              <p:nvPr/>
            </p:nvSpPr>
            <p:spPr>
              <a:xfrm>
                <a:off x="336" y="2902"/>
                <a:ext cx="672" cy="240"/>
              </a:xfrm>
              <a:custGeom>
                <a:avLst/>
                <a:gdLst/>
                <a:ahLst/>
                <a:cxnLst/>
                <a:rect l="0" t="0" r="0" b="0"/>
                <a:pathLst>
                  <a:path w="672" h="192">
                    <a:moveTo>
                      <a:pt x="0" y="0"/>
                    </a:moveTo>
                    <a:cubicBezTo>
                      <a:pt x="44" y="56"/>
                      <a:pt x="88" y="112"/>
                      <a:pt x="144" y="144"/>
                    </a:cubicBezTo>
                    <a:cubicBezTo>
                      <a:pt x="200" y="176"/>
                      <a:pt x="272" y="192"/>
                      <a:pt x="336" y="192"/>
                    </a:cubicBezTo>
                    <a:cubicBezTo>
                      <a:pt x="400" y="192"/>
                      <a:pt x="472" y="176"/>
                      <a:pt x="528" y="144"/>
                    </a:cubicBezTo>
                    <a:cubicBezTo>
                      <a:pt x="584" y="112"/>
                      <a:pt x="628" y="56"/>
                      <a:pt x="672" y="0"/>
                    </a:cubicBezTo>
                  </a:path>
                </a:pathLst>
              </a:custGeom>
              <a:solidFill>
                <a:srgbClr val="CCECFF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i="1"/>
              </a:p>
            </p:txBody>
          </p:sp>
          <p:sp>
            <p:nvSpPr>
              <p:cNvPr id="89094" name="任意多边形 89093"/>
              <p:cNvSpPr/>
              <p:nvPr/>
            </p:nvSpPr>
            <p:spPr>
              <a:xfrm>
                <a:off x="336" y="399"/>
                <a:ext cx="672" cy="2496"/>
              </a:xfrm>
              <a:custGeom>
                <a:avLst/>
                <a:gdLst/>
                <a:ahLst/>
                <a:cxnLst/>
                <a:rect l="0" t="0" r="0" b="0"/>
                <a:pathLst>
                  <a:path w="672" h="2496">
                    <a:moveTo>
                      <a:pt x="672" y="2496"/>
                    </a:moveTo>
                    <a:lnTo>
                      <a:pt x="672" y="0"/>
                    </a:lnTo>
                    <a:lnTo>
                      <a:pt x="0" y="0"/>
                    </a:lnTo>
                    <a:lnTo>
                      <a:pt x="0" y="2496"/>
                    </a:lnTo>
                  </a:path>
                </a:pathLst>
              </a:custGeom>
              <a:solidFill>
                <a:srgbClr val="CCECFF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i="1"/>
              </a:p>
            </p:txBody>
          </p:sp>
        </p:grpSp>
        <p:sp>
          <p:nvSpPr>
            <p:cNvPr id="89095" name="矩形 89094"/>
            <p:cNvSpPr/>
            <p:nvPr/>
          </p:nvSpPr>
          <p:spPr>
            <a:xfrm>
              <a:off x="768" y="1008"/>
              <a:ext cx="576" cy="624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 i="1"/>
            </a:p>
          </p:txBody>
        </p:sp>
      </p:grpSp>
      <p:grpSp>
        <p:nvGrpSpPr>
          <p:cNvPr id="89096" name="组合 89095"/>
          <p:cNvGrpSpPr/>
          <p:nvPr/>
        </p:nvGrpSpPr>
        <p:grpSpPr>
          <a:xfrm>
            <a:off x="4608434" y="2982727"/>
            <a:ext cx="2505075" cy="2636044"/>
            <a:chOff x="2086" y="1408"/>
            <a:chExt cx="2104" cy="2214"/>
          </a:xfrm>
        </p:grpSpPr>
        <p:grpSp>
          <p:nvGrpSpPr>
            <p:cNvPr id="89097" name="组合 89096"/>
            <p:cNvGrpSpPr/>
            <p:nvPr/>
          </p:nvGrpSpPr>
          <p:grpSpPr>
            <a:xfrm>
              <a:off x="2086" y="1408"/>
              <a:ext cx="2104" cy="2214"/>
              <a:chOff x="2880" y="1408"/>
              <a:chExt cx="2104" cy="2214"/>
            </a:xfrm>
          </p:grpSpPr>
          <p:sp>
            <p:nvSpPr>
              <p:cNvPr id="89101" name="任意多边形 89100"/>
              <p:cNvSpPr/>
              <p:nvPr/>
            </p:nvSpPr>
            <p:spPr>
              <a:xfrm>
                <a:off x="3962" y="1408"/>
                <a:ext cx="1022" cy="736"/>
              </a:xfrm>
              <a:custGeom>
                <a:avLst/>
                <a:gdLst/>
                <a:ahLst/>
                <a:cxnLst/>
                <a:rect l="0" t="0" r="0" b="0"/>
                <a:pathLst>
                  <a:path w="1008" h="720">
                    <a:moveTo>
                      <a:pt x="0" y="672"/>
                    </a:moveTo>
                    <a:lnTo>
                      <a:pt x="576" y="0"/>
                    </a:lnTo>
                    <a:lnTo>
                      <a:pt x="1008" y="384"/>
                    </a:lnTo>
                    <a:lnTo>
                      <a:pt x="720" y="720"/>
                    </a:ln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i="1"/>
              </a:p>
            </p:txBody>
          </p:sp>
          <p:sp>
            <p:nvSpPr>
              <p:cNvPr id="89098" name="任意多边形 89097"/>
              <p:cNvSpPr/>
              <p:nvPr/>
            </p:nvSpPr>
            <p:spPr>
              <a:xfrm rot="2345935">
                <a:off x="2880" y="3426"/>
                <a:ext cx="576" cy="177"/>
              </a:xfrm>
              <a:custGeom>
                <a:avLst/>
                <a:gdLst/>
                <a:ahLst/>
                <a:cxnLst/>
                <a:rect l="0" t="0" r="0" b="0"/>
                <a:pathLst>
                  <a:path w="672" h="192">
                    <a:moveTo>
                      <a:pt x="0" y="0"/>
                    </a:moveTo>
                    <a:cubicBezTo>
                      <a:pt x="44" y="56"/>
                      <a:pt x="88" y="112"/>
                      <a:pt x="144" y="144"/>
                    </a:cubicBezTo>
                    <a:cubicBezTo>
                      <a:pt x="200" y="176"/>
                      <a:pt x="272" y="192"/>
                      <a:pt x="336" y="192"/>
                    </a:cubicBezTo>
                    <a:cubicBezTo>
                      <a:pt x="400" y="192"/>
                      <a:pt x="472" y="176"/>
                      <a:pt x="528" y="144"/>
                    </a:cubicBezTo>
                    <a:cubicBezTo>
                      <a:pt x="584" y="112"/>
                      <a:pt x="628" y="56"/>
                      <a:pt x="672" y="0"/>
                    </a:cubicBezTo>
                  </a:path>
                </a:pathLst>
              </a:custGeom>
              <a:solidFill>
                <a:srgbClr val="CCECFF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i="1"/>
              </a:p>
            </p:txBody>
          </p:sp>
          <p:sp>
            <p:nvSpPr>
              <p:cNvPr id="89100" name="任意多边形 89099"/>
              <p:cNvSpPr/>
              <p:nvPr/>
            </p:nvSpPr>
            <p:spPr>
              <a:xfrm>
                <a:off x="3002" y="2038"/>
                <a:ext cx="1776" cy="1584"/>
              </a:xfrm>
              <a:custGeom>
                <a:avLst/>
                <a:gdLst/>
                <a:ahLst/>
                <a:cxnLst/>
                <a:rect l="0" t="0" r="0" b="0"/>
                <a:pathLst>
                  <a:path w="1776" h="1584">
                    <a:moveTo>
                      <a:pt x="432" y="1584"/>
                    </a:moveTo>
                    <a:lnTo>
                      <a:pt x="1776" y="0"/>
                    </a:lnTo>
                    <a:lnTo>
                      <a:pt x="1008" y="0"/>
                    </a:lnTo>
                    <a:lnTo>
                      <a:pt x="0" y="1248"/>
                    </a:lnTo>
                  </a:path>
                </a:pathLst>
              </a:custGeom>
              <a:solidFill>
                <a:srgbClr val="CCECFF">
                  <a:alpha val="100000"/>
                </a:srgb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i="1"/>
              </a:p>
            </p:txBody>
          </p:sp>
        </p:grpSp>
        <p:sp>
          <p:nvSpPr>
            <p:cNvPr id="89102" name="直接连接符 89101"/>
            <p:cNvSpPr/>
            <p:nvPr/>
          </p:nvSpPr>
          <p:spPr>
            <a:xfrm>
              <a:off x="3216" y="2038"/>
              <a:ext cx="76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89103" name="文本框 89102"/>
          <p:cNvSpPr txBox="1"/>
          <p:nvPr/>
        </p:nvSpPr>
        <p:spPr>
          <a:xfrm>
            <a:off x="159067" y="1764677"/>
            <a:ext cx="8657749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（云南中考）如图所示，试管中装一些水，当试管倾斜时，水在试管底部产生的压强比竖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直时将 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     )</a:t>
            </a:r>
            <a:r>
              <a:rPr lang="zh-CN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．变大            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．变小         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．不变           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．无法比较</a:t>
            </a:r>
          </a:p>
        </p:txBody>
      </p:sp>
      <p:grpSp>
        <p:nvGrpSpPr>
          <p:cNvPr id="89104" name="组合 89103"/>
          <p:cNvGrpSpPr/>
          <p:nvPr/>
        </p:nvGrpSpPr>
        <p:grpSpPr>
          <a:xfrm>
            <a:off x="4114086" y="3244903"/>
            <a:ext cx="713184" cy="2362200"/>
            <a:chOff x="1609" y="1968"/>
            <a:chExt cx="599" cy="1984"/>
          </a:xfrm>
        </p:grpSpPr>
        <p:sp>
          <p:nvSpPr>
            <p:cNvPr id="89105" name="直接连接符 89104"/>
            <p:cNvSpPr/>
            <p:nvPr/>
          </p:nvSpPr>
          <p:spPr>
            <a:xfrm flipH="1">
              <a:off x="1680" y="1968"/>
              <a:ext cx="48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9106" name="直接连接符 89105"/>
            <p:cNvSpPr/>
            <p:nvPr/>
          </p:nvSpPr>
          <p:spPr>
            <a:xfrm>
              <a:off x="1728" y="3952"/>
              <a:ext cx="48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9107" name="直接连接符 89106"/>
            <p:cNvSpPr/>
            <p:nvPr/>
          </p:nvSpPr>
          <p:spPr>
            <a:xfrm>
              <a:off x="1968" y="1968"/>
              <a:ext cx="0" cy="1984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</p:sp>
        <p:sp>
          <p:nvSpPr>
            <p:cNvPr id="89108" name="文本框 89107"/>
            <p:cNvSpPr txBox="1"/>
            <p:nvPr/>
          </p:nvSpPr>
          <p:spPr>
            <a:xfrm>
              <a:off x="1609" y="2695"/>
              <a:ext cx="314" cy="465"/>
            </a:xfrm>
            <a:prstGeom prst="rect">
              <a:avLst/>
            </a:prstGeom>
            <a:noFill/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sz="3000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h</a:t>
              </a:r>
            </a:p>
          </p:txBody>
        </p:sp>
      </p:grpSp>
      <p:grpSp>
        <p:nvGrpSpPr>
          <p:cNvPr id="89109" name="组合 89108"/>
          <p:cNvGrpSpPr/>
          <p:nvPr/>
        </p:nvGrpSpPr>
        <p:grpSpPr>
          <a:xfrm>
            <a:off x="4640342" y="3465169"/>
            <a:ext cx="1116806" cy="2400300"/>
            <a:chOff x="2105" y="2142"/>
            <a:chExt cx="938" cy="2016"/>
          </a:xfrm>
        </p:grpSpPr>
        <p:sp>
          <p:nvSpPr>
            <p:cNvPr id="89110" name="直接连接符 89109"/>
            <p:cNvSpPr/>
            <p:nvPr/>
          </p:nvSpPr>
          <p:spPr>
            <a:xfrm rot="2295682">
              <a:off x="2105" y="3942"/>
              <a:ext cx="480" cy="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89111" name="组合 89110"/>
            <p:cNvGrpSpPr/>
            <p:nvPr/>
          </p:nvGrpSpPr>
          <p:grpSpPr>
            <a:xfrm>
              <a:off x="2729" y="2142"/>
              <a:ext cx="314" cy="2016"/>
              <a:chOff x="2729" y="2142"/>
              <a:chExt cx="314" cy="2016"/>
            </a:xfrm>
          </p:grpSpPr>
          <p:sp>
            <p:nvSpPr>
              <p:cNvPr id="89112" name="直接连接符 89111"/>
              <p:cNvSpPr/>
              <p:nvPr/>
            </p:nvSpPr>
            <p:spPr>
              <a:xfrm rot="2295682">
                <a:off x="2969" y="2142"/>
                <a:ext cx="0" cy="2016"/>
              </a:xfrm>
              <a:prstGeom prst="line">
                <a:avLst/>
              </a:prstGeom>
              <a:ln w="19050" cap="flat" cmpd="sng">
                <a:solidFill>
                  <a:srgbClr val="FF0000"/>
                </a:solidFill>
                <a:prstDash val="solid"/>
                <a:headEnd type="triangle" w="med" len="med"/>
                <a:tailEnd type="triangle" w="med" len="med"/>
              </a:ln>
            </p:spPr>
          </p:sp>
          <p:sp>
            <p:nvSpPr>
              <p:cNvPr id="89113" name="文本框 89112"/>
              <p:cNvSpPr txBox="1"/>
              <p:nvPr/>
            </p:nvSpPr>
            <p:spPr>
              <a:xfrm rot="2295682">
                <a:off x="2729" y="2755"/>
                <a:ext cx="314" cy="4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en-US" sz="30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h</a:t>
                </a:r>
              </a:p>
            </p:txBody>
          </p:sp>
        </p:grpSp>
      </p:grpSp>
      <p:grpSp>
        <p:nvGrpSpPr>
          <p:cNvPr id="89114" name="组合 89113"/>
          <p:cNvGrpSpPr/>
          <p:nvPr/>
        </p:nvGrpSpPr>
        <p:grpSpPr>
          <a:xfrm>
            <a:off x="5954792" y="3702103"/>
            <a:ext cx="914401" cy="1943100"/>
            <a:chOff x="3202" y="2352"/>
            <a:chExt cx="768" cy="1632"/>
          </a:xfrm>
        </p:grpSpPr>
        <p:sp>
          <p:nvSpPr>
            <p:cNvPr id="89115" name="直接连接符 89114"/>
            <p:cNvSpPr/>
            <p:nvPr/>
          </p:nvSpPr>
          <p:spPr>
            <a:xfrm>
              <a:off x="3360" y="3984"/>
              <a:ext cx="480" cy="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89116" name="组合 89115"/>
            <p:cNvGrpSpPr/>
            <p:nvPr/>
          </p:nvGrpSpPr>
          <p:grpSpPr>
            <a:xfrm>
              <a:off x="3202" y="2352"/>
              <a:ext cx="768" cy="1632"/>
              <a:chOff x="3675" y="2352"/>
              <a:chExt cx="768" cy="1632"/>
            </a:xfrm>
          </p:grpSpPr>
          <p:sp>
            <p:nvSpPr>
              <p:cNvPr id="89117" name="直接连接符 89116"/>
              <p:cNvSpPr/>
              <p:nvPr/>
            </p:nvSpPr>
            <p:spPr>
              <a:xfrm flipH="1">
                <a:off x="3675" y="2384"/>
                <a:ext cx="768" cy="1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9118" name="直接连接符 89117"/>
              <p:cNvSpPr/>
              <p:nvPr/>
            </p:nvSpPr>
            <p:spPr>
              <a:xfrm>
                <a:off x="4084" y="2352"/>
                <a:ext cx="0" cy="1632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triangle" w="med" len="med"/>
                <a:tailEnd type="triangle" w="med" len="med"/>
              </a:ln>
            </p:spPr>
          </p:sp>
          <p:sp>
            <p:nvSpPr>
              <p:cNvPr id="89119" name="文本框 89118"/>
              <p:cNvSpPr txBox="1"/>
              <p:nvPr/>
            </p:nvSpPr>
            <p:spPr>
              <a:xfrm>
                <a:off x="3690" y="2896"/>
                <a:ext cx="385" cy="465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en-US" sz="30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H</a:t>
                </a:r>
              </a:p>
            </p:txBody>
          </p:sp>
        </p:grpSp>
      </p:grpSp>
      <p:sp>
        <p:nvSpPr>
          <p:cNvPr id="89120" name="文本框 89119"/>
          <p:cNvSpPr txBox="1"/>
          <p:nvPr/>
        </p:nvSpPr>
        <p:spPr>
          <a:xfrm>
            <a:off x="2560360" y="4604994"/>
            <a:ext cx="1637030" cy="59880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zh-CN" sz="3300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3300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zh-CN" altLang="en-US" sz="33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3300" b="1" i="1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lang="en-US" altLang="zh-CN" sz="3300" i="1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gh</a:t>
            </a:r>
            <a:endParaRPr lang="en-US" altLang="zh-CN" sz="3300" i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9121" name="文本框 89120"/>
          <p:cNvSpPr txBox="1"/>
          <p:nvPr/>
        </p:nvSpPr>
        <p:spPr>
          <a:xfrm>
            <a:off x="6801287" y="4581657"/>
            <a:ext cx="1662430" cy="59880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zh-CN" sz="33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3300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3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＝</a:t>
            </a:r>
            <a:r>
              <a:rPr lang="en-US" altLang="zh-CN" sz="33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lang="en-US" altLang="zh-CN" sz="33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gH</a:t>
            </a:r>
            <a:r>
              <a:rPr lang="en-US" altLang="zh-CN" sz="33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122" name="文本框 89121"/>
          <p:cNvSpPr txBox="1"/>
          <p:nvPr/>
        </p:nvSpPr>
        <p:spPr>
          <a:xfrm rot="863">
            <a:off x="4464606" y="3704326"/>
            <a:ext cx="1758553" cy="239966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150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&gt;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11032" y="3014715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</a:t>
            </a:r>
          </a:p>
        </p:txBody>
      </p:sp>
      <p:grpSp>
        <p:nvGrpSpPr>
          <p:cNvPr id="46" name="组合 3"/>
          <p:cNvGrpSpPr/>
          <p:nvPr/>
        </p:nvGrpSpPr>
        <p:grpSpPr bwMode="auto">
          <a:xfrm>
            <a:off x="3397017" y="1392029"/>
            <a:ext cx="1879997" cy="474345"/>
            <a:chOff x="497257" y="753279"/>
            <a:chExt cx="1881032" cy="475146"/>
          </a:xfrm>
        </p:grpSpPr>
        <p:grpSp>
          <p:nvGrpSpPr>
            <p:cNvPr id="4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4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9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20" grpId="0" bldLvl="0" animBg="1"/>
      <p:bldP spid="89121" grpId="0" bldLvl="0" animBg="1"/>
      <p:bldP spid="89122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6"/>
          <a:stretch>
            <a:fillRect/>
          </a:stretch>
        </p:blipFill>
        <p:spPr>
          <a:xfrm>
            <a:off x="6195608" y="3623598"/>
            <a:ext cx="2378897" cy="1982116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74307" y="1784315"/>
            <a:ext cx="8794115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2019•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北京）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两个完全相同的圆柱形容器静止放在水平桌面上，其中分别装有质量相等的水和酒精，液面高度如图所示。甲容器中液体对容器底部的压强和压力分别为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，乙容器中液体对容器底部的压强和压力分别为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；甲容器对桌面的压强和压力分别为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′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′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，乙容器对桌面的压强和压力分别为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′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′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，已知水的密度大于酒精的密度，则下列判断中正确的是（　　）</a:t>
            </a:r>
            <a:endParaRPr lang="en-US" sz="2400" b="1" dirty="0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/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＜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＜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/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＜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333333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indent="0"/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'=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′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、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′=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′</a:t>
            </a:r>
          </a:p>
          <a:p>
            <a:pPr indent="0"/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′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′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′</a:t>
            </a:r>
            <a:r>
              <a:rPr lang="zh-CN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en-US" sz="2400" b="1" i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′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06715" y="2205312"/>
            <a:ext cx="1201586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4" name="圆角矩形标注 3"/>
          <p:cNvSpPr/>
          <p:nvPr/>
        </p:nvSpPr>
        <p:spPr>
          <a:xfrm>
            <a:off x="3908300" y="4343400"/>
            <a:ext cx="2031105" cy="1186518"/>
          </a:xfrm>
          <a:prstGeom prst="wedgeRoundRectCallout">
            <a:avLst>
              <a:gd name="adj1" fmla="val 108038"/>
              <a:gd name="adj2" fmla="val -8266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液体对容器底的压力等于液体重力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84227" y="4002819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8" name="组合 3"/>
          <p:cNvGrpSpPr/>
          <p:nvPr/>
        </p:nvGrpSpPr>
        <p:grpSpPr bwMode="auto">
          <a:xfrm>
            <a:off x="3397017" y="1392029"/>
            <a:ext cx="1879997" cy="474345"/>
            <a:chOff x="497257" y="753279"/>
            <a:chExt cx="1881032" cy="475146"/>
          </a:xfrm>
        </p:grpSpPr>
        <p:grpSp>
          <p:nvGrpSpPr>
            <p:cNvPr id="19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26745" y="3672655"/>
            <a:ext cx="7385050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知道液体内部存在压强的原因；知道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液体压强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的特点；能利用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液体压强公式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进行简单计算；知道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连通器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原理及其在生活中的应用。 </a:t>
            </a: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1814645"/>
            <a:ext cx="7370445" cy="164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通过实验让同学们养成实事求是、严谨的科学态度，提高分析归纳能力。密切联系实际，提高科学技术应用到实际生活中的意识和能力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127" y="2095474"/>
            <a:ext cx="8862536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8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如图是我国自主研制的蛟龙号载人潜水器，2012年蛟龙号潜水器顺利完成7km级的潜水试验，则7km深处海水的压强为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Pa，设想你在7km深的蛟龙号潜水器中把一只手伸到外面的水里，若手背的面积为0.6×10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-2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则海水对手背的压力为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（海水的密度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=1.0×10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kg/m</a:t>
            </a:r>
            <a:r>
              <a:rPr lang="zh-CN" altLang="en-US" sz="2400" b="1" baseline="30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取10N/kg）。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9759" y="3047497"/>
            <a:ext cx="96837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384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7×10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7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28854" y="3903785"/>
            <a:ext cx="119824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4.2×10</a:t>
            </a:r>
            <a:r>
              <a:rPr lang="zh-CN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5</a:t>
            </a:r>
          </a:p>
        </p:txBody>
      </p:sp>
      <p:pic>
        <p:nvPicPr>
          <p:cNvPr id="5" name="图片 4" descr="78db2e42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285" y="3769995"/>
            <a:ext cx="2348230" cy="1570990"/>
          </a:xfrm>
          <a:prstGeom prst="rect">
            <a:avLst/>
          </a:prstGeom>
        </p:spPr>
      </p:pic>
      <p:grpSp>
        <p:nvGrpSpPr>
          <p:cNvPr id="13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4" name="缺角矩形 13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缺角矩形 23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979" y="1952986"/>
            <a:ext cx="8801100" cy="3574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88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如图所示，小明将压强计的金属盒分别放入甲乙两种液体中，从图中可以得到的结论是（  　）</a:t>
            </a:r>
          </a:p>
          <a:p>
            <a:pPr fontAlgn="auto">
              <a:lnSpc>
                <a:spcPts val="38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A．甲液体的密度大于乙液体的密度 </a:t>
            </a:r>
          </a:p>
          <a:p>
            <a:pPr fontAlgn="auto">
              <a:lnSpc>
                <a:spcPts val="38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B．甲液体的密度等于乙液体的密度 </a:t>
            </a:r>
          </a:p>
          <a:p>
            <a:pPr fontAlgn="auto">
              <a:lnSpc>
                <a:spcPts val="38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C．甲金属盒处的压强等于乙金属盒</a:t>
            </a:r>
          </a:p>
          <a:p>
            <a:pPr fontAlgn="auto">
              <a:lnSpc>
                <a:spcPts val="388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处的压强 </a:t>
            </a:r>
          </a:p>
          <a:p>
            <a:pPr fontAlgn="auto">
              <a:lnSpc>
                <a:spcPts val="388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D．甲金属盒处的压强小于乙金属盒处的压强 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939406" y="2831488"/>
            <a:ext cx="2660578" cy="1836285"/>
            <a:chOff x="10310" y="4616"/>
            <a:chExt cx="8100" cy="4746"/>
          </a:xfrm>
        </p:grpSpPr>
        <p:graphicFrame>
          <p:nvGraphicFramePr>
            <p:cNvPr id="6" name="对象 5"/>
            <p:cNvGraphicFramePr/>
            <p:nvPr/>
          </p:nvGraphicFramePr>
          <p:xfrm>
            <a:off x="11255" y="4616"/>
            <a:ext cx="7155" cy="47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9" r:id="rId3" imgW="8067675" imgH="5715000" progId="Paint.Picture">
                    <p:embed/>
                  </p:oleObj>
                </mc:Choice>
                <mc:Fallback>
                  <p:oleObj r:id="rId3" imgW="8067675" imgH="5715000" progId="Paint.Picture">
                    <p:embed/>
                    <p:pic>
                      <p:nvPicPr>
                        <p:cNvPr id="0" name="图片 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1255" y="4616"/>
                          <a:ext cx="7155" cy="47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直接连接符 7"/>
            <p:cNvCxnSpPr/>
            <p:nvPr/>
          </p:nvCxnSpPr>
          <p:spPr>
            <a:xfrm>
              <a:off x="10310" y="7550"/>
              <a:ext cx="8100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4080595" y="2372436"/>
            <a:ext cx="40386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7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1" name="缺角矩形 10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缺角矩形 11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5597" y="1972482"/>
            <a:ext cx="8782526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如图所示，向两支同样的试管中注入质量相等的甲、乙两种液体，发现液面在同一水平线上，比较甲、乙两种液体对试管底部的压强  （　　）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A．甲大   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B．乙大 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C．一样大  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D．无法确定 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05971" y="3187039"/>
            <a:ext cx="4038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18" y="3193897"/>
            <a:ext cx="2302193" cy="2259294"/>
          </a:xfrm>
          <a:prstGeom prst="rect">
            <a:avLst/>
          </a:prstGeom>
        </p:spPr>
      </p:pic>
      <p:grpSp>
        <p:nvGrpSpPr>
          <p:cNvPr id="5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6" name="缺角矩形 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2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7317" y="1840628"/>
            <a:ext cx="8690513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如图所示，一个未装满水的瓶子，正立在水平桌面上时，瓶对桌面的压强为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，瓶底受到水的压力为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；倒立时瓶对桌面的压强为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，瓶盖受到水的压力为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则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（选填：“大于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”“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小于”或“等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于”）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53252" y="3596795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小于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888947" y="3596794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00" y="3135938"/>
            <a:ext cx="3110935" cy="2283619"/>
          </a:xfrm>
          <a:prstGeom prst="rect">
            <a:avLst/>
          </a:prstGeom>
        </p:spPr>
      </p:pic>
      <p:grpSp>
        <p:nvGrpSpPr>
          <p:cNvPr id="8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9" name="缺角矩形 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缺角矩形 1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4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07" y="2854891"/>
            <a:ext cx="4750497" cy="281463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27171" y="2099533"/>
            <a:ext cx="866983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为研究液体内部压强特点，小华将透明塑料瓶底部剪去，蒙上橡皮膜并扎紧，如图甲所示。</a:t>
            </a: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 bwMode="auto">
          <a:xfrm>
            <a:off x="3216593" y="1459359"/>
            <a:ext cx="2411016" cy="450056"/>
            <a:chOff x="3564387" y="597378"/>
            <a:chExt cx="2247990" cy="419195"/>
          </a:xfrm>
        </p:grpSpPr>
        <p:sp>
          <p:nvSpPr>
            <p:cNvPr id="12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182065" y="1416496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82" y="3053667"/>
            <a:ext cx="4312495" cy="2555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8171" y="1950039"/>
            <a:ext cx="835543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（1）将瓶压入水中，橡皮膜向内凹，如乙图所示，说明水对橡皮膜有压强：将瓶向下压，橡皮膜内凹的程度变大，说明液体内部压强与液体的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有关；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47788" y="2823480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深度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 bwMode="auto">
          <a:xfrm>
            <a:off x="3216593" y="1459359"/>
            <a:ext cx="2411016" cy="450056"/>
            <a:chOff x="3564387" y="597378"/>
            <a:chExt cx="2247990" cy="419195"/>
          </a:xfrm>
        </p:grpSpPr>
        <p:sp>
          <p:nvSpPr>
            <p:cNvPr id="12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182065" y="1416496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52" y="3288170"/>
            <a:ext cx="4219586" cy="250007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8171" y="1950039"/>
            <a:ext cx="835543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（2）接着将某液体缓慢倒入瓶中，当内外液面相平时，橡皮膜仍向内凹，如丙图所示，说明倒入液体的密度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___________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（选填“大</a:t>
            </a:r>
            <a:r>
              <a:rPr lang="zh-CN" altLang="en-US" sz="2400" b="1" dirty="0" smtClean="0">
                <a:latin typeface="楷体" panose="02010609060101010101" charset="-122"/>
                <a:ea typeface="楷体" panose="02010609060101010101" charset="-122"/>
              </a:rPr>
              <a:t>于”“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等于”或“小于”）水的密度。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412628" y="2401383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小于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 bwMode="auto">
          <a:xfrm>
            <a:off x="3216593" y="1459359"/>
            <a:ext cx="2411016" cy="450056"/>
            <a:chOff x="3564387" y="597378"/>
            <a:chExt cx="2247990" cy="419195"/>
          </a:xfrm>
        </p:grpSpPr>
        <p:sp>
          <p:nvSpPr>
            <p:cNvPr id="12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182065" y="1416496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89" y="3670657"/>
            <a:ext cx="3574031" cy="21175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4300" y="2030326"/>
            <a:ext cx="8915400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（3）将甲图中装置倒置，然后在瓶口紧密链接一根无色透明胶管，并灌注红墨水，如丁图所示。使胶管内液面高于橡皮膜，将塑料瓶橡皮膜的一端朝各个方向放置，橡皮膜都向外凸，说明液体内部向各个方向都有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______________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34134" y="3369152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压强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 bwMode="auto">
          <a:xfrm>
            <a:off x="3216593" y="1459359"/>
            <a:ext cx="2411016" cy="450056"/>
            <a:chOff x="3564387" y="597378"/>
            <a:chExt cx="2247990" cy="419195"/>
          </a:xfrm>
        </p:grpSpPr>
        <p:sp>
          <p:nvSpPr>
            <p:cNvPr id="12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182065" y="1416496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52" y="3288170"/>
            <a:ext cx="4219586" cy="250007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4300" y="2030326"/>
            <a:ext cx="89154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（4）使装置保持丁图所示位置不变，在橡皮膜上戳个洞，会有部分液体从洞口流出，最后稳定时，塑料瓶和胶管里的液面相平，此时塑料瓶与胶管构成一个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___________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021455" y="2938060"/>
            <a:ext cx="10991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连通器</a:t>
            </a:r>
          </a:p>
        </p:txBody>
      </p:sp>
      <p:grpSp>
        <p:nvGrpSpPr>
          <p:cNvPr id="5" name="组合 1"/>
          <p:cNvGrpSpPr>
            <a:grpSpLocks noChangeAspect="1"/>
          </p:cNvGrpSpPr>
          <p:nvPr/>
        </p:nvGrpSpPr>
        <p:grpSpPr bwMode="auto">
          <a:xfrm>
            <a:off x="3216593" y="1459359"/>
            <a:ext cx="2411016" cy="450056"/>
            <a:chOff x="3564387" y="597378"/>
            <a:chExt cx="2247990" cy="419195"/>
          </a:xfrm>
        </p:grpSpPr>
        <p:sp>
          <p:nvSpPr>
            <p:cNvPr id="6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3182065" y="1416496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9215a.eps" descr="id:2147512795;FounderCES"/>
          <p:cNvPicPr>
            <a:picLocks noChangeAspect="1"/>
          </p:cNvPicPr>
          <p:nvPr/>
        </p:nvPicPr>
        <p:blipFill>
          <a:blip r:embed="rId2"/>
          <a:srcRect l="11905" r="11370"/>
          <a:stretch>
            <a:fillRect/>
          </a:stretch>
        </p:blipFill>
        <p:spPr>
          <a:xfrm>
            <a:off x="95250" y="1566836"/>
            <a:ext cx="9021128" cy="401669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705134" y="1479056"/>
            <a:ext cx="4010104" cy="464638"/>
            <a:chOff x="6062" y="1048"/>
            <a:chExt cx="8420" cy="976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6062" y="1138"/>
              <a:ext cx="2785" cy="886"/>
              <a:chOff x="2182648" y="684066"/>
              <a:chExt cx="1768806" cy="562753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5" y="684066"/>
                <a:ext cx="1685925" cy="557124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182648" y="731692"/>
                <a:ext cx="1768806" cy="5151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329" y="1048"/>
              <a:ext cx="5153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dirty="0"/>
                <a:t>液体压强的特点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89657" y="2386075"/>
            <a:ext cx="3749878" cy="2943402"/>
            <a:chOff x="796954" y="1327489"/>
            <a:chExt cx="3749878" cy="294340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4" y="1327489"/>
              <a:ext cx="3749878" cy="2943402"/>
            </a:xfrm>
            <a:prstGeom prst="rect">
              <a:avLst/>
            </a:prstGeom>
          </p:spPr>
        </p:pic>
        <p:pic>
          <p:nvPicPr>
            <p:cNvPr id="12290" name="Picture 2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54" y="1571666"/>
              <a:ext cx="3749878" cy="2455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D:\图标图片\f3373a58f30e42a28f0f3dcc05381ad6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271756" y="3707524"/>
              <a:ext cx="275076" cy="30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矩形 14"/>
          <p:cNvSpPr/>
          <p:nvPr/>
        </p:nvSpPr>
        <p:spPr>
          <a:xfrm>
            <a:off x="5209563" y="2383993"/>
            <a:ext cx="3087149" cy="1014730"/>
          </a:xfrm>
          <a:prstGeom prst="rect">
            <a:avLst/>
          </a:prstGeom>
          <a:solidFill>
            <a:srgbClr val="ABE3FF"/>
          </a:solidFill>
          <a:ln w="190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液体能使底部或侧壁的橡皮膜凸出</a:t>
            </a:r>
          </a:p>
        </p:txBody>
      </p:sp>
      <p:sp>
        <p:nvSpPr>
          <p:cNvPr id="6" name="下箭头 5"/>
          <p:cNvSpPr/>
          <p:nvPr/>
        </p:nvSpPr>
        <p:spPr>
          <a:xfrm>
            <a:off x="6635692" y="3399655"/>
            <a:ext cx="280881" cy="747423"/>
          </a:xfrm>
          <a:prstGeom prst="downArrow">
            <a:avLst/>
          </a:prstGeom>
          <a:solidFill>
            <a:srgbClr val="66CCFF"/>
          </a:solidFill>
          <a:ln w="19050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209562" y="4147079"/>
            <a:ext cx="3087149" cy="1014730"/>
          </a:xfrm>
          <a:prstGeom prst="rect">
            <a:avLst/>
          </a:prstGeom>
          <a:solidFill>
            <a:srgbClr val="ABE3FF"/>
          </a:solidFill>
          <a:ln w="190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液体对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底部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侧面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都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有压强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6" grpId="0" bldLvl="0" animBg="1"/>
      <p:bldP spid="16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23932" y="1840969"/>
            <a:ext cx="8694232" cy="3283208"/>
            <a:chOff x="508490" y="1176860"/>
            <a:chExt cx="8694232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29" y="2383605"/>
              <a:ext cx="4885993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1453" y="1574643"/>
            <a:ext cx="535217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讨论：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喷泉的水柱能向上喷出可以说明什么？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30" y="1739215"/>
            <a:ext cx="3153470" cy="143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1728132" y="2818555"/>
            <a:ext cx="6333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液体内部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向上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也有压强。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452" y="3469291"/>
            <a:ext cx="762559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思考：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液体为什么可以向各个方向都具有压强？压强有什么特点呢？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3420" y="4692114"/>
            <a:ext cx="6333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液体具有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流动性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resource\8x92\jpg\03404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1" b="237"/>
          <a:stretch>
            <a:fillRect/>
          </a:stretch>
        </p:blipFill>
        <p:spPr bwMode="auto">
          <a:xfrm>
            <a:off x="4137184" y="2419821"/>
            <a:ext cx="2045501" cy="33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0" y="1416549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 dirty="0">
                <a:solidFill>
                  <a:srgbClr val="FFFF00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zh-CN" sz="2400" b="1" spc="100" dirty="0">
                <a:solidFill>
                  <a:srgbClr val="FFFF00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探究实验：研究液体内部的压强</a:t>
            </a:r>
          </a:p>
        </p:txBody>
      </p:sp>
      <p:sp>
        <p:nvSpPr>
          <p:cNvPr id="7" name="矩形标注 6"/>
          <p:cNvSpPr/>
          <p:nvPr/>
        </p:nvSpPr>
        <p:spPr>
          <a:xfrm>
            <a:off x="3242310" y="2654062"/>
            <a:ext cx="1230154" cy="485934"/>
          </a:xfrm>
          <a:prstGeom prst="wedgeRectCallout">
            <a:avLst>
              <a:gd name="adj1" fmla="val 68578"/>
              <a:gd name="adj2" fmla="val 958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橡皮管</a:t>
            </a:r>
          </a:p>
        </p:txBody>
      </p:sp>
      <p:sp>
        <p:nvSpPr>
          <p:cNvPr id="13" name="矩形标注 12"/>
          <p:cNvSpPr/>
          <p:nvPr/>
        </p:nvSpPr>
        <p:spPr>
          <a:xfrm>
            <a:off x="3551555" y="5370194"/>
            <a:ext cx="1263650" cy="478505"/>
          </a:xfrm>
          <a:prstGeom prst="wedgeRectCallout">
            <a:avLst>
              <a:gd name="adj1" fmla="val 30467"/>
              <a:gd name="adj2" fmla="val -12518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橡皮膜</a:t>
            </a:r>
          </a:p>
        </p:txBody>
      </p:sp>
      <p:sp>
        <p:nvSpPr>
          <p:cNvPr id="16" name="矩形标注 15"/>
          <p:cNvSpPr/>
          <p:nvPr/>
        </p:nvSpPr>
        <p:spPr>
          <a:xfrm>
            <a:off x="5574665" y="4557394"/>
            <a:ext cx="1092200" cy="485961"/>
          </a:xfrm>
          <a:prstGeom prst="wedgeRectCallout">
            <a:avLst>
              <a:gd name="adj1" fmla="val -68081"/>
              <a:gd name="adj2" fmla="val -15612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U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形管</a:t>
            </a:r>
          </a:p>
        </p:txBody>
      </p:sp>
      <p:sp>
        <p:nvSpPr>
          <p:cNvPr id="19467" name="TextBox 10"/>
          <p:cNvSpPr txBox="1"/>
          <p:nvPr/>
        </p:nvSpPr>
        <p:spPr>
          <a:xfrm>
            <a:off x="6419215" y="2471420"/>
            <a:ext cx="2641600" cy="1420495"/>
          </a:xfrm>
          <a:prstGeom prst="rect">
            <a:avLst/>
          </a:prstGeom>
          <a:noFill/>
          <a:ln w="254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橡皮膜受到压强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型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管的两侧液面就会产生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高度差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标注 16"/>
          <p:cNvSpPr/>
          <p:nvPr/>
        </p:nvSpPr>
        <p:spPr>
          <a:xfrm>
            <a:off x="3242310" y="4096385"/>
            <a:ext cx="978535" cy="401687"/>
          </a:xfrm>
          <a:prstGeom prst="wedgeRectCallout">
            <a:avLst>
              <a:gd name="adj1" fmla="val 81138"/>
              <a:gd name="adj2" fmla="val 1550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探头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44226" y="4718049"/>
            <a:ext cx="1191578" cy="460375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转换法</a:t>
            </a:r>
          </a:p>
        </p:txBody>
      </p:sp>
      <p:sp>
        <p:nvSpPr>
          <p:cNvPr id="18" name="下箭头 17"/>
          <p:cNvSpPr/>
          <p:nvPr/>
        </p:nvSpPr>
        <p:spPr>
          <a:xfrm>
            <a:off x="7516653" y="3908716"/>
            <a:ext cx="446723" cy="758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1671" y="2653978"/>
            <a:ext cx="2776756" cy="3192780"/>
          </a:xfrm>
          <a:prstGeom prst="rect">
            <a:avLst/>
          </a:prstGeom>
          <a:noFill/>
          <a:ln w="12700">
            <a:solidFill>
              <a:srgbClr val="0FB62A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微小压强计在使用前，要检查装置的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气密性。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方法：按压橡皮膜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3~5s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，看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型管内液面的高度差是否稳定。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77" y="2073654"/>
            <a:ext cx="414535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</a:rPr>
              <a:t>实验仪器</a:t>
            </a:r>
            <a:r>
              <a:rPr lang="en-US" altLang="zh-CN" sz="2400" b="1" dirty="0">
                <a:solidFill>
                  <a:srgbClr val="0000FF"/>
                </a:solidFill>
              </a:rPr>
              <a:t>】</a:t>
            </a:r>
            <a:r>
              <a:rPr lang="zh-CN" altLang="en-US" sz="2400" b="1" dirty="0">
                <a:solidFill>
                  <a:srgbClr val="FF0000"/>
                </a:solidFill>
              </a:rPr>
              <a:t>微小压强计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3" grpId="0" bldLvl="0" animBg="1"/>
      <p:bldP spid="16" grpId="0" bldLvl="0" animBg="1"/>
      <p:bldP spid="19467" grpId="0" bldLvl="0" animBg="1"/>
      <p:bldP spid="17" grpId="0" bldLvl="0" animBg="1"/>
      <p:bldP spid="5" grpId="0" bldLvl="0" animBg="1"/>
      <p:bldP spid="18" grpId="0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56100" y="1807234"/>
            <a:ext cx="4539616" cy="3412292"/>
            <a:chOff x="1008438" y="949984"/>
            <a:chExt cx="4539616" cy="341229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438" y="949984"/>
              <a:ext cx="4539616" cy="3412292"/>
            </a:xfrm>
            <a:prstGeom prst="rect">
              <a:avLst/>
            </a:prstGeom>
          </p:spPr>
        </p:pic>
        <p:pic>
          <p:nvPicPr>
            <p:cNvPr id="11266" name="Picture 2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438" y="1269326"/>
              <a:ext cx="4539616" cy="278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D:\图标图片\f3373a58f30e42a28f0f3dcc05381ad6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272978" y="3750792"/>
              <a:ext cx="275076" cy="30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5347981" y="2013632"/>
            <a:ext cx="351918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同一深度，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液体向各个方向的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压强相等；</a:t>
            </a: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5347981" y="3464023"/>
            <a:ext cx="324449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深度增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大，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液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体的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压强增大。</a:t>
            </a:r>
            <a:endParaRPr lang="zh-CN" altLang="en-US" sz="2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56100" y="1807234"/>
            <a:ext cx="4539616" cy="3412292"/>
            <a:chOff x="656100" y="949984"/>
            <a:chExt cx="4539616" cy="341229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00" y="949984"/>
              <a:ext cx="4539616" cy="3412292"/>
            </a:xfrm>
            <a:prstGeom prst="rect">
              <a:avLst/>
            </a:prstGeom>
          </p:spPr>
        </p:pic>
        <p:pic>
          <p:nvPicPr>
            <p:cNvPr id="12290" name="Picture 2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100" y="1235066"/>
              <a:ext cx="4539616" cy="2816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D:\图标图片\f3373a58f30e42a28f0f3dcc05381ad6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20640" y="3750792"/>
              <a:ext cx="275076" cy="30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5448649" y="2619523"/>
            <a:ext cx="3284291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在深度相同时，液体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密度越大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压强越大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8" y="2308323"/>
            <a:ext cx="1273969" cy="1763078"/>
          </a:xfrm>
          <a:prstGeom prst="rect">
            <a:avLst/>
          </a:prstGeom>
        </p:spPr>
      </p:pic>
      <p:sp>
        <p:nvSpPr>
          <p:cNvPr id="145412" name="文本框 145411"/>
          <p:cNvSpPr txBox="1"/>
          <p:nvPr/>
        </p:nvSpPr>
        <p:spPr>
          <a:xfrm>
            <a:off x="1558678" y="2032150"/>
            <a:ext cx="6738033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液体内部有压强：</a:t>
            </a:r>
          </a:p>
          <a:p>
            <a:pPr marL="342900" indent="-342900" algn="l"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在同一深度，液体向各个方向的压强相等。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  <a:buClr>
                <a:srgbClr val="FF0000"/>
              </a:buClr>
              <a:buAutoNum type="arabicPeriod" startAt="2"/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液体压强与液体深度有关：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深度增大，液体的压强增大。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液体压强与液体密度有关：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在深度相同时，液体密度越大，压强越大。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168968" y="1376882"/>
            <a:ext cx="2501990" cy="495548"/>
            <a:chOff x="2506980" y="579256"/>
            <a:chExt cx="3958508" cy="49554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液体压强的特点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5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1952</Words>
  <Application>Microsoft Office PowerPoint</Application>
  <PresentationFormat>全屏显示(4:3)</PresentationFormat>
  <Paragraphs>196</Paragraphs>
  <Slides>40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40</vt:i4>
      </vt:variant>
    </vt:vector>
  </HeadingPairs>
  <TitlesOfParts>
    <vt:vector size="46" baseType="lpstr">
      <vt:lpstr>默认设计模板</vt:lpstr>
      <vt:lpstr>Equation.KSEE3</vt:lpstr>
      <vt:lpstr>Microsoft 公式 3.0</vt:lpstr>
      <vt:lpstr>Equation.DSMT4</vt:lpstr>
      <vt:lpstr>Equation</vt:lpstr>
      <vt:lpstr>Bitmap Image</vt:lpstr>
      <vt:lpstr> 第九章  压强  第2节  液体的压强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