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08" d="100"/>
          <a:sy n="108" d="100"/>
        </p:scale>
        <p:origin x="-170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页眉占位符 19968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z="1200" strike="noStrike" noProof="1"/>
          </a:p>
        </p:txBody>
      </p:sp>
      <p:sp>
        <p:nvSpPr>
          <p:cNvPr id="199683" name="日期占位符 19968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 fontAlgn="base"/>
            <a:fld id="{BB962C8B-B14F-4D97-AF65-F5344CB8AC3E}" type="datetimeFigureOut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2020/1/13</a:t>
            </a:fld>
            <a:endParaRPr lang="zh-CN" altLang="en-US" sz="1200" strike="noStrike" noProof="1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2" name="幻灯片图像占位符 19968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053" name="文本占位符 199684"/>
          <p:cNvSpPr>
            <a:spLocks noGrp="1"/>
          </p:cNvSpPr>
          <p:nvPr>
            <p:ph type="body" sz="quarter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 indent="0"/>
            <a:r>
              <a:rPr lang="zh-CN" altLang="en-US" dirty="0"/>
              <a:t>第二级</a:t>
            </a:r>
          </a:p>
          <a:p>
            <a:pPr lvl="2" indent="0"/>
            <a:r>
              <a:rPr lang="zh-CN" altLang="en-US" dirty="0"/>
              <a:t>第三级</a:t>
            </a:r>
          </a:p>
          <a:p>
            <a:pPr lvl="3" indent="0"/>
            <a:r>
              <a:rPr lang="zh-CN" altLang="en-US" dirty="0"/>
              <a:t>第四级</a:t>
            </a:r>
          </a:p>
          <a:p>
            <a:pPr lvl="4" indent="0"/>
            <a:r>
              <a:rPr lang="zh-CN" altLang="en-US" dirty="0"/>
              <a:t>第五级</a:t>
            </a:r>
          </a:p>
        </p:txBody>
      </p:sp>
      <p:sp>
        <p:nvSpPr>
          <p:cNvPr id="199686" name="页脚占位符 19968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fontAlgn="base"/>
            <a:endParaRPr lang="zh-CN" altLang="en-US" sz="1200" strike="noStrike" noProof="1"/>
          </a:p>
        </p:txBody>
      </p:sp>
      <p:sp>
        <p:nvSpPr>
          <p:cNvPr id="199687" name="灯片编号占位符 19968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fontAlgn="base"/>
            <a:fld id="{9A0DB2DC-4C9A-4742-B13C-FB6460FD3503}" type="slidenum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200" strike="noStrike" noProof="1"/>
          </a:p>
        </p:txBody>
      </p:sp>
    </p:spTree>
    <p:extLst>
      <p:ext uri="{BB962C8B-B14F-4D97-AF65-F5344CB8AC3E}">
        <p14:creationId xmlns:p14="http://schemas.microsoft.com/office/powerpoint/2010/main" val="348686064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430588" y="857250"/>
            <a:ext cx="30861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幻灯片图像占位符 839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916238" y="857250"/>
            <a:ext cx="4114800" cy="2314575"/>
          </a:xfrm>
        </p:spPr>
      </p:sp>
      <p:sp>
        <p:nvSpPr>
          <p:cNvPr id="83971" name="文本占位符 8397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zh-CN" altLang="en-US" sz="1200" dirty="0"/>
              <a:t>9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-28575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strike="noStrike" noProof="1"/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3.jpeg"/><Relationship Id="rId4" Type="http://schemas.openxmlformats.org/officeDocument/2006/relationships/image" Target="../media/image22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25.GIF"/><Relationship Id="rId7" Type="http://schemas.openxmlformats.org/officeDocument/2006/relationships/image" Target="../media/image29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8.GIF"/><Relationship Id="rId5" Type="http://schemas.openxmlformats.org/officeDocument/2006/relationships/image" Target="../media/image27.png"/><Relationship Id="rId10" Type="http://schemas.openxmlformats.org/officeDocument/2006/relationships/image" Target="../media/image21.png"/><Relationship Id="rId4" Type="http://schemas.openxmlformats.org/officeDocument/2006/relationships/image" Target="../media/image26.GIF"/><Relationship Id="rId9" Type="http://schemas.openxmlformats.org/officeDocument/2006/relationships/image" Target="../media/image24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1.GIF"/><Relationship Id="rId7" Type="http://schemas.openxmlformats.org/officeDocument/2006/relationships/image" Target="../media/image35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1.png"/><Relationship Id="rId4" Type="http://schemas.openxmlformats.org/officeDocument/2006/relationships/image" Target="../media/image37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7.bin"/><Relationship Id="rId4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47.tiff"/><Relationship Id="rId4" Type="http://schemas.openxmlformats.org/officeDocument/2006/relationships/image" Target="../media/image46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9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&#36208;&#38634;&#22320;.wmv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hyperlink" Target="&#26408;&#26495;&#38634;&#22320;.wmv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4.png"/><Relationship Id="rId4" Type="http://schemas.openxmlformats.org/officeDocument/2006/relationships/image" Target="../media/image1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6" name="标题 5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5800" y="1700808"/>
            <a:ext cx="7772400" cy="2214880"/>
          </a:xfrm>
        </p:spPr>
        <p:txBody>
          <a:bodyPr>
            <a:noAutofit/>
          </a:bodyPr>
          <a:lstStyle/>
          <a:p>
            <a:pPr algn="ctr" fontAlgn="base">
              <a:lnSpc>
                <a:spcPct val="110000"/>
              </a:lnSpc>
              <a:buClrTx/>
              <a:buSzTx/>
              <a:buFontTx/>
            </a:pPr>
            <a:r>
              <a:rPr lang="zh-CN" altLang="en-US" sz="4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/>
            </a:r>
            <a:br>
              <a:rPr lang="zh-CN" altLang="en-US" sz="4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lang="zh-CN" altLang="en-US" sz="44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第九章  压强</a:t>
            </a:r>
            <a:br>
              <a:rPr lang="zh-CN" altLang="en-US" sz="44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lang="zh-CN" altLang="en-US" sz="4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/>
            </a:r>
            <a:br>
              <a:rPr lang="zh-CN" altLang="en-US" sz="4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lang="zh-CN" altLang="en-US" sz="4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第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</a:t>
            </a:r>
            <a:r>
              <a:rPr lang="zh-CN" altLang="en-US" sz="4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节  压强</a:t>
            </a:r>
          </a:p>
        </p:txBody>
      </p:sp>
    </p:spTree>
    <p:custDataLst>
      <p:tags r:id="rId1"/>
    </p:custData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3" name="组合 32769"/>
          <p:cNvGrpSpPr/>
          <p:nvPr/>
        </p:nvGrpSpPr>
        <p:grpSpPr>
          <a:xfrm>
            <a:off x="1602343" y="2244064"/>
            <a:ext cx="1403747" cy="648891"/>
            <a:chOff x="521" y="3067"/>
            <a:chExt cx="1225" cy="545"/>
          </a:xfrm>
        </p:grpSpPr>
        <p:sp>
          <p:nvSpPr>
            <p:cNvPr id="33794" name="流程图: 过程 32770"/>
            <p:cNvSpPr/>
            <p:nvPr/>
          </p:nvSpPr>
          <p:spPr>
            <a:xfrm>
              <a:off x="521" y="3158"/>
              <a:ext cx="1225" cy="454"/>
            </a:xfrm>
            <a:prstGeom prst="flowChartProcess">
              <a:avLst/>
            </a:prstGeom>
            <a:pattFill prst="pct50">
              <a:fgClr>
                <a:srgbClr val="000000"/>
              </a:fgClr>
              <a:bgClr>
                <a:schemeClr val="bg1"/>
              </a:bgClr>
            </a:pattFill>
            <a:ln w="9525">
              <a:noFill/>
            </a:ln>
          </p:spPr>
          <p:txBody>
            <a:bodyPr anchor="t"/>
            <a:lstStyle/>
            <a:p>
              <a:endPara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3795" name="左中括号 32771"/>
            <p:cNvSpPr/>
            <p:nvPr/>
          </p:nvSpPr>
          <p:spPr>
            <a:xfrm rot="-5400000">
              <a:off x="860" y="2725"/>
              <a:ext cx="544" cy="1225"/>
            </a:xfrm>
            <a:prstGeom prst="leftBracket">
              <a:avLst>
                <a:gd name="adj" fmla="val 0"/>
              </a:avLst>
            </a:prstGeom>
            <a:noFill/>
            <a:ln w="38100" cap="flat" cmpd="sng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796" name="组合 32772"/>
          <p:cNvGrpSpPr/>
          <p:nvPr/>
        </p:nvGrpSpPr>
        <p:grpSpPr>
          <a:xfrm>
            <a:off x="1926194" y="2074995"/>
            <a:ext cx="702469" cy="323850"/>
            <a:chOff x="839" y="2886"/>
            <a:chExt cx="590" cy="272"/>
          </a:xfrm>
        </p:grpSpPr>
        <p:sp>
          <p:nvSpPr>
            <p:cNvPr id="33797" name="矩形 32773"/>
            <p:cNvSpPr/>
            <p:nvPr/>
          </p:nvSpPr>
          <p:spPr>
            <a:xfrm>
              <a:off x="839" y="2886"/>
              <a:ext cx="590" cy="45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3798" name="矩形 32774"/>
            <p:cNvSpPr/>
            <p:nvPr/>
          </p:nvSpPr>
          <p:spPr>
            <a:xfrm>
              <a:off x="1292" y="2931"/>
              <a:ext cx="46" cy="227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3799" name="矩形 32775"/>
            <p:cNvSpPr/>
            <p:nvPr/>
          </p:nvSpPr>
          <p:spPr>
            <a:xfrm>
              <a:off x="929" y="2931"/>
              <a:ext cx="46" cy="227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800" name="组合 32776"/>
          <p:cNvGrpSpPr/>
          <p:nvPr/>
        </p:nvGrpSpPr>
        <p:grpSpPr>
          <a:xfrm>
            <a:off x="3673396" y="2244222"/>
            <a:ext cx="1403747" cy="648891"/>
            <a:chOff x="521" y="3067"/>
            <a:chExt cx="1225" cy="545"/>
          </a:xfrm>
        </p:grpSpPr>
        <p:sp>
          <p:nvSpPr>
            <p:cNvPr id="33801" name="流程图: 过程 32777"/>
            <p:cNvSpPr/>
            <p:nvPr/>
          </p:nvSpPr>
          <p:spPr>
            <a:xfrm>
              <a:off x="521" y="3158"/>
              <a:ext cx="1225" cy="454"/>
            </a:xfrm>
            <a:prstGeom prst="flowChartProcess">
              <a:avLst/>
            </a:prstGeom>
            <a:pattFill prst="pct50">
              <a:fgClr>
                <a:srgbClr val="000000"/>
              </a:fgClr>
              <a:bgClr>
                <a:schemeClr val="bg1"/>
              </a:bgClr>
            </a:pattFill>
            <a:ln w="9525">
              <a:noFill/>
            </a:ln>
          </p:spPr>
          <p:txBody>
            <a:bodyPr anchor="t"/>
            <a:lstStyle/>
            <a:p>
              <a:endPara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3802" name="左中括号 32778"/>
            <p:cNvSpPr/>
            <p:nvPr/>
          </p:nvSpPr>
          <p:spPr>
            <a:xfrm rot="-5400000">
              <a:off x="860" y="2725"/>
              <a:ext cx="544" cy="1225"/>
            </a:xfrm>
            <a:prstGeom prst="leftBracket">
              <a:avLst>
                <a:gd name="adj" fmla="val 0"/>
              </a:avLst>
            </a:prstGeom>
            <a:noFill/>
            <a:ln w="38100" cap="flat" cmpd="sng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803" name="组合 32779"/>
          <p:cNvGrpSpPr/>
          <p:nvPr/>
        </p:nvGrpSpPr>
        <p:grpSpPr>
          <a:xfrm>
            <a:off x="3978831" y="2182151"/>
            <a:ext cx="702469" cy="323850"/>
            <a:chOff x="839" y="2886"/>
            <a:chExt cx="590" cy="272"/>
          </a:xfrm>
        </p:grpSpPr>
        <p:sp>
          <p:nvSpPr>
            <p:cNvPr id="33804" name="矩形 32780"/>
            <p:cNvSpPr/>
            <p:nvPr/>
          </p:nvSpPr>
          <p:spPr>
            <a:xfrm>
              <a:off x="839" y="2886"/>
              <a:ext cx="590" cy="45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sz="24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3805" name="矩形 32781"/>
            <p:cNvSpPr/>
            <p:nvPr/>
          </p:nvSpPr>
          <p:spPr>
            <a:xfrm>
              <a:off x="1292" y="2931"/>
              <a:ext cx="46" cy="227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sz="24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3806" name="矩形 32782"/>
            <p:cNvSpPr/>
            <p:nvPr/>
          </p:nvSpPr>
          <p:spPr>
            <a:xfrm>
              <a:off x="929" y="2931"/>
              <a:ext cx="46" cy="227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sz="24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807" name="组合 32783"/>
          <p:cNvGrpSpPr/>
          <p:nvPr/>
        </p:nvGrpSpPr>
        <p:grpSpPr>
          <a:xfrm>
            <a:off x="4194334" y="1749955"/>
            <a:ext cx="404813" cy="569119"/>
            <a:chOff x="1020" y="2558"/>
            <a:chExt cx="340" cy="478"/>
          </a:xfrm>
        </p:grpSpPr>
        <p:grpSp>
          <p:nvGrpSpPr>
            <p:cNvPr id="33808" name="组合 32784"/>
            <p:cNvGrpSpPr/>
            <p:nvPr/>
          </p:nvGrpSpPr>
          <p:grpSpPr>
            <a:xfrm>
              <a:off x="1020" y="2558"/>
              <a:ext cx="227" cy="328"/>
              <a:chOff x="1020" y="2558"/>
              <a:chExt cx="227" cy="328"/>
            </a:xfrm>
          </p:grpSpPr>
          <p:sp>
            <p:nvSpPr>
              <p:cNvPr id="33809" name="矩形 32785"/>
              <p:cNvSpPr/>
              <p:nvPr/>
            </p:nvSpPr>
            <p:spPr>
              <a:xfrm>
                <a:off x="1020" y="2659"/>
                <a:ext cx="227" cy="227"/>
              </a:xfrm>
              <a:prstGeom prst="rect">
                <a:avLst/>
              </a:pr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 sz="2400" b="1" i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810" name="矩形 32786"/>
              <p:cNvSpPr/>
              <p:nvPr/>
            </p:nvSpPr>
            <p:spPr>
              <a:xfrm>
                <a:off x="1111" y="2609"/>
                <a:ext cx="46" cy="45"/>
              </a:xfrm>
              <a:prstGeom prst="rect">
                <a:avLst/>
              </a:prstGeom>
              <a:solidFill>
                <a:srgbClr val="000000">
                  <a:alpha val="89999"/>
                </a:srgbClr>
              </a:soli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 sz="2400" b="1" i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811" name="流程图: 延期 32787"/>
              <p:cNvSpPr/>
              <p:nvPr/>
            </p:nvSpPr>
            <p:spPr>
              <a:xfrm rot="-5400000">
                <a:off x="1109" y="2534"/>
                <a:ext cx="46" cy="91"/>
              </a:xfrm>
              <a:prstGeom prst="flowChartDelay">
                <a:avLst/>
              </a:pr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 sz="2400" b="1" i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3812" name="文本框 32788"/>
            <p:cNvSpPr txBox="1"/>
            <p:nvPr/>
          </p:nvSpPr>
          <p:spPr>
            <a:xfrm>
              <a:off x="1021" y="2649"/>
              <a:ext cx="339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2400" b="1" i="1">
                  <a:solidFill>
                    <a:schemeClr val="bg1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G</a:t>
              </a:r>
            </a:p>
          </p:txBody>
        </p:sp>
      </p:grpSp>
      <p:grpSp>
        <p:nvGrpSpPr>
          <p:cNvPr id="33813" name="组合 32789"/>
          <p:cNvGrpSpPr/>
          <p:nvPr/>
        </p:nvGrpSpPr>
        <p:grpSpPr>
          <a:xfrm>
            <a:off x="3978831" y="1790436"/>
            <a:ext cx="702469" cy="715565"/>
            <a:chOff x="2245" y="1513"/>
            <a:chExt cx="590" cy="601"/>
          </a:xfrm>
        </p:grpSpPr>
        <p:grpSp>
          <p:nvGrpSpPr>
            <p:cNvPr id="33814" name="组合 32790"/>
            <p:cNvGrpSpPr/>
            <p:nvPr/>
          </p:nvGrpSpPr>
          <p:grpSpPr>
            <a:xfrm>
              <a:off x="2245" y="1842"/>
              <a:ext cx="590" cy="272"/>
              <a:chOff x="839" y="2886"/>
              <a:chExt cx="590" cy="272"/>
            </a:xfrm>
          </p:grpSpPr>
          <p:sp>
            <p:nvSpPr>
              <p:cNvPr id="33815" name="矩形 32791"/>
              <p:cNvSpPr/>
              <p:nvPr/>
            </p:nvSpPr>
            <p:spPr>
              <a:xfrm>
                <a:off x="839" y="2886"/>
                <a:ext cx="590" cy="45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 sz="2400" b="1" i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816" name="矩形 32792"/>
              <p:cNvSpPr/>
              <p:nvPr/>
            </p:nvSpPr>
            <p:spPr>
              <a:xfrm>
                <a:off x="1292" y="2931"/>
                <a:ext cx="46" cy="227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 sz="2400" b="1" i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817" name="矩形 32793"/>
              <p:cNvSpPr/>
              <p:nvPr/>
            </p:nvSpPr>
            <p:spPr>
              <a:xfrm>
                <a:off x="929" y="2931"/>
                <a:ext cx="46" cy="227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 sz="2400" b="1" i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3818" name="组合 32794"/>
            <p:cNvGrpSpPr/>
            <p:nvPr/>
          </p:nvGrpSpPr>
          <p:grpSpPr>
            <a:xfrm>
              <a:off x="2381" y="1513"/>
              <a:ext cx="339" cy="426"/>
              <a:chOff x="975" y="2558"/>
              <a:chExt cx="339" cy="426"/>
            </a:xfrm>
          </p:grpSpPr>
          <p:grpSp>
            <p:nvGrpSpPr>
              <p:cNvPr id="33819" name="组合 32795"/>
              <p:cNvGrpSpPr/>
              <p:nvPr/>
            </p:nvGrpSpPr>
            <p:grpSpPr>
              <a:xfrm>
                <a:off x="1020" y="2558"/>
                <a:ext cx="227" cy="328"/>
                <a:chOff x="1020" y="2558"/>
                <a:chExt cx="227" cy="328"/>
              </a:xfrm>
            </p:grpSpPr>
            <p:sp>
              <p:nvSpPr>
                <p:cNvPr id="33820" name="矩形 32796"/>
                <p:cNvSpPr/>
                <p:nvPr/>
              </p:nvSpPr>
              <p:spPr>
                <a:xfrm>
                  <a:off x="1020" y="2659"/>
                  <a:ext cx="227" cy="227"/>
                </a:xfrm>
                <a:prstGeom prst="rect">
                  <a:avLst/>
                </a:pr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t"/>
                <a:lstStyle/>
                <a:p>
                  <a:endParaRPr lang="zh-CN" altLang="en-US" sz="2400" b="1" i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3821" name="矩形 32797"/>
                <p:cNvSpPr/>
                <p:nvPr/>
              </p:nvSpPr>
              <p:spPr>
                <a:xfrm>
                  <a:off x="1111" y="2609"/>
                  <a:ext cx="46" cy="45"/>
                </a:xfrm>
                <a:prstGeom prst="rect">
                  <a:avLst/>
                </a:prstGeom>
                <a:solidFill>
                  <a:srgbClr val="000000">
                    <a:alpha val="89999"/>
                  </a:srgbClr>
                </a:solidFill>
                <a:ln w="9525" cap="flat" cmpd="sng">
                  <a:solidFill>
                    <a:srgbClr val="00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t"/>
                <a:lstStyle/>
                <a:p>
                  <a:endParaRPr lang="zh-CN" altLang="en-US" sz="2400" b="1" i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3822" name="流程图: 延期 32798"/>
                <p:cNvSpPr/>
                <p:nvPr/>
              </p:nvSpPr>
              <p:spPr>
                <a:xfrm rot="-5400000">
                  <a:off x="1109" y="2534"/>
                  <a:ext cx="46" cy="91"/>
                </a:xfrm>
                <a:prstGeom prst="flowChartDelay">
                  <a:avLst/>
                </a:pr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t"/>
                <a:lstStyle/>
                <a:p>
                  <a:endParaRPr lang="zh-CN" altLang="en-US" sz="2400" b="1" i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3823" name="文本框 32799"/>
              <p:cNvSpPr txBox="1"/>
              <p:nvPr/>
            </p:nvSpPr>
            <p:spPr>
              <a:xfrm>
                <a:off x="975" y="2597"/>
                <a:ext cx="339" cy="38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r>
                  <a:rPr lang="en-US" altLang="zh-CN" sz="2400" b="1" i="1">
                    <a:solidFill>
                      <a:schemeClr val="bg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</p:grpSp>
      <p:grpSp>
        <p:nvGrpSpPr>
          <p:cNvPr id="33824" name="组合 32800"/>
          <p:cNvGrpSpPr/>
          <p:nvPr/>
        </p:nvGrpSpPr>
        <p:grpSpPr>
          <a:xfrm>
            <a:off x="5706428" y="2244064"/>
            <a:ext cx="1403747" cy="648891"/>
            <a:chOff x="521" y="3067"/>
            <a:chExt cx="1225" cy="545"/>
          </a:xfrm>
        </p:grpSpPr>
        <p:sp>
          <p:nvSpPr>
            <p:cNvPr id="33825" name="流程图: 过程 32801"/>
            <p:cNvSpPr/>
            <p:nvPr/>
          </p:nvSpPr>
          <p:spPr>
            <a:xfrm>
              <a:off x="521" y="3158"/>
              <a:ext cx="1225" cy="454"/>
            </a:xfrm>
            <a:prstGeom prst="flowChartProcess">
              <a:avLst/>
            </a:prstGeom>
            <a:pattFill prst="pct50">
              <a:fgClr>
                <a:srgbClr val="000000"/>
              </a:fgClr>
              <a:bgClr>
                <a:schemeClr val="bg1"/>
              </a:bgClr>
            </a:pattFill>
            <a:ln w="9525">
              <a:noFill/>
            </a:ln>
          </p:spPr>
          <p:txBody>
            <a:bodyPr anchor="t"/>
            <a:lstStyle/>
            <a:p>
              <a:endPara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3826" name="左中括号 32802"/>
            <p:cNvSpPr/>
            <p:nvPr/>
          </p:nvSpPr>
          <p:spPr>
            <a:xfrm rot="-5400000">
              <a:off x="860" y="2725"/>
              <a:ext cx="544" cy="1225"/>
            </a:xfrm>
            <a:prstGeom prst="leftBracket">
              <a:avLst>
                <a:gd name="adj" fmla="val 0"/>
              </a:avLst>
            </a:prstGeom>
            <a:noFill/>
            <a:ln w="38100" cap="flat" cmpd="sng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827" name="组合 32803"/>
          <p:cNvGrpSpPr/>
          <p:nvPr/>
        </p:nvGrpSpPr>
        <p:grpSpPr>
          <a:xfrm flipV="1">
            <a:off x="6030278" y="2028561"/>
            <a:ext cx="702469" cy="323850"/>
            <a:chOff x="839" y="2886"/>
            <a:chExt cx="590" cy="272"/>
          </a:xfrm>
        </p:grpSpPr>
        <p:sp>
          <p:nvSpPr>
            <p:cNvPr id="33828" name="矩形 32804"/>
            <p:cNvSpPr/>
            <p:nvPr/>
          </p:nvSpPr>
          <p:spPr>
            <a:xfrm>
              <a:off x="839" y="2886"/>
              <a:ext cx="590" cy="45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sz="24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3829" name="矩形 32805"/>
            <p:cNvSpPr/>
            <p:nvPr/>
          </p:nvSpPr>
          <p:spPr>
            <a:xfrm>
              <a:off x="1292" y="2931"/>
              <a:ext cx="46" cy="227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sz="24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3830" name="矩形 32806"/>
            <p:cNvSpPr/>
            <p:nvPr/>
          </p:nvSpPr>
          <p:spPr>
            <a:xfrm>
              <a:off x="929" y="2931"/>
              <a:ext cx="46" cy="227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sz="24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831" name="组合 32807"/>
          <p:cNvGrpSpPr/>
          <p:nvPr/>
        </p:nvGrpSpPr>
        <p:grpSpPr>
          <a:xfrm>
            <a:off x="6245781" y="1907117"/>
            <a:ext cx="404812" cy="569119"/>
            <a:chOff x="1020" y="2558"/>
            <a:chExt cx="340" cy="478"/>
          </a:xfrm>
        </p:grpSpPr>
        <p:grpSp>
          <p:nvGrpSpPr>
            <p:cNvPr id="33832" name="组合 32808"/>
            <p:cNvGrpSpPr/>
            <p:nvPr/>
          </p:nvGrpSpPr>
          <p:grpSpPr>
            <a:xfrm>
              <a:off x="1020" y="2558"/>
              <a:ext cx="227" cy="328"/>
              <a:chOff x="1020" y="2558"/>
              <a:chExt cx="227" cy="328"/>
            </a:xfrm>
          </p:grpSpPr>
          <p:sp>
            <p:nvSpPr>
              <p:cNvPr id="33833" name="矩形 32809"/>
              <p:cNvSpPr/>
              <p:nvPr/>
            </p:nvSpPr>
            <p:spPr>
              <a:xfrm>
                <a:off x="1020" y="2659"/>
                <a:ext cx="227" cy="227"/>
              </a:xfrm>
              <a:prstGeom prst="rect">
                <a:avLst/>
              </a:pr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 sz="2400" b="1" i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834" name="矩形 32810"/>
              <p:cNvSpPr/>
              <p:nvPr/>
            </p:nvSpPr>
            <p:spPr>
              <a:xfrm>
                <a:off x="1111" y="2609"/>
                <a:ext cx="46" cy="45"/>
              </a:xfrm>
              <a:prstGeom prst="rect">
                <a:avLst/>
              </a:prstGeom>
              <a:solidFill>
                <a:srgbClr val="000000">
                  <a:alpha val="89999"/>
                </a:srgbClr>
              </a:soli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 sz="2400" b="1" i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835" name="流程图: 延期 32811"/>
              <p:cNvSpPr/>
              <p:nvPr/>
            </p:nvSpPr>
            <p:spPr>
              <a:xfrm rot="-5400000">
                <a:off x="1109" y="2534"/>
                <a:ext cx="46" cy="91"/>
              </a:xfrm>
              <a:prstGeom prst="flowChartDelay">
                <a:avLst/>
              </a:pr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 sz="2400" b="1" i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3836" name="文本框 32812"/>
            <p:cNvSpPr txBox="1"/>
            <p:nvPr/>
          </p:nvSpPr>
          <p:spPr>
            <a:xfrm>
              <a:off x="1021" y="2649"/>
              <a:ext cx="339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2400" b="1" i="1">
                  <a:solidFill>
                    <a:schemeClr val="bg1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G</a:t>
              </a:r>
            </a:p>
          </p:txBody>
        </p:sp>
      </p:grpSp>
      <p:grpSp>
        <p:nvGrpSpPr>
          <p:cNvPr id="33837" name="组合 32813"/>
          <p:cNvGrpSpPr/>
          <p:nvPr/>
        </p:nvGrpSpPr>
        <p:grpSpPr>
          <a:xfrm>
            <a:off x="6030278" y="1907117"/>
            <a:ext cx="702469" cy="498872"/>
            <a:chOff x="3470" y="1740"/>
            <a:chExt cx="590" cy="419"/>
          </a:xfrm>
        </p:grpSpPr>
        <p:grpSp>
          <p:nvGrpSpPr>
            <p:cNvPr id="33838" name="组合 32814"/>
            <p:cNvGrpSpPr/>
            <p:nvPr/>
          </p:nvGrpSpPr>
          <p:grpSpPr>
            <a:xfrm flipV="1">
              <a:off x="3470" y="1842"/>
              <a:ext cx="590" cy="272"/>
              <a:chOff x="839" y="2886"/>
              <a:chExt cx="590" cy="272"/>
            </a:xfrm>
          </p:grpSpPr>
          <p:sp>
            <p:nvSpPr>
              <p:cNvPr id="33839" name="矩形 32815"/>
              <p:cNvSpPr/>
              <p:nvPr/>
            </p:nvSpPr>
            <p:spPr>
              <a:xfrm>
                <a:off x="839" y="2886"/>
                <a:ext cx="590" cy="45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 sz="2400" b="1" i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840" name="矩形 32816"/>
              <p:cNvSpPr/>
              <p:nvPr/>
            </p:nvSpPr>
            <p:spPr>
              <a:xfrm>
                <a:off x="1292" y="2931"/>
                <a:ext cx="46" cy="227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 sz="2400" b="1" i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841" name="矩形 32817"/>
              <p:cNvSpPr/>
              <p:nvPr/>
            </p:nvSpPr>
            <p:spPr>
              <a:xfrm>
                <a:off x="929" y="2931"/>
                <a:ext cx="46" cy="227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 sz="2400" b="1" i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3842" name="组合 32818"/>
            <p:cNvGrpSpPr/>
            <p:nvPr/>
          </p:nvGrpSpPr>
          <p:grpSpPr>
            <a:xfrm>
              <a:off x="3606" y="1740"/>
              <a:ext cx="339" cy="419"/>
              <a:chOff x="975" y="2558"/>
              <a:chExt cx="339" cy="419"/>
            </a:xfrm>
          </p:grpSpPr>
          <p:grpSp>
            <p:nvGrpSpPr>
              <p:cNvPr id="33843" name="组合 32819"/>
              <p:cNvGrpSpPr/>
              <p:nvPr/>
            </p:nvGrpSpPr>
            <p:grpSpPr>
              <a:xfrm>
                <a:off x="1020" y="2558"/>
                <a:ext cx="227" cy="328"/>
                <a:chOff x="1020" y="2558"/>
                <a:chExt cx="227" cy="328"/>
              </a:xfrm>
            </p:grpSpPr>
            <p:sp>
              <p:nvSpPr>
                <p:cNvPr id="33844" name="矩形 32820"/>
                <p:cNvSpPr/>
                <p:nvPr/>
              </p:nvSpPr>
              <p:spPr>
                <a:xfrm>
                  <a:off x="1020" y="2659"/>
                  <a:ext cx="227" cy="227"/>
                </a:xfrm>
                <a:prstGeom prst="rect">
                  <a:avLst/>
                </a:pr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t"/>
                <a:lstStyle/>
                <a:p>
                  <a:endParaRPr lang="zh-CN" altLang="en-US" sz="2400" b="1" i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3845" name="矩形 32821"/>
                <p:cNvSpPr/>
                <p:nvPr/>
              </p:nvSpPr>
              <p:spPr>
                <a:xfrm>
                  <a:off x="1111" y="2609"/>
                  <a:ext cx="46" cy="45"/>
                </a:xfrm>
                <a:prstGeom prst="rect">
                  <a:avLst/>
                </a:prstGeom>
                <a:solidFill>
                  <a:srgbClr val="000000">
                    <a:alpha val="89999"/>
                  </a:srgbClr>
                </a:solidFill>
                <a:ln w="9525" cap="flat" cmpd="sng">
                  <a:solidFill>
                    <a:srgbClr val="00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t"/>
                <a:lstStyle/>
                <a:p>
                  <a:endParaRPr lang="zh-CN" altLang="en-US" sz="2400" b="1" i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3846" name="流程图: 延期 32822"/>
                <p:cNvSpPr/>
                <p:nvPr/>
              </p:nvSpPr>
              <p:spPr>
                <a:xfrm rot="-5400000">
                  <a:off x="1109" y="2534"/>
                  <a:ext cx="46" cy="91"/>
                </a:xfrm>
                <a:prstGeom prst="flowChartDelay">
                  <a:avLst/>
                </a:pr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t"/>
                <a:lstStyle/>
                <a:p>
                  <a:endParaRPr lang="zh-CN" altLang="en-US" sz="2400" b="1" i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3847" name="文本框 32823"/>
              <p:cNvSpPr txBox="1"/>
              <p:nvPr/>
            </p:nvSpPr>
            <p:spPr>
              <a:xfrm>
                <a:off x="975" y="2590"/>
                <a:ext cx="339" cy="38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r>
                  <a:rPr lang="en-US" altLang="zh-CN" sz="2400" b="1" i="1">
                    <a:solidFill>
                      <a:schemeClr val="bg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</p:grpSp>
      <p:sp>
        <p:nvSpPr>
          <p:cNvPr id="33849" name="文本框 32825"/>
          <p:cNvSpPr txBox="1"/>
          <p:nvPr/>
        </p:nvSpPr>
        <p:spPr>
          <a:xfrm>
            <a:off x="2088119" y="2892955"/>
            <a:ext cx="438150" cy="3987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甲</a:t>
            </a:r>
          </a:p>
        </p:txBody>
      </p:sp>
      <p:sp>
        <p:nvSpPr>
          <p:cNvPr id="33850" name="文本框 32826"/>
          <p:cNvSpPr txBox="1"/>
          <p:nvPr/>
        </p:nvSpPr>
        <p:spPr>
          <a:xfrm>
            <a:off x="4194334" y="2892955"/>
            <a:ext cx="438150" cy="3987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乙</a:t>
            </a:r>
          </a:p>
        </p:txBody>
      </p:sp>
      <p:sp>
        <p:nvSpPr>
          <p:cNvPr id="33851" name="文本框 32827"/>
          <p:cNvSpPr txBox="1"/>
          <p:nvPr/>
        </p:nvSpPr>
        <p:spPr>
          <a:xfrm>
            <a:off x="6192203" y="2892955"/>
            <a:ext cx="438150" cy="3987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丙</a:t>
            </a:r>
          </a:p>
        </p:txBody>
      </p:sp>
      <p:sp>
        <p:nvSpPr>
          <p:cNvPr id="33852" name="文本框 32855"/>
          <p:cNvSpPr txBox="1"/>
          <p:nvPr/>
        </p:nvSpPr>
        <p:spPr>
          <a:xfrm>
            <a:off x="533876" y="3389445"/>
            <a:ext cx="8094821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要证明</a:t>
            </a:r>
            <a:r>
              <a:rPr lang="zh-CN" altLang="en-US" sz="2400" b="1" dirty="0">
                <a:solidFill>
                  <a:srgbClr val="DC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压力的作用效果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和</a:t>
            </a:r>
            <a:r>
              <a:rPr lang="zh-CN" altLang="en-US" sz="2400" b="1" dirty="0">
                <a:solidFill>
                  <a:srgbClr val="DC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压力大小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有关应选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__________;</a:t>
            </a:r>
            <a:r>
              <a:rPr lang="zh-CN" altLang="en-US" sz="2400" b="1" u="sng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</a:t>
            </a:r>
          </a:p>
        </p:txBody>
      </p:sp>
      <p:sp>
        <p:nvSpPr>
          <p:cNvPr id="33853" name="文本框 32857"/>
          <p:cNvSpPr txBox="1"/>
          <p:nvPr/>
        </p:nvSpPr>
        <p:spPr>
          <a:xfrm>
            <a:off x="533876" y="3876649"/>
            <a:ext cx="7764304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要证明</a:t>
            </a:r>
            <a:r>
              <a:rPr lang="zh-CN" altLang="en-US" sz="2400" b="1" dirty="0">
                <a:solidFill>
                  <a:srgbClr val="DC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压力的作用效果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和</a:t>
            </a:r>
            <a:r>
              <a:rPr lang="zh-CN" altLang="en-US" sz="2400" b="1" dirty="0">
                <a:solidFill>
                  <a:srgbClr val="DC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受力面积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有关应选</a:t>
            </a:r>
            <a:r>
              <a:rPr lang="en-US" altLang="zh-CN" sz="24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__________</a:t>
            </a:r>
            <a:r>
              <a:rPr lang="zh-CN" altLang="en-US" sz="24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r>
              <a:rPr lang="zh-CN" altLang="en-US" sz="2400" b="1" u="sng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</a:t>
            </a:r>
            <a:endParaRPr lang="zh-CN" altLang="en-US" sz="2400" b="1" u="sng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2861" name="文本框 32860"/>
          <p:cNvSpPr txBox="1"/>
          <p:nvPr/>
        </p:nvSpPr>
        <p:spPr>
          <a:xfrm>
            <a:off x="6791325" y="3330390"/>
            <a:ext cx="1102519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b="1" dirty="0">
                <a:solidFill>
                  <a:srgbClr val="DC0000"/>
                </a:solidFill>
                <a:latin typeface="楷体" panose="02010609060101010101" charset="-122"/>
                <a:ea typeface="楷体" panose="02010609060101010101" charset="-122"/>
              </a:rPr>
              <a:t>甲、乙</a:t>
            </a:r>
          </a:p>
        </p:txBody>
      </p:sp>
      <p:sp>
        <p:nvSpPr>
          <p:cNvPr id="32862" name="文本框 32861"/>
          <p:cNvSpPr txBox="1"/>
          <p:nvPr/>
        </p:nvSpPr>
        <p:spPr>
          <a:xfrm>
            <a:off x="6729889" y="3876649"/>
            <a:ext cx="1117759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b="1" dirty="0">
                <a:solidFill>
                  <a:srgbClr val="DC0000"/>
                </a:solidFill>
                <a:latin typeface="楷体" panose="02010609060101010101" charset="-122"/>
                <a:ea typeface="楷体" panose="02010609060101010101" charset="-122"/>
              </a:rPr>
              <a:t>乙、丙</a:t>
            </a:r>
          </a:p>
        </p:txBody>
      </p:sp>
      <p:sp>
        <p:nvSpPr>
          <p:cNvPr id="32863" name="矩形 32862"/>
          <p:cNvSpPr/>
          <p:nvPr/>
        </p:nvSpPr>
        <p:spPr>
          <a:xfrm>
            <a:off x="299561" y="4867566"/>
            <a:ext cx="8060531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Wingdings" panose="05000000000000000000" pitchFamily="2" charset="2"/>
              </a:rPr>
              <a:t>1. 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Wingdings" panose="05000000000000000000" pitchFamily="2" charset="2"/>
              </a:rPr>
              <a:t>在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受力面积相同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时，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压力越大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，压力的作用效果越明显。</a:t>
            </a:r>
          </a:p>
        </p:txBody>
      </p:sp>
      <p:sp>
        <p:nvSpPr>
          <p:cNvPr id="32864" name="矩形 32863"/>
          <p:cNvSpPr/>
          <p:nvPr/>
        </p:nvSpPr>
        <p:spPr>
          <a:xfrm>
            <a:off x="299720" y="5401945"/>
            <a:ext cx="852487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Wingdings" panose="05000000000000000000" pitchFamily="2" charset="2"/>
              </a:rPr>
              <a:t>2. 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在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压力大小相同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时，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受力面积越小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，压力的作用效果越明显。</a:t>
            </a:r>
          </a:p>
        </p:txBody>
      </p:sp>
      <p:sp>
        <p:nvSpPr>
          <p:cNvPr id="32866" name="文本框 32865"/>
          <p:cNvSpPr txBox="1"/>
          <p:nvPr/>
        </p:nvSpPr>
        <p:spPr>
          <a:xfrm>
            <a:off x="554930" y="4337024"/>
            <a:ext cx="1101090" cy="460375"/>
          </a:xfrm>
          <a:prstGeom prst="rect">
            <a:avLst/>
          </a:prstGeom>
          <a:noFill/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zh-CN"/>
            </a:defPPr>
            <a:lvl1pPr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baseline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lvl="1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lvl="2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lvl="3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lvl="4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CN" altLang="en-US" dirty="0"/>
              <a:t>结论：</a:t>
            </a:r>
          </a:p>
        </p:txBody>
      </p:sp>
      <p:sp>
        <p:nvSpPr>
          <p:cNvPr id="13" name="文本框 18"/>
          <p:cNvSpPr txBox="1">
            <a:spLocks noChangeArrowheads="1"/>
          </p:cNvSpPr>
          <p:nvPr/>
        </p:nvSpPr>
        <p:spPr bwMode="auto">
          <a:xfrm>
            <a:off x="3088411" y="1286503"/>
            <a:ext cx="2937510" cy="460375"/>
          </a:xfrm>
          <a:prstGeom prst="rect">
            <a:avLst/>
          </a:prstGeom>
          <a:noFill/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zh-CN"/>
            </a:defPPr>
            <a:lvl1pPr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baseline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lvl="1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lvl="2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lvl="3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lvl="4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CN" altLang="en-US" dirty="0">
                <a:sym typeface="+mn-ea"/>
              </a:rPr>
              <a:t>实验回顾与数据分析</a:t>
            </a:r>
            <a:endParaRPr lang="zh-CN" altLang="en-US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2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2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2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2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32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61" grpId="0"/>
      <p:bldP spid="32862" grpId="0"/>
      <p:bldP spid="32863" grpId="0"/>
      <p:bldP spid="32864" grpId="0"/>
      <p:bldP spid="32866" grpId="1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1659" y="1634918"/>
            <a:ext cx="1492442" cy="829945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ctr" fontAlgn="base"/>
            <a:r>
              <a:rPr lang="zh-CN" altLang="en-US" sz="2400" b="1" strike="noStrike" noProof="1">
                <a:solidFill>
                  <a:srgbClr val="000000"/>
                </a:solidFill>
                <a:latin typeface="宋体" panose="02010600030101010101" pitchFamily="2" charset="-122"/>
              </a:rPr>
              <a:t>压力的</a:t>
            </a:r>
            <a:endParaRPr lang="en-US" altLang="zh-CN" sz="2400" b="1" strike="noStrike" noProof="1">
              <a:solidFill>
                <a:srgbClr val="000000"/>
              </a:solidFill>
              <a:latin typeface="宋体" panose="02010600030101010101" pitchFamily="2" charset="-122"/>
            </a:endParaRPr>
          </a:p>
          <a:p>
            <a:pPr lvl="0" algn="ctr" fontAlgn="base"/>
            <a:r>
              <a:rPr lang="zh-CN" altLang="en-US" sz="2400" b="1" strike="noStrike" noProof="1">
                <a:solidFill>
                  <a:srgbClr val="000000"/>
                </a:solidFill>
                <a:latin typeface="宋体" panose="02010600030101010101" pitchFamily="2" charset="-122"/>
              </a:rPr>
              <a:t>作用效果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03270" y="1445936"/>
            <a:ext cx="4429125" cy="460375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fontAlgn="base"/>
            <a:r>
              <a:rPr lang="zh-CN" altLang="en-US" sz="2400" b="1" strike="noStrike" noProof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相同受力面积，比较压力大小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03269" y="2168796"/>
            <a:ext cx="4428649" cy="460375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fontAlgn="base"/>
            <a:r>
              <a:rPr lang="zh-CN" altLang="en-US" sz="2400" b="1" strike="noStrike" noProof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相同压力，比较受力面积大小</a:t>
            </a:r>
          </a:p>
        </p:txBody>
      </p:sp>
      <p:grpSp>
        <p:nvGrpSpPr>
          <p:cNvPr id="19480" name="组合 19479"/>
          <p:cNvGrpSpPr/>
          <p:nvPr/>
        </p:nvGrpSpPr>
        <p:grpSpPr>
          <a:xfrm>
            <a:off x="2283142" y="1634362"/>
            <a:ext cx="966788" cy="671511"/>
            <a:chOff x="1797" y="1720"/>
            <a:chExt cx="812" cy="564"/>
          </a:xfrm>
        </p:grpSpPr>
        <p:sp>
          <p:nvSpPr>
            <p:cNvPr id="4" name="右箭头 3"/>
            <p:cNvSpPr/>
            <p:nvPr/>
          </p:nvSpPr>
          <p:spPr>
            <a:xfrm>
              <a:off x="1797" y="2104"/>
              <a:ext cx="812" cy="180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lvl1pPr marL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</a:lstStyle>
            <a:p>
              <a:pPr lvl="0" algn="ctr" fontAlgn="base"/>
              <a:endParaRPr lang="zh-CN" altLang="en-US" sz="2400" b="1" strike="noStrike" noProof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818" y="1720"/>
              <a:ext cx="667" cy="387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+mn-cs"/>
                </a:rPr>
                <a:t>比较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732395" y="1628429"/>
            <a:ext cx="1327309" cy="1674971"/>
            <a:chOff x="7643875" y="3120218"/>
            <a:chExt cx="1561083" cy="1982713"/>
          </a:xfrm>
        </p:grpSpPr>
        <p:sp>
          <p:nvSpPr>
            <p:cNvPr id="7" name="手杖形箭头 6"/>
            <p:cNvSpPr/>
            <p:nvPr/>
          </p:nvSpPr>
          <p:spPr>
            <a:xfrm rot="5400000">
              <a:off x="7136384" y="3627708"/>
              <a:ext cx="1982713" cy="967732"/>
            </a:xfrm>
            <a:prstGeom prst="uturnArrow">
              <a:avLst>
                <a:gd name="adj1" fmla="val 25000"/>
                <a:gd name="adj2" fmla="val 25000"/>
                <a:gd name="adj3" fmla="val 38846"/>
                <a:gd name="adj4" fmla="val 43750"/>
                <a:gd name="adj5" fmla="val 750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555954" y="3280227"/>
              <a:ext cx="649004" cy="1326879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+mn-cs"/>
                </a:rPr>
                <a:t>求比值</a:t>
              </a:r>
            </a:p>
          </p:txBody>
        </p:sp>
      </p:grpSp>
      <p:sp>
        <p:nvSpPr>
          <p:cNvPr id="13" name="左箭头 12"/>
          <p:cNvSpPr/>
          <p:nvPr/>
        </p:nvSpPr>
        <p:spPr>
          <a:xfrm>
            <a:off x="1498123" y="3567562"/>
            <a:ext cx="5054918" cy="214313"/>
          </a:xfrm>
          <a:prstGeom prst="lef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4870" y="3465909"/>
            <a:ext cx="886778" cy="460375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压强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6591224" y="3292713"/>
            <a:ext cx="1577341" cy="830104"/>
            <a:chOff x="9676" y="6329"/>
            <a:chExt cx="3772" cy="1743"/>
          </a:xfrm>
          <a:noFill/>
        </p:grpSpPr>
        <p:sp>
          <p:nvSpPr>
            <p:cNvPr id="19463" name="TextBox 11"/>
            <p:cNvSpPr txBox="1"/>
            <p:nvPr/>
          </p:nvSpPr>
          <p:spPr>
            <a:xfrm>
              <a:off x="9676" y="6329"/>
              <a:ext cx="3772" cy="1743"/>
            </a:xfrm>
            <a:prstGeom prst="rect">
              <a:avLst/>
            </a:prstGeom>
            <a:grpFill/>
            <a:ln w="25400" cap="flat" cmpd="sng">
              <a:solidFill>
                <a:srgbClr val="8064A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2400" b="1" dirty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压力</a:t>
              </a:r>
              <a:r>
                <a:rPr lang="en-US" altLang="zh-CN" sz="24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</a:t>
              </a:r>
            </a:p>
            <a:p>
              <a:r>
                <a:rPr lang="zh-CN" altLang="en-US" sz="2400" b="1" dirty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受力面积</a:t>
              </a:r>
            </a:p>
          </p:txBody>
        </p:sp>
        <p:cxnSp>
          <p:nvCxnSpPr>
            <p:cNvPr id="2" name="直接连接符 1"/>
            <p:cNvCxnSpPr/>
            <p:nvPr/>
          </p:nvCxnSpPr>
          <p:spPr>
            <a:xfrm>
              <a:off x="10015" y="7176"/>
              <a:ext cx="3272" cy="0"/>
            </a:xfrm>
            <a:prstGeom prst="line">
              <a:avLst/>
            </a:prstGeom>
            <a:grpFill/>
            <a:ln w="285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组合 11"/>
          <p:cNvGrpSpPr/>
          <p:nvPr/>
        </p:nvGrpSpPr>
        <p:grpSpPr>
          <a:xfrm>
            <a:off x="2130743" y="4440052"/>
            <a:ext cx="723424" cy="830104"/>
            <a:chOff x="9425" y="6329"/>
            <a:chExt cx="2250" cy="1743"/>
          </a:xfrm>
        </p:grpSpPr>
        <p:sp>
          <p:nvSpPr>
            <p:cNvPr id="15" name="TextBox 11"/>
            <p:cNvSpPr txBox="1"/>
            <p:nvPr/>
          </p:nvSpPr>
          <p:spPr>
            <a:xfrm>
              <a:off x="9425" y="6329"/>
              <a:ext cx="2250" cy="1743"/>
            </a:xfrm>
            <a:prstGeom prst="rect">
              <a:avLst/>
            </a:prstGeom>
            <a:solidFill>
              <a:schemeClr val="bg1"/>
            </a:solidFill>
            <a:ln w="254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  </a:t>
              </a:r>
              <a:r>
                <a:rPr lang="en-US" altLang="zh-CN" sz="2400" b="1" i="1" dirty="0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F</a:t>
              </a:r>
              <a:r>
                <a:rPr lang="en-US" altLang="zh-CN" sz="24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   </a:t>
              </a:r>
            </a:p>
            <a:p>
              <a:r>
                <a:rPr lang="zh-CN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  </a:t>
              </a:r>
              <a:r>
                <a:rPr lang="en-US" altLang="zh-CN" sz="2400" b="1" i="1" dirty="0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S</a:t>
              </a:r>
            </a:p>
          </p:txBody>
        </p:sp>
        <p:cxnSp>
          <p:nvCxnSpPr>
            <p:cNvPr id="18" name="直接连接符 17"/>
            <p:cNvCxnSpPr/>
            <p:nvPr/>
          </p:nvCxnSpPr>
          <p:spPr>
            <a:xfrm flipV="1">
              <a:off x="9883" y="7167"/>
              <a:ext cx="1106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5"/>
          <p:cNvSpPr txBox="1"/>
          <p:nvPr/>
        </p:nvSpPr>
        <p:spPr>
          <a:xfrm>
            <a:off x="1552099" y="4599437"/>
            <a:ext cx="760571" cy="460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 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29" name="组合 28"/>
          <p:cNvGrpSpPr/>
          <p:nvPr/>
        </p:nvGrpSpPr>
        <p:grpSpPr>
          <a:xfrm>
            <a:off x="447153" y="2478855"/>
            <a:ext cx="982028" cy="838676"/>
            <a:chOff x="1798" y="3777"/>
            <a:chExt cx="2062" cy="1761"/>
          </a:xfrm>
        </p:grpSpPr>
        <p:sp>
          <p:nvSpPr>
            <p:cNvPr id="17" name="上箭头 16"/>
            <p:cNvSpPr/>
            <p:nvPr/>
          </p:nvSpPr>
          <p:spPr>
            <a:xfrm>
              <a:off x="3303" y="3777"/>
              <a:ext cx="557" cy="1761"/>
            </a:xfrm>
            <a:prstGeom prst="up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798" y="4198"/>
              <a:ext cx="1689" cy="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反映</a:t>
              </a:r>
            </a:p>
          </p:txBody>
        </p:sp>
      </p:grpSp>
      <p:sp>
        <p:nvSpPr>
          <p:cNvPr id="9217" name="TextBox 1"/>
          <p:cNvSpPr txBox="1"/>
          <p:nvPr/>
        </p:nvSpPr>
        <p:spPr>
          <a:xfrm>
            <a:off x="1498123" y="3177397"/>
            <a:ext cx="5157470" cy="5340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物体所受压力的大小与受力面积之比</a:t>
            </a:r>
          </a:p>
        </p:txBody>
      </p:sp>
      <p:sp>
        <p:nvSpPr>
          <p:cNvPr id="32" name="TextBox 6"/>
          <p:cNvSpPr txBox="1"/>
          <p:nvPr/>
        </p:nvSpPr>
        <p:spPr>
          <a:xfrm>
            <a:off x="3673316" y="4518872"/>
            <a:ext cx="40386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3" name="TextBox 7"/>
          <p:cNvSpPr txBox="1"/>
          <p:nvPr/>
        </p:nvSpPr>
        <p:spPr>
          <a:xfrm>
            <a:off x="3924062" y="4692465"/>
            <a:ext cx="52006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</a:t>
            </a:r>
            <a:r>
              <a:rPr lang="en-US" altLang="zh-CN" sz="2400" b="1" baseline="30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endParaRPr lang="zh-CN" altLang="en-US" sz="2400" b="1" baseline="300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34" name="直接连接符 33"/>
          <p:cNvCxnSpPr/>
          <p:nvPr/>
        </p:nvCxnSpPr>
        <p:spPr>
          <a:xfrm flipV="1">
            <a:off x="3747611" y="4662937"/>
            <a:ext cx="453390" cy="3714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10"/>
          <p:cNvSpPr txBox="1"/>
          <p:nvPr/>
        </p:nvSpPr>
        <p:spPr>
          <a:xfrm>
            <a:off x="4360069" y="4599596"/>
            <a:ext cx="89154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b="1">
                <a:latin typeface="Times New Roman" panose="02020603050405020304" pitchFamily="18" charset="0"/>
                <a:ea typeface="宋体" panose="02010600030101010101" pitchFamily="2" charset="-122"/>
              </a:rPr>
              <a:t>=1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Pa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6" name="Rectangle 20"/>
          <p:cNvSpPr>
            <a:spLocks noChangeArrowheads="1"/>
          </p:cNvSpPr>
          <p:nvPr/>
        </p:nvSpPr>
        <p:spPr bwMode="auto">
          <a:xfrm>
            <a:off x="5434090" y="4358769"/>
            <a:ext cx="3625613" cy="829945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fontAlgn="base">
              <a:spcBef>
                <a:spcPct val="50000"/>
              </a:spcBef>
            </a:pPr>
            <a:r>
              <a:rPr lang="zh-CN" altLang="zh-CN" sz="2400" b="1" strike="noStrike" noProof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1Pa</a:t>
            </a:r>
            <a:r>
              <a:rPr lang="zh-CN" altLang="en-US" sz="2400" b="1" strike="noStrike" noProof="1">
                <a:solidFill>
                  <a:srgbClr val="3333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表示</a:t>
            </a:r>
            <a:r>
              <a:rPr lang="zh-CN" altLang="en-US" sz="2400" b="1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物体在</a:t>
            </a:r>
            <a:r>
              <a:rPr lang="en-US" altLang="zh-CN" sz="2400" b="1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1m</a:t>
            </a:r>
            <a:r>
              <a:rPr lang="en-US" altLang="zh-CN" sz="2400" b="1" strike="noStrike" baseline="30000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面积上受到的压力是</a:t>
            </a:r>
            <a:r>
              <a:rPr lang="zh-CN" altLang="zh-CN" sz="2400" b="1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en-US" altLang="zh-CN" sz="2400" b="1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N</a:t>
            </a:r>
            <a:r>
              <a:rPr lang="zh-CN" altLang="en-US" sz="2400" b="1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37" name="TextBox 1"/>
          <p:cNvSpPr txBox="1"/>
          <p:nvPr/>
        </p:nvSpPr>
        <p:spPr>
          <a:xfrm>
            <a:off x="1552099" y="3707765"/>
            <a:ext cx="5069205" cy="5340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等于物体单位受力面积所受的压力</a:t>
            </a:r>
          </a:p>
        </p:txBody>
      </p:sp>
      <p:sp>
        <p:nvSpPr>
          <p:cNvPr id="41" name="TextBox 12"/>
          <p:cNvSpPr txBox="1"/>
          <p:nvPr/>
        </p:nvSpPr>
        <p:spPr>
          <a:xfrm>
            <a:off x="3469720" y="4662700"/>
            <a:ext cx="486965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2400" b="1"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endParaRPr lang="zh-CN" altLang="en-US" sz="24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3" name="下弧形箭头 42"/>
          <p:cNvSpPr/>
          <p:nvPr/>
        </p:nvSpPr>
        <p:spPr>
          <a:xfrm rot="21360000">
            <a:off x="2490311" y="5072989"/>
            <a:ext cx="1662589" cy="19764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tx1"/>
              </a:solidFill>
            </a:endParaRPr>
          </a:p>
        </p:txBody>
      </p:sp>
      <p:sp>
        <p:nvSpPr>
          <p:cNvPr id="44" name="上弧形箭头 43"/>
          <p:cNvSpPr/>
          <p:nvPr/>
        </p:nvSpPr>
        <p:spPr>
          <a:xfrm rot="180000">
            <a:off x="2514600" y="4393380"/>
            <a:ext cx="1327785" cy="19716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tx1"/>
              </a:solidFill>
            </a:endParaRPr>
          </a:p>
        </p:txBody>
      </p:sp>
      <p:sp>
        <p:nvSpPr>
          <p:cNvPr id="45" name="TextBox 14"/>
          <p:cNvSpPr txBox="1"/>
          <p:nvPr/>
        </p:nvSpPr>
        <p:spPr>
          <a:xfrm>
            <a:off x="351949" y="5397791"/>
            <a:ext cx="8439626" cy="534035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fontAlgn="base">
              <a:lnSpc>
                <a:spcPct val="120000"/>
              </a:lnSpc>
            </a:pPr>
            <a:r>
              <a:rPr lang="zh-CN" altLang="en-US" sz="2400" b="1" strike="noStrike" noProof="1">
                <a:latin typeface="Times New Roman" panose="02020603050405020304" pitchFamily="18" charset="0"/>
                <a:ea typeface="华文楷体"/>
              </a:rPr>
              <a:t>将一张报纸对折一下，平铺在地面上，对地面的压强约为</a:t>
            </a:r>
            <a:r>
              <a:rPr lang="en-US" altLang="zh-CN" sz="2400" b="1" strike="noStrike" noProof="1" smtClean="0">
                <a:latin typeface="Times New Roman" panose="02020603050405020304" pitchFamily="18" charset="0"/>
                <a:ea typeface="华文楷体"/>
              </a:rPr>
              <a:t>1Pa</a:t>
            </a:r>
            <a:r>
              <a:rPr lang="zh-CN" altLang="en-US" sz="2400" b="1" strike="noStrike" noProof="1">
                <a:latin typeface="Times New Roman" panose="02020603050405020304" pitchFamily="18" charset="0"/>
                <a:ea typeface="华文楷体"/>
              </a:rPr>
              <a:t>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  <p:bldP spid="6" grpId="0" bldLvl="0" animBg="1"/>
      <p:bldP spid="13" grpId="0" bldLvl="0" animBg="1"/>
      <p:bldP spid="16" grpId="0" bldLvl="0" animBg="1"/>
      <p:bldP spid="19" grpId="0" bldLvl="0" animBg="1"/>
      <p:bldP spid="9217" grpId="0"/>
      <p:bldP spid="32" grpId="0"/>
      <p:bldP spid="33" grpId="0"/>
      <p:bldP spid="35" grpId="0"/>
      <p:bldP spid="36" grpId="0" bldLvl="0" animBg="1"/>
      <p:bldP spid="37" grpId="0"/>
      <p:bldP spid="41" grpId="0"/>
      <p:bldP spid="43" grpId="0" bldLvl="0" animBg="1"/>
      <p:bldP spid="44" grpId="0" bldLvl="0" animBg="1"/>
      <p:bldP spid="45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37" name="Pictur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539" y="5190622"/>
            <a:ext cx="594122" cy="3726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33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8635" y="2884144"/>
            <a:ext cx="1323975" cy="714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2" name="Rectangle 2"/>
          <p:cNvSpPr>
            <a:spLocks noGrp="1" noRot="1"/>
          </p:cNvSpPr>
          <p:nvPr>
            <p:ph type="body" sz="half" idx="4294967295"/>
          </p:nvPr>
        </p:nvSpPr>
        <p:spPr>
          <a:xfrm>
            <a:off x="0" y="2057400"/>
            <a:ext cx="6442745" cy="3943350"/>
          </a:xfrm>
          <a:prstGeom prst="rect">
            <a:avLst/>
          </a:prstGeom>
        </p:spPr>
        <p:txBody>
          <a:bodyPr vert="horz" wrap="square" lIns="68580" tIns="34290" rIns="68580" bIns="34290" anchor="t">
            <a:noAutofit/>
          </a:bodyPr>
          <a:lstStyle/>
          <a:p>
            <a:pPr indent="0" fontAlgn="auto">
              <a:lnSpc>
                <a:spcPct val="150000"/>
              </a:lnSpc>
              <a:buClr>
                <a:schemeClr val="hlink"/>
              </a:buClr>
              <a:buSzPct val="75000"/>
              <a:buFont typeface="Wingdings" panose="05000000000000000000" pitchFamily="2" charset="2"/>
              <a:buNone/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  边长为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10cm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的正方体铝块，放在面积为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0.9m</a:t>
            </a:r>
            <a:r>
              <a:rPr lang="en-US" altLang="zh-CN" sz="2400" b="1" baseline="30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的桌面上，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受力面积是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_________m</a:t>
            </a:r>
            <a:r>
              <a:rPr lang="en-US" altLang="zh-CN" sz="2400" b="1" baseline="30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；若放在面积为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10cm</a:t>
            </a:r>
            <a:r>
              <a:rPr lang="en-US" altLang="zh-CN" sz="2400" b="1" baseline="30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的桌面上，受力面积是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___________m</a:t>
            </a:r>
            <a:r>
              <a:rPr lang="en-US" altLang="zh-CN" sz="2400" b="1" baseline="30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。</a:t>
            </a:r>
          </a:p>
        </p:txBody>
      </p:sp>
      <p:graphicFrame>
        <p:nvGraphicFramePr>
          <p:cNvPr id="22534" name="Object 28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8388350" y="2705100"/>
          <a:ext cx="755650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1" r:id="rId5" imgW="241300" imgH="342900" progId="Equation.3">
                  <p:embed/>
                </p:oleObj>
              </mc:Choice>
              <mc:Fallback>
                <p:oleObj r:id="rId5" imgW="241300" imgH="342900" progId="Equation.3">
                  <p:embed/>
                  <p:pic>
                    <p:nvPicPr>
                      <p:cNvPr id="0" name="图片 3082"/>
                      <p:cNvPicPr/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>
                      <a:xfrm>
                        <a:off x="8388350" y="2705100"/>
                        <a:ext cx="755650" cy="1073150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32" name="Text Box 40"/>
          <p:cNvSpPr txBox="1"/>
          <p:nvPr/>
        </p:nvSpPr>
        <p:spPr>
          <a:xfrm>
            <a:off x="7433072" y="4637935"/>
            <a:ext cx="32385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solidFill>
                  <a:srgbClr val="FF0066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S</a:t>
            </a:r>
          </a:p>
        </p:txBody>
      </p:sp>
      <p:pic>
        <p:nvPicPr>
          <p:cNvPr id="33835" name="Picture 43"/>
          <p:cNvPicPr>
            <a:picLocks noChangeAspect="1"/>
          </p:cNvPicPr>
          <p:nvPr/>
        </p:nvPicPr>
        <p:blipFill>
          <a:blip r:embed="rId7"/>
          <a:srcRect l="14633" r="16826"/>
          <a:stretch>
            <a:fillRect/>
          </a:stretch>
        </p:blipFill>
        <p:spPr>
          <a:xfrm>
            <a:off x="7525703" y="1614937"/>
            <a:ext cx="684848" cy="842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836" name="Text Box 44"/>
          <p:cNvSpPr txBox="1"/>
          <p:nvPr/>
        </p:nvSpPr>
        <p:spPr>
          <a:xfrm>
            <a:off x="7568804" y="2446470"/>
            <a:ext cx="32385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solidFill>
                  <a:srgbClr val="FF0066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33828" name="Line 36"/>
          <p:cNvSpPr/>
          <p:nvPr/>
        </p:nvSpPr>
        <p:spPr>
          <a:xfrm flipV="1">
            <a:off x="7083266" y="2585059"/>
            <a:ext cx="513160" cy="432197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3826" name="Line 34"/>
          <p:cNvSpPr/>
          <p:nvPr/>
        </p:nvSpPr>
        <p:spPr>
          <a:xfrm>
            <a:off x="6553200" y="3017017"/>
            <a:ext cx="676751" cy="476"/>
          </a:xfrm>
          <a:prstGeom prst="line">
            <a:avLst/>
          </a:prstGeom>
          <a:ln w="12700" cap="flat" cmpd="sng">
            <a:solidFill>
              <a:srgbClr val="FF0066"/>
            </a:solidFill>
            <a:prstDash val="solid"/>
            <a:headEnd type="none" w="med" len="med"/>
            <a:tailEnd type="none" w="med" len="med"/>
          </a:ln>
        </p:spPr>
      </p:sp>
      <p:pic>
        <p:nvPicPr>
          <p:cNvPr id="33838" name="Picture 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4681" y="3894985"/>
            <a:ext cx="1026319" cy="842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830" name="Line 38"/>
          <p:cNvSpPr/>
          <p:nvPr/>
        </p:nvSpPr>
        <p:spPr>
          <a:xfrm flipV="1">
            <a:off x="6650831" y="4877250"/>
            <a:ext cx="782479" cy="313373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3827" name="Line 35"/>
          <p:cNvSpPr/>
          <p:nvPr/>
        </p:nvSpPr>
        <p:spPr>
          <a:xfrm>
            <a:off x="6371749" y="5190622"/>
            <a:ext cx="262890" cy="953"/>
          </a:xfrm>
          <a:prstGeom prst="line">
            <a:avLst/>
          </a:prstGeom>
          <a:ln w="12700" cap="flat" cmpd="sng">
            <a:solidFill>
              <a:srgbClr val="FF0066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" name="文本框 1"/>
          <p:cNvSpPr txBox="1"/>
          <p:nvPr/>
        </p:nvSpPr>
        <p:spPr>
          <a:xfrm>
            <a:off x="4418723" y="2676657"/>
            <a:ext cx="65532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10</a:t>
            </a:r>
            <a:r>
              <a:rPr lang="en-US" altLang="zh-CN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-2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834778" y="3814146"/>
            <a:ext cx="65532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10</a:t>
            </a:r>
            <a:r>
              <a:rPr lang="en-US" altLang="zh-CN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-3</a:t>
            </a:r>
          </a:p>
        </p:txBody>
      </p:sp>
      <p:grpSp>
        <p:nvGrpSpPr>
          <p:cNvPr id="38" name="组合 37"/>
          <p:cNvGrpSpPr/>
          <p:nvPr/>
        </p:nvGrpSpPr>
        <p:grpSpPr>
          <a:xfrm>
            <a:off x="2396023" y="1334972"/>
            <a:ext cx="3958508" cy="495548"/>
            <a:chOff x="2506980" y="579256"/>
            <a:chExt cx="3958508" cy="495548"/>
          </a:xfrm>
        </p:grpSpPr>
        <p:pic>
          <p:nvPicPr>
            <p:cNvPr id="39" name="Picture 3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矩形 39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正确理解受力面积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3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path" presetSubtype="0" accel="50000" decel="50000" fill="hold" nodeType="clickPar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7969 0.110279 L 0.120521 -0.137962 " pathEditMode="relative" rAng="0" ptsTypes="">
                                      <p:cBhvr>
                                        <p:cTn id="16" dur="2000" spd="-100000" fill="hold"/>
                                        <p:tgtEl>
                                          <p:spTgt spid="338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00" y="1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3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3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3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3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3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7726 0.088973 L 0.136374 -0.241427 " pathEditMode="relative" rAng="0" ptsTypes="AA">
                                      <p:cBhvr>
                                        <p:cTn id="43" dur="2000" spd="-100000" fill="hold"/>
                                        <p:tgtEl>
                                          <p:spTgt spid="338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0" y="16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3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3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3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32" grpId="0"/>
      <p:bldP spid="33836" grpId="0"/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9091" y="1606841"/>
            <a:ext cx="8445818" cy="9772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fontAlgn="base">
              <a:lnSpc>
                <a:spcPct val="120000"/>
              </a:lnSpc>
            </a:pPr>
            <a:r>
              <a:rPr lang="zh-CN" altLang="en-US" sz="2400" b="1" strike="noStrike" noProof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例：</a:t>
            </a:r>
            <a:r>
              <a:rPr lang="zh-CN" altLang="en-US" sz="2400" b="1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水平桌面上放一本书，书所受的重力为</a:t>
            </a:r>
            <a:r>
              <a:rPr lang="en-US" altLang="zh-CN" sz="2400" b="1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3N</a:t>
            </a:r>
            <a:r>
              <a:rPr lang="zh-CN" altLang="en-US" sz="2400" b="1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，与桌面的接触面积为</a:t>
            </a:r>
            <a:r>
              <a:rPr lang="en-US" altLang="zh-CN" sz="2400" b="1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5×10</a:t>
            </a:r>
            <a:r>
              <a:rPr lang="en-US" altLang="zh-CN" sz="2400" b="1" strike="noStrike" baseline="30000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-2</a:t>
            </a:r>
            <a:r>
              <a:rPr lang="en-US" altLang="zh-CN" sz="2400" b="1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m</a:t>
            </a:r>
            <a:r>
              <a:rPr lang="en-US" altLang="zh-CN" sz="2400" b="1" strike="noStrike" baseline="30000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，计算书对桌面的压强。</a:t>
            </a:r>
          </a:p>
        </p:txBody>
      </p:sp>
      <p:sp>
        <p:nvSpPr>
          <p:cNvPr id="3079" name="TextBox 3"/>
          <p:cNvSpPr txBox="1"/>
          <p:nvPr/>
        </p:nvSpPr>
        <p:spPr>
          <a:xfrm>
            <a:off x="1951435" y="3210613"/>
            <a:ext cx="917972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4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即：</a:t>
            </a:r>
          </a:p>
        </p:txBody>
      </p:sp>
      <p:sp>
        <p:nvSpPr>
          <p:cNvPr id="3080" name="TextBox 4"/>
          <p:cNvSpPr txBox="1"/>
          <p:nvPr/>
        </p:nvSpPr>
        <p:spPr>
          <a:xfrm>
            <a:off x="528638" y="2722219"/>
            <a:ext cx="6730841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解：</a:t>
            </a:r>
            <a:r>
              <a:rPr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</a:rPr>
              <a:t>书对水平桌面的压力等于它的重力，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15828" y="3210613"/>
            <a:ext cx="165354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b="1" i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＝</a:t>
            </a:r>
            <a:r>
              <a:rPr lang="en-US" altLang="zh-CN" sz="2400" b="1" i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G</a:t>
            </a:r>
            <a:r>
              <a:rPr lang="zh-CN" altLang="en-US" sz="24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＝</a:t>
            </a:r>
            <a:r>
              <a:rPr lang="en-US" altLang="zh-CN" sz="24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3 N</a:t>
            </a:r>
            <a:endParaRPr lang="zh-CN" altLang="en-US" sz="2400" b="1" dirty="0"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62063" y="3844026"/>
            <a:ext cx="232537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桌面的受力面积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12386" y="3835932"/>
            <a:ext cx="183261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b="1" i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S</a:t>
            </a:r>
            <a:r>
              <a:rPr lang="zh-CN" altLang="en-US" sz="24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＝</a:t>
            </a:r>
            <a:r>
              <a:rPr lang="en-US" altLang="zh-CN" sz="24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5×10</a:t>
            </a:r>
            <a:r>
              <a:rPr lang="en-US" altLang="zh-CN" sz="2400" b="1" baseline="30000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-2 </a:t>
            </a:r>
            <a:r>
              <a:rPr lang="en-US" altLang="zh-CN" sz="24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m</a:t>
            </a:r>
            <a:r>
              <a:rPr lang="en-US" altLang="zh-CN" sz="2400" b="1" baseline="30000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2</a:t>
            </a:r>
            <a:endParaRPr lang="zh-CN" altLang="en-US" sz="2400" b="1" dirty="0"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7756" y="4614122"/>
            <a:ext cx="140716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所以压强</a:t>
            </a:r>
          </a:p>
        </p:txBody>
      </p:sp>
      <p:graphicFrame>
        <p:nvGraphicFramePr>
          <p:cNvPr id="3074" name="对象 3073"/>
          <p:cNvGraphicFramePr/>
          <p:nvPr/>
        </p:nvGraphicFramePr>
        <p:xfrm>
          <a:off x="2579489" y="4439100"/>
          <a:ext cx="3502819" cy="7881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6" r:id="rId3" imgW="1854200" imgH="431800" progId="Equation.DSMT4">
                  <p:embed/>
                </p:oleObj>
              </mc:Choice>
              <mc:Fallback>
                <p:oleObj r:id="rId3" imgW="1854200" imgH="431800" progId="Equation.DSMT4">
                  <p:embed/>
                  <p:pic>
                    <p:nvPicPr>
                      <p:cNvPr id="0" name="图片 307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79489" y="4439100"/>
                        <a:ext cx="3502819" cy="788194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5" name="TextBox 10"/>
          <p:cNvSpPr txBox="1"/>
          <p:nvPr/>
        </p:nvSpPr>
        <p:spPr>
          <a:xfrm>
            <a:off x="1262063" y="5253363"/>
            <a:ext cx="4320779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400" b="1" dirty="0" smtClean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答：书</a:t>
            </a:r>
            <a:r>
              <a:rPr lang="zh-CN" altLang="en-US" sz="24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对桌面的压强为</a:t>
            </a:r>
            <a:r>
              <a:rPr lang="en-US" altLang="zh-CN" sz="24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60 Pa</a:t>
            </a:r>
            <a:r>
              <a:rPr lang="zh-CN" altLang="en-US" sz="24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8" b="10014"/>
          <a:stretch>
            <a:fillRect/>
          </a:stretch>
        </p:blipFill>
        <p:spPr>
          <a:xfrm>
            <a:off x="6517299" y="3383178"/>
            <a:ext cx="2193720" cy="1461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/>
      <p:bldP spid="3080" grpId="0"/>
      <p:bldP spid="6" grpId="0"/>
      <p:bldP spid="7" grpId="0"/>
      <p:bldP spid="8" grpId="0"/>
      <p:bldP spid="9" grpId="0"/>
      <p:bldP spid="308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244090" y="1362049"/>
            <a:ext cx="4802505" cy="460534"/>
            <a:chOff x="6110" y="1096"/>
            <a:chExt cx="10084" cy="967"/>
          </a:xfrm>
        </p:grpSpPr>
        <p:grpSp>
          <p:nvGrpSpPr>
            <p:cNvPr id="3" name="组合 18"/>
            <p:cNvGrpSpPr/>
            <p:nvPr/>
          </p:nvGrpSpPr>
          <p:grpSpPr bwMode="auto">
            <a:xfrm>
              <a:off x="6110" y="1138"/>
              <a:ext cx="2862" cy="889"/>
              <a:chOff x="2212975" y="684067"/>
              <a:chExt cx="1817440" cy="565095"/>
            </a:xfrm>
          </p:grpSpPr>
          <p:sp>
            <p:nvSpPr>
              <p:cNvPr id="6" name="圆角矩形 5"/>
              <p:cNvSpPr/>
              <p:nvPr/>
            </p:nvSpPr>
            <p:spPr>
              <a:xfrm>
                <a:off x="2212975" y="684067"/>
                <a:ext cx="1817440" cy="565095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 sz="1350"/>
              </a:p>
            </p:txBody>
          </p:sp>
          <p:sp>
            <p:nvSpPr>
              <p:cNvPr id="7" name="矩形 1"/>
              <p:cNvSpPr>
                <a:spLocks noChangeArrowheads="1"/>
              </p:cNvSpPr>
              <p:nvPr/>
            </p:nvSpPr>
            <p:spPr bwMode="auto">
              <a:xfrm>
                <a:off x="2233898" y="731692"/>
                <a:ext cx="1666304" cy="515302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zh-CN" alt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知识点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3</a:t>
                </a:r>
                <a:endPara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9" name="文本框 8"/>
            <p:cNvSpPr txBox="1"/>
            <p:nvPr/>
          </p:nvSpPr>
          <p:spPr>
            <a:xfrm>
              <a:off x="9581" y="1096"/>
              <a:ext cx="6613" cy="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 b="1"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</a:lstStyle>
            <a:p>
              <a:r>
                <a:rPr lang="zh-CN" altLang="en-US" dirty="0"/>
                <a:t>怎样减小或增大压强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247094" y="1993318"/>
            <a:ext cx="2730341" cy="903921"/>
            <a:chOff x="976" y="5913"/>
            <a:chExt cx="5733" cy="1898"/>
          </a:xfrm>
        </p:grpSpPr>
        <p:sp>
          <p:nvSpPr>
            <p:cNvPr id="44034" name="文本框 15362"/>
            <p:cNvSpPr txBox="1"/>
            <p:nvPr/>
          </p:nvSpPr>
          <p:spPr>
            <a:xfrm>
              <a:off x="976" y="6377"/>
              <a:ext cx="5733" cy="96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2400" b="1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zh-CN" altLang="en-US" sz="2400" b="1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根据</a:t>
              </a:r>
              <a:r>
                <a:rPr lang="en-US" altLang="zh-CN" sz="2400" b="1" i="1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p</a:t>
              </a:r>
              <a:r>
                <a:rPr lang="en-US" altLang="zh-CN" sz="2400" b="1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=        </a:t>
              </a:r>
              <a:r>
                <a:rPr lang="zh-CN" altLang="en-US" sz="2400" b="1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可知：</a:t>
              </a:r>
            </a:p>
          </p:txBody>
        </p:sp>
        <p:grpSp>
          <p:nvGrpSpPr>
            <p:cNvPr id="44035" name="组合 15363"/>
            <p:cNvGrpSpPr/>
            <p:nvPr/>
          </p:nvGrpSpPr>
          <p:grpSpPr>
            <a:xfrm>
              <a:off x="3583" y="5913"/>
              <a:ext cx="775" cy="1898"/>
              <a:chOff x="4059" y="1153"/>
              <a:chExt cx="310" cy="759"/>
            </a:xfrm>
          </p:grpSpPr>
          <p:sp>
            <p:nvSpPr>
              <p:cNvPr id="44036" name="文本框 15364"/>
              <p:cNvSpPr txBox="1"/>
              <p:nvPr/>
            </p:nvSpPr>
            <p:spPr>
              <a:xfrm>
                <a:off x="4059" y="1153"/>
                <a:ext cx="310" cy="38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r>
                  <a:rPr lang="en-US" altLang="zh-CN" sz="2400" b="1" i="1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F</a:t>
                </a:r>
              </a:p>
            </p:txBody>
          </p:sp>
          <p:sp>
            <p:nvSpPr>
              <p:cNvPr id="44037" name="文本框 15365"/>
              <p:cNvSpPr txBox="1"/>
              <p:nvPr/>
            </p:nvSpPr>
            <p:spPr>
              <a:xfrm>
                <a:off x="4073" y="1525"/>
                <a:ext cx="270" cy="38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r>
                  <a:rPr lang="en-US" altLang="zh-CN" sz="2400" b="1" i="1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S</a:t>
                </a:r>
              </a:p>
            </p:txBody>
          </p:sp>
        </p:grpSp>
        <p:sp>
          <p:nvSpPr>
            <p:cNvPr id="44038" name="直接连接符 15366"/>
            <p:cNvSpPr/>
            <p:nvPr/>
          </p:nvSpPr>
          <p:spPr>
            <a:xfrm>
              <a:off x="3428" y="6843"/>
              <a:ext cx="908" cy="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5369" name="文本框 15368"/>
          <p:cNvSpPr txBox="1"/>
          <p:nvPr/>
        </p:nvSpPr>
        <p:spPr>
          <a:xfrm>
            <a:off x="3309232" y="5072581"/>
            <a:ext cx="385572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压力一定时、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减小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受力面积</a:t>
            </a:r>
            <a:endParaRPr lang="en-US" altLang="zh-CN" sz="2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370" name="文本框 15369"/>
          <p:cNvSpPr txBox="1"/>
          <p:nvPr/>
        </p:nvSpPr>
        <p:spPr>
          <a:xfrm>
            <a:off x="3300843" y="4215573"/>
            <a:ext cx="385572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受力面积一定时、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增大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压力</a:t>
            </a:r>
            <a:endParaRPr lang="en-US" altLang="zh-CN" sz="2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4041" name="文本框 15370"/>
          <p:cNvSpPr txBox="1"/>
          <p:nvPr/>
        </p:nvSpPr>
        <p:spPr>
          <a:xfrm>
            <a:off x="1542612" y="4555554"/>
            <a:ext cx="1407160" cy="46037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t">
            <a:spAutoFit/>
          </a:bodyPr>
          <a:lstStyle/>
          <a:p>
            <a:r>
              <a:rPr lang="zh-CN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增大压强</a:t>
            </a:r>
          </a:p>
        </p:txBody>
      </p:sp>
      <p:sp>
        <p:nvSpPr>
          <p:cNvPr id="15373" name="文本框 15372"/>
          <p:cNvSpPr txBox="1"/>
          <p:nvPr/>
        </p:nvSpPr>
        <p:spPr>
          <a:xfrm>
            <a:off x="3300843" y="3640746"/>
            <a:ext cx="385572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压力一定时、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增大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受力面积</a:t>
            </a:r>
            <a:endParaRPr lang="en-US" altLang="zh-CN" sz="2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374" name="文本框 15373"/>
          <p:cNvSpPr txBox="1"/>
          <p:nvPr/>
        </p:nvSpPr>
        <p:spPr>
          <a:xfrm>
            <a:off x="3300843" y="2742291"/>
            <a:ext cx="385572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受力面积一定时、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减小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压力</a:t>
            </a:r>
            <a:endParaRPr lang="en-US" altLang="zh-CN" sz="2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4044" name="文本框 15374"/>
          <p:cNvSpPr txBox="1"/>
          <p:nvPr/>
        </p:nvSpPr>
        <p:spPr>
          <a:xfrm>
            <a:off x="1503420" y="3203956"/>
            <a:ext cx="1407160" cy="46037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t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3333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CN" altLang="en-US" dirty="0"/>
              <a:t>减小压强</a:t>
            </a:r>
          </a:p>
        </p:txBody>
      </p:sp>
      <p:sp>
        <p:nvSpPr>
          <p:cNvPr id="15378" name="左大括号 15377"/>
          <p:cNvSpPr/>
          <p:nvPr/>
        </p:nvSpPr>
        <p:spPr>
          <a:xfrm>
            <a:off x="3102961" y="4327281"/>
            <a:ext cx="197882" cy="1009689"/>
          </a:xfrm>
          <a:prstGeom prst="leftBrace">
            <a:avLst>
              <a:gd name="adj1" fmla="val 70565"/>
              <a:gd name="adj2" fmla="val 50000"/>
            </a:avLst>
          </a:pr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 sz="24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379" name="左大括号 15378"/>
          <p:cNvSpPr/>
          <p:nvPr/>
        </p:nvSpPr>
        <p:spPr>
          <a:xfrm>
            <a:off x="3105819" y="2862575"/>
            <a:ext cx="195024" cy="1031319"/>
          </a:xfrm>
          <a:prstGeom prst="leftBrace">
            <a:avLst>
              <a:gd name="adj1" fmla="val 70565"/>
              <a:gd name="adj2" fmla="val 50000"/>
            </a:avLst>
          </a:pr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 sz="24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4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5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0" dur="5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0" dur="10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3" dur="1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9" grpId="0"/>
      <p:bldP spid="15370" grpId="0"/>
      <p:bldP spid="44041" grpId="0" bldLvl="0" animBg="1"/>
      <p:bldP spid="15373" grpId="0"/>
      <p:bldP spid="15374" grpId="0"/>
      <p:bldP spid="44044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timg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986" y="2054992"/>
            <a:ext cx="2697480" cy="1534478"/>
          </a:xfrm>
          <a:prstGeom prst="rect">
            <a:avLst/>
          </a:prstGeom>
        </p:spPr>
      </p:pic>
      <p:pic>
        <p:nvPicPr>
          <p:cNvPr id="8" name="图片 7" descr="tim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3176" y="4045241"/>
            <a:ext cx="2697956" cy="153447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/>
          <a:srcRect b="5064"/>
          <a:stretch>
            <a:fillRect/>
          </a:stretch>
        </p:blipFill>
        <p:spPr>
          <a:xfrm>
            <a:off x="189547" y="2054992"/>
            <a:ext cx="2841363" cy="1534954"/>
          </a:xfrm>
          <a:prstGeom prst="rect">
            <a:avLst/>
          </a:prstGeom>
        </p:spPr>
      </p:pic>
      <p:pic>
        <p:nvPicPr>
          <p:cNvPr id="22" name="图片 21" descr="55eebc77be0c421db226432b6283c2f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073" y="4072864"/>
            <a:ext cx="2697004" cy="1534954"/>
          </a:xfrm>
          <a:prstGeom prst="rect">
            <a:avLst/>
          </a:prstGeom>
        </p:spPr>
      </p:pic>
      <p:pic>
        <p:nvPicPr>
          <p:cNvPr id="23" name="图片 22" descr="u=1165525227,707541520&amp;fm=26&amp;gp=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3653" y="2055945"/>
            <a:ext cx="2697480" cy="1534001"/>
          </a:xfrm>
          <a:prstGeom prst="rect">
            <a:avLst/>
          </a:prstGeom>
        </p:spPr>
      </p:pic>
      <p:graphicFrame>
        <p:nvGraphicFramePr>
          <p:cNvPr id="24" name="对象 23"/>
          <p:cNvGraphicFramePr/>
          <p:nvPr/>
        </p:nvGraphicFramePr>
        <p:xfrm>
          <a:off x="3306604" y="4074292"/>
          <a:ext cx="2709863" cy="14758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5" r:id="rId8" imgW="7048500" imgH="4610100" progId="Paint.Picture">
                  <p:embed/>
                </p:oleObj>
              </mc:Choice>
              <mc:Fallback>
                <p:oleObj r:id="rId8" imgW="7048500" imgH="4610100" progId="Paint.Picture">
                  <p:embed/>
                  <p:pic>
                    <p:nvPicPr>
                      <p:cNvPr id="0" name="图片 2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306604" y="4074292"/>
                        <a:ext cx="2709863" cy="14758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92" name="矩形 46091"/>
          <p:cNvSpPr/>
          <p:nvPr/>
        </p:nvSpPr>
        <p:spPr>
          <a:xfrm>
            <a:off x="690085" y="3589470"/>
            <a:ext cx="7799573" cy="568643"/>
          </a:xfrm>
          <a:prstGeom prst="rect">
            <a:avLst/>
          </a:prstGeom>
        </p:spPr>
        <p:txBody>
          <a:bodyPr wrap="none" fromWordArt="1">
            <a:normAutofit/>
          </a:bodyPr>
          <a:lstStyle/>
          <a:p>
            <a:pPr algn="ctr"/>
            <a:r>
              <a:rPr lang="zh-CN" altLang="en-US" sz="2700" b="1" dirty="0">
                <a:latin typeface="华文琥珀" charset="0"/>
                <a:ea typeface="宋体" panose="02010600030101010101" pitchFamily="2" charset="-122"/>
              </a:rPr>
              <a:t>通常情况下，通过</a:t>
            </a:r>
            <a:r>
              <a:rPr lang="zh-CN" altLang="en-US" sz="2700" b="1" dirty="0">
                <a:solidFill>
                  <a:srgbClr val="C00000"/>
                </a:solidFill>
                <a:latin typeface="华文琥珀" charset="0"/>
                <a:ea typeface="宋体" panose="02010600030101010101" pitchFamily="2" charset="-122"/>
              </a:rPr>
              <a:t>增大受力面积</a:t>
            </a:r>
            <a:r>
              <a:rPr lang="zh-CN" altLang="en-US" sz="2700" b="1" dirty="0">
                <a:latin typeface="华文琥珀" charset="0"/>
                <a:ea typeface="宋体" panose="02010600030101010101" pitchFamily="2" charset="-122"/>
              </a:rPr>
              <a:t>方法来减小压强。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469708" y="2054992"/>
            <a:ext cx="1417320" cy="4603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 dirty="0"/>
              <a:t>铁轨枕木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599146" y="2054991"/>
            <a:ext cx="1417320" cy="4603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骆驼脚掌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207380" y="2054990"/>
            <a:ext cx="827405" cy="4603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 dirty="0"/>
              <a:t>沙发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155859" y="5243406"/>
            <a:ext cx="1731169" cy="4603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 dirty="0"/>
              <a:t>大型平板车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811296" y="5147443"/>
            <a:ext cx="1417320" cy="4603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 dirty="0"/>
              <a:t>书包背带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617465" y="5089816"/>
            <a:ext cx="1417320" cy="4603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 dirty="0"/>
              <a:t>坦克履带</a:t>
            </a:r>
          </a:p>
        </p:txBody>
      </p:sp>
      <p:grpSp>
        <p:nvGrpSpPr>
          <p:cNvPr id="38" name="组合 37"/>
          <p:cNvGrpSpPr/>
          <p:nvPr/>
        </p:nvGrpSpPr>
        <p:grpSpPr>
          <a:xfrm>
            <a:off x="2404913" y="1416887"/>
            <a:ext cx="3958508" cy="495548"/>
            <a:chOff x="2506980" y="579256"/>
            <a:chExt cx="3958508" cy="495548"/>
          </a:xfrm>
        </p:grpSpPr>
        <p:pic>
          <p:nvPicPr>
            <p:cNvPr id="39" name="Picture 3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矩形 39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减小压强的实例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Par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6" grpId="0" bldLvl="0" animBg="1"/>
      <p:bldP spid="7" grpId="0" bldLvl="0" animBg="1"/>
      <p:bldP spid="9" grpId="0" bldLvl="0" animBg="1"/>
      <p:bldP spid="12" grpId="0" bldLvl="0" animBg="1"/>
      <p:bldP spid="13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timg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81" y="1870684"/>
            <a:ext cx="2748439" cy="1546860"/>
          </a:xfrm>
          <a:prstGeom prst="rect">
            <a:avLst/>
          </a:prstGeom>
        </p:spPr>
      </p:pic>
      <p:pic>
        <p:nvPicPr>
          <p:cNvPr id="7" name="图片 6" descr="timg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756" y="1860206"/>
            <a:ext cx="2747963" cy="1568768"/>
          </a:xfrm>
          <a:prstGeom prst="rect">
            <a:avLst/>
          </a:prstGeom>
        </p:spPr>
      </p:pic>
      <p:pic>
        <p:nvPicPr>
          <p:cNvPr id="16" name="图片 15" descr="timg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9434" y="1870684"/>
            <a:ext cx="2748915" cy="1547336"/>
          </a:xfrm>
          <a:prstGeom prst="rect">
            <a:avLst/>
          </a:prstGeom>
        </p:spPr>
      </p:pic>
      <p:pic>
        <p:nvPicPr>
          <p:cNvPr id="2" name="图片 1" descr="006czwvyzy78twdoFZEe2&amp;69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8958" y="3950944"/>
            <a:ext cx="2749391" cy="1545431"/>
          </a:xfrm>
          <a:prstGeom prst="rect">
            <a:avLst/>
          </a:prstGeom>
        </p:spPr>
      </p:pic>
      <p:pic>
        <p:nvPicPr>
          <p:cNvPr id="4" name="图片 3" descr="aac56f74jw1etavit51apg208w040n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129" y="3950944"/>
            <a:ext cx="2749391" cy="1545431"/>
          </a:xfrm>
          <a:prstGeom prst="rect">
            <a:avLst/>
          </a:prstGeom>
        </p:spPr>
      </p:pic>
      <p:pic>
        <p:nvPicPr>
          <p:cNvPr id="3" name="图片 2" descr="15301037763807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0756" y="3950944"/>
            <a:ext cx="2748439" cy="160543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00200" y="2949355"/>
            <a:ext cx="1417320" cy="4603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用刀切菜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687253" y="2935724"/>
            <a:ext cx="1151096" cy="4603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/>
              <a:t>磨菜刀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562374" y="2949468"/>
            <a:ext cx="1236821" cy="4603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 dirty="0"/>
              <a:t>破窗锤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600200" y="5035998"/>
            <a:ext cx="1417320" cy="4603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/>
              <a:t>啄木鸟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427613" y="5035999"/>
            <a:ext cx="1417320" cy="4603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 dirty="0"/>
              <a:t>老虎牙齿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7403189" y="5036000"/>
            <a:ext cx="1417320" cy="4603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 dirty="0"/>
              <a:t>电锤破石</a:t>
            </a:r>
          </a:p>
        </p:txBody>
      </p:sp>
      <p:sp>
        <p:nvSpPr>
          <p:cNvPr id="46092" name="矩形 46091"/>
          <p:cNvSpPr/>
          <p:nvPr/>
        </p:nvSpPr>
        <p:spPr>
          <a:xfrm>
            <a:off x="696278" y="3415857"/>
            <a:ext cx="7734658" cy="568643"/>
          </a:xfrm>
          <a:prstGeom prst="rect">
            <a:avLst/>
          </a:prstGeom>
        </p:spPr>
        <p:txBody>
          <a:bodyPr wrap="none" fromWordArt="1">
            <a:normAutofit/>
          </a:bodyPr>
          <a:lstStyle/>
          <a:p>
            <a:pPr algn="ctr"/>
            <a:r>
              <a:rPr lang="zh-CN" altLang="en-US" sz="2700" b="1" dirty="0">
                <a:latin typeface="华文琥珀" charset="0"/>
                <a:ea typeface="宋体" panose="02010600030101010101" pitchFamily="2" charset="-122"/>
              </a:rPr>
              <a:t>通常情况下，通过</a:t>
            </a:r>
            <a:r>
              <a:rPr lang="zh-CN" altLang="en-US" sz="2700" b="1" dirty="0">
                <a:solidFill>
                  <a:srgbClr val="C00000"/>
                </a:solidFill>
                <a:latin typeface="华文琥珀" charset="0"/>
                <a:ea typeface="宋体" panose="02010600030101010101" pitchFamily="2" charset="-122"/>
              </a:rPr>
              <a:t>减小受力面积</a:t>
            </a:r>
            <a:r>
              <a:rPr lang="zh-CN" altLang="en-US" sz="2700" b="1" dirty="0">
                <a:latin typeface="华文琥珀" charset="0"/>
                <a:ea typeface="宋体" panose="02010600030101010101" pitchFamily="2" charset="-122"/>
              </a:rPr>
              <a:t>方法来增大压强。</a:t>
            </a:r>
          </a:p>
        </p:txBody>
      </p:sp>
      <p:grpSp>
        <p:nvGrpSpPr>
          <p:cNvPr id="38" name="组合 37"/>
          <p:cNvGrpSpPr/>
          <p:nvPr/>
        </p:nvGrpSpPr>
        <p:grpSpPr>
          <a:xfrm>
            <a:off x="2404913" y="1291052"/>
            <a:ext cx="3958508" cy="495548"/>
            <a:chOff x="2506980" y="579256"/>
            <a:chExt cx="3958508" cy="495548"/>
          </a:xfrm>
        </p:grpSpPr>
        <p:pic>
          <p:nvPicPr>
            <p:cNvPr id="39" name="Picture 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矩形 39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增大压强的实例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86861" y="1409674"/>
            <a:ext cx="8698230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仔细观察挖掘机，它的结构应用了许多物理知识，其中哪些地方应用了压强知识？试列举出来。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（1）增大压强的地方：</a:t>
            </a:r>
            <a:endParaRPr lang="en-US" altLang="zh-CN" sz="24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______________________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；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（2）减小压强的地方：</a:t>
            </a:r>
            <a:endParaRPr lang="en-US" altLang="zh-CN" sz="24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______________________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269553" y="3088753"/>
            <a:ext cx="201549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挖斗前端很尖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269553" y="4204488"/>
            <a:ext cx="1905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履带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很宽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743" y="2071435"/>
            <a:ext cx="3954790" cy="329038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5955506" y="1965695"/>
            <a:ext cx="2543175" cy="1228725"/>
            <a:chOff x="5968" y="2706"/>
            <a:chExt cx="5340" cy="2580"/>
          </a:xfrm>
        </p:grpSpPr>
        <p:grpSp>
          <p:nvGrpSpPr>
            <p:cNvPr id="5" name="组合 4"/>
            <p:cNvGrpSpPr/>
            <p:nvPr/>
          </p:nvGrpSpPr>
          <p:grpSpPr>
            <a:xfrm>
              <a:off x="5968" y="2706"/>
              <a:ext cx="5340" cy="2414"/>
              <a:chOff x="5941" y="1306"/>
              <a:chExt cx="5340" cy="2414"/>
            </a:xfrm>
          </p:grpSpPr>
          <p:sp>
            <p:nvSpPr>
              <p:cNvPr id="3" name="平行四边形 2"/>
              <p:cNvSpPr/>
              <p:nvPr/>
            </p:nvSpPr>
            <p:spPr>
              <a:xfrm>
                <a:off x="5941" y="1940"/>
                <a:ext cx="5340" cy="1780"/>
              </a:xfrm>
              <a:prstGeom prst="parallelogram">
                <a:avLst>
                  <a:gd name="adj" fmla="val 4198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" name="立方体 22531"/>
              <p:cNvSpPr/>
              <p:nvPr/>
            </p:nvSpPr>
            <p:spPr>
              <a:xfrm rot="-10799949" flipV="1">
                <a:off x="8170" y="1306"/>
                <a:ext cx="1180" cy="1821"/>
              </a:xfrm>
              <a:prstGeom prst="cube">
                <a:avLst>
                  <a:gd name="adj" fmla="val 14049"/>
                </a:avLst>
              </a:prstGeom>
              <a:solidFill>
                <a:srgbClr val="808080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altLang="zh-CN" sz="2400" i="1">
                    <a:solidFill>
                      <a:prstClr val="white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ρ </a:t>
                </a:r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9538" y="3249"/>
              <a:ext cx="580" cy="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9377" y="2890"/>
              <a:ext cx="640" cy="0"/>
            </a:xfrm>
            <a:prstGeom prst="lin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9377" y="4527"/>
              <a:ext cx="640" cy="0"/>
            </a:xfrm>
            <a:prstGeom prst="lin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箭头连接符 10"/>
            <p:cNvCxnSpPr/>
            <p:nvPr/>
          </p:nvCxnSpPr>
          <p:spPr>
            <a:xfrm flipH="1">
              <a:off x="9888" y="2911"/>
              <a:ext cx="4" cy="583"/>
            </a:xfrm>
            <a:prstGeom prst="straightConnector1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箭头连接符 11"/>
            <p:cNvCxnSpPr/>
            <p:nvPr/>
          </p:nvCxnSpPr>
          <p:spPr>
            <a:xfrm flipV="1">
              <a:off x="9888" y="3987"/>
              <a:ext cx="0" cy="540"/>
            </a:xfrm>
            <a:prstGeom prst="straightConnector1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本框 19"/>
            <p:cNvSpPr txBox="1"/>
            <p:nvPr/>
          </p:nvSpPr>
          <p:spPr>
            <a:xfrm>
              <a:off x="8497" y="4319"/>
              <a:ext cx="580" cy="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</a:p>
          </p:txBody>
        </p:sp>
      </p:grpSp>
      <p:graphicFrame>
        <p:nvGraphicFramePr>
          <p:cNvPr id="21" name="对象 20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808288" y="3636963"/>
          <a:ext cx="3028950" cy="871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8" name="Equation" r:id="rId3" imgW="53340000" imgH="14630400" progId="Equation.DSMT4">
                  <p:embed/>
                </p:oleObj>
              </mc:Choice>
              <mc:Fallback>
                <p:oleObj name="Equation" r:id="rId3" imgW="53340000" imgH="14630400" progId="Equation.DSMT4">
                  <p:embed/>
                  <p:pic>
                    <p:nvPicPr>
                      <p:cNvPr id="0" name="图片 1844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08288" y="3636963"/>
                        <a:ext cx="3028950" cy="871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文本框 21"/>
          <p:cNvSpPr txBox="1"/>
          <p:nvPr/>
        </p:nvSpPr>
        <p:spPr>
          <a:xfrm>
            <a:off x="868846" y="1934622"/>
            <a:ext cx="37433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物块对水平面的压力：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1784508" y="2524448"/>
            <a:ext cx="37433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mg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ρVg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ρShg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856433" y="3176235"/>
            <a:ext cx="316277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物块对水平面的压强：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226782" y="4659988"/>
            <a:ext cx="8422268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     柱形物块对水平面的压强大小只与物块的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密度和高度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有关，与物块的质量、底面积等因素无关。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2404913" y="1291052"/>
            <a:ext cx="3958508" cy="495548"/>
            <a:chOff x="2506980" y="579256"/>
            <a:chExt cx="3958508" cy="495548"/>
          </a:xfrm>
        </p:grpSpPr>
        <p:pic>
          <p:nvPicPr>
            <p:cNvPr id="19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矩形 26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柱形物体对水平面的压强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2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280" y="1938849"/>
            <a:ext cx="9044940" cy="38766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4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（2018•武汉）如图所示，在“探究影响压力作用效果的因素”的实验中，下列说法正确的是（　　）</a:t>
            </a:r>
          </a:p>
          <a:p>
            <a:pPr>
              <a:lnSpc>
                <a:spcPct val="114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①甲、乙两次实验中，小桌对海绵压力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的大小相等</a:t>
            </a:r>
          </a:p>
          <a:p>
            <a:pPr>
              <a:lnSpc>
                <a:spcPct val="114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②甲图中小桌对海绵压力作用的效果比乙图中的明显</a:t>
            </a:r>
          </a:p>
          <a:p>
            <a:pPr>
              <a:lnSpc>
                <a:spcPct val="114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③甲、乙两次实验，说明压力作用的效果跟压力的大小有关</a:t>
            </a:r>
          </a:p>
          <a:p>
            <a:pPr>
              <a:lnSpc>
                <a:spcPct val="114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④为了完成整个实验，可以将乙图中的砝码取下来，并将看到的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实验现象和甲图中的对比</a:t>
            </a:r>
          </a:p>
          <a:p>
            <a:pPr>
              <a:lnSpc>
                <a:spcPct val="114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A．①②             B．①②④             C．①③④         D．②③④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591343" y="2356755"/>
            <a:ext cx="3333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</a:t>
            </a:r>
          </a:p>
        </p:txBody>
      </p:sp>
      <p:pic>
        <p:nvPicPr>
          <p:cNvPr id="4" name="图片 3" descr="94c30571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855" y="2303108"/>
            <a:ext cx="2066925" cy="1128713"/>
          </a:xfrm>
          <a:prstGeom prst="rect">
            <a:avLst/>
          </a:prstGeom>
        </p:spPr>
      </p:pic>
      <p:grpSp>
        <p:nvGrpSpPr>
          <p:cNvPr id="15" name="组合 3"/>
          <p:cNvGrpSpPr/>
          <p:nvPr/>
        </p:nvGrpSpPr>
        <p:grpSpPr bwMode="auto">
          <a:xfrm>
            <a:off x="3371850" y="1392029"/>
            <a:ext cx="1879997" cy="474345"/>
            <a:chOff x="497257" y="753279"/>
            <a:chExt cx="1881032" cy="475146"/>
          </a:xfrm>
        </p:grpSpPr>
        <p:grpSp>
          <p:nvGrpSpPr>
            <p:cNvPr id="16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25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6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8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7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92279" y="1475762"/>
            <a:ext cx="8959442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    我们都知道铁钉的钉尖</a:t>
            </a:r>
            <a:endParaRPr lang="en-US" altLang="zh-CN" sz="24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是比较尖锐的,你能想象到人</a:t>
            </a:r>
            <a:endParaRPr lang="en-US" altLang="zh-CN" sz="24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的身体躺在布满铁钉且钉尖</a:t>
            </a:r>
            <a:endParaRPr lang="en-US" altLang="zh-CN" sz="24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向上的钉床上会是怎样的一种</a:t>
            </a:r>
            <a:endParaRPr lang="en-US" altLang="zh-CN" sz="24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情形吗? </a:t>
            </a:r>
            <a:endParaRPr lang="en-US" altLang="zh-CN" sz="24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人能平安无事地躺在钉床</a:t>
            </a:r>
            <a:endParaRPr lang="en-US" altLang="zh-CN" sz="24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上，这里面包</a:t>
            </a:r>
            <a:r>
              <a:rPr lang="zh-CN" altLang="en-US" sz="2400" b="1" dirty="0" smtClean="0">
                <a:latin typeface="楷体" panose="02010609060101010101" charset="-122"/>
                <a:ea typeface="楷体" panose="02010609060101010101" charset="-122"/>
              </a:rPr>
              <a:t>含哪种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神秘的科学知识呢?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079" y="1687759"/>
            <a:ext cx="4732895" cy="3171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099" y="1848415"/>
            <a:ext cx="8991600" cy="230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（吉林中考）国家制定载货车辆对地面的压强控制在7×l0</a:t>
            </a:r>
            <a:r>
              <a:rPr lang="zh-CN" altLang="en-US" sz="2400" b="1" baseline="30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5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Pa以内。一辆在水平路面行驶的四轮货车，车与货物总质量是1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2t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，每个车轮与地面接触面积是0.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03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m</a:t>
            </a:r>
            <a:r>
              <a:rPr lang="zh-CN" altLang="en-US" sz="2400" b="1" baseline="30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。求：</a:t>
            </a:r>
          </a:p>
          <a:p>
            <a:pPr>
              <a:lnSpc>
                <a:spcPct val="12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（1）货车对路面的压力是多少？</a:t>
            </a:r>
          </a:p>
          <a:p>
            <a:pPr>
              <a:lnSpc>
                <a:spcPct val="12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（2）货车对路面的压强是多少？是否超过标准？（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g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取10N/kg）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8098" y="4156741"/>
            <a:ext cx="9099233" cy="1478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解：</a:t>
            </a:r>
            <a:r>
              <a:rPr lang="zh-CN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（1）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货车对路面的压力：</a:t>
            </a:r>
            <a:r>
              <a:rPr lang="zh-CN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=</a:t>
            </a:r>
            <a:r>
              <a:rPr lang="zh-CN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G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=1.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×l0</a:t>
            </a:r>
            <a:r>
              <a:rPr lang="zh-CN" alt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kg×10N/kg=1.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×l0</a:t>
            </a:r>
            <a:r>
              <a:rPr lang="zh-CN" alt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5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N；</a:t>
            </a:r>
          </a:p>
          <a:p>
            <a:pPr>
              <a:lnSpc>
                <a:spcPct val="110000"/>
              </a:lnSpc>
            </a:pPr>
            <a:endParaRPr lang="en-US" altLang="zh-CN" sz="1000" b="1" dirty="0">
              <a:solidFill>
                <a:srgbClr val="FF0000"/>
              </a:solidFill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zh-CN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（2）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货车对路面的压强：</a:t>
            </a:r>
            <a:r>
              <a:rPr lang="zh-CN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p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=                           =1×10</a:t>
            </a:r>
            <a:r>
              <a:rPr lang="zh-CN" alt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6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Pa＞7×10</a:t>
            </a:r>
            <a:r>
              <a:rPr lang="zh-CN" alt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5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Pa，</a:t>
            </a:r>
          </a:p>
          <a:p>
            <a:pPr>
              <a:lnSpc>
                <a:spcPct val="11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所以超过标准。</a:t>
            </a:r>
          </a:p>
        </p:txBody>
      </p:sp>
      <p:graphicFrame>
        <p:nvGraphicFramePr>
          <p:cNvPr id="4" name="对象 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883342" y="4490592"/>
          <a:ext cx="2005965" cy="8277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6" r:id="rId5" imgW="1016000" imgH="419100" progId="Equation.KSEE3">
                  <p:embed/>
                </p:oleObj>
              </mc:Choice>
              <mc:Fallback>
                <p:oleObj r:id="rId5" imgW="1016000" imgH="419100" progId="Equation.KSEE3">
                  <p:embed/>
                  <p:pic>
                    <p:nvPicPr>
                      <p:cNvPr id="0" name="图片 2049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83342" y="4490592"/>
                        <a:ext cx="2005965" cy="8277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组合 3"/>
          <p:cNvGrpSpPr/>
          <p:nvPr/>
        </p:nvGrpSpPr>
        <p:grpSpPr bwMode="auto">
          <a:xfrm>
            <a:off x="3371850" y="1366862"/>
            <a:ext cx="1879997" cy="474345"/>
            <a:chOff x="497257" y="753279"/>
            <a:chExt cx="1881032" cy="475146"/>
          </a:xfrm>
        </p:grpSpPr>
        <p:grpSp>
          <p:nvGrpSpPr>
            <p:cNvPr id="14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16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7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0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2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5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</p:spTree>
    <p:custDataLst>
      <p:tags r:id="rId2"/>
    </p:custData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68536" y="1860332"/>
            <a:ext cx="882015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（201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9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•枣庄）如图所示的四种动物器官，具有减小压强功能的是 （　　）</a:t>
            </a:r>
          </a:p>
          <a:p>
            <a:pPr>
              <a:lnSpc>
                <a:spcPct val="150000"/>
              </a:lnSpc>
            </a:pPr>
            <a:endParaRPr lang="zh-CN" altLang="en-US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zh-CN" altLang="en-US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zh-CN" altLang="en-US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A．啄木鸟的喙 B．骆驼的脚掌 C．鳄鱼的牙齿 D．蚊子的口器 </a:t>
            </a:r>
          </a:p>
        </p:txBody>
      </p:sp>
      <p:pic>
        <p:nvPicPr>
          <p:cNvPr id="3" name="图片 2" descr="db08966a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039" y="3043068"/>
            <a:ext cx="1106329" cy="1404461"/>
          </a:xfrm>
          <a:prstGeom prst="rect">
            <a:avLst/>
          </a:prstGeom>
        </p:spPr>
      </p:pic>
      <p:pic>
        <p:nvPicPr>
          <p:cNvPr id="4" name="图片 3" descr="2432b49e[1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6109" y="3098313"/>
            <a:ext cx="2002631" cy="1349216"/>
          </a:xfrm>
          <a:prstGeom prst="rect">
            <a:avLst/>
          </a:prstGeom>
        </p:spPr>
      </p:pic>
      <p:pic>
        <p:nvPicPr>
          <p:cNvPr id="5" name="图片 4" descr="d431ef2d[1]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8030" y="3064757"/>
            <a:ext cx="1960721" cy="1404461"/>
          </a:xfrm>
          <a:prstGeom prst="rect">
            <a:avLst/>
          </a:prstGeom>
        </p:spPr>
      </p:pic>
      <p:pic>
        <p:nvPicPr>
          <p:cNvPr id="6" name="图片 5" descr="e0d25277[1]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6653" y="3064757"/>
            <a:ext cx="1918811" cy="133492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459438" y="2574489"/>
            <a:ext cx="38671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  <a:sym typeface="+mn-ea"/>
              </a:rPr>
              <a:t>B</a:t>
            </a:r>
          </a:p>
        </p:txBody>
      </p:sp>
      <p:grpSp>
        <p:nvGrpSpPr>
          <p:cNvPr id="26" name="组合 3"/>
          <p:cNvGrpSpPr/>
          <p:nvPr/>
        </p:nvGrpSpPr>
        <p:grpSpPr bwMode="auto">
          <a:xfrm>
            <a:off x="3371850" y="1366862"/>
            <a:ext cx="1879997" cy="474345"/>
            <a:chOff x="497257" y="753279"/>
            <a:chExt cx="1881032" cy="475146"/>
          </a:xfrm>
        </p:grpSpPr>
        <p:grpSp>
          <p:nvGrpSpPr>
            <p:cNvPr id="31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33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4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5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6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32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186" y="2000262"/>
            <a:ext cx="9048750" cy="3448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3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（2019•黄石）如图所示，有三个实心圆柱体甲、乙、丙，放在水平地面上，其中甲、乙高度相同，乙、丙的底面积相同，三者对地面的压强相等，下列判断正确的是 （　　）</a:t>
            </a:r>
          </a:p>
          <a:p>
            <a:pPr fontAlgn="auto">
              <a:lnSpc>
                <a:spcPct val="13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A．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ρ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甲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ρ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乙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＞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ρ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丙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  </a:t>
            </a:r>
          </a:p>
          <a:p>
            <a:pPr fontAlgn="auto">
              <a:lnSpc>
                <a:spcPct val="13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B．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ρ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甲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ρ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乙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ρ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丙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</a:p>
          <a:p>
            <a:pPr fontAlgn="auto">
              <a:lnSpc>
                <a:spcPct val="13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C．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m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甲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m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乙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m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丙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</a:t>
            </a:r>
          </a:p>
          <a:p>
            <a:pPr fontAlgn="auto">
              <a:lnSpc>
                <a:spcPct val="13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D．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m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甲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＞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m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乙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m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丙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875" y="2988383"/>
            <a:ext cx="1627861" cy="15770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173599" y="2133174"/>
            <a:ext cx="2409446" cy="33718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1600" b="1"/>
          </a:p>
        </p:txBody>
      </p:sp>
      <p:sp>
        <p:nvSpPr>
          <p:cNvPr id="6" name="圆角矩形标注 5"/>
          <p:cNvSpPr/>
          <p:nvPr/>
        </p:nvSpPr>
        <p:spPr>
          <a:xfrm>
            <a:off x="2763520" y="3538418"/>
            <a:ext cx="3819525" cy="942340"/>
          </a:xfrm>
          <a:prstGeom prst="wedgeRoundRectCallout">
            <a:avLst>
              <a:gd name="adj1" fmla="val -61191"/>
              <a:gd name="adj2" fmla="val -19292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因为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h</a:t>
            </a:r>
            <a:r>
              <a:rPr lang="zh-CN" altLang="en-US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甲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=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h</a:t>
            </a:r>
            <a:r>
              <a:rPr lang="zh-CN" altLang="en-US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乙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&lt;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h</a:t>
            </a:r>
            <a:r>
              <a:rPr lang="zh-CN" altLang="en-US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丙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，由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p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=</a:t>
            </a:r>
            <a:r>
              <a:rPr lang="zh-CN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gh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可知，</a:t>
            </a:r>
            <a:r>
              <a:rPr lang="zh-CN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甲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=</a:t>
            </a:r>
            <a:r>
              <a:rPr lang="zh-CN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乙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＞</a:t>
            </a:r>
            <a:r>
              <a:rPr lang="zh-CN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丙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14468" y="3053526"/>
            <a:ext cx="2572572" cy="33718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1600" b="1"/>
          </a:p>
        </p:txBody>
      </p:sp>
      <p:sp>
        <p:nvSpPr>
          <p:cNvPr id="8" name="圆角矩形标注 7"/>
          <p:cNvSpPr/>
          <p:nvPr/>
        </p:nvSpPr>
        <p:spPr>
          <a:xfrm>
            <a:off x="2987040" y="4545790"/>
            <a:ext cx="4842510" cy="1125220"/>
          </a:xfrm>
          <a:prstGeom prst="wedgeRoundRectCallout">
            <a:avLst>
              <a:gd name="adj1" fmla="val -61191"/>
              <a:gd name="adj2" fmla="val -19292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因为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S</a:t>
            </a:r>
            <a:r>
              <a:rPr lang="zh-CN" altLang="en-US" sz="24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甲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&lt;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S</a:t>
            </a:r>
            <a:r>
              <a:rPr lang="zh-CN" altLang="en-US" sz="24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乙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=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S</a:t>
            </a:r>
            <a:r>
              <a:rPr lang="zh-CN" altLang="en-US" sz="24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丙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，由               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可知，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m</a:t>
            </a:r>
            <a:r>
              <a:rPr lang="zh-CN" altLang="en-US" sz="24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甲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&lt;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m</a:t>
            </a:r>
            <a:r>
              <a:rPr lang="zh-CN" altLang="en-US" sz="24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乙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=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m</a:t>
            </a:r>
            <a:r>
              <a:rPr lang="zh-CN" altLang="en-US" sz="24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丙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5836328" y="4477996"/>
            <a:ext cx="2006600" cy="832485"/>
            <a:chOff x="5884" y="8323"/>
            <a:chExt cx="3160" cy="1311"/>
          </a:xfrm>
        </p:grpSpPr>
        <p:grpSp>
          <p:nvGrpSpPr>
            <p:cNvPr id="9" name="组合 8"/>
            <p:cNvGrpSpPr/>
            <p:nvPr/>
          </p:nvGrpSpPr>
          <p:grpSpPr>
            <a:xfrm>
              <a:off x="6630" y="8327"/>
              <a:ext cx="1140" cy="1307"/>
              <a:chOff x="9424" y="6329"/>
              <a:chExt cx="2251" cy="1743"/>
            </a:xfrm>
            <a:noFill/>
          </p:grpSpPr>
          <p:sp>
            <p:nvSpPr>
              <p:cNvPr id="10" name="TextBox 11"/>
              <p:cNvSpPr txBox="1"/>
              <p:nvPr/>
            </p:nvSpPr>
            <p:spPr>
              <a:xfrm>
                <a:off x="9425" y="6329"/>
                <a:ext cx="2250" cy="1743"/>
              </a:xfrm>
              <a:prstGeom prst="rect">
                <a:avLst/>
              </a:prstGeom>
              <a:grpFill/>
              <a:ln w="25400" cap="flat" cmpd="sng">
                <a:noFill/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square" anchor="t">
                <a:spAutoFit/>
              </a:bodyPr>
              <a:lstStyle/>
              <a:p>
                <a:r>
                  <a:rPr lang="zh-CN" alt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  </a:t>
                </a:r>
                <a:r>
                  <a:rPr lang="en-US" altLang="zh-CN" sz="24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4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   </a:t>
                </a:r>
              </a:p>
              <a:p>
                <a:r>
                  <a:rPr lang="zh-CN" alt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  </a:t>
                </a:r>
                <a:r>
                  <a:rPr lang="en-US" altLang="zh-CN" sz="24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S</a:t>
                </a:r>
              </a:p>
            </p:txBody>
          </p:sp>
          <p:cxnSp>
            <p:nvCxnSpPr>
              <p:cNvPr id="11" name="直接连接符 10"/>
              <p:cNvCxnSpPr>
                <a:stCxn id="10" idx="1"/>
              </p:cNvCxnSpPr>
              <p:nvPr/>
            </p:nvCxnSpPr>
            <p:spPr>
              <a:xfrm flipV="1">
                <a:off x="9424" y="7189"/>
                <a:ext cx="1677" cy="12"/>
              </a:xfrm>
              <a:prstGeom prst="line">
                <a:avLst/>
              </a:prstGeom>
              <a:grpFill/>
              <a:ln w="28575" cmpd="sng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5"/>
            <p:cNvSpPr txBox="1"/>
            <p:nvPr/>
          </p:nvSpPr>
          <p:spPr>
            <a:xfrm>
              <a:off x="5884" y="8614"/>
              <a:ext cx="1198" cy="7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p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=</a:t>
              </a:r>
            </a:p>
          </p:txBody>
        </p:sp>
        <p:sp>
          <p:nvSpPr>
            <p:cNvPr id="13" name="TextBox 11"/>
            <p:cNvSpPr txBox="1"/>
            <p:nvPr/>
          </p:nvSpPr>
          <p:spPr>
            <a:xfrm>
              <a:off x="7770" y="8323"/>
              <a:ext cx="1274" cy="1307"/>
            </a:xfrm>
            <a:prstGeom prst="rect">
              <a:avLst/>
            </a:prstGeom>
            <a:noFill/>
            <a:ln w="25400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 wrap="square" anchor="t">
              <a:spAutoFit/>
            </a:bodyPr>
            <a:lstStyle/>
            <a:p>
              <a:r>
                <a:rPr lang="en-US" altLang="zh-CN" sz="24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mg</a:t>
              </a:r>
              <a:r>
                <a:rPr lang="en-US" altLang="zh-CN" sz="2400" b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   </a:t>
              </a:r>
            </a:p>
            <a:p>
              <a:r>
                <a:rPr lang="zh-CN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  </a:t>
              </a:r>
              <a:r>
                <a:rPr lang="en-US" altLang="zh-CN" sz="24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14" name="TextBox 15"/>
            <p:cNvSpPr txBox="1"/>
            <p:nvPr/>
          </p:nvSpPr>
          <p:spPr>
            <a:xfrm>
              <a:off x="7359" y="8614"/>
              <a:ext cx="809" cy="7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=</a:t>
              </a:r>
            </a:p>
          </p:txBody>
        </p:sp>
        <p:cxnSp>
          <p:nvCxnSpPr>
            <p:cNvPr id="16" name="直接连接符 15"/>
            <p:cNvCxnSpPr/>
            <p:nvPr/>
          </p:nvCxnSpPr>
          <p:spPr>
            <a:xfrm flipV="1">
              <a:off x="7915" y="8976"/>
              <a:ext cx="849" cy="9"/>
            </a:xfrm>
            <a:prstGeom prst="line">
              <a:avLst/>
            </a:prstGeom>
            <a:noFill/>
            <a:ln w="28575"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文本框 19"/>
          <p:cNvSpPr txBox="1"/>
          <p:nvPr/>
        </p:nvSpPr>
        <p:spPr>
          <a:xfrm>
            <a:off x="6130293" y="2991930"/>
            <a:ext cx="3333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</a:t>
            </a:r>
          </a:p>
        </p:txBody>
      </p:sp>
      <p:grpSp>
        <p:nvGrpSpPr>
          <p:cNvPr id="34" name="组合 3"/>
          <p:cNvGrpSpPr/>
          <p:nvPr/>
        </p:nvGrpSpPr>
        <p:grpSpPr bwMode="auto">
          <a:xfrm>
            <a:off x="3371850" y="1366862"/>
            <a:ext cx="1879997" cy="474345"/>
            <a:chOff x="497257" y="753279"/>
            <a:chExt cx="1881032" cy="475146"/>
          </a:xfrm>
        </p:grpSpPr>
        <p:grpSp>
          <p:nvGrpSpPr>
            <p:cNvPr id="35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37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8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9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36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2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8" grpId="0" bldLvl="0" animBg="1"/>
      <p:bldP spid="2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5250" y="1969947"/>
            <a:ext cx="8826818" cy="3538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ts val="384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1.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2017年底，网上流传这样一段视频：一对老夫妇在海边拍摄风景照，由于站立太久而深陷淤泥，一名渔夫见状，首先将他们身上的背包和摄影设备拿开，目的是减小他们对淤泥地的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力，尽管如此，渔夫无论是拖、抱、拽都无法使他们脱离淤泥；最后渔夫平趴在淤泥地上，他们撑着渔夫的身体才爬出了淤泥，渔夫平趴在淤泥地的目的是：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人体与淤泥地的接触面积，以减小人体对淤泥地的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__________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，帮助被困者脱离险境。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7759104" y="2809792"/>
            <a:ext cx="488315" cy="7118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压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487188" y="4756827"/>
            <a:ext cx="793750" cy="7118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压强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174490" y="4427678"/>
            <a:ext cx="79375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增大</a:t>
            </a:r>
          </a:p>
        </p:txBody>
      </p:sp>
      <p:grpSp>
        <p:nvGrpSpPr>
          <p:cNvPr id="24" name="组合 1"/>
          <p:cNvGrpSpPr>
            <a:grpSpLocks noChangeAspect="1"/>
          </p:cNvGrpSpPr>
          <p:nvPr/>
        </p:nvGrpSpPr>
        <p:grpSpPr>
          <a:xfrm>
            <a:off x="3393483" y="1480992"/>
            <a:ext cx="2411412" cy="450850"/>
            <a:chOff x="3564387" y="597378"/>
            <a:chExt cx="2247990" cy="419195"/>
          </a:xfrm>
        </p:grpSpPr>
        <p:sp>
          <p:nvSpPr>
            <p:cNvPr id="25" name="缺角矩形 24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6" name="缺角矩形 25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0" name="缺角矩形 29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1" name="缺角矩形 30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2" name="缺角矩形 31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33" name="TextBox 15"/>
          <p:cNvSpPr txBox="1"/>
          <p:nvPr/>
        </p:nvSpPr>
        <p:spPr>
          <a:xfrm>
            <a:off x="3358558" y="1438129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10979" y="2027370"/>
            <a:ext cx="875347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25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2.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社团活动在娄底各校轰轰烈烈开展，小明参加了杂技社团，他常常在平整松软的土地上练习单脚站立和单手倒立。当他单脚站立时，在地面上留下了一个凹陷的鞋印，单手倒立时留下了一个凹陷的手掌印，那么 （　　）</a:t>
            </a:r>
          </a:p>
          <a:p>
            <a:pPr fontAlgn="auto">
              <a:lnSpc>
                <a:spcPct val="125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A．单脚站立时对地面的压力大于单手倒立时对地面的压力 </a:t>
            </a:r>
          </a:p>
          <a:p>
            <a:pPr fontAlgn="auto">
              <a:lnSpc>
                <a:spcPct val="125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B．单脚站立时对地面的压力小于单手倒立时对地面的压力 </a:t>
            </a:r>
          </a:p>
          <a:p>
            <a:pPr fontAlgn="auto">
              <a:lnSpc>
                <a:spcPct val="125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C．手掌印凹陷的深度大于鞋印凹陷的深度 </a:t>
            </a:r>
          </a:p>
          <a:p>
            <a:pPr fontAlgn="auto">
              <a:lnSpc>
                <a:spcPct val="125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D．手掌印凹陷的深度等于鞋印凹陷的深度 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512939" y="3441355"/>
            <a:ext cx="38671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</a:t>
            </a:r>
          </a:p>
        </p:txBody>
      </p:sp>
      <p:grpSp>
        <p:nvGrpSpPr>
          <p:cNvPr id="11" name="组合 1"/>
          <p:cNvGrpSpPr>
            <a:grpSpLocks noChangeAspect="1"/>
          </p:cNvGrpSpPr>
          <p:nvPr/>
        </p:nvGrpSpPr>
        <p:grpSpPr>
          <a:xfrm>
            <a:off x="3393483" y="1480992"/>
            <a:ext cx="2411412" cy="450850"/>
            <a:chOff x="3564387" y="597378"/>
            <a:chExt cx="2247990" cy="419195"/>
          </a:xfrm>
        </p:grpSpPr>
        <p:sp>
          <p:nvSpPr>
            <p:cNvPr id="12" name="缺角矩形 11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3" name="缺角矩形 12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4" name="缺角矩形 13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5" name="缺角矩形 14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6" name="缺角矩形 15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17" name="TextBox 15"/>
          <p:cNvSpPr txBox="1"/>
          <p:nvPr/>
        </p:nvSpPr>
        <p:spPr>
          <a:xfrm>
            <a:off x="3358558" y="1438129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4296" y="2022293"/>
            <a:ext cx="8975408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3.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高度、材料相同的实心长方体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和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放在水平桌面上，它们的大小如图所示。它们对桌面的压力分别为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i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、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i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，压强分别为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</a:t>
            </a:r>
            <a:r>
              <a:rPr lang="zh-CN" altLang="en-US" sz="2400" b="1" i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、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</a:t>
            </a:r>
            <a:r>
              <a:rPr lang="zh-CN" altLang="en-US" sz="2400" b="1" i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，关于它们的大小关系，正确的是（　　）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A．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i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＜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i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　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</a:t>
            </a:r>
            <a:r>
              <a:rPr lang="zh-CN" altLang="en-US" sz="2400" b="1" i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</a:t>
            </a:r>
            <a:r>
              <a:rPr lang="zh-CN" altLang="en-US" sz="2400" b="1" i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        B．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i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＞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i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　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</a:t>
            </a:r>
            <a:r>
              <a:rPr lang="zh-CN" altLang="en-US" sz="2400" b="1" i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</a:t>
            </a:r>
            <a:r>
              <a:rPr lang="zh-CN" altLang="en-US" sz="2400" b="1" i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C．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i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＞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i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　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</a:t>
            </a:r>
            <a:r>
              <a:rPr lang="zh-CN" altLang="en-US" sz="2400" b="1" i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＞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</a:t>
            </a:r>
            <a:r>
              <a:rPr lang="zh-CN" altLang="en-US" sz="2400" b="1" i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      D．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i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i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　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</a:t>
            </a:r>
            <a:r>
              <a:rPr lang="zh-CN" altLang="en-US" sz="2400" b="1" i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＜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</a:t>
            </a:r>
            <a:r>
              <a:rPr lang="zh-CN" altLang="en-US" sz="2400" b="1" i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580261" y="3130368"/>
            <a:ext cx="38671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</a:t>
            </a:r>
          </a:p>
        </p:txBody>
      </p:sp>
      <p:grpSp>
        <p:nvGrpSpPr>
          <p:cNvPr id="12" name="组合 1"/>
          <p:cNvGrpSpPr>
            <a:grpSpLocks noChangeAspect="1"/>
          </p:cNvGrpSpPr>
          <p:nvPr/>
        </p:nvGrpSpPr>
        <p:grpSpPr>
          <a:xfrm>
            <a:off x="3393483" y="1480992"/>
            <a:ext cx="2411412" cy="450850"/>
            <a:chOff x="3564387" y="597378"/>
            <a:chExt cx="2247990" cy="419195"/>
          </a:xfrm>
        </p:grpSpPr>
        <p:sp>
          <p:nvSpPr>
            <p:cNvPr id="13" name="缺角矩形 12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4" name="缺角矩形 13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5" name="缺角矩形 14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6" name="缺角矩形 15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7" name="缺角矩形 16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18" name="TextBox 15"/>
          <p:cNvSpPr txBox="1"/>
          <p:nvPr/>
        </p:nvSpPr>
        <p:spPr>
          <a:xfrm>
            <a:off x="3358558" y="1438129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9" t="20416" r="7099" b="30639"/>
          <a:stretch>
            <a:fillRect/>
          </a:stretch>
        </p:blipFill>
        <p:spPr>
          <a:xfrm>
            <a:off x="6736650" y="3917773"/>
            <a:ext cx="1966192" cy="1102403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3350" y="1957837"/>
            <a:ext cx="8867775" cy="3829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如图，一个长方体小木块平放在水平桌面上，要测出它对桌面的压强，老师提供的器材有：直尺、天平、量筒。请你选择实验器材，完成下列实验步骤。</a:t>
            </a:r>
          </a:p>
          <a:p>
            <a:pPr>
              <a:lnSpc>
                <a:spcPct val="12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）测出小木块与桌面的接触面积：用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_________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测量小木块的长和宽，再计算出它的底面积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S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；</a:t>
            </a:r>
          </a:p>
          <a:p>
            <a:pPr>
              <a:lnSpc>
                <a:spcPct val="12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（2）用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_________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测量小木块的质量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m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；</a:t>
            </a:r>
          </a:p>
          <a:p>
            <a:pPr>
              <a:lnSpc>
                <a:spcPct val="12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（3）根据上面的测量结果，写出计算小</a:t>
            </a:r>
          </a:p>
          <a:p>
            <a:pPr>
              <a:lnSpc>
                <a:spcPct val="12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木块对桌面压强的表达式</a:t>
            </a:r>
          </a:p>
          <a:p>
            <a:pPr>
              <a:lnSpc>
                <a:spcPct val="120000"/>
              </a:lnSpc>
            </a:pPr>
            <a:r>
              <a:rPr lang="en-US" altLang="zh-CN" sz="105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                                                                                               ________________________</a:t>
            </a:r>
            <a:r>
              <a:rPr lang="zh-CN" altLang="en-US" sz="105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967412" y="3288540"/>
            <a:ext cx="79375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直尺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611517" y="4185538"/>
            <a:ext cx="79375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天平</a:t>
            </a:r>
          </a:p>
        </p:txBody>
      </p:sp>
      <p:graphicFrame>
        <p:nvGraphicFramePr>
          <p:cNvPr id="5" name="对象 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790741" y="4905772"/>
          <a:ext cx="1121818" cy="804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2" name="Equation" r:id="rId3" imgW="20421600" imgH="14630400" progId="Equation.DSMT4">
                  <p:embed/>
                </p:oleObj>
              </mc:Choice>
              <mc:Fallback>
                <p:oleObj name="Equation" r:id="rId3" imgW="20421600" imgH="14630400" progId="Equation.DSMT4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90741" y="4905772"/>
                        <a:ext cx="1121818" cy="804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748" y="3787590"/>
            <a:ext cx="1985024" cy="1923089"/>
          </a:xfrm>
          <a:prstGeom prst="rect">
            <a:avLst/>
          </a:prstGeom>
        </p:spPr>
      </p:pic>
      <p:grpSp>
        <p:nvGrpSpPr>
          <p:cNvPr id="24" name="组合 1"/>
          <p:cNvGrpSpPr>
            <a:grpSpLocks noChangeAspect="1"/>
          </p:cNvGrpSpPr>
          <p:nvPr/>
        </p:nvGrpSpPr>
        <p:grpSpPr bwMode="auto">
          <a:xfrm>
            <a:off x="3216593" y="1350302"/>
            <a:ext cx="2411016" cy="450056"/>
            <a:chOff x="3564387" y="597378"/>
            <a:chExt cx="2247990" cy="419195"/>
          </a:xfrm>
        </p:grpSpPr>
        <p:sp>
          <p:nvSpPr>
            <p:cNvPr id="30" name="缺角矩形 21"/>
            <p:cNvSpPr>
              <a:spLocks noChangeArrowheads="1"/>
            </p:cNvSpPr>
            <p:nvPr/>
          </p:nvSpPr>
          <p:spPr bwMode="auto">
            <a:xfrm rot="3000000">
              <a:off x="4021491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8BBB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1" name="缺角矩形 22"/>
            <p:cNvSpPr>
              <a:spLocks noChangeArrowheads="1"/>
            </p:cNvSpPr>
            <p:nvPr/>
          </p:nvSpPr>
          <p:spPr bwMode="auto">
            <a:xfrm rot="3000000">
              <a:off x="4478785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FD9F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2" name="缺角矩形 23"/>
            <p:cNvSpPr>
              <a:spLocks noChangeArrowheads="1"/>
            </p:cNvSpPr>
            <p:nvPr/>
          </p:nvSpPr>
          <p:spPr bwMode="auto">
            <a:xfrm rot="3000000">
              <a:off x="4936079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B05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缺角矩形 24"/>
            <p:cNvSpPr>
              <a:spLocks noChangeArrowheads="1"/>
            </p:cNvSpPr>
            <p:nvPr/>
          </p:nvSpPr>
          <p:spPr bwMode="auto">
            <a:xfrm rot="3000000">
              <a:off x="3564197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E72424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4" name="缺角矩形 25"/>
            <p:cNvSpPr>
              <a:spLocks noChangeArrowheads="1"/>
            </p:cNvSpPr>
            <p:nvPr/>
          </p:nvSpPr>
          <p:spPr bwMode="auto">
            <a:xfrm rot="3000000">
              <a:off x="5393372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A96A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TextBox 15"/>
          <p:cNvSpPr txBox="1">
            <a:spLocks noChangeArrowheads="1"/>
          </p:cNvSpPr>
          <p:nvPr/>
        </p:nvSpPr>
        <p:spPr bwMode="auto">
          <a:xfrm>
            <a:off x="3182065" y="1307439"/>
            <a:ext cx="2478881" cy="4743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7" tIns="45718" rIns="91437" bIns="45718">
            <a:spAutoFit/>
          </a:bodyPr>
          <a:lstStyle/>
          <a:p>
            <a:pPr algn="dist" defTabSz="1219200" eaLnBrk="0" hangingPunct="0">
              <a:buFont typeface="Arial" panose="020B0604020202020204" pitchFamily="34" charset="0"/>
              <a:buNone/>
            </a:pPr>
            <a:r>
              <a:rPr lang="zh-CN" altLang="en-US" sz="25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能力提升题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" name="9116a.eps" descr="id:2147512193;FounderCES"/>
          <p:cNvPicPr>
            <a:picLocks noChangeAspect="1"/>
          </p:cNvPicPr>
          <p:nvPr/>
        </p:nvPicPr>
        <p:blipFill>
          <a:blip r:embed="rId2"/>
          <a:srcRect l="7305" r="8417"/>
          <a:stretch>
            <a:fillRect/>
          </a:stretch>
        </p:blipFill>
        <p:spPr>
          <a:xfrm>
            <a:off x="8096" y="1369669"/>
            <a:ext cx="9000173" cy="4625816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508490" y="2034110"/>
            <a:ext cx="8526452" cy="3283208"/>
            <a:chOff x="508490" y="1176860"/>
            <a:chExt cx="8526452" cy="3283208"/>
          </a:xfrm>
        </p:grpSpPr>
        <p:sp>
          <p:nvSpPr>
            <p:cNvPr id="7" name="等腰三角形 6"/>
            <p:cNvSpPr/>
            <p:nvPr>
              <p:custDataLst>
                <p:tags r:id="rId1"/>
              </p:custDataLst>
            </p:nvPr>
          </p:nvSpPr>
          <p:spPr bwMode="auto">
            <a:xfrm rot="16200000">
              <a:off x="925343" y="1289720"/>
              <a:ext cx="3283208" cy="3057488"/>
            </a:xfrm>
            <a:prstGeom prst="triangle">
              <a:avLst/>
            </a:prstGeom>
            <a:solidFill>
              <a:srgbClr val="4276AA">
                <a:lumMod val="20000"/>
                <a:lumOff val="80000"/>
              </a:srgbClr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sz="135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椭圆 7"/>
            <p:cNvSpPr/>
            <p:nvPr>
              <p:custDataLst>
                <p:tags r:id="rId2"/>
              </p:custDataLst>
            </p:nvPr>
          </p:nvSpPr>
          <p:spPr bwMode="auto">
            <a:xfrm>
              <a:off x="508490" y="1946362"/>
              <a:ext cx="1744204" cy="1744205"/>
            </a:xfrm>
            <a:prstGeom prst="ellipse">
              <a:avLst/>
            </a:prstGeom>
            <a:solidFill>
              <a:srgbClr val="4276AA"/>
            </a:solidFill>
            <a:ln w="9525">
              <a:noFill/>
              <a:round/>
            </a:ln>
          </p:spPr>
          <p:txBody>
            <a:bodyPr vert="horz" wrap="square" lIns="67500" tIns="67500" rIns="67500" bIns="67500" anchor="ctr" anchorCtr="1" compatLnSpc="1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zh-CN" sz="2400" b="1" spc="3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作业</a:t>
              </a:r>
            </a:p>
            <a:p>
              <a:pPr algn="ctr">
                <a:lnSpc>
                  <a:spcPct val="120000"/>
                </a:lnSpc>
              </a:pPr>
              <a:r>
                <a:rPr lang="zh-CN" altLang="zh-CN" sz="2400" b="1" spc="3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内容</a:t>
              </a:r>
            </a:p>
          </p:txBody>
        </p:sp>
        <p:sp>
          <p:nvSpPr>
            <p:cNvPr id="9" name="圆角矩形 8"/>
            <p:cNvSpPr/>
            <p:nvPr>
              <p:custDataLst>
                <p:tags r:id="rId3"/>
              </p:custDataLst>
            </p:nvPr>
          </p:nvSpPr>
          <p:spPr>
            <a:xfrm>
              <a:off x="4215821" y="2093443"/>
              <a:ext cx="101088" cy="531880"/>
            </a:xfrm>
            <a:prstGeom prst="roundRect">
              <a:avLst/>
            </a:prstGeom>
            <a:solidFill>
              <a:srgbClr val="178AA1"/>
            </a:solidFill>
            <a:ln>
              <a:noFill/>
            </a:ln>
          </p:spPr>
          <p:style>
            <a:lnRef idx="2">
              <a:srgbClr val="4276AA">
                <a:shade val="50000"/>
              </a:srgbClr>
            </a:lnRef>
            <a:fillRef idx="1">
              <a:srgbClr val="4276AA"/>
            </a:fillRef>
            <a:effectRef idx="0">
              <a:srgbClr val="4276AA"/>
            </a:effectRef>
            <a:fontRef idx="minor">
              <a:srgbClr val="FFFFFF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sz="135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圆角矩形 9"/>
            <p:cNvSpPr/>
            <p:nvPr>
              <p:custDataLst>
                <p:tags r:id="rId4"/>
              </p:custDataLst>
            </p:nvPr>
          </p:nvSpPr>
          <p:spPr>
            <a:xfrm>
              <a:off x="4215821" y="3027429"/>
              <a:ext cx="101088" cy="531880"/>
            </a:xfrm>
            <a:prstGeom prst="roundRect">
              <a:avLst/>
            </a:prstGeom>
            <a:solidFill>
              <a:srgbClr val="40A693"/>
            </a:solidFill>
            <a:ln>
              <a:noFill/>
            </a:ln>
          </p:spPr>
          <p:style>
            <a:lnRef idx="2">
              <a:srgbClr val="4276AA">
                <a:shade val="50000"/>
              </a:srgbClr>
            </a:lnRef>
            <a:fillRef idx="1">
              <a:srgbClr val="4276AA"/>
            </a:fillRef>
            <a:effectRef idx="0">
              <a:srgbClr val="4276AA"/>
            </a:effectRef>
            <a:fontRef idx="minor">
              <a:srgbClr val="FFFFFF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sz="135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5"/>
              </p:custDataLst>
            </p:nvPr>
          </p:nvSpPr>
          <p:spPr bwMode="auto">
            <a:xfrm>
              <a:off x="4473893" y="1946407"/>
              <a:ext cx="1544955" cy="311944"/>
            </a:xfrm>
            <a:prstGeom prst="rect">
              <a:avLst/>
            </a:prstGeom>
            <a:noFill/>
          </p:spPr>
          <p:txBody>
            <a:bodyPr wrap="square" lIns="67500" tIns="67500" rIns="67500" bIns="0" anchor="b" anchorCtr="0">
              <a:no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2100" b="1" spc="300" dirty="0">
                  <a:solidFill>
                    <a:srgbClr val="178AA1">
                      <a:lumMod val="100000"/>
                    </a:srgb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教材作业</a:t>
              </a:r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 bwMode="auto">
            <a:xfrm>
              <a:off x="4316729" y="2383605"/>
              <a:ext cx="4718213" cy="376714"/>
            </a:xfrm>
            <a:prstGeom prst="rect">
              <a:avLst/>
            </a:prstGeom>
            <a:noFill/>
          </p:spPr>
          <p:txBody>
            <a:bodyPr wrap="square" lIns="67500" tIns="0" rIns="67500" bIns="35100" anchor="ctr" anchorCtr="0">
              <a:noAutofit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 完成课后</a:t>
              </a:r>
              <a:r>
                <a:rPr lang="en-US" altLang="zh-CN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“</a:t>
              </a: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动手动脑学物理</a:t>
              </a:r>
              <a:r>
                <a:rPr lang="en-US" altLang="zh-CN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”</a:t>
              </a: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练习</a:t>
              </a:r>
            </a:p>
          </p:txBody>
        </p:sp>
        <p:sp>
          <p:nvSpPr>
            <p:cNvPr id="11" name="文本框 10"/>
            <p:cNvSpPr txBox="1"/>
            <p:nvPr>
              <p:custDataLst>
                <p:tags r:id="rId7"/>
              </p:custDataLst>
            </p:nvPr>
          </p:nvSpPr>
          <p:spPr bwMode="auto">
            <a:xfrm>
              <a:off x="4473893" y="2880334"/>
              <a:ext cx="1545431" cy="311944"/>
            </a:xfrm>
            <a:prstGeom prst="rect">
              <a:avLst/>
            </a:prstGeom>
            <a:noFill/>
          </p:spPr>
          <p:txBody>
            <a:bodyPr wrap="square" lIns="67500" tIns="67500" rIns="67500" bIns="0" anchor="b" anchorCtr="0">
              <a:no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2100" b="1" spc="300" dirty="0">
                  <a:solidFill>
                    <a:srgbClr val="40A693">
                      <a:lumMod val="100000"/>
                    </a:srgb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自主安排</a:t>
              </a:r>
            </a:p>
          </p:txBody>
        </p:sp>
        <p:sp>
          <p:nvSpPr>
            <p:cNvPr id="18" name="文本框 17"/>
            <p:cNvSpPr txBox="1"/>
            <p:nvPr>
              <p:custDataLst>
                <p:tags r:id="rId8"/>
              </p:custDataLst>
            </p:nvPr>
          </p:nvSpPr>
          <p:spPr bwMode="auto">
            <a:xfrm>
              <a:off x="4473893" y="3182752"/>
              <a:ext cx="3659505" cy="376714"/>
            </a:xfrm>
            <a:prstGeom prst="rect">
              <a:avLst/>
            </a:prstGeom>
            <a:noFill/>
          </p:spPr>
          <p:txBody>
            <a:bodyPr wrap="square" lIns="67500" tIns="0" rIns="67500" bIns="35100" anchor="ctr" anchorCtr="0">
              <a:noAutofit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sym typeface="Arial" panose="020B0604020202020204" pitchFamily="34" charset="0"/>
                </a:rPr>
                <a:t>配套练习册练习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2"/>
          <p:cNvSpPr txBox="1"/>
          <p:nvPr/>
        </p:nvSpPr>
        <p:spPr bwMode="auto">
          <a:xfrm>
            <a:off x="769358" y="3194482"/>
            <a:ext cx="7385050" cy="20334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algn="l" rtl="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zh-CN" sz="28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1. 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知道</a:t>
            </a:r>
            <a:r>
              <a:rPr lang="zh-CN" altLang="zh-CN" sz="28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压力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的概念</a:t>
            </a:r>
            <a:r>
              <a:rPr lang="zh-CN" altLang="en-US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探究影响压力作用效果的因素；理解</a:t>
            </a:r>
            <a:r>
              <a:rPr lang="zh-CN" altLang="zh-CN" sz="28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压强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的概念；理解压强的大小跟哪些因素有关</a:t>
            </a:r>
            <a:r>
              <a:rPr lang="zh-CN" altLang="en-US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知道增大和减小压强的方法。</a:t>
            </a:r>
          </a:p>
          <a:p>
            <a:pPr eaLnBrk="1" hangingPunct="1">
              <a:lnSpc>
                <a:spcPct val="150000"/>
              </a:lnSpc>
            </a:pPr>
            <a:endParaRPr kumimoji="0" lang="zh-CN" altLang="zh-CN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7" name="内容占位符 2"/>
          <p:cNvSpPr txBox="1"/>
          <p:nvPr/>
        </p:nvSpPr>
        <p:spPr bwMode="auto">
          <a:xfrm>
            <a:off x="1303020" y="1814646"/>
            <a:ext cx="7370445" cy="8239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algn="l" rtl="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2. 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能运用</a:t>
            </a:r>
            <a:r>
              <a:rPr lang="zh-CN" altLang="zh-CN" sz="28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压强公式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进行压强的简单计算。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678815" y="1487620"/>
            <a:ext cx="8202930" cy="3888105"/>
            <a:chOff x="987" y="819"/>
            <a:chExt cx="12918" cy="6123"/>
          </a:xfrm>
        </p:grpSpPr>
        <p:cxnSp>
          <p:nvCxnSpPr>
            <p:cNvPr id="16" name="直接连接符 15"/>
            <p:cNvCxnSpPr/>
            <p:nvPr/>
          </p:nvCxnSpPr>
          <p:spPr>
            <a:xfrm flipV="1">
              <a:off x="987" y="6916"/>
              <a:ext cx="12104" cy="26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13027" y="3330"/>
              <a:ext cx="0" cy="3586"/>
            </a:xfrm>
            <a:prstGeom prst="line">
              <a:avLst/>
            </a:prstGeom>
            <a:ln w="57150">
              <a:solidFill>
                <a:srgbClr val="0B5F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H="1">
              <a:off x="12993" y="3330"/>
              <a:ext cx="912" cy="0"/>
            </a:xfrm>
            <a:prstGeom prst="line">
              <a:avLst/>
            </a:prstGeom>
            <a:ln w="57150">
              <a:solidFill>
                <a:srgbClr val="0B5F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/>
            <p:nvPr/>
          </p:nvCxnSpPr>
          <p:spPr>
            <a:xfrm flipV="1">
              <a:off x="13872" y="819"/>
              <a:ext cx="0" cy="2518"/>
            </a:xfrm>
            <a:prstGeom prst="straightConnector1">
              <a:avLst/>
            </a:prstGeom>
            <a:ln w="57150">
              <a:solidFill>
                <a:srgbClr val="0B5FD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2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9" b="24340"/>
          <a:stretch>
            <a:fillRect/>
          </a:stretch>
        </p:blipFill>
        <p:spPr>
          <a:xfrm>
            <a:off x="709544" y="2179791"/>
            <a:ext cx="1884183" cy="1918669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2745663" y="1358715"/>
            <a:ext cx="2723116" cy="467971"/>
            <a:chOff x="6063" y="1041"/>
            <a:chExt cx="5718" cy="983"/>
          </a:xfrm>
        </p:grpSpPr>
        <p:grpSp>
          <p:nvGrpSpPr>
            <p:cNvPr id="2" name="组合 18"/>
            <p:cNvGrpSpPr/>
            <p:nvPr/>
          </p:nvGrpSpPr>
          <p:grpSpPr bwMode="auto">
            <a:xfrm>
              <a:off x="6063" y="1138"/>
              <a:ext cx="2885" cy="886"/>
              <a:chOff x="2182921" y="684067"/>
              <a:chExt cx="1831425" cy="562751"/>
            </a:xfrm>
          </p:grpSpPr>
          <p:sp>
            <p:nvSpPr>
              <p:cNvPr id="8" name="圆角矩形 7"/>
              <p:cNvSpPr/>
              <p:nvPr/>
            </p:nvSpPr>
            <p:spPr>
              <a:xfrm>
                <a:off x="2212974" y="684067"/>
                <a:ext cx="1801372" cy="513291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 sz="1350"/>
              </a:p>
            </p:txBody>
          </p:sp>
          <p:sp>
            <p:nvSpPr>
              <p:cNvPr id="10" name="矩形 1"/>
              <p:cNvSpPr>
                <a:spLocks noChangeArrowheads="1"/>
              </p:cNvSpPr>
              <p:nvPr/>
            </p:nvSpPr>
            <p:spPr bwMode="auto">
              <a:xfrm>
                <a:off x="2182921" y="731692"/>
                <a:ext cx="1768261" cy="515126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zh-CN" alt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知识点 </a:t>
                </a:r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1</a:t>
                </a:r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9581" y="1041"/>
              <a:ext cx="2200" cy="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 b="1"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</a:lstStyle>
            <a:p>
              <a:r>
                <a:rPr lang="zh-CN" altLang="en-US" dirty="0"/>
                <a:t>压 力</a:t>
              </a:r>
            </a:p>
          </p:txBody>
        </p:sp>
      </p:grpSp>
      <p:grpSp>
        <p:nvGrpSpPr>
          <p:cNvPr id="56323" name="组合 56322"/>
          <p:cNvGrpSpPr/>
          <p:nvPr/>
        </p:nvGrpSpPr>
        <p:grpSpPr>
          <a:xfrm>
            <a:off x="1755770" y="3938402"/>
            <a:ext cx="171450" cy="151130"/>
            <a:chOff x="2880" y="3269"/>
            <a:chExt cx="432" cy="336"/>
          </a:xfrm>
        </p:grpSpPr>
        <p:sp>
          <p:nvSpPr>
            <p:cNvPr id="56324" name="直接连接符 56323"/>
            <p:cNvSpPr/>
            <p:nvPr/>
          </p:nvSpPr>
          <p:spPr>
            <a:xfrm flipH="1">
              <a:off x="3302" y="3269"/>
              <a:ext cx="2" cy="336"/>
            </a:xfrm>
            <a:prstGeom prst="line">
              <a:avLst/>
            </a:prstGeom>
            <a:ln w="31750" cap="flat" cmpd="sng">
              <a:solidFill>
                <a:srgbClr val="FF3399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6325" name="直接连接符 56324"/>
            <p:cNvSpPr/>
            <p:nvPr/>
          </p:nvSpPr>
          <p:spPr>
            <a:xfrm>
              <a:off x="2880" y="3552"/>
              <a:ext cx="432" cy="0"/>
            </a:xfrm>
            <a:prstGeom prst="line">
              <a:avLst/>
            </a:prstGeom>
            <a:ln w="31750" cap="flat" cmpd="sng">
              <a:solidFill>
                <a:srgbClr val="FF3399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56326" name="矩形 56325"/>
          <p:cNvSpPr/>
          <p:nvPr/>
        </p:nvSpPr>
        <p:spPr>
          <a:xfrm>
            <a:off x="1164908" y="4066672"/>
            <a:ext cx="486728" cy="5988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300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56327" name="直接连接符 56326"/>
          <p:cNvSpPr/>
          <p:nvPr/>
        </p:nvSpPr>
        <p:spPr>
          <a:xfrm>
            <a:off x="1755294" y="3938402"/>
            <a:ext cx="476" cy="863441"/>
          </a:xfrm>
          <a:prstGeom prst="line">
            <a:avLst/>
          </a:prstGeom>
          <a:ln w="34925" cap="flat" cmpd="sng">
            <a:solidFill>
              <a:srgbClr val="FF3399"/>
            </a:solidFill>
            <a:prstDash val="solid"/>
            <a:headEnd type="oval" w="med" len="med"/>
            <a:tailEnd type="triangle" w="med" len="med"/>
          </a:ln>
        </p:spPr>
      </p:sp>
      <p:graphicFrame>
        <p:nvGraphicFramePr>
          <p:cNvPr id="59394" name="对象 59393"/>
          <p:cNvGraphicFramePr/>
          <p:nvPr/>
        </p:nvGraphicFramePr>
        <p:xfrm>
          <a:off x="3047524" y="2137860"/>
          <a:ext cx="2594610" cy="192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r:id="rId5" imgW="5610225" imgH="3686175" progId="Paint.Picture">
                  <p:embed/>
                </p:oleObj>
              </mc:Choice>
              <mc:Fallback>
                <p:oleObj r:id="rId5" imgW="5610225" imgH="3686175" progId="Paint.Picture">
                  <p:embed/>
                  <p:pic>
                    <p:nvPicPr>
                      <p:cNvPr id="0" name="图片 3076"/>
                      <p:cNvPicPr/>
                      <p:nvPr/>
                    </p:nvPicPr>
                    <p:blipFill>
                      <a:blip r:embed="rId6">
                        <a:clrChange>
                          <a:clrFrom>
                            <a:srgbClr val="E0E4E0"/>
                          </a:clrFrom>
                          <a:clrTo>
                            <a:srgbClr val="E0E4E0">
                              <a:alpha val="0"/>
                            </a:srgbClr>
                          </a:clrTo>
                        </a:clrChange>
                      </a:blip>
                      <a:stretch>
                        <a:fillRect/>
                      </a:stretch>
                    </p:blipFill>
                    <p:spPr>
                      <a:xfrm>
                        <a:off x="3047524" y="2137860"/>
                        <a:ext cx="2594610" cy="192881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5" name="直接连接符 59394"/>
          <p:cNvSpPr/>
          <p:nvPr/>
        </p:nvSpPr>
        <p:spPr>
          <a:xfrm rot="-16200000">
            <a:off x="3360896" y="2348362"/>
            <a:ext cx="476" cy="627698"/>
          </a:xfrm>
          <a:prstGeom prst="line">
            <a:avLst/>
          </a:prstGeom>
          <a:ln w="31750" cap="flat" cmpd="sng">
            <a:solidFill>
              <a:srgbClr val="FF3399"/>
            </a:solidFill>
            <a:prstDash val="solid"/>
            <a:headEnd type="oval" w="med" len="med"/>
            <a:tailEnd type="triangle" w="med" len="med"/>
          </a:ln>
        </p:spPr>
      </p:sp>
      <p:grpSp>
        <p:nvGrpSpPr>
          <p:cNvPr id="59396" name="组合 59395"/>
          <p:cNvGrpSpPr/>
          <p:nvPr/>
        </p:nvGrpSpPr>
        <p:grpSpPr>
          <a:xfrm rot="-10800000">
            <a:off x="3548920" y="2523540"/>
            <a:ext cx="140272" cy="138986"/>
            <a:chOff x="2880" y="3079"/>
            <a:chExt cx="563" cy="476"/>
          </a:xfrm>
        </p:grpSpPr>
        <p:sp>
          <p:nvSpPr>
            <p:cNvPr id="59397" name="直接连接符 59396"/>
            <p:cNvSpPr/>
            <p:nvPr/>
          </p:nvSpPr>
          <p:spPr>
            <a:xfrm>
              <a:off x="3349" y="3079"/>
              <a:ext cx="23" cy="472"/>
            </a:xfrm>
            <a:prstGeom prst="line">
              <a:avLst/>
            </a:prstGeom>
            <a:ln w="28575" cap="flat" cmpd="sng">
              <a:solidFill>
                <a:srgbClr val="FF3399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9398" name="直接连接符 59397"/>
            <p:cNvSpPr/>
            <p:nvPr/>
          </p:nvSpPr>
          <p:spPr>
            <a:xfrm>
              <a:off x="2880" y="3553"/>
              <a:ext cx="563" cy="2"/>
            </a:xfrm>
            <a:prstGeom prst="line">
              <a:avLst/>
            </a:prstGeom>
            <a:ln w="28575" cap="flat" cmpd="sng">
              <a:solidFill>
                <a:srgbClr val="FF3399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59399" name="矩形 59398"/>
          <p:cNvSpPr/>
          <p:nvPr/>
        </p:nvSpPr>
        <p:spPr>
          <a:xfrm>
            <a:off x="3111341" y="2827946"/>
            <a:ext cx="345281" cy="5988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300" i="1"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</a:p>
        </p:txBody>
      </p:sp>
      <p:grpSp>
        <p:nvGrpSpPr>
          <p:cNvPr id="61444" name="组合 61443"/>
          <p:cNvGrpSpPr/>
          <p:nvPr/>
        </p:nvGrpSpPr>
        <p:grpSpPr>
          <a:xfrm rot="-2068471">
            <a:off x="7332345" y="3273478"/>
            <a:ext cx="220266" cy="223838"/>
            <a:chOff x="2880" y="3216"/>
            <a:chExt cx="432" cy="336"/>
          </a:xfrm>
        </p:grpSpPr>
        <p:sp>
          <p:nvSpPr>
            <p:cNvPr id="61445" name="直接连接符 61444"/>
            <p:cNvSpPr/>
            <p:nvPr/>
          </p:nvSpPr>
          <p:spPr>
            <a:xfrm>
              <a:off x="3312" y="3216"/>
              <a:ext cx="0" cy="336"/>
            </a:xfrm>
            <a:prstGeom prst="line">
              <a:avLst/>
            </a:prstGeom>
            <a:ln w="57150" cap="flat" cmpd="sng">
              <a:solidFill>
                <a:schemeClr val="tx2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61446" name="直接连接符 61445"/>
            <p:cNvSpPr/>
            <p:nvPr/>
          </p:nvSpPr>
          <p:spPr>
            <a:xfrm>
              <a:off x="2880" y="3552"/>
              <a:ext cx="432" cy="0"/>
            </a:xfrm>
            <a:prstGeom prst="line">
              <a:avLst/>
            </a:prstGeom>
            <a:ln w="57150" cap="flat" cmpd="sng">
              <a:solidFill>
                <a:schemeClr val="tx2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14401" name="组合 14400"/>
          <p:cNvGrpSpPr/>
          <p:nvPr/>
        </p:nvGrpSpPr>
        <p:grpSpPr>
          <a:xfrm>
            <a:off x="5786914" y="2156434"/>
            <a:ext cx="3200400" cy="1838801"/>
            <a:chOff x="0" y="0"/>
            <a:chExt cx="1860" cy="1044"/>
          </a:xfrm>
        </p:grpSpPr>
        <p:sp>
          <p:nvSpPr>
            <p:cNvPr id="17" name="直角三角形 16"/>
            <p:cNvSpPr/>
            <p:nvPr/>
          </p:nvSpPr>
          <p:spPr>
            <a:xfrm rot="16200000">
              <a:off x="450" y="-362"/>
              <a:ext cx="953" cy="1860"/>
            </a:xfrm>
            <a:prstGeom prst="rtTriangle">
              <a:avLst/>
            </a:prstGeom>
            <a:solidFill>
              <a:srgbClr val="663300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grpSp>
          <p:nvGrpSpPr>
            <p:cNvPr id="14403" name="组合 14402"/>
            <p:cNvGrpSpPr/>
            <p:nvPr/>
          </p:nvGrpSpPr>
          <p:grpSpPr>
            <a:xfrm>
              <a:off x="635" y="0"/>
              <a:ext cx="635" cy="544"/>
              <a:chOff x="0" y="0"/>
              <a:chExt cx="616" cy="544"/>
            </a:xfrm>
          </p:grpSpPr>
          <p:sp>
            <p:nvSpPr>
              <p:cNvPr id="14404" name="矩形 14403"/>
              <p:cNvSpPr/>
              <p:nvPr/>
            </p:nvSpPr>
            <p:spPr>
              <a:xfrm rot="19961748">
                <a:off x="0" y="45"/>
                <a:ext cx="616" cy="483"/>
              </a:xfrm>
              <a:prstGeom prst="rect">
                <a:avLst/>
              </a:prstGeom>
              <a:solidFill>
                <a:srgbClr val="00CC99"/>
              </a:soli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14405" name="未知"/>
              <p:cNvSpPr/>
              <p:nvPr/>
            </p:nvSpPr>
            <p:spPr>
              <a:xfrm>
                <a:off x="272" y="136"/>
                <a:ext cx="318" cy="317"/>
              </a:xfrm>
              <a:custGeom>
                <a:avLst/>
                <a:gdLst/>
                <a:ahLst/>
                <a:cxnLst/>
                <a:rect l="0" t="0" r="0" b="0"/>
                <a:pathLst>
                  <a:path w="273" h="225">
                    <a:moveTo>
                      <a:pt x="273" y="0"/>
                    </a:moveTo>
                    <a:cubicBezTo>
                      <a:pt x="255" y="6"/>
                      <a:pt x="212" y="17"/>
                      <a:pt x="201" y="36"/>
                    </a:cubicBezTo>
                    <a:cubicBezTo>
                      <a:pt x="191" y="54"/>
                      <a:pt x="202" y="80"/>
                      <a:pt x="189" y="96"/>
                    </a:cubicBezTo>
                    <a:cubicBezTo>
                      <a:pt x="170" y="118"/>
                      <a:pt x="133" y="111"/>
                      <a:pt x="105" y="120"/>
                    </a:cubicBezTo>
                    <a:cubicBezTo>
                      <a:pt x="0" y="225"/>
                      <a:pt x="66" y="191"/>
                      <a:pt x="213" y="180"/>
                    </a:cubicBezTo>
                    <a:cubicBezTo>
                      <a:pt x="225" y="176"/>
                      <a:pt x="249" y="168"/>
                      <a:pt x="249" y="168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14406" name="未知"/>
              <p:cNvSpPr/>
              <p:nvPr/>
            </p:nvSpPr>
            <p:spPr>
              <a:xfrm>
                <a:off x="182" y="0"/>
                <a:ext cx="272" cy="544"/>
              </a:xfrm>
              <a:custGeom>
                <a:avLst/>
                <a:gdLst/>
                <a:ahLst/>
                <a:cxnLst/>
                <a:rect l="0" t="0" r="0" b="0"/>
                <a:pathLst>
                  <a:path w="396" h="478">
                    <a:moveTo>
                      <a:pt x="311" y="0"/>
                    </a:moveTo>
                    <a:cubicBezTo>
                      <a:pt x="279" y="8"/>
                      <a:pt x="250" y="9"/>
                      <a:pt x="227" y="36"/>
                    </a:cubicBezTo>
                    <a:cubicBezTo>
                      <a:pt x="208" y="58"/>
                      <a:pt x="179" y="108"/>
                      <a:pt x="179" y="108"/>
                    </a:cubicBezTo>
                    <a:cubicBezTo>
                      <a:pt x="191" y="116"/>
                      <a:pt x="210" y="118"/>
                      <a:pt x="215" y="132"/>
                    </a:cubicBezTo>
                    <a:cubicBezTo>
                      <a:pt x="232" y="182"/>
                      <a:pt x="194" y="183"/>
                      <a:pt x="167" y="192"/>
                    </a:cubicBezTo>
                    <a:cubicBezTo>
                      <a:pt x="85" y="274"/>
                      <a:pt x="67" y="245"/>
                      <a:pt x="131" y="288"/>
                    </a:cubicBezTo>
                    <a:cubicBezTo>
                      <a:pt x="123" y="300"/>
                      <a:pt x="118" y="315"/>
                      <a:pt x="107" y="324"/>
                    </a:cubicBezTo>
                    <a:cubicBezTo>
                      <a:pt x="85" y="343"/>
                      <a:pt x="35" y="372"/>
                      <a:pt x="35" y="372"/>
                    </a:cubicBezTo>
                    <a:cubicBezTo>
                      <a:pt x="0" y="478"/>
                      <a:pt x="143" y="396"/>
                      <a:pt x="203" y="384"/>
                    </a:cubicBezTo>
                    <a:cubicBezTo>
                      <a:pt x="235" y="388"/>
                      <a:pt x="267" y="389"/>
                      <a:pt x="299" y="396"/>
                    </a:cubicBezTo>
                    <a:cubicBezTo>
                      <a:pt x="324" y="401"/>
                      <a:pt x="396" y="420"/>
                      <a:pt x="371" y="420"/>
                    </a:cubicBezTo>
                    <a:cubicBezTo>
                      <a:pt x="355" y="420"/>
                      <a:pt x="339" y="420"/>
                      <a:pt x="323" y="420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14407" name="未知"/>
              <p:cNvSpPr/>
              <p:nvPr/>
            </p:nvSpPr>
            <p:spPr>
              <a:xfrm>
                <a:off x="0" y="90"/>
                <a:ext cx="182" cy="273"/>
              </a:xfrm>
              <a:custGeom>
                <a:avLst/>
                <a:gdLst/>
                <a:ahLst/>
                <a:cxnLst/>
                <a:rect l="0" t="0" r="0" b="0"/>
                <a:pathLst>
                  <a:path w="108" h="144">
                    <a:moveTo>
                      <a:pt x="108" y="0"/>
                    </a:moveTo>
                    <a:cubicBezTo>
                      <a:pt x="104" y="16"/>
                      <a:pt x="106" y="35"/>
                      <a:pt x="96" y="48"/>
                    </a:cubicBezTo>
                    <a:cubicBezTo>
                      <a:pt x="88" y="58"/>
                      <a:pt x="70" y="52"/>
                      <a:pt x="60" y="60"/>
                    </a:cubicBezTo>
                    <a:cubicBezTo>
                      <a:pt x="50" y="68"/>
                      <a:pt x="0" y="137"/>
                      <a:pt x="0" y="144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</p:grpSp>
      <p:sp>
        <p:nvSpPr>
          <p:cNvPr id="61443" name="直接连接符 61442"/>
          <p:cNvSpPr/>
          <p:nvPr/>
        </p:nvSpPr>
        <p:spPr>
          <a:xfrm rot="-2145683" flipH="1">
            <a:off x="7828439" y="2981616"/>
            <a:ext cx="50483" cy="791528"/>
          </a:xfrm>
          <a:prstGeom prst="line">
            <a:avLst/>
          </a:prstGeom>
          <a:ln w="41275" cap="flat" cmpd="sng">
            <a:solidFill>
              <a:srgbClr val="FF3399"/>
            </a:solidFill>
            <a:prstDash val="solid"/>
            <a:headEnd type="oval" w="med" len="med"/>
            <a:tailEnd type="triangle" w="med" len="med"/>
          </a:ln>
        </p:spPr>
      </p:sp>
      <p:sp>
        <p:nvSpPr>
          <p:cNvPr id="61447" name="矩形 61446"/>
          <p:cNvSpPr/>
          <p:nvPr/>
        </p:nvSpPr>
        <p:spPr>
          <a:xfrm>
            <a:off x="8156258" y="3415162"/>
            <a:ext cx="438785" cy="59880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300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</a:p>
        </p:txBody>
      </p:sp>
      <p:grpSp>
        <p:nvGrpSpPr>
          <p:cNvPr id="18" name="组合 17"/>
          <p:cNvGrpSpPr/>
          <p:nvPr/>
        </p:nvGrpSpPr>
        <p:grpSpPr>
          <a:xfrm rot="19740000">
            <a:off x="7684280" y="2967959"/>
            <a:ext cx="137849" cy="158750"/>
            <a:chOff x="2867" y="3203"/>
            <a:chExt cx="491" cy="336"/>
          </a:xfrm>
        </p:grpSpPr>
        <p:sp>
          <p:nvSpPr>
            <p:cNvPr id="19" name="直接连接符 18"/>
            <p:cNvSpPr/>
            <p:nvPr/>
          </p:nvSpPr>
          <p:spPr>
            <a:xfrm>
              <a:off x="3328" y="3203"/>
              <a:ext cx="0" cy="336"/>
            </a:xfrm>
            <a:prstGeom prst="line">
              <a:avLst/>
            </a:prstGeom>
            <a:ln w="28575" cap="flat" cmpd="sng">
              <a:solidFill>
                <a:srgbClr val="FF3399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1" name="直接连接符 20"/>
            <p:cNvSpPr/>
            <p:nvPr/>
          </p:nvSpPr>
          <p:spPr>
            <a:xfrm>
              <a:off x="2867" y="3505"/>
              <a:ext cx="491" cy="5"/>
            </a:xfrm>
            <a:prstGeom prst="line">
              <a:avLst/>
            </a:prstGeom>
            <a:ln w="28575" cap="flat" cmpd="sng">
              <a:solidFill>
                <a:srgbClr val="FF3399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23" name="Text Box 57"/>
          <p:cNvSpPr txBox="1"/>
          <p:nvPr/>
        </p:nvSpPr>
        <p:spPr>
          <a:xfrm>
            <a:off x="388858" y="4743371"/>
            <a:ext cx="5444966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垂直作用在物体表面上的力叫</a:t>
            </a:r>
            <a:r>
              <a:rPr lang="zh-CN" altLang="en-US" sz="2400" b="1" dirty="0">
                <a:solidFill>
                  <a:srgbClr val="750518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压力。</a:t>
            </a:r>
          </a:p>
        </p:txBody>
      </p:sp>
      <p:sp>
        <p:nvSpPr>
          <p:cNvPr id="24" name="AutoShape 64"/>
          <p:cNvSpPr/>
          <p:nvPr/>
        </p:nvSpPr>
        <p:spPr>
          <a:xfrm>
            <a:off x="5286851" y="4526254"/>
            <a:ext cx="360045" cy="972503"/>
          </a:xfrm>
          <a:prstGeom prst="leftBrace">
            <a:avLst>
              <a:gd name="adj1" fmla="val 18475"/>
              <a:gd name="adj2" fmla="val 50000"/>
            </a:avLst>
          </a:prstGeom>
          <a:noFill/>
          <a:ln w="9525" cap="flat" cmpd="sng">
            <a:solidFill>
              <a:srgbClr val="007A77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24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5" name="Text Box 67"/>
          <p:cNvSpPr txBox="1"/>
          <p:nvPr/>
        </p:nvSpPr>
        <p:spPr>
          <a:xfrm>
            <a:off x="5648336" y="4282996"/>
            <a:ext cx="333295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作用点：</a:t>
            </a:r>
            <a:r>
              <a:rPr lang="zh-CN" altLang="en-US" sz="2400" b="1" dirty="0">
                <a:solidFill>
                  <a:srgbClr val="750518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在被压的面上。</a:t>
            </a:r>
          </a:p>
        </p:txBody>
      </p:sp>
      <p:sp>
        <p:nvSpPr>
          <p:cNvPr id="26" name="Rectangle 68"/>
          <p:cNvSpPr/>
          <p:nvPr/>
        </p:nvSpPr>
        <p:spPr>
          <a:xfrm>
            <a:off x="5686594" y="5205036"/>
            <a:ext cx="3294698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方向：</a:t>
            </a:r>
            <a:r>
              <a:rPr lang="zh-CN" altLang="en-US" sz="2400" b="1" dirty="0">
                <a:solidFill>
                  <a:srgbClr val="99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与被压的面垂直。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6" grpId="0"/>
      <p:bldP spid="59399" grpId="0"/>
      <p:bldP spid="61447" grpId="0"/>
      <p:bldP spid="23" grpId="0"/>
      <p:bldP spid="24" grpId="0" bldLvl="0" animBg="1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组合 14337"/>
          <p:cNvGrpSpPr/>
          <p:nvPr/>
        </p:nvGrpSpPr>
        <p:grpSpPr>
          <a:xfrm>
            <a:off x="6979920" y="1894020"/>
            <a:ext cx="54769" cy="1513285"/>
            <a:chOff x="0" y="0"/>
            <a:chExt cx="46" cy="1271"/>
          </a:xfrm>
        </p:grpSpPr>
        <p:sp>
          <p:nvSpPr>
            <p:cNvPr id="14339" name="直接连接符 14338"/>
            <p:cNvSpPr/>
            <p:nvPr/>
          </p:nvSpPr>
          <p:spPr>
            <a:xfrm flipV="1">
              <a:off x="46" y="0"/>
              <a:ext cx="0" cy="1270"/>
            </a:xfrm>
            <a:prstGeom prst="line">
              <a:avLst/>
            </a:prstGeom>
            <a:ln w="3810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4340" name="矩形 14339"/>
            <p:cNvSpPr/>
            <p:nvPr/>
          </p:nvSpPr>
          <p:spPr>
            <a:xfrm>
              <a:off x="0" y="1"/>
              <a:ext cx="45" cy="1270"/>
            </a:xfrm>
            <a:prstGeom prst="rect">
              <a:avLst/>
            </a:prstGeom>
            <a:pattFill prst="ltUpDiag">
              <a:fgClr>
                <a:srgbClr val="000000"/>
              </a:fgClr>
              <a:bgClr>
                <a:schemeClr val="bg1"/>
              </a:bgClr>
            </a:pattFill>
            <a:ln w="9525">
              <a:noFill/>
            </a:ln>
          </p:spPr>
          <p:txBody>
            <a:bodyPr/>
            <a:lstStyle/>
            <a:p>
              <a:endParaRPr lang="zh-CN" altLang="en-US" sz="1350"/>
            </a:p>
          </p:txBody>
        </p:sp>
      </p:grpSp>
      <p:grpSp>
        <p:nvGrpSpPr>
          <p:cNvPr id="14341" name="组合 14340"/>
          <p:cNvGrpSpPr/>
          <p:nvPr/>
        </p:nvGrpSpPr>
        <p:grpSpPr>
          <a:xfrm>
            <a:off x="3445669" y="2272639"/>
            <a:ext cx="1835944" cy="904875"/>
            <a:chOff x="0" y="0"/>
            <a:chExt cx="1542" cy="760"/>
          </a:xfrm>
        </p:grpSpPr>
        <p:sp>
          <p:nvSpPr>
            <p:cNvPr id="14342" name="直接连接符 14341"/>
            <p:cNvSpPr/>
            <p:nvPr/>
          </p:nvSpPr>
          <p:spPr>
            <a:xfrm flipV="1">
              <a:off x="89" y="0"/>
              <a:ext cx="1315" cy="760"/>
            </a:xfrm>
            <a:prstGeom prst="line">
              <a:avLst/>
            </a:prstGeom>
            <a:ln w="3810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4343" name="矩形 14342"/>
            <p:cNvSpPr/>
            <p:nvPr/>
          </p:nvSpPr>
          <p:spPr>
            <a:xfrm rot="19800000">
              <a:off x="0" y="374"/>
              <a:ext cx="1542" cy="44"/>
            </a:xfrm>
            <a:prstGeom prst="rect">
              <a:avLst/>
            </a:prstGeom>
            <a:pattFill prst="ltDnDiag">
              <a:fgClr>
                <a:srgbClr val="000000"/>
              </a:fgClr>
              <a:bgClr>
                <a:schemeClr val="bg1"/>
              </a:bgClr>
            </a:pattFill>
            <a:ln w="9525">
              <a:noFill/>
            </a:ln>
          </p:spPr>
          <p:txBody>
            <a:bodyPr/>
            <a:lstStyle/>
            <a:p>
              <a:endParaRPr lang="zh-CN" altLang="en-US" sz="1350"/>
            </a:p>
          </p:txBody>
        </p:sp>
      </p:grpSp>
      <p:grpSp>
        <p:nvGrpSpPr>
          <p:cNvPr id="14344" name="组合 14343"/>
          <p:cNvGrpSpPr/>
          <p:nvPr/>
        </p:nvGrpSpPr>
        <p:grpSpPr>
          <a:xfrm>
            <a:off x="1169432" y="2651257"/>
            <a:ext cx="1674019" cy="54769"/>
            <a:chOff x="0" y="0"/>
            <a:chExt cx="1406" cy="46"/>
          </a:xfrm>
        </p:grpSpPr>
        <p:sp>
          <p:nvSpPr>
            <p:cNvPr id="14345" name="矩形 14344"/>
            <p:cNvSpPr/>
            <p:nvPr/>
          </p:nvSpPr>
          <p:spPr>
            <a:xfrm>
              <a:off x="0" y="1"/>
              <a:ext cx="1406" cy="45"/>
            </a:xfrm>
            <a:prstGeom prst="rect">
              <a:avLst/>
            </a:prstGeom>
            <a:pattFill prst="ltUpDiag">
              <a:fgClr>
                <a:srgbClr val="000000"/>
              </a:fgClr>
              <a:bgClr>
                <a:schemeClr val="bg1"/>
              </a:bgClr>
            </a:pattFill>
            <a:ln w="9525">
              <a:noFill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4346" name="直接连接符 14345"/>
            <p:cNvSpPr/>
            <p:nvPr/>
          </p:nvSpPr>
          <p:spPr>
            <a:xfrm>
              <a:off x="0" y="0"/>
              <a:ext cx="1406" cy="0"/>
            </a:xfrm>
            <a:prstGeom prst="line">
              <a:avLst/>
            </a:prstGeom>
            <a:ln w="3810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14347" name="矩形 14346"/>
          <p:cNvSpPr/>
          <p:nvPr/>
        </p:nvSpPr>
        <p:spPr>
          <a:xfrm>
            <a:off x="1597899" y="2141432"/>
            <a:ext cx="701278" cy="485775"/>
          </a:xfrm>
          <a:prstGeom prst="rect">
            <a:avLst/>
          </a:prstGeom>
          <a:blipFill rotWithShape="0">
            <a:blip r:embed="rId2"/>
          </a:blipFill>
          <a:ln w="9525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14348" name="直接连接符 14347"/>
          <p:cNvSpPr/>
          <p:nvPr/>
        </p:nvSpPr>
        <p:spPr>
          <a:xfrm>
            <a:off x="1965722" y="2651257"/>
            <a:ext cx="0" cy="648891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stealth" w="med" len="lg"/>
          </a:ln>
        </p:spPr>
      </p:sp>
      <p:sp>
        <p:nvSpPr>
          <p:cNvPr id="14349" name="矩形 14348"/>
          <p:cNvSpPr/>
          <p:nvPr/>
        </p:nvSpPr>
        <p:spPr>
          <a:xfrm rot="19800000">
            <a:off x="3858260" y="2253589"/>
            <a:ext cx="701279" cy="485775"/>
          </a:xfrm>
          <a:prstGeom prst="rect">
            <a:avLst/>
          </a:prstGeom>
          <a:blipFill rotWithShape="0">
            <a:blip r:embed="rId2"/>
          </a:blipFill>
          <a:ln w="9525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14350" name="直接连接符 14349"/>
          <p:cNvSpPr/>
          <p:nvPr/>
        </p:nvSpPr>
        <p:spPr>
          <a:xfrm>
            <a:off x="4364594" y="2686738"/>
            <a:ext cx="323850" cy="594122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stealth" w="med" len="lg"/>
          </a:ln>
        </p:spPr>
      </p:sp>
      <p:sp>
        <p:nvSpPr>
          <p:cNvPr id="14351" name="矩形 14350"/>
          <p:cNvSpPr/>
          <p:nvPr/>
        </p:nvSpPr>
        <p:spPr>
          <a:xfrm rot="16200000">
            <a:off x="6942931" y="2380430"/>
            <a:ext cx="701279" cy="485775"/>
          </a:xfrm>
          <a:prstGeom prst="rect">
            <a:avLst/>
          </a:prstGeom>
          <a:blipFill rotWithShape="0">
            <a:blip r:embed="rId2"/>
          </a:blipFill>
          <a:ln w="9525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14352" name="直接连接符 14351"/>
          <p:cNvSpPr/>
          <p:nvPr/>
        </p:nvSpPr>
        <p:spPr>
          <a:xfrm flipH="1">
            <a:off x="6385799" y="2586011"/>
            <a:ext cx="648890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stealth" w="med" len="lg"/>
          </a:ln>
        </p:spPr>
      </p:sp>
      <p:sp>
        <p:nvSpPr>
          <p:cNvPr id="14353" name="椭圆 14352"/>
          <p:cNvSpPr/>
          <p:nvPr/>
        </p:nvSpPr>
        <p:spPr>
          <a:xfrm>
            <a:off x="1925479" y="2596489"/>
            <a:ext cx="80963" cy="80963"/>
          </a:xfrm>
          <a:prstGeom prst="ellipse">
            <a:avLst/>
          </a:prstGeom>
          <a:solidFill>
            <a:srgbClr val="3333FF"/>
          </a:solidFill>
          <a:ln w="9525" cap="flat" cmpd="sng">
            <a:solidFill>
              <a:srgbClr val="3333FF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14354" name="文本框 14353"/>
          <p:cNvSpPr txBox="1"/>
          <p:nvPr/>
        </p:nvSpPr>
        <p:spPr>
          <a:xfrm>
            <a:off x="2016681" y="2943675"/>
            <a:ext cx="393065" cy="5067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700" b="1" i="1">
                <a:latin typeface="Times New Roman" panose="02020603050405020304" pitchFamily="18" charset="0"/>
                <a:ea typeface="黑体" panose="02010609060101010101" pitchFamily="49" charset="-122"/>
              </a:rPr>
              <a:t>F</a:t>
            </a:r>
          </a:p>
        </p:txBody>
      </p:sp>
      <p:sp>
        <p:nvSpPr>
          <p:cNvPr id="14355" name="椭圆 14354"/>
          <p:cNvSpPr/>
          <p:nvPr/>
        </p:nvSpPr>
        <p:spPr>
          <a:xfrm>
            <a:off x="4330304" y="2661973"/>
            <a:ext cx="80963" cy="80963"/>
          </a:xfrm>
          <a:prstGeom prst="ellipse">
            <a:avLst/>
          </a:prstGeom>
          <a:solidFill>
            <a:srgbClr val="3333FF"/>
          </a:solidFill>
          <a:ln w="9525" cap="flat" cmpd="sng">
            <a:solidFill>
              <a:srgbClr val="3333FF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14356" name="文本框 14355"/>
          <p:cNvSpPr txBox="1"/>
          <p:nvPr/>
        </p:nvSpPr>
        <p:spPr>
          <a:xfrm>
            <a:off x="4633913" y="2975107"/>
            <a:ext cx="393065" cy="5067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700" b="1" i="1">
                <a:latin typeface="Times New Roman" panose="02020603050405020304" pitchFamily="18" charset="0"/>
                <a:ea typeface="黑体" panose="02010609060101010101" pitchFamily="49" charset="-122"/>
              </a:rPr>
              <a:t>F</a:t>
            </a:r>
          </a:p>
        </p:txBody>
      </p:sp>
      <p:sp>
        <p:nvSpPr>
          <p:cNvPr id="14357" name="椭圆 14356"/>
          <p:cNvSpPr/>
          <p:nvPr/>
        </p:nvSpPr>
        <p:spPr>
          <a:xfrm>
            <a:off x="6969205" y="2542911"/>
            <a:ext cx="80963" cy="80963"/>
          </a:xfrm>
          <a:prstGeom prst="ellipse">
            <a:avLst/>
          </a:prstGeom>
          <a:solidFill>
            <a:srgbClr val="3333FF"/>
          </a:solidFill>
          <a:ln w="9525" cap="flat" cmpd="sng">
            <a:solidFill>
              <a:srgbClr val="3333FF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14358" name="文本框 14357"/>
          <p:cNvSpPr txBox="1"/>
          <p:nvPr/>
        </p:nvSpPr>
        <p:spPr>
          <a:xfrm>
            <a:off x="6223874" y="2164292"/>
            <a:ext cx="393065" cy="5067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700" b="1" i="1">
                <a:latin typeface="Times New Roman" panose="02020603050405020304" pitchFamily="18" charset="0"/>
                <a:ea typeface="黑体" panose="02010609060101010101" pitchFamily="49" charset="-122"/>
              </a:rPr>
              <a:t>F</a:t>
            </a:r>
          </a:p>
        </p:txBody>
      </p:sp>
      <p:grpSp>
        <p:nvGrpSpPr>
          <p:cNvPr id="14359" name="组合 14358"/>
          <p:cNvGrpSpPr/>
          <p:nvPr/>
        </p:nvGrpSpPr>
        <p:grpSpPr>
          <a:xfrm>
            <a:off x="1979057" y="2651257"/>
            <a:ext cx="161925" cy="161925"/>
            <a:chOff x="0" y="0"/>
            <a:chExt cx="136" cy="136"/>
          </a:xfrm>
        </p:grpSpPr>
        <p:sp>
          <p:nvSpPr>
            <p:cNvPr id="14360" name="直接连接符 14359"/>
            <p:cNvSpPr/>
            <p:nvPr/>
          </p:nvSpPr>
          <p:spPr>
            <a:xfrm>
              <a:off x="127" y="0"/>
              <a:ext cx="0" cy="136"/>
            </a:xfrm>
            <a:prstGeom prst="line">
              <a:avLst/>
            </a:prstGeom>
            <a:ln w="38100" cap="flat" cmpd="sng">
              <a:solidFill>
                <a:srgbClr val="008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4361" name="直接连接符 14360"/>
            <p:cNvSpPr/>
            <p:nvPr/>
          </p:nvSpPr>
          <p:spPr>
            <a:xfrm rot="16200000">
              <a:off x="68" y="59"/>
              <a:ext cx="0" cy="136"/>
            </a:xfrm>
            <a:prstGeom prst="line">
              <a:avLst/>
            </a:prstGeom>
            <a:ln w="38100" cap="flat" cmpd="sng">
              <a:solidFill>
                <a:srgbClr val="0080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14362" name="组合 14361"/>
          <p:cNvGrpSpPr/>
          <p:nvPr/>
        </p:nvGrpSpPr>
        <p:grpSpPr>
          <a:xfrm rot="-1800000">
            <a:off x="4385072" y="2651257"/>
            <a:ext cx="161925" cy="161925"/>
            <a:chOff x="0" y="0"/>
            <a:chExt cx="136" cy="136"/>
          </a:xfrm>
        </p:grpSpPr>
        <p:sp>
          <p:nvSpPr>
            <p:cNvPr id="14363" name="直接连接符 14362"/>
            <p:cNvSpPr/>
            <p:nvPr/>
          </p:nvSpPr>
          <p:spPr>
            <a:xfrm>
              <a:off x="127" y="0"/>
              <a:ext cx="0" cy="136"/>
            </a:xfrm>
            <a:prstGeom prst="line">
              <a:avLst/>
            </a:prstGeom>
            <a:ln w="38100" cap="flat" cmpd="sng">
              <a:solidFill>
                <a:srgbClr val="008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4364" name="直接连接符 14363"/>
            <p:cNvSpPr/>
            <p:nvPr/>
          </p:nvSpPr>
          <p:spPr>
            <a:xfrm rot="16200000">
              <a:off x="68" y="59"/>
              <a:ext cx="0" cy="136"/>
            </a:xfrm>
            <a:prstGeom prst="line">
              <a:avLst/>
            </a:prstGeom>
            <a:ln w="38100" cap="flat" cmpd="sng">
              <a:solidFill>
                <a:srgbClr val="0080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14365" name="组合 14364"/>
          <p:cNvGrpSpPr/>
          <p:nvPr/>
        </p:nvGrpSpPr>
        <p:grpSpPr>
          <a:xfrm rot="5400000">
            <a:off x="6850142" y="2585773"/>
            <a:ext cx="161925" cy="161925"/>
            <a:chOff x="0" y="0"/>
            <a:chExt cx="136" cy="136"/>
          </a:xfrm>
        </p:grpSpPr>
        <p:sp>
          <p:nvSpPr>
            <p:cNvPr id="14366" name="直接连接符 14365"/>
            <p:cNvSpPr/>
            <p:nvPr/>
          </p:nvSpPr>
          <p:spPr>
            <a:xfrm>
              <a:off x="127" y="0"/>
              <a:ext cx="0" cy="136"/>
            </a:xfrm>
            <a:prstGeom prst="line">
              <a:avLst/>
            </a:prstGeom>
            <a:ln w="38100" cap="flat" cmpd="sng">
              <a:solidFill>
                <a:srgbClr val="008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4367" name="直接连接符 14366"/>
            <p:cNvSpPr/>
            <p:nvPr/>
          </p:nvSpPr>
          <p:spPr>
            <a:xfrm rot="16200000">
              <a:off x="68" y="59"/>
              <a:ext cx="0" cy="136"/>
            </a:xfrm>
            <a:prstGeom prst="line">
              <a:avLst/>
            </a:prstGeom>
            <a:ln w="38100" cap="flat" cmpd="sng">
              <a:solidFill>
                <a:srgbClr val="008000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14368" name="文本框 14367"/>
          <p:cNvSpPr txBox="1"/>
          <p:nvPr/>
        </p:nvSpPr>
        <p:spPr>
          <a:xfrm>
            <a:off x="1272302" y="3455882"/>
            <a:ext cx="1008380" cy="5067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700" b="1" i="1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en-US" altLang="zh-CN" sz="2700" b="1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= </a:t>
            </a:r>
            <a:r>
              <a:rPr lang="en-US" altLang="zh-CN" sz="2700" b="1" i="1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</a:t>
            </a:r>
          </a:p>
        </p:txBody>
      </p:sp>
      <p:sp>
        <p:nvSpPr>
          <p:cNvPr id="14369" name="文本框 14368"/>
          <p:cNvSpPr txBox="1"/>
          <p:nvPr/>
        </p:nvSpPr>
        <p:spPr>
          <a:xfrm>
            <a:off x="3935968" y="3456120"/>
            <a:ext cx="1002665" cy="5067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700" b="1" i="1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 </a:t>
            </a:r>
            <a:r>
              <a:rPr lang="en-US" altLang="zh-CN" sz="2700" b="1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≠ </a:t>
            </a:r>
            <a:r>
              <a:rPr lang="en-US" altLang="zh-CN" sz="2700" b="1" i="1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</a:t>
            </a:r>
          </a:p>
        </p:txBody>
      </p:sp>
      <p:sp>
        <p:nvSpPr>
          <p:cNvPr id="14370" name="文本框 14369"/>
          <p:cNvSpPr txBox="1"/>
          <p:nvPr/>
        </p:nvSpPr>
        <p:spPr>
          <a:xfrm>
            <a:off x="6223874" y="3456120"/>
            <a:ext cx="1848485" cy="5067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700" b="1" i="1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en-US" altLang="zh-CN" sz="2700" b="1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zh-CN" altLang="en-US" sz="2700" b="1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与 </a:t>
            </a:r>
            <a:r>
              <a:rPr lang="en-US" altLang="zh-CN" sz="2700" b="1" i="1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</a:t>
            </a:r>
            <a:r>
              <a:rPr lang="zh-CN" altLang="en-US" sz="2700" b="1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无关</a:t>
            </a:r>
          </a:p>
        </p:txBody>
      </p:sp>
      <p:sp>
        <p:nvSpPr>
          <p:cNvPr id="14371" name="直接连接符 14370"/>
          <p:cNvSpPr/>
          <p:nvPr/>
        </p:nvSpPr>
        <p:spPr>
          <a:xfrm flipH="1">
            <a:off x="7535942" y="2596647"/>
            <a:ext cx="648890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stealth" w="med" len="lg"/>
          </a:ln>
        </p:spPr>
      </p:sp>
      <p:sp>
        <p:nvSpPr>
          <p:cNvPr id="14372" name="矩形 14371"/>
          <p:cNvSpPr/>
          <p:nvPr/>
        </p:nvSpPr>
        <p:spPr>
          <a:xfrm>
            <a:off x="2033350" y="1474363"/>
            <a:ext cx="489775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画出支持面受到的压力的示意图。</a:t>
            </a:r>
          </a:p>
        </p:txBody>
      </p:sp>
      <p:sp>
        <p:nvSpPr>
          <p:cNvPr id="14373" name="椭圆 14372"/>
          <p:cNvSpPr/>
          <p:nvPr/>
        </p:nvSpPr>
        <p:spPr>
          <a:xfrm>
            <a:off x="1925479" y="2380986"/>
            <a:ext cx="80963" cy="80963"/>
          </a:xfrm>
          <a:prstGeom prst="ellipse">
            <a:avLst/>
          </a:prstGeom>
          <a:solidFill>
            <a:srgbClr val="3333FF"/>
          </a:solidFill>
          <a:ln w="9525" cap="flat" cmpd="sng">
            <a:solidFill>
              <a:srgbClr val="3333FF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14374" name="椭圆 14373"/>
          <p:cNvSpPr/>
          <p:nvPr/>
        </p:nvSpPr>
        <p:spPr>
          <a:xfrm>
            <a:off x="4201716" y="2488142"/>
            <a:ext cx="80963" cy="80963"/>
          </a:xfrm>
          <a:prstGeom prst="ellipse">
            <a:avLst/>
          </a:prstGeom>
          <a:solidFill>
            <a:srgbClr val="3333FF"/>
          </a:solidFill>
          <a:ln w="9525" cap="flat" cmpd="sng">
            <a:solidFill>
              <a:srgbClr val="3333FF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14375" name="椭圆 14374"/>
          <p:cNvSpPr/>
          <p:nvPr/>
        </p:nvSpPr>
        <p:spPr>
          <a:xfrm>
            <a:off x="7250192" y="2542911"/>
            <a:ext cx="80963" cy="80963"/>
          </a:xfrm>
          <a:prstGeom prst="ellipse">
            <a:avLst/>
          </a:prstGeom>
          <a:solidFill>
            <a:srgbClr val="3333FF"/>
          </a:solidFill>
          <a:ln w="9525" cap="flat" cmpd="sng">
            <a:solidFill>
              <a:srgbClr val="3333FF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14376" name="直接连接符 14375"/>
          <p:cNvSpPr/>
          <p:nvPr/>
        </p:nvSpPr>
        <p:spPr>
          <a:xfrm>
            <a:off x="1965722" y="2434564"/>
            <a:ext cx="0" cy="648891"/>
          </a:xfrm>
          <a:prstGeom prst="line">
            <a:avLst/>
          </a:prstGeom>
          <a:ln w="38100" cap="flat" cmpd="sng">
            <a:solidFill>
              <a:srgbClr val="000099"/>
            </a:solidFill>
            <a:prstDash val="solid"/>
            <a:headEnd type="none" w="med" len="med"/>
            <a:tailEnd type="stealth" w="med" len="lg"/>
          </a:ln>
        </p:spPr>
      </p:sp>
      <p:sp>
        <p:nvSpPr>
          <p:cNvPr id="14377" name="矩形 14376"/>
          <p:cNvSpPr/>
          <p:nvPr/>
        </p:nvSpPr>
        <p:spPr>
          <a:xfrm>
            <a:off x="1573054" y="2743174"/>
            <a:ext cx="431165" cy="5067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700" b="1" i="1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</a:t>
            </a:r>
          </a:p>
        </p:txBody>
      </p:sp>
      <p:sp>
        <p:nvSpPr>
          <p:cNvPr id="14378" name="直接连接符 14377"/>
          <p:cNvSpPr/>
          <p:nvPr/>
        </p:nvSpPr>
        <p:spPr>
          <a:xfrm>
            <a:off x="4242435" y="2528570"/>
            <a:ext cx="13970" cy="799465"/>
          </a:xfrm>
          <a:prstGeom prst="line">
            <a:avLst/>
          </a:prstGeom>
          <a:ln w="38100" cap="flat" cmpd="sng">
            <a:solidFill>
              <a:srgbClr val="000099"/>
            </a:solidFill>
            <a:prstDash val="solid"/>
            <a:headEnd type="none" w="med" len="med"/>
            <a:tailEnd type="stealth" w="med" len="lg"/>
          </a:ln>
        </p:spPr>
      </p:sp>
      <p:sp>
        <p:nvSpPr>
          <p:cNvPr id="14379" name="直接连接符 14378"/>
          <p:cNvSpPr/>
          <p:nvPr/>
        </p:nvSpPr>
        <p:spPr>
          <a:xfrm>
            <a:off x="7290911" y="2576962"/>
            <a:ext cx="0" cy="648891"/>
          </a:xfrm>
          <a:prstGeom prst="line">
            <a:avLst/>
          </a:prstGeom>
          <a:ln w="38100" cap="flat" cmpd="sng">
            <a:solidFill>
              <a:srgbClr val="000099"/>
            </a:solidFill>
            <a:prstDash val="solid"/>
            <a:headEnd type="none" w="med" len="med"/>
            <a:tailEnd type="stealth" w="med" len="lg"/>
          </a:ln>
        </p:spPr>
      </p:sp>
      <p:sp>
        <p:nvSpPr>
          <p:cNvPr id="14380" name="矩形 14379"/>
          <p:cNvSpPr/>
          <p:nvPr/>
        </p:nvSpPr>
        <p:spPr>
          <a:xfrm>
            <a:off x="3783965" y="2944072"/>
            <a:ext cx="431165" cy="5067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700" b="1" i="1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</a:t>
            </a:r>
          </a:p>
        </p:txBody>
      </p:sp>
      <p:sp>
        <p:nvSpPr>
          <p:cNvPr id="14381" name="矩形 14380"/>
          <p:cNvSpPr/>
          <p:nvPr/>
        </p:nvSpPr>
        <p:spPr>
          <a:xfrm>
            <a:off x="7303770" y="2975107"/>
            <a:ext cx="431165" cy="5067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700" b="1" i="1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</a:t>
            </a:r>
          </a:p>
        </p:txBody>
      </p:sp>
      <p:sp>
        <p:nvSpPr>
          <p:cNvPr id="15363" name="文本框 15362"/>
          <p:cNvSpPr txBox="1"/>
          <p:nvPr/>
        </p:nvSpPr>
        <p:spPr>
          <a:xfrm>
            <a:off x="197168" y="4286700"/>
            <a:ext cx="8717280" cy="1568450"/>
          </a:xfrm>
          <a:prstGeom prst="rect">
            <a:avLst/>
          </a:prstGeom>
          <a:noFill/>
          <a:ln w="9525">
            <a:solidFill>
              <a:srgbClr val="00B050"/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1)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压力</a:t>
            </a:r>
            <a:r>
              <a:rPr lang="zh-CN" altLang="en-US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不是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重力。压力可以由重力产生，也可以由其他力引起。</a:t>
            </a:r>
          </a:p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2)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压力</a:t>
            </a:r>
            <a:r>
              <a:rPr lang="zh-CN" altLang="en-US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不一定等于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重力大小。</a:t>
            </a:r>
          </a:p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3)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置于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水平面上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的物体对支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承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面的压力大小</a:t>
            </a:r>
            <a:r>
              <a:rPr lang="zh-CN" altLang="en-US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等于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重力的大小。 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239645" y="3826324"/>
            <a:ext cx="4740275" cy="4603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注意：压力的作用点在支承面上。</a:t>
            </a:r>
          </a:p>
        </p:txBody>
      </p:sp>
      <p:sp>
        <p:nvSpPr>
          <p:cNvPr id="3" name="矩形 2"/>
          <p:cNvSpPr/>
          <p:nvPr/>
        </p:nvSpPr>
        <p:spPr>
          <a:xfrm>
            <a:off x="420370" y="2436495"/>
            <a:ext cx="85217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水平</a:t>
            </a:r>
          </a:p>
        </p:txBody>
      </p:sp>
      <p:grpSp>
        <p:nvGrpSpPr>
          <p:cNvPr id="56" name="组合 55"/>
          <p:cNvGrpSpPr/>
          <p:nvPr/>
        </p:nvGrpSpPr>
        <p:grpSpPr>
          <a:xfrm>
            <a:off x="483119" y="1351555"/>
            <a:ext cx="1442360" cy="624554"/>
            <a:chOff x="480836" y="642122"/>
            <a:chExt cx="1442360" cy="624554"/>
          </a:xfrm>
        </p:grpSpPr>
        <p:grpSp>
          <p:nvGrpSpPr>
            <p:cNvPr id="57" name="组合 56"/>
            <p:cNvGrpSpPr/>
            <p:nvPr/>
          </p:nvGrpSpPr>
          <p:grpSpPr>
            <a:xfrm>
              <a:off x="480836" y="642122"/>
              <a:ext cx="1441943" cy="624554"/>
              <a:chOff x="480836" y="642122"/>
              <a:chExt cx="1441943" cy="624554"/>
            </a:xfrm>
          </p:grpSpPr>
          <p:pic>
            <p:nvPicPr>
              <p:cNvPr id="59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836" y="642122"/>
                <a:ext cx="533893" cy="624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0" name="流程图: 库存数据 59"/>
              <p:cNvSpPr/>
              <p:nvPr/>
            </p:nvSpPr>
            <p:spPr>
              <a:xfrm rot="10800000">
                <a:off x="835070" y="764930"/>
                <a:ext cx="1087709" cy="438801"/>
              </a:xfrm>
              <a:prstGeom prst="flowChartOnlineStorage">
                <a:avLst/>
              </a:prstGeom>
              <a:solidFill>
                <a:srgbClr val="9966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919896" y="771683"/>
              <a:ext cx="1003300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画一画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85" decel="1000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385" decel="100000"/>
                                        <p:tgtEl>
                                          <p:spTgt spid="1435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7" dur="385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9" dur="385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143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14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14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85" decel="1000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385" decel="100000"/>
                                        <p:tgtEl>
                                          <p:spTgt spid="1435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6" dur="385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8" dur="385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"/>
                                        <p:tgtEl>
                                          <p:spTgt spid="14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400" fill="hold"/>
                                        <p:tgtEl>
                                          <p:spTgt spid="14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400" fill="hold"/>
                                        <p:tgtEl>
                                          <p:spTgt spid="14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385" decel="100000"/>
                                        <p:tgtEl>
                                          <p:spTgt spid="143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385" decel="100000"/>
                                        <p:tgtEl>
                                          <p:spTgt spid="1435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15" dur="385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7" dur="385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1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"/>
                            </p:stCondLst>
                            <p:childTnLst>
                              <p:par>
                                <p:cTn id="127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"/>
                                        <p:tgtEl>
                                          <p:spTgt spid="14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400" fill="hold"/>
                                        <p:tgtEl>
                                          <p:spTgt spid="14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400" fill="hold"/>
                                        <p:tgtEl>
                                          <p:spTgt spid="14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500"/>
                            </p:stCondLst>
                            <p:childTnLst>
                              <p:par>
                                <p:cTn id="1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4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385" decel="100000"/>
                                        <p:tgtEl>
                                          <p:spTgt spid="143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385" decel="100000"/>
                                        <p:tgtEl>
                                          <p:spTgt spid="1437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7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8" dur="385" fill="hold"/>
                                        <p:tgtEl>
                                          <p:spTgt spid="14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0" dur="385" fill="hold"/>
                                        <p:tgtEl>
                                          <p:spTgt spid="14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5" dur="500"/>
                                        <p:tgtEl>
                                          <p:spTgt spid="14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500"/>
                            </p:stCondLst>
                            <p:childTnLst>
                              <p:par>
                                <p:cTn id="16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9" dur="500"/>
                                        <p:tgtEl>
                                          <p:spTgt spid="14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4" dur="500"/>
                                        <p:tgtEl>
                                          <p:spTgt spid="14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385" decel="100000"/>
                                        <p:tgtEl>
                                          <p:spTgt spid="143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385" decel="100000"/>
                                        <p:tgtEl>
                                          <p:spTgt spid="1437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7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2" dur="385" fill="hold"/>
                                        <p:tgtEl>
                                          <p:spTgt spid="14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4" dur="385" fill="hold"/>
                                        <p:tgtEl>
                                          <p:spTgt spid="14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000"/>
                            </p:stCondLst>
                            <p:childTnLst>
                              <p:par>
                                <p:cTn id="18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9" dur="500"/>
                                        <p:tgtEl>
                                          <p:spTgt spid="14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500"/>
                            </p:stCondLst>
                            <p:childTnLst>
                              <p:par>
                                <p:cTn id="19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3" dur="500"/>
                                        <p:tgtEl>
                                          <p:spTgt spid="14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8" dur="500"/>
                                        <p:tgtEl>
                                          <p:spTgt spid="14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385" decel="100000"/>
                                        <p:tgtEl>
                                          <p:spTgt spid="143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4" dur="385" decel="100000"/>
                                        <p:tgtEl>
                                          <p:spTgt spid="1437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7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6" dur="385" fill="hold"/>
                                        <p:tgtEl>
                                          <p:spTgt spid="14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8" dur="385" fill="hold"/>
                                        <p:tgtEl>
                                          <p:spTgt spid="14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0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2" dur="500"/>
                                        <p:tgtEl>
                                          <p:spTgt spid="14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000"/>
                            </p:stCondLst>
                            <p:childTnLst>
                              <p:par>
                                <p:cTn id="2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6" dur="500"/>
                                        <p:tgtEl>
                                          <p:spTgt spid="14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21" dur="500"/>
                                        <p:tgtEl>
                                          <p:spTgt spid="14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6" dur="500"/>
                                        <p:tgtEl>
                                          <p:spTgt spid="1536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1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6" dur="5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1" dur="5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4" grpId="0"/>
      <p:bldP spid="14356" grpId="0"/>
      <p:bldP spid="14358" grpId="0"/>
      <p:bldP spid="14368" grpId="0"/>
      <p:bldP spid="14369" grpId="0"/>
      <p:bldP spid="14370" grpId="0"/>
      <p:bldP spid="14377" grpId="0"/>
      <p:bldP spid="14380" grpId="0"/>
      <p:bldP spid="14381" grpId="0"/>
      <p:bldP spid="15363" grpId="0" build="p" animBg="1"/>
      <p:bldP spid="2" grpId="0" bldLvl="0" animBg="1"/>
      <p:bldP spid="2" grpId="1" bldLvl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888462" y="1366970"/>
            <a:ext cx="2816071" cy="481660"/>
            <a:chOff x="5963" y="977"/>
            <a:chExt cx="5913" cy="1011"/>
          </a:xfrm>
        </p:grpSpPr>
        <p:grpSp>
          <p:nvGrpSpPr>
            <p:cNvPr id="2" name="组合 18"/>
            <p:cNvGrpSpPr/>
            <p:nvPr/>
          </p:nvGrpSpPr>
          <p:grpSpPr bwMode="auto">
            <a:xfrm>
              <a:off x="5963" y="1138"/>
              <a:ext cx="3072" cy="850"/>
              <a:chOff x="2121738" y="684066"/>
              <a:chExt cx="1951601" cy="540714"/>
            </a:xfrm>
          </p:grpSpPr>
          <p:sp>
            <p:nvSpPr>
              <p:cNvPr id="7" name="圆角矩形 6"/>
              <p:cNvSpPr/>
              <p:nvPr/>
            </p:nvSpPr>
            <p:spPr>
              <a:xfrm>
                <a:off x="2212975" y="684066"/>
                <a:ext cx="1838189" cy="513169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 sz="1350"/>
              </a:p>
            </p:txBody>
          </p:sp>
          <p:sp>
            <p:nvSpPr>
              <p:cNvPr id="9" name="矩形 1"/>
              <p:cNvSpPr>
                <a:spLocks noChangeArrowheads="1"/>
              </p:cNvSpPr>
              <p:nvPr/>
            </p:nvSpPr>
            <p:spPr bwMode="auto">
              <a:xfrm>
                <a:off x="2121738" y="709306"/>
                <a:ext cx="1951601" cy="51547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zh-CN" alt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知识点 </a:t>
                </a:r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2</a:t>
                </a:r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9581" y="977"/>
              <a:ext cx="2295" cy="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 b="1"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</a:lstStyle>
            <a:p>
              <a:r>
                <a:rPr lang="zh-CN" altLang="en-US" dirty="0"/>
                <a:t>压 强</a:t>
              </a:r>
            </a:p>
          </p:txBody>
        </p:sp>
      </p:grpSp>
      <p:sp>
        <p:nvSpPr>
          <p:cNvPr id="15365" name="TextBox 5"/>
          <p:cNvSpPr/>
          <p:nvPr/>
        </p:nvSpPr>
        <p:spPr>
          <a:xfrm>
            <a:off x="535425" y="4968782"/>
            <a:ext cx="8393189" cy="457835"/>
          </a:xfrm>
          <a:custGeom>
            <a:avLst/>
            <a:gdLst>
              <a:gd name="txL" fmla="*/ 111372 w 3071834"/>
              <a:gd name="txT" fmla="*/ 111372 h 2281476"/>
              <a:gd name="txR" fmla="*/ 2960462 w 3071834"/>
              <a:gd name="txB" fmla="*/ 2170104 h 2281476"/>
            </a:gdLst>
            <a:ahLst/>
            <a:cxnLst>
              <a:cxn ang="0">
                <a:pos x="3071834" y="1140738"/>
              </a:cxn>
              <a:cxn ang="5898240">
                <a:pos x="1535917" y="2281476"/>
              </a:cxn>
              <a:cxn ang="11796480">
                <a:pos x="0" y="1140738"/>
              </a:cxn>
              <a:cxn ang="17694720">
                <a:pos x="1535917" y="0"/>
              </a:cxn>
            </a:cxnLst>
            <a:rect l="txL" t="txT" r="txR" b="txB"/>
            <a:pathLst>
              <a:path w="3071834" h="2281476">
                <a:moveTo>
                  <a:pt x="380254" y="0"/>
                </a:moveTo>
                <a:lnTo>
                  <a:pt x="3071834" y="0"/>
                </a:lnTo>
                <a:lnTo>
                  <a:pt x="3071834" y="1901222"/>
                </a:lnTo>
                <a:arcTo wR="380254" hR="380254" stAng="0" swAng="5400000"/>
                <a:lnTo>
                  <a:pt x="0" y="2281476"/>
                </a:lnTo>
                <a:lnTo>
                  <a:pt x="0" y="380254"/>
                </a:lnTo>
                <a:arcTo wR="380254" hR="380254" stAng="-10800000" swAng="5400009"/>
                <a:close/>
              </a:path>
            </a:pathLst>
          </a:custGeom>
          <a:solidFill>
            <a:schemeClr val="bg1"/>
          </a:solidFill>
          <a:ln w="25400" cap="flat" cmpd="sng">
            <a:solidFill>
              <a:srgbClr val="F7964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40500" tIns="8100" rIns="13500" bIns="810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两个人对雪地的压力是差不多的，但压力的效果相同吗？</a:t>
            </a:r>
          </a:p>
        </p:txBody>
      </p:sp>
      <p:pic>
        <p:nvPicPr>
          <p:cNvPr id="18" name="图片 17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85" y="2182332"/>
            <a:ext cx="3490595" cy="2466340"/>
          </a:xfrm>
          <a:prstGeom prst="rect">
            <a:avLst/>
          </a:prstGeom>
        </p:spPr>
      </p:pic>
      <p:pic>
        <p:nvPicPr>
          <p:cNvPr id="19" name="图片 18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020" y="2158837"/>
            <a:ext cx="3681730" cy="2588260"/>
          </a:xfrm>
          <a:prstGeom prst="rect">
            <a:avLst/>
          </a:prstGeom>
        </p:spPr>
      </p:pic>
      <p:pic>
        <p:nvPicPr>
          <p:cNvPr id="26" name="Picture 2" descr="D:\图标图片\f3373a58f30e42a28f0f3dcc05381ad6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131678" y="4445517"/>
            <a:ext cx="275076" cy="30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D:\图标图片\f3373a58f30e42a28f0f3dcc05381ad6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798192" y="4347494"/>
            <a:ext cx="275076" cy="30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Box 5"/>
          <p:cNvSpPr/>
          <p:nvPr/>
        </p:nvSpPr>
        <p:spPr>
          <a:xfrm>
            <a:off x="440077" y="4639024"/>
            <a:ext cx="8276084" cy="901065"/>
          </a:xfrm>
          <a:custGeom>
            <a:avLst/>
            <a:gdLst>
              <a:gd name="txL" fmla="*/ 111372 w 3071834"/>
              <a:gd name="txT" fmla="*/ 111372 h 2281476"/>
              <a:gd name="txR" fmla="*/ 2960462 w 3071834"/>
              <a:gd name="txB" fmla="*/ 2170104 h 2281476"/>
            </a:gdLst>
            <a:ahLst/>
            <a:cxnLst>
              <a:cxn ang="0">
                <a:pos x="3071834" y="1140738"/>
              </a:cxn>
              <a:cxn ang="5898240">
                <a:pos x="1535917" y="2281476"/>
              </a:cxn>
              <a:cxn ang="11796480">
                <a:pos x="0" y="1140738"/>
              </a:cxn>
              <a:cxn ang="17694720">
                <a:pos x="1535917" y="0"/>
              </a:cxn>
            </a:cxnLst>
            <a:rect l="txL" t="txT" r="txR" b="txB"/>
            <a:pathLst>
              <a:path w="3071834" h="2281476">
                <a:moveTo>
                  <a:pt x="380254" y="0"/>
                </a:moveTo>
                <a:lnTo>
                  <a:pt x="3071834" y="0"/>
                </a:lnTo>
                <a:lnTo>
                  <a:pt x="3071834" y="1901222"/>
                </a:lnTo>
                <a:arcTo wR="380254" hR="380254" stAng="0" swAng="5400000"/>
                <a:lnTo>
                  <a:pt x="0" y="2281476"/>
                </a:lnTo>
                <a:lnTo>
                  <a:pt x="0" y="380254"/>
                </a:lnTo>
                <a:arcTo wR="380254" hR="380254" stAng="-10800000" swAng="5400009"/>
                <a:close/>
              </a:path>
            </a:pathLst>
          </a:custGeom>
          <a:solidFill>
            <a:schemeClr val="bg1"/>
          </a:solidFill>
          <a:ln w="25400" cap="flat" cmpd="sng">
            <a:solidFill>
              <a:srgbClr val="F7964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40500" tIns="8100" rIns="13500" bIns="810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同样的气球，能托起一个成年人，却承受不了大头针的轻轻一扎，这说明了什么呢？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4712018" y="1823535"/>
            <a:ext cx="4326255" cy="2434114"/>
            <a:chOff x="4712018" y="966285"/>
            <a:chExt cx="4326255" cy="2434114"/>
          </a:xfrm>
        </p:grpSpPr>
        <p:pic>
          <p:nvPicPr>
            <p:cNvPr id="6" name="图片 5" descr="d49edc9048a54250a69caf512eba243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12018" y="966285"/>
              <a:ext cx="4326255" cy="2434114"/>
            </a:xfrm>
            <a:prstGeom prst="rect">
              <a:avLst/>
            </a:prstGeom>
          </p:spPr>
        </p:pic>
        <p:pic>
          <p:nvPicPr>
            <p:cNvPr id="1638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5574" y="966285"/>
              <a:ext cx="552608" cy="49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组合 1"/>
          <p:cNvGrpSpPr/>
          <p:nvPr/>
        </p:nvGrpSpPr>
        <p:grpSpPr>
          <a:xfrm>
            <a:off x="118110" y="1823535"/>
            <a:ext cx="4381976" cy="2465070"/>
            <a:chOff x="118110" y="966285"/>
            <a:chExt cx="4381976" cy="2465070"/>
          </a:xfrm>
        </p:grpSpPr>
        <p:pic>
          <p:nvPicPr>
            <p:cNvPr id="5" name="图片 4" descr="cd33a824bfd14bdaa8d89f3268ddecc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110" y="966285"/>
              <a:ext cx="4381976" cy="2465070"/>
            </a:xfrm>
            <a:prstGeom prst="rect">
              <a:avLst/>
            </a:prstGeom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110" y="972652"/>
              <a:ext cx="646564" cy="577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4" name="对象 40963"/>
          <p:cNvGraphicFramePr>
            <a:graphicFrameLocks noGrp="1"/>
          </p:cNvGraphicFramePr>
          <p:nvPr/>
        </p:nvGraphicFramePr>
        <p:xfrm>
          <a:off x="380852" y="1720778"/>
          <a:ext cx="3938588" cy="241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r:id="rId3" imgW="3192145" imgH="1703070" progId="Imaging.Document">
                  <p:embed/>
                </p:oleObj>
              </mc:Choice>
              <mc:Fallback>
                <p:oleObj r:id="rId3" imgW="3192145" imgH="1703070" progId="Imaging.Document">
                  <p:embed/>
                  <p:pic>
                    <p:nvPicPr>
                      <p:cNvPr id="0" name="图片 307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0852" y="1720778"/>
                        <a:ext cx="3938588" cy="2414588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0180" name="图片 50179" descr="手压气球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4394" y="1620110"/>
            <a:ext cx="3834289" cy="25117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83" name="矩形 71682"/>
          <p:cNvSpPr/>
          <p:nvPr/>
        </p:nvSpPr>
        <p:spPr>
          <a:xfrm>
            <a:off x="131921" y="4447672"/>
            <a:ext cx="8880634" cy="13858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"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"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分别用两个指头抵住铅笔尖和笔尾，感受压力作用效果的不同。</a:t>
            </a:r>
          </a:p>
          <a:p>
            <a:pPr lvl="0"/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用手掌和手指顶着的气球形变有何不同？</a:t>
            </a:r>
          </a:p>
          <a:p>
            <a:pPr lvl="0"/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通过以上感受，猜想一下压力的作用效果应该与哪些因素有关？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/>
          <p:nvPr/>
        </p:nvSpPr>
        <p:spPr>
          <a:xfrm>
            <a:off x="341471" y="2210250"/>
            <a:ext cx="1411844" cy="460375"/>
          </a:xfrm>
          <a:prstGeom prst="rect">
            <a:avLst/>
          </a:prstGeom>
          <a:noFill/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dist"/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猜想</a:t>
            </a:r>
          </a:p>
        </p:txBody>
      </p:sp>
      <p:sp>
        <p:nvSpPr>
          <p:cNvPr id="16386" name="TextBox 2"/>
          <p:cNvSpPr txBox="1"/>
          <p:nvPr/>
        </p:nvSpPr>
        <p:spPr>
          <a:xfrm>
            <a:off x="1956514" y="2210250"/>
            <a:ext cx="354965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华文楷体"/>
              </a:rPr>
              <a:t>压力的作用效果可能与：</a:t>
            </a:r>
          </a:p>
        </p:txBody>
      </p:sp>
      <p:sp>
        <p:nvSpPr>
          <p:cNvPr id="5" name="TextBox 3"/>
          <p:cNvSpPr txBox="1"/>
          <p:nvPr/>
        </p:nvSpPr>
        <p:spPr>
          <a:xfrm>
            <a:off x="2060972" y="2751985"/>
            <a:ext cx="171323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华文楷体"/>
              </a:rPr>
              <a:t>压力大小、</a:t>
            </a:r>
          </a:p>
        </p:txBody>
      </p:sp>
      <p:sp>
        <p:nvSpPr>
          <p:cNvPr id="7" name="TextBox 4"/>
          <p:cNvSpPr txBox="1"/>
          <p:nvPr/>
        </p:nvSpPr>
        <p:spPr>
          <a:xfrm>
            <a:off x="3608070" y="2751985"/>
            <a:ext cx="140716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华文楷体"/>
                <a:ea typeface="华文楷体"/>
              </a:rPr>
              <a:t>受力面积</a:t>
            </a:r>
          </a:p>
        </p:txBody>
      </p:sp>
      <p:sp>
        <p:nvSpPr>
          <p:cNvPr id="9" name="TextBox 7"/>
          <p:cNvSpPr txBox="1"/>
          <p:nvPr/>
        </p:nvSpPr>
        <p:spPr>
          <a:xfrm>
            <a:off x="341471" y="4433960"/>
            <a:ext cx="1407160" cy="460375"/>
          </a:xfrm>
          <a:prstGeom prst="rect">
            <a:avLst/>
          </a:prstGeom>
          <a:noFill/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zh-CN"/>
            </a:defPPr>
            <a:lvl1pPr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baseline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lvl="1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lvl="2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lvl="3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lvl="4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lang="zh-CN" altLang="en-US" dirty="0"/>
              <a:t>实验方法</a:t>
            </a:r>
          </a:p>
        </p:txBody>
      </p:sp>
      <p:sp>
        <p:nvSpPr>
          <p:cNvPr id="15" name="TextBox 8"/>
          <p:cNvSpPr txBox="1"/>
          <p:nvPr/>
        </p:nvSpPr>
        <p:spPr>
          <a:xfrm>
            <a:off x="2061210" y="4416259"/>
            <a:ext cx="171323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华文楷体"/>
              </a:rPr>
              <a:t>控制变量法</a:t>
            </a:r>
          </a:p>
        </p:txBody>
      </p:sp>
      <p:sp>
        <p:nvSpPr>
          <p:cNvPr id="16" name="TextBox 9"/>
          <p:cNvSpPr txBox="1"/>
          <p:nvPr/>
        </p:nvSpPr>
        <p:spPr>
          <a:xfrm>
            <a:off x="341471" y="3398017"/>
            <a:ext cx="1407160" cy="460375"/>
          </a:xfrm>
          <a:prstGeom prst="rect">
            <a:avLst/>
          </a:prstGeom>
          <a:noFill/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zh-CN"/>
            </a:defPPr>
            <a:lvl1pPr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baseline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lvl="1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lvl="2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lvl="3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lvl="4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lang="zh-CN" altLang="en-US" dirty="0"/>
              <a:t>实验装置</a:t>
            </a:r>
          </a:p>
        </p:txBody>
      </p:sp>
      <p:pic>
        <p:nvPicPr>
          <p:cNvPr id="17" name="Picture 5" descr="Snap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633" y="2712543"/>
            <a:ext cx="2501293" cy="1831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TextBox 11"/>
          <p:cNvSpPr txBox="1"/>
          <p:nvPr/>
        </p:nvSpPr>
        <p:spPr>
          <a:xfrm>
            <a:off x="1977320" y="3398256"/>
            <a:ext cx="263144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华文楷体"/>
              </a:rPr>
              <a:t>小桌、海绵、砝码</a:t>
            </a:r>
          </a:p>
        </p:txBody>
      </p:sp>
      <p:sp>
        <p:nvSpPr>
          <p:cNvPr id="19" name="TextBox 4"/>
          <p:cNvSpPr txBox="1"/>
          <p:nvPr/>
        </p:nvSpPr>
        <p:spPr>
          <a:xfrm>
            <a:off x="4857159" y="2735206"/>
            <a:ext cx="110109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华文楷体"/>
                <a:ea typeface="华文楷体"/>
              </a:rPr>
              <a:t>有关。</a:t>
            </a:r>
          </a:p>
        </p:txBody>
      </p:sp>
      <p:sp>
        <p:nvSpPr>
          <p:cNvPr id="50179" name="矩形 12290"/>
          <p:cNvSpPr>
            <a:spLocks noChangeArrowheads="1"/>
          </p:cNvSpPr>
          <p:nvPr/>
        </p:nvSpPr>
        <p:spPr bwMode="auto">
          <a:xfrm>
            <a:off x="-1190" y="1515640"/>
            <a:ext cx="9146381" cy="540544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2400" b="1" spc="100" dirty="0">
                <a:solidFill>
                  <a:srgbClr val="FFFF00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      </a:t>
            </a:r>
            <a:r>
              <a:rPr lang="zh-CN" altLang="zh-CN" sz="2400" b="1" spc="100" dirty="0">
                <a:solidFill>
                  <a:srgbClr val="FFFF00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探究实验：探究影响压力作用效果的因素</a:t>
            </a:r>
          </a:p>
        </p:txBody>
      </p:sp>
      <p:sp>
        <p:nvSpPr>
          <p:cNvPr id="2" name="TextBox 8"/>
          <p:cNvSpPr txBox="1"/>
          <p:nvPr/>
        </p:nvSpPr>
        <p:spPr>
          <a:xfrm>
            <a:off x="2165779" y="4991278"/>
            <a:ext cx="110109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华文楷体"/>
              </a:rPr>
              <a:t>转换法</a:t>
            </a:r>
          </a:p>
        </p:txBody>
      </p:sp>
      <p:sp>
        <p:nvSpPr>
          <p:cNvPr id="21" name="TextBox 8"/>
          <p:cNvSpPr txBox="1"/>
          <p:nvPr/>
        </p:nvSpPr>
        <p:spPr>
          <a:xfrm>
            <a:off x="3202861" y="5030598"/>
            <a:ext cx="5865638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</a:rPr>
              <a:t>通过观察海绵的形变程度来反映压力的作用效果。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6386" grpId="0"/>
      <p:bldP spid="5" grpId="0"/>
      <p:bldP spid="7" grpId="0"/>
      <p:bldP spid="9" grpId="0" bldLvl="0" animBg="1"/>
      <p:bldP spid="15" grpId="0"/>
      <p:bldP spid="16" grpId="0" bldLvl="0" animBg="1"/>
      <p:bldP spid="18" grpId="0"/>
      <p:bldP spid="19" grpId="0"/>
      <p:bldP spid="2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KSO_WM_SLIDE_MODEL_TYPE" val="cover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16"/>
  <p:tag name="KSO_WM_UNIT_HIGHLIGHT" val="0"/>
  <p:tag name="KSO_WM_UNIT_COMPATIBLE" val="0"/>
  <p:tag name="KSO_WM_DIAGRAM_GROUP_CODE" val="n1-1"/>
  <p:tag name="KSO_WM_UNIT_TYPE" val="n_h_h_a"/>
  <p:tag name="KSO_WM_UNIT_INDEX" val="1_2_2_1"/>
  <p:tag name="KSO_WM_UNIT_ID" val="diagram20187637_2*n_h_h_a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添加标题"/>
  <p:tag name="KSO_WM_UNIT_TEXT_FILL_FORE_SCHEMECOLOR_INDEX" val="7"/>
  <p:tag name="KSO_WM_UNIT_TEXT_FILL_TYPE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38"/>
  <p:tag name="KSO_WM_UNIT_HIGHLIGHT" val="0"/>
  <p:tag name="KSO_WM_UNIT_COMPATIBLE" val="0"/>
  <p:tag name="KSO_WM_DIAGRAM_GROUP_CODE" val="n1-1"/>
  <p:tag name="KSO_WM_UNIT_TYPE" val="n_h_h_f"/>
  <p:tag name="KSO_WM_UNIT_INDEX" val="1_2_2_1"/>
  <p:tag name="KSO_WM_UNIT_ID" val="diagram20187637_2*n_h_h_f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i"/>
  <p:tag name="KSO_WM_UNIT_INDEX" val="1_1_1"/>
  <p:tag name="KSO_WM_UNIT_ID" val="diagram20187637_2*n_h_i*1_1_1"/>
  <p:tag name="KSO_WM_TEMPLATE_CATEGORY" val="diagram"/>
  <p:tag name="KSO_WM_TEMPLATE_INDEX" val="2018763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54"/>
  <p:tag name="KSO_WM_UNIT_HIGHLIGHT" val="0"/>
  <p:tag name="KSO_WM_UNIT_COMPATIBLE" val="0"/>
  <p:tag name="KSO_WM_DIAGRAM_GROUP_CODE" val="n1-1"/>
  <p:tag name="KSO_WM_UNIT_TYPE" val="n_h_a"/>
  <p:tag name="KSO_WM_UNIT_INDEX" val="1_1_1"/>
  <p:tag name="KSO_WM_UNIT_ID" val="diagram20187637_2*n_h_a*1_1_1"/>
  <p:tag name="KSO_WM_TEMPLATE_CATEGORY" val="diagram"/>
  <p:tag name="KSO_WM_TEMPLATE_INDEX" val="20187637"/>
  <p:tag name="KSO_WM_UNIT_LAYERLEVEL" val="1_1_1"/>
  <p:tag name="KSO_WM_TAG_VERSION" val="1.0"/>
  <p:tag name="KSO_WM_BEAUTIFY_FLAG" val="#wm#"/>
  <p:tag name="KSO_WM_UNIT_PRESET_TEXT" val="添加标题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h_i"/>
  <p:tag name="KSO_WM_UNIT_INDEX" val="1_2_1_1"/>
  <p:tag name="KSO_WM_UNIT_ID" val="diagram20187637_2*n_h_h_i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h_i"/>
  <p:tag name="KSO_WM_UNIT_INDEX" val="1_2_2_1"/>
  <p:tag name="KSO_WM_UNIT_ID" val="diagram20187637_2*n_h_h_i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16"/>
  <p:tag name="KSO_WM_UNIT_HIGHLIGHT" val="0"/>
  <p:tag name="KSO_WM_UNIT_COMPATIBLE" val="0"/>
  <p:tag name="KSO_WM_DIAGRAM_GROUP_CODE" val="n1-1"/>
  <p:tag name="KSO_WM_UNIT_TYPE" val="n_h_h_a"/>
  <p:tag name="KSO_WM_UNIT_INDEX" val="1_2_1_1"/>
  <p:tag name="KSO_WM_UNIT_ID" val="diagram20187637_2*n_h_h_a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添加标题"/>
  <p:tag name="KSO_WM_UNIT_TEXT_FILL_FORE_SCHEMECOLOR_INDEX" val="6"/>
  <p:tag name="KSO_WM_UNIT_TEXT_FILL_TYPE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38"/>
  <p:tag name="KSO_WM_UNIT_HIGHLIGHT" val="0"/>
  <p:tag name="KSO_WM_UNIT_COMPATIBLE" val="0"/>
  <p:tag name="KSO_WM_DIAGRAM_GROUP_CODE" val="n1-1"/>
  <p:tag name="KSO_WM_UNIT_TYPE" val="n_h_h_f"/>
  <p:tag name="KSO_WM_UNIT_INDEX" val="1_2_1_1"/>
  <p:tag name="KSO_WM_UNIT_ID" val="diagram20187637_2*n_h_h_f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1648</Words>
  <Application>Microsoft Office PowerPoint</Application>
  <PresentationFormat>全屏显示(4:3)</PresentationFormat>
  <Paragraphs>220</Paragraphs>
  <Slides>28</Slides>
  <Notes>4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6</vt:i4>
      </vt:variant>
      <vt:variant>
        <vt:lpstr>幻灯片标题</vt:lpstr>
      </vt:variant>
      <vt:variant>
        <vt:i4>28</vt:i4>
      </vt:variant>
    </vt:vector>
  </HeadingPairs>
  <TitlesOfParts>
    <vt:vector size="35" baseType="lpstr">
      <vt:lpstr>默认设计模板</vt:lpstr>
      <vt:lpstr>Bitmap Image</vt:lpstr>
      <vt:lpstr>Imaging.Document</vt:lpstr>
      <vt:lpstr>Microsoft 公式 3.0</vt:lpstr>
      <vt:lpstr>Equation.DSMT4</vt:lpstr>
      <vt:lpstr>Equation</vt:lpstr>
      <vt:lpstr>Equation.KSEE3</vt:lpstr>
      <vt:lpstr> 第九章  压强  第1节  压强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User</cp:lastModifiedBy>
  <cp:revision>57</cp:revision>
  <dcterms:created xsi:type="dcterms:W3CDTF">2017-03-15T04:23:00Z</dcterms:created>
  <dcterms:modified xsi:type="dcterms:W3CDTF">2020-01-13T01:48:36Z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2052-11.1.0.9175</vt:lpwstr>
  </property>
</Properties>
</file>