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0"/>
  </p:handoutMasterIdLst>
  <p:sldIdLst>
    <p:sldId id="280" r:id="rId3"/>
    <p:sldId id="281" r:id="rId5"/>
    <p:sldId id="282" r:id="rId6"/>
    <p:sldId id="284" r:id="rId7"/>
    <p:sldId id="285" r:id="rId8"/>
    <p:sldId id="286" r:id="rId9"/>
    <p:sldId id="287" r:id="rId10"/>
    <p:sldId id="288" r:id="rId11"/>
    <p:sldId id="289" r:id="rId12"/>
    <p:sldId id="291" r:id="rId13"/>
    <p:sldId id="290" r:id="rId14"/>
    <p:sldId id="292" r:id="rId15"/>
    <p:sldId id="293" r:id="rId16"/>
    <p:sldId id="294" r:id="rId17"/>
    <p:sldId id="295" r:id="rId18"/>
    <p:sldId id="268" r:id="rId19"/>
  </p:sldIdLst>
  <p:sldSz cx="1219200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E6FBFE"/>
    <a:srgbClr val="57D2E3"/>
    <a:srgbClr val="21B1C5"/>
    <a:srgbClr val="B2F3FC"/>
    <a:srgbClr val="4BCFE1"/>
    <a:srgbClr val="5BADF7"/>
    <a:srgbClr val="6A56AD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60" autoAdjust="0"/>
  </p:normalViewPr>
  <p:slideViewPr>
    <p:cSldViewPr snapToGrid="0">
      <p:cViewPr varScale="1">
        <p:scale>
          <a:sx n="67" d="100"/>
          <a:sy n="67" d="100"/>
        </p:scale>
        <p:origin x="-828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4" cy="72004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4D010157-E974-443C-87A7-4053982A9622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buFontTx/>
              <a:buNone/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0" hangingPunct="0">
              <a:defRPr sz="1200"/>
            </a:lvl1pPr>
          </a:lstStyle>
          <a:p>
            <a:fld id="{FA83661A-9BBC-445E-AFC5-1DE9C492AE1A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8194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8195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eaLnBrk="1" hangingPunct="1"/>
            <a:fld id="{3FB6EF57-C9AB-4D50-9481-BA040CD55D2B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11266" name="备注占位符 2"/>
          <p:cNvSpPr>
            <a:spLocks noGrp="1" noChangeArrowheads="1"/>
          </p:cNvSpPr>
          <p:nvPr>
            <p:ph type="body" idx="4294967295"/>
          </p:nvPr>
        </p:nvSpPr>
        <p:spPr bwMode="auto">
          <a:noFill/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1267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</a:ln>
        </p:spPr>
        <p:txBody>
          <a:bodyPr/>
          <a:lstStyle/>
          <a:p>
            <a:pPr eaLnBrk="1" hangingPunct="1"/>
            <a:fld id="{038C4303-3998-444F-A5F6-B8C4FECDD744}" type="slidenum">
              <a:rPr lang="zh-CN" altLang="en-US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1"/>
          <p:cNvGrpSpPr/>
          <p:nvPr userDrawn="1"/>
        </p:nvGrpSpPr>
        <p:grpSpPr bwMode="auto">
          <a:xfrm>
            <a:off x="0" y="876300"/>
            <a:ext cx="8143875" cy="3740150"/>
            <a:chOff x="-1" y="869694"/>
            <a:chExt cx="8144452" cy="3740406"/>
          </a:xfrm>
        </p:grpSpPr>
        <p:sp>
          <p:nvSpPr>
            <p:cNvPr id="8" name="矩形 14"/>
            <p:cNvSpPr>
              <a:spLocks noChangeArrowheads="1"/>
            </p:cNvSpPr>
            <p:nvPr/>
          </p:nvSpPr>
          <p:spPr bwMode="auto">
            <a:xfrm rot="10800000">
              <a:off x="-1" y="869694"/>
              <a:ext cx="8144452" cy="3740406"/>
            </a:xfrm>
            <a:prstGeom prst="rect">
              <a:avLst/>
            </a:prstGeom>
            <a:gradFill flip="none" rotWithShape="1">
              <a:gsLst>
                <a:gs pos="917">
                  <a:schemeClr val="bg1"/>
                </a:gs>
                <a:gs pos="37000">
                  <a:srgbClr val="E6FBFE">
                    <a:alpha val="80000"/>
                  </a:srgbClr>
                </a:gs>
                <a:gs pos="100000">
                  <a:srgbClr val="57D2E3"/>
                </a:gs>
              </a:gsLst>
              <a:lin ang="0" scaled="1"/>
              <a:tileRect/>
            </a:gradFill>
            <a:ln>
              <a:noFill/>
            </a:ln>
            <a:effectLst>
              <a:reflection blurRad="6350" stA="50000" endA="300" endPos="55000" dir="5400000" sy="-100000" algn="bl" rotWithShape="0"/>
            </a:effec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en-US" dirty="0" smtClean="0"/>
            </a:p>
          </p:txBody>
        </p:sp>
        <p:pic>
          <p:nvPicPr>
            <p:cNvPr id="9" name="图片 28"/>
            <p:cNvPicPr>
              <a:picLocks noChangeAspect="1" noChangeArrowheads="1"/>
            </p:cNvPicPr>
            <p:nvPr/>
          </p:nvPicPr>
          <p:blipFill>
            <a:blip r:embed="rId2"/>
            <a:srcRect l="368" t="9363" r="29749" b="-82"/>
            <a:stretch>
              <a:fillRect/>
            </a:stretch>
          </p:blipFill>
          <p:spPr bwMode="auto">
            <a:xfrm>
              <a:off x="0" y="869694"/>
              <a:ext cx="8144450" cy="33365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矩形 14"/>
          <p:cNvSpPr>
            <a:spLocks noChangeArrowheads="1"/>
          </p:cNvSpPr>
          <p:nvPr/>
        </p:nvSpPr>
        <p:spPr bwMode="auto">
          <a:xfrm>
            <a:off x="6531" y="1536700"/>
            <a:ext cx="8144451" cy="2298699"/>
          </a:xfrm>
          <a:prstGeom prst="rect">
            <a:avLst/>
          </a:prstGeom>
          <a:gradFill>
            <a:gsLst>
              <a:gs pos="917">
                <a:schemeClr val="bg1">
                  <a:alpha val="28000"/>
                </a:schemeClr>
              </a:gs>
              <a:gs pos="31000">
                <a:srgbClr val="E6FBFE">
                  <a:alpha val="80000"/>
                </a:srgbClr>
              </a:gs>
              <a:gs pos="79000">
                <a:srgbClr val="57D2E3"/>
              </a:gs>
            </a:gsLst>
            <a:lin ang="0" scaled="1"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 smtClean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-2" y="171611"/>
            <a:ext cx="12192001" cy="521785"/>
          </a:xfrm>
          <a:prstGeom prst="rect">
            <a:avLst/>
          </a:prstGeom>
          <a:gradFill flip="none" rotWithShape="1">
            <a:gsLst>
              <a:gs pos="917">
                <a:schemeClr val="bg1"/>
              </a:gs>
              <a:gs pos="37000">
                <a:srgbClr val="E6FBFE">
                  <a:alpha val="80000"/>
                </a:srgbClr>
              </a:gs>
              <a:gs pos="100000">
                <a:srgbClr val="57D2E3"/>
              </a:gs>
            </a:gsLst>
            <a:lin ang="10800000" scaled="1"/>
            <a:tileRect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 smtClean="0"/>
          </a:p>
        </p:txBody>
      </p:sp>
      <p:pic>
        <p:nvPicPr>
          <p:cNvPr id="3" name="图片 21"/>
          <p:cNvPicPr>
            <a:picLocks noChangeAspect="1" noChangeArrowheads="1"/>
          </p:cNvPicPr>
          <p:nvPr userDrawn="1"/>
        </p:nvPicPr>
        <p:blipFill>
          <a:blip r:embed="rId2"/>
          <a:srcRect l="-2669" t="12558" r="-10663" b="70840"/>
          <a:stretch>
            <a:fillRect/>
          </a:stretch>
        </p:blipFill>
        <p:spPr bwMode="auto">
          <a:xfrm>
            <a:off x="2233613" y="182563"/>
            <a:ext cx="9958387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图片 28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339513" y="252413"/>
            <a:ext cx="523875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矩形 8"/>
          <p:cNvSpPr>
            <a:spLocks noChangeArrowheads="1"/>
          </p:cNvSpPr>
          <p:nvPr/>
        </p:nvSpPr>
        <p:spPr bwMode="auto">
          <a:xfrm>
            <a:off x="7618413" y="280988"/>
            <a:ext cx="3708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北京师范大学</a:t>
            </a:r>
            <a:r>
              <a:rPr lang="zh-CN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出版社 </a:t>
            </a:r>
            <a:r>
              <a:rPr lang="zh-CN" altLang="en-US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九</a:t>
            </a:r>
            <a:r>
              <a:rPr lang="zh-CN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年级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|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全一</a:t>
            </a:r>
            <a:r>
              <a:rPr lang="zh-CN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册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endParaRPr lang="zh-CN" alt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 userDrawn="1"/>
        </p:nvGrpSpPr>
        <p:grpSpPr bwMode="auto">
          <a:xfrm>
            <a:off x="0" y="839788"/>
            <a:ext cx="12192000" cy="3122612"/>
            <a:chOff x="0" y="839788"/>
            <a:chExt cx="12192000" cy="3122612"/>
          </a:xfrm>
        </p:grpSpPr>
        <p:sp>
          <p:nvSpPr>
            <p:cNvPr id="3" name="矩形 14"/>
            <p:cNvSpPr>
              <a:spLocks noChangeArrowheads="1"/>
            </p:cNvSpPr>
            <p:nvPr/>
          </p:nvSpPr>
          <p:spPr bwMode="auto">
            <a:xfrm>
              <a:off x="0" y="840303"/>
              <a:ext cx="12192000" cy="3120789"/>
            </a:xfrm>
            <a:prstGeom prst="rect">
              <a:avLst/>
            </a:prstGeom>
            <a:solidFill>
              <a:srgbClr val="57D2E3"/>
            </a:solidFill>
            <a:ln>
              <a:noFill/>
            </a:ln>
            <a:effectLst>
              <a:reflection blurRad="6350" stA="50000" endA="300" endPos="55000" dir="5400000" sy="-100000" algn="bl" rotWithShape="0"/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endParaRPr lang="zh-CN" altLang="en-US" smtClean="0"/>
            </a:p>
          </p:txBody>
        </p:sp>
        <p:pic>
          <p:nvPicPr>
            <p:cNvPr id="4" name="图片 28"/>
            <p:cNvPicPr>
              <a:picLocks noChangeAspect="1" noChangeArrowheads="1"/>
            </p:cNvPicPr>
            <p:nvPr/>
          </p:nvPicPr>
          <p:blipFill>
            <a:blip r:embed="rId2"/>
            <a:srcRect t="9363" b="14136"/>
            <a:stretch>
              <a:fillRect/>
            </a:stretch>
          </p:blipFill>
          <p:spPr bwMode="auto">
            <a:xfrm>
              <a:off x="280416" y="839788"/>
              <a:ext cx="11640122" cy="31226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矩形 14"/>
          <p:cNvSpPr>
            <a:spLocks noChangeArrowheads="1"/>
          </p:cNvSpPr>
          <p:nvPr/>
        </p:nvSpPr>
        <p:spPr bwMode="auto">
          <a:xfrm>
            <a:off x="-2" y="2127509"/>
            <a:ext cx="12192001" cy="1356797"/>
          </a:xfrm>
          <a:prstGeom prst="rect">
            <a:avLst/>
          </a:prstGeom>
          <a:gradFill>
            <a:gsLst>
              <a:gs pos="917">
                <a:schemeClr val="bg1"/>
              </a:gs>
              <a:gs pos="37000">
                <a:srgbClr val="E6FBFE">
                  <a:alpha val="80000"/>
                </a:srgbClr>
              </a:gs>
              <a:gs pos="100000">
                <a:srgbClr val="57D2E3"/>
              </a:gs>
            </a:gsLst>
            <a:lin ang="10800000" scaled="1"/>
          </a:gradFill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 smtClean="0"/>
          </a:p>
        </p:txBody>
      </p:sp>
      <p:sp>
        <p:nvSpPr>
          <p:cNvPr id="7" name="矩形 8"/>
          <p:cNvSpPr>
            <a:spLocks noChangeArrowheads="1"/>
          </p:cNvSpPr>
          <p:nvPr/>
        </p:nvSpPr>
        <p:spPr bwMode="auto">
          <a:xfrm>
            <a:off x="2633980" y="2373630"/>
            <a:ext cx="777049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Tx/>
              <a:buNone/>
              <a:defRPr/>
            </a:pPr>
            <a:r>
              <a:rPr lang="zh-CN" altLang="en-US" sz="5400" b="1" spc="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谢谢观看！</a:t>
            </a:r>
            <a:endParaRPr lang="zh-CN" altLang="en-US" sz="5400" b="1" spc="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 Light" pitchFamily="34" charset="0"/>
        </a:defRPr>
      </a:lvl1pPr>
      <a:lvl2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2pPr>
      <a:lvl3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3pPr>
      <a:lvl4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4pPr>
      <a:lvl5pPr marL="914400" indent="-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5pPr>
      <a:lvl6pPr marL="13716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6pPr>
      <a:lvl7pPr marL="18288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7pPr>
      <a:lvl8pPr marL="22860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8pPr>
      <a:lvl9pPr marL="2743200" indent="-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anose="02010600030101010101" pitchFamily="2" charset="-122"/>
          <a:sym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  <a:sym typeface="Calibri" panose="020F05020202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>
          <a:solidFill>
            <a:schemeClr val="tx1"/>
          </a:solidFill>
          <a:latin typeface="+mn-lt"/>
          <a:ea typeface="+mn-ea"/>
          <a:sym typeface="Calibri" panose="020F0502020204030204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14"/>
          <p:cNvSpPr>
            <a:spLocks noChangeArrowheads="1"/>
          </p:cNvSpPr>
          <p:nvPr/>
        </p:nvSpPr>
        <p:spPr bwMode="auto">
          <a:xfrm>
            <a:off x="4942" y="837127"/>
            <a:ext cx="12192000" cy="6017698"/>
          </a:xfrm>
          <a:prstGeom prst="rect">
            <a:avLst/>
          </a:prstGeom>
          <a:noFill/>
          <a:ln>
            <a:noFill/>
          </a:ln>
          <a:effectLst>
            <a:reflection blurRad="6350" stA="50000" endA="300" endPos="55000" dir="5400000" sy="-100000" algn="bl" rotWithShape="0"/>
          </a:effec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 dirty="0" smtClean="0"/>
          </a:p>
        </p:txBody>
      </p:sp>
      <p:sp>
        <p:nvSpPr>
          <p:cNvPr id="30" name="TextBox 4"/>
          <p:cNvSpPr txBox="1">
            <a:spLocks noChangeArrowheads="1"/>
          </p:cNvSpPr>
          <p:nvPr/>
        </p:nvSpPr>
        <p:spPr bwMode="auto">
          <a:xfrm>
            <a:off x="574675" y="6103938"/>
            <a:ext cx="68405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en-US" altLang="zh-CN" sz="2000">
              <a:solidFill>
                <a:srgbClr val="262626"/>
              </a:solidFill>
              <a:latin typeface="黑体" panose="02010609060101010101" pitchFamily="49" charset="-122"/>
              <a:ea typeface="黑体" panose="02010609060101010101" pitchFamily="49" charset="-122"/>
              <a:sym typeface="宋体" panose="02010600030101010101" pitchFamily="2" charset="-122"/>
            </a:endParaRPr>
          </a:p>
        </p:txBody>
      </p:sp>
      <p:grpSp>
        <p:nvGrpSpPr>
          <p:cNvPr id="7171" name="组合 8"/>
          <p:cNvGrpSpPr/>
          <p:nvPr/>
        </p:nvGrpSpPr>
        <p:grpSpPr bwMode="auto">
          <a:xfrm>
            <a:off x="-352425" y="2014538"/>
            <a:ext cx="8537575" cy="1343025"/>
            <a:chOff x="1178398" y="2105678"/>
            <a:chExt cx="3548062" cy="1343575"/>
          </a:xfrm>
        </p:grpSpPr>
        <p:sp>
          <p:nvSpPr>
            <p:cNvPr id="25" name="矩形 24"/>
            <p:cNvSpPr>
              <a:spLocks noChangeArrowheads="1"/>
            </p:cNvSpPr>
            <p:nvPr/>
          </p:nvSpPr>
          <p:spPr bwMode="auto">
            <a:xfrm>
              <a:off x="1703548" y="2105678"/>
              <a:ext cx="2497762" cy="549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2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第十四章 </a:t>
              </a:r>
              <a:r>
                <a:rPr lang="en-US" altLang="zh-CN" sz="2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· </a:t>
              </a:r>
              <a:r>
                <a:rPr lang="zh-CN" altLang="en-US" sz="20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磁现象 </a:t>
              </a:r>
              <a:endParaRPr lang="zh-CN" altLang="en-US" sz="20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7173" name="TextBox 2"/>
            <p:cNvSpPr txBox="1">
              <a:spLocks noChangeArrowheads="1"/>
            </p:cNvSpPr>
            <p:nvPr/>
          </p:nvSpPr>
          <p:spPr bwMode="auto">
            <a:xfrm>
              <a:off x="1178398" y="2625003"/>
              <a:ext cx="3548062" cy="8242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48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4400" b="1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第五节 磁场对通电导线的作用力</a:t>
              </a:r>
              <a:endParaRPr lang="zh-CN" altLang="en-US" sz="4400" b="1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20" name="矩形 8"/>
          <p:cNvSpPr>
            <a:spLocks noChangeArrowheads="1"/>
          </p:cNvSpPr>
          <p:nvPr/>
        </p:nvSpPr>
        <p:spPr bwMode="auto">
          <a:xfrm>
            <a:off x="7618413" y="280988"/>
            <a:ext cx="37084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defRPr/>
            </a:pP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北京师范大学</a:t>
            </a:r>
            <a:r>
              <a:rPr lang="zh-CN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出版社 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九</a:t>
            </a:r>
            <a:r>
              <a:rPr lang="zh-CN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年级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|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全一</a:t>
            </a:r>
            <a:r>
              <a:rPr lang="zh-CN" altLang="zh-CN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册</a:t>
            </a:r>
            <a:r>
              <a:rPr lang="en-US" altLang="zh-CN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</a:t>
            </a:r>
            <a:endParaRPr lang="zh-CN" altLang="en-US" sz="1600" b="1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7175" name="图片 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8029575" y="877888"/>
            <a:ext cx="4162425" cy="598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2127250" y="2641600"/>
            <a:ext cx="7443788" cy="20780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 indent="266700">
              <a:lnSpc>
                <a:spcPct val="155000"/>
              </a:lnSpc>
              <a:tabLst>
                <a:tab pos="228600" algn="l"/>
              </a:tabLst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磁体周围存在什么？  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155000"/>
              </a:lnSpc>
              <a:tabLst>
                <a:tab pos="228600" algn="l"/>
              </a:tabLst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通电直导体周围存在什么？    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155000"/>
              </a:lnSpc>
              <a:tabLst>
                <a:tab pos="228600" algn="l"/>
              </a:tabLst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通电导线是不是也会受到磁场的作用力呢？ 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2" name="Rectangle 6"/>
          <p:cNvSpPr>
            <a:spLocks noChangeArrowheads="1"/>
          </p:cNvSpPr>
          <p:nvPr/>
        </p:nvSpPr>
        <p:spPr bwMode="auto">
          <a:xfrm>
            <a:off x="1173163" y="1360488"/>
            <a:ext cx="1606550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ea typeface="微软雅黑" panose="020B0503020204020204" pitchFamily="34" charset="-122"/>
              </a:rPr>
              <a:t>温故知新</a:t>
            </a:r>
            <a:endParaRPr lang="zh-CN" altLang="en-US" sz="2800" b="1">
              <a:ea typeface="微软雅黑" panose="020B0503020204020204" pitchFamily="34" charset="-122"/>
            </a:endParaRPr>
          </a:p>
        </p:txBody>
      </p:sp>
      <p:sp>
        <p:nvSpPr>
          <p:cNvPr id="9223" name="矩形 4"/>
          <p:cNvSpPr>
            <a:spLocks noChangeArrowheads="1"/>
          </p:cNvSpPr>
          <p:nvPr/>
        </p:nvSpPr>
        <p:spPr bwMode="auto">
          <a:xfrm>
            <a:off x="4324350" y="263525"/>
            <a:ext cx="1674813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复习旧课</a:t>
            </a:r>
            <a:endParaRPr lang="zh-CN" altLang="en-US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173163" y="1312863"/>
            <a:ext cx="1606550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ea typeface="微软雅黑" panose="020B0503020204020204" pitchFamily="34" charset="-122"/>
              </a:rPr>
              <a:t>创设情景</a:t>
            </a:r>
            <a:endParaRPr lang="zh-CN" altLang="en-US" sz="2800" b="1">
              <a:ea typeface="微软雅黑" panose="020B0503020204020204" pitchFamily="34" charset="-122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090863" y="2124075"/>
            <a:ext cx="4451350" cy="754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anchor="ctr">
            <a:spAutoFit/>
          </a:bodyPr>
          <a:lstStyle/>
          <a:p>
            <a:pPr>
              <a:lnSpc>
                <a:spcPct val="155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奥斯特实验的发现了什么？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2301875" y="3171825"/>
            <a:ext cx="7589838" cy="14160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>
              <a:lnSpc>
                <a:spcPct val="155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   根据物体间力的作用是相互的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既然电流对磁体施加力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磁体也应该对电流有力的作用。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3254375" y="4979988"/>
            <a:ext cx="4911725" cy="75406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155000"/>
              </a:lnSpc>
            </a:pPr>
            <a:r>
              <a:rPr lang="zh-CN" altLang="en-US" sz="2800">
                <a:solidFill>
                  <a:schemeClr val="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同学们，你是怎样认为的呢？ </a:t>
            </a:r>
            <a:endParaRPr lang="zh-CN" altLang="en-US" sz="2800">
              <a:solidFill>
                <a:schemeClr val="hlin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6" name="矩形 4"/>
          <p:cNvSpPr>
            <a:spLocks noChangeArrowheads="1"/>
          </p:cNvSpPr>
          <p:nvPr/>
        </p:nvSpPr>
        <p:spPr bwMode="auto">
          <a:xfrm>
            <a:off x="4294188" y="247650"/>
            <a:ext cx="1674812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激发学习动机</a:t>
            </a:r>
            <a:endParaRPr lang="zh-CN" altLang="en-US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/>
      <p:bldP spid="122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ext Box 9"/>
          <p:cNvSpPr txBox="1">
            <a:spLocks noChangeArrowheads="1"/>
          </p:cNvSpPr>
          <p:nvPr/>
        </p:nvSpPr>
        <p:spPr bwMode="auto">
          <a:xfrm>
            <a:off x="0" y="6107113"/>
            <a:ext cx="12192000" cy="6080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2800">
                <a:solidFill>
                  <a:srgbClr val="0066C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通电导线是不是也会受到磁场的作用力呢？</a:t>
            </a:r>
            <a:endParaRPr lang="zh-CN" altLang="en-US" sz="2800">
              <a:solidFill>
                <a:srgbClr val="0066C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339" name="Group 3"/>
          <p:cNvGrpSpPr/>
          <p:nvPr/>
        </p:nvGrpSpPr>
        <p:grpSpPr bwMode="auto">
          <a:xfrm>
            <a:off x="2989263" y="3387725"/>
            <a:ext cx="2162175" cy="1587500"/>
            <a:chOff x="0" y="0"/>
            <a:chExt cx="1362" cy="1000"/>
          </a:xfrm>
        </p:grpSpPr>
        <p:sp>
          <p:nvSpPr>
            <p:cNvPr id="14340" name="Freeform 16"/>
            <p:cNvSpPr>
              <a:spLocks noChangeAspect="1" noChangeArrowheads="1"/>
            </p:cNvSpPr>
            <p:nvPr/>
          </p:nvSpPr>
          <p:spPr bwMode="auto">
            <a:xfrm rot="16200000" flipH="1">
              <a:off x="408" y="105"/>
              <a:ext cx="486" cy="1301"/>
            </a:xfrm>
            <a:custGeom>
              <a:avLst/>
              <a:gdLst/>
              <a:ahLst/>
              <a:cxnLst>
                <a:cxn ang="0">
                  <a:pos x="209" y="4004"/>
                </a:cxn>
                <a:cxn ang="0">
                  <a:pos x="627" y="4033"/>
                </a:cxn>
                <a:cxn ang="0">
                  <a:pos x="1042" y="4091"/>
                </a:cxn>
                <a:cxn ang="0">
                  <a:pos x="1452" y="4178"/>
                </a:cxn>
                <a:cxn ang="0">
                  <a:pos x="1854" y="4294"/>
                </a:cxn>
                <a:cxn ang="0">
                  <a:pos x="2248" y="4437"/>
                </a:cxn>
                <a:cxn ang="0">
                  <a:pos x="2630" y="4607"/>
                </a:cxn>
                <a:cxn ang="0">
                  <a:pos x="3000" y="4804"/>
                </a:cxn>
                <a:cxn ang="0">
                  <a:pos x="3355" y="5026"/>
                </a:cxn>
                <a:cxn ang="0">
                  <a:pos x="3694" y="5272"/>
                </a:cxn>
                <a:cxn ang="0">
                  <a:pos x="4015" y="5541"/>
                </a:cxn>
                <a:cxn ang="0">
                  <a:pos x="4316" y="5832"/>
                </a:cxn>
                <a:cxn ang="0">
                  <a:pos x="4596" y="6143"/>
                </a:cxn>
                <a:cxn ang="0">
                  <a:pos x="4854" y="6473"/>
                </a:cxn>
                <a:cxn ang="0">
                  <a:pos x="5088" y="6820"/>
                </a:cxn>
                <a:cxn ang="0">
                  <a:pos x="5298" y="7183"/>
                </a:cxn>
                <a:cxn ang="0">
                  <a:pos x="5481" y="7560"/>
                </a:cxn>
                <a:cxn ang="0">
                  <a:pos x="5638" y="7948"/>
                </a:cxn>
                <a:cxn ang="0">
                  <a:pos x="5768" y="8346"/>
                </a:cxn>
                <a:cxn ang="0">
                  <a:pos x="5869" y="8753"/>
                </a:cxn>
                <a:cxn ang="0">
                  <a:pos x="5942" y="9165"/>
                </a:cxn>
                <a:cxn ang="0">
                  <a:pos x="5985" y="9581"/>
                </a:cxn>
                <a:cxn ang="0">
                  <a:pos x="6000" y="10000"/>
                </a:cxn>
                <a:cxn ang="0">
                  <a:pos x="10000" y="26000"/>
                </a:cxn>
                <a:cxn ang="0">
                  <a:pos x="9994" y="9651"/>
                </a:cxn>
                <a:cxn ang="0">
                  <a:pos x="9945" y="8955"/>
                </a:cxn>
                <a:cxn ang="0">
                  <a:pos x="9848" y="8264"/>
                </a:cxn>
                <a:cxn ang="0">
                  <a:pos x="9703" y="7581"/>
                </a:cxn>
                <a:cxn ang="0">
                  <a:pos x="9511" y="6910"/>
                </a:cxn>
                <a:cxn ang="0">
                  <a:pos x="9272" y="6254"/>
                </a:cxn>
                <a:cxn ang="0">
                  <a:pos x="8988" y="5616"/>
                </a:cxn>
                <a:cxn ang="0">
                  <a:pos x="8660" y="5000"/>
                </a:cxn>
                <a:cxn ang="0">
                  <a:pos x="8290" y="4408"/>
                </a:cxn>
                <a:cxn ang="0">
                  <a:pos x="7880" y="3843"/>
                </a:cxn>
                <a:cxn ang="0">
                  <a:pos x="7431" y="3309"/>
                </a:cxn>
                <a:cxn ang="0">
                  <a:pos x="6947" y="2807"/>
                </a:cxn>
                <a:cxn ang="0">
                  <a:pos x="6428" y="2340"/>
                </a:cxn>
                <a:cxn ang="0">
                  <a:pos x="5878" y="1910"/>
                </a:cxn>
                <a:cxn ang="0">
                  <a:pos x="5299" y="1520"/>
                </a:cxn>
                <a:cxn ang="0">
                  <a:pos x="4695" y="1171"/>
                </a:cxn>
                <a:cxn ang="0">
                  <a:pos x="4067" y="865"/>
                </a:cxn>
                <a:cxn ang="0">
                  <a:pos x="3420" y="603"/>
                </a:cxn>
                <a:cxn ang="0">
                  <a:pos x="2756" y="387"/>
                </a:cxn>
                <a:cxn ang="0">
                  <a:pos x="2079" y="219"/>
                </a:cxn>
                <a:cxn ang="0">
                  <a:pos x="1392" y="97"/>
                </a:cxn>
                <a:cxn ang="0">
                  <a:pos x="698" y="24"/>
                </a:cxn>
                <a:cxn ang="0">
                  <a:pos x="0" y="0"/>
                </a:cxn>
              </a:cxnLst>
              <a:rect l="0" t="0" r="r" b="b"/>
              <a:pathLst>
                <a:path w="10000" h="26000">
                  <a:moveTo>
                    <a:pt x="0" y="4000"/>
                  </a:moveTo>
                  <a:lnTo>
                    <a:pt x="209" y="4004"/>
                  </a:lnTo>
                  <a:lnTo>
                    <a:pt x="419" y="4015"/>
                  </a:lnTo>
                  <a:lnTo>
                    <a:pt x="627" y="4033"/>
                  </a:lnTo>
                  <a:lnTo>
                    <a:pt x="835" y="4058"/>
                  </a:lnTo>
                  <a:lnTo>
                    <a:pt x="1042" y="4091"/>
                  </a:lnTo>
                  <a:lnTo>
                    <a:pt x="1247" y="4131"/>
                  </a:lnTo>
                  <a:lnTo>
                    <a:pt x="1452" y="4178"/>
                  </a:lnTo>
                  <a:lnTo>
                    <a:pt x="1654" y="4232"/>
                  </a:lnTo>
                  <a:lnTo>
                    <a:pt x="1854" y="4294"/>
                  </a:lnTo>
                  <a:lnTo>
                    <a:pt x="2052" y="4362"/>
                  </a:lnTo>
                  <a:lnTo>
                    <a:pt x="2248" y="4437"/>
                  </a:lnTo>
                  <a:lnTo>
                    <a:pt x="2440" y="4519"/>
                  </a:lnTo>
                  <a:lnTo>
                    <a:pt x="2630" y="4607"/>
                  </a:lnTo>
                  <a:lnTo>
                    <a:pt x="2817" y="4702"/>
                  </a:lnTo>
                  <a:lnTo>
                    <a:pt x="3000" y="4804"/>
                  </a:lnTo>
                  <a:lnTo>
                    <a:pt x="3180" y="4912"/>
                  </a:lnTo>
                  <a:lnTo>
                    <a:pt x="3355" y="5026"/>
                  </a:lnTo>
                  <a:lnTo>
                    <a:pt x="3527" y="5146"/>
                  </a:lnTo>
                  <a:lnTo>
                    <a:pt x="3694" y="5272"/>
                  </a:lnTo>
                  <a:lnTo>
                    <a:pt x="3857" y="5404"/>
                  </a:lnTo>
                  <a:lnTo>
                    <a:pt x="4015" y="5541"/>
                  </a:lnTo>
                  <a:lnTo>
                    <a:pt x="4168" y="5684"/>
                  </a:lnTo>
                  <a:lnTo>
                    <a:pt x="4316" y="5832"/>
                  </a:lnTo>
                  <a:lnTo>
                    <a:pt x="4459" y="5985"/>
                  </a:lnTo>
                  <a:lnTo>
                    <a:pt x="4596" y="6143"/>
                  </a:lnTo>
                  <a:lnTo>
                    <a:pt x="4728" y="6306"/>
                  </a:lnTo>
                  <a:lnTo>
                    <a:pt x="4854" y="6473"/>
                  </a:lnTo>
                  <a:lnTo>
                    <a:pt x="4974" y="6645"/>
                  </a:lnTo>
                  <a:lnTo>
                    <a:pt x="5088" y="6820"/>
                  </a:lnTo>
                  <a:lnTo>
                    <a:pt x="5196" y="7000"/>
                  </a:lnTo>
                  <a:lnTo>
                    <a:pt x="5298" y="7183"/>
                  </a:lnTo>
                  <a:lnTo>
                    <a:pt x="5393" y="7370"/>
                  </a:lnTo>
                  <a:lnTo>
                    <a:pt x="5481" y="7560"/>
                  </a:lnTo>
                  <a:lnTo>
                    <a:pt x="5563" y="7752"/>
                  </a:lnTo>
                  <a:lnTo>
                    <a:pt x="5638" y="7948"/>
                  </a:lnTo>
                  <a:lnTo>
                    <a:pt x="5706" y="8146"/>
                  </a:lnTo>
                  <a:lnTo>
                    <a:pt x="5768" y="8346"/>
                  </a:lnTo>
                  <a:lnTo>
                    <a:pt x="5822" y="8548"/>
                  </a:lnTo>
                  <a:lnTo>
                    <a:pt x="5869" y="8753"/>
                  </a:lnTo>
                  <a:lnTo>
                    <a:pt x="5909" y="8958"/>
                  </a:lnTo>
                  <a:lnTo>
                    <a:pt x="5942" y="9165"/>
                  </a:lnTo>
                  <a:lnTo>
                    <a:pt x="5967" y="9373"/>
                  </a:lnTo>
                  <a:lnTo>
                    <a:pt x="5985" y="9581"/>
                  </a:lnTo>
                  <a:lnTo>
                    <a:pt x="5996" y="9791"/>
                  </a:lnTo>
                  <a:lnTo>
                    <a:pt x="6000" y="10000"/>
                  </a:lnTo>
                  <a:lnTo>
                    <a:pt x="6000" y="26000"/>
                  </a:lnTo>
                  <a:lnTo>
                    <a:pt x="10000" y="26000"/>
                  </a:lnTo>
                  <a:lnTo>
                    <a:pt x="10000" y="10000"/>
                  </a:lnTo>
                  <a:lnTo>
                    <a:pt x="9994" y="9651"/>
                  </a:lnTo>
                  <a:lnTo>
                    <a:pt x="9976" y="9302"/>
                  </a:lnTo>
                  <a:lnTo>
                    <a:pt x="9945" y="8955"/>
                  </a:lnTo>
                  <a:lnTo>
                    <a:pt x="9903" y="8608"/>
                  </a:lnTo>
                  <a:lnTo>
                    <a:pt x="9848" y="8264"/>
                  </a:lnTo>
                  <a:lnTo>
                    <a:pt x="9781" y="7921"/>
                  </a:lnTo>
                  <a:lnTo>
                    <a:pt x="9703" y="7581"/>
                  </a:lnTo>
                  <a:lnTo>
                    <a:pt x="9613" y="7244"/>
                  </a:lnTo>
                  <a:lnTo>
                    <a:pt x="9511" y="6910"/>
                  </a:lnTo>
                  <a:lnTo>
                    <a:pt x="9397" y="6580"/>
                  </a:lnTo>
                  <a:lnTo>
                    <a:pt x="9272" y="6254"/>
                  </a:lnTo>
                  <a:lnTo>
                    <a:pt x="9135" y="5933"/>
                  </a:lnTo>
                  <a:lnTo>
                    <a:pt x="8988" y="5616"/>
                  </a:lnTo>
                  <a:lnTo>
                    <a:pt x="8829" y="5305"/>
                  </a:lnTo>
                  <a:lnTo>
                    <a:pt x="8660" y="5000"/>
                  </a:lnTo>
                  <a:lnTo>
                    <a:pt x="8480" y="4701"/>
                  </a:lnTo>
                  <a:lnTo>
                    <a:pt x="8290" y="4408"/>
                  </a:lnTo>
                  <a:lnTo>
                    <a:pt x="8090" y="4122"/>
                  </a:lnTo>
                  <a:lnTo>
                    <a:pt x="7880" y="3843"/>
                  </a:lnTo>
                  <a:lnTo>
                    <a:pt x="7660" y="3572"/>
                  </a:lnTo>
                  <a:lnTo>
                    <a:pt x="7431" y="3309"/>
                  </a:lnTo>
                  <a:lnTo>
                    <a:pt x="7193" y="3053"/>
                  </a:lnTo>
                  <a:lnTo>
                    <a:pt x="6947" y="2807"/>
                  </a:lnTo>
                  <a:lnTo>
                    <a:pt x="6691" y="2569"/>
                  </a:lnTo>
                  <a:lnTo>
                    <a:pt x="6428" y="2340"/>
                  </a:lnTo>
                  <a:lnTo>
                    <a:pt x="6157" y="2120"/>
                  </a:lnTo>
                  <a:lnTo>
                    <a:pt x="5878" y="1910"/>
                  </a:lnTo>
                  <a:lnTo>
                    <a:pt x="5592" y="1710"/>
                  </a:lnTo>
                  <a:lnTo>
                    <a:pt x="5299" y="1520"/>
                  </a:lnTo>
                  <a:lnTo>
                    <a:pt x="5000" y="1340"/>
                  </a:lnTo>
                  <a:lnTo>
                    <a:pt x="4695" y="1171"/>
                  </a:lnTo>
                  <a:lnTo>
                    <a:pt x="4384" y="1012"/>
                  </a:lnTo>
                  <a:lnTo>
                    <a:pt x="4067" y="865"/>
                  </a:lnTo>
                  <a:lnTo>
                    <a:pt x="3746" y="728"/>
                  </a:lnTo>
                  <a:lnTo>
                    <a:pt x="3420" y="603"/>
                  </a:lnTo>
                  <a:lnTo>
                    <a:pt x="3090" y="489"/>
                  </a:lnTo>
                  <a:lnTo>
                    <a:pt x="2756" y="387"/>
                  </a:lnTo>
                  <a:lnTo>
                    <a:pt x="2419" y="297"/>
                  </a:lnTo>
                  <a:lnTo>
                    <a:pt x="2079" y="219"/>
                  </a:lnTo>
                  <a:lnTo>
                    <a:pt x="1736" y="152"/>
                  </a:lnTo>
                  <a:lnTo>
                    <a:pt x="1392" y="97"/>
                  </a:lnTo>
                  <a:lnTo>
                    <a:pt x="1045" y="55"/>
                  </a:lnTo>
                  <a:lnTo>
                    <a:pt x="698" y="24"/>
                  </a:lnTo>
                  <a:lnTo>
                    <a:pt x="349" y="6"/>
                  </a:lnTo>
                  <a:lnTo>
                    <a:pt x="0" y="0"/>
                  </a:lnTo>
                </a:path>
              </a:pathLst>
            </a:custGeom>
            <a:solidFill>
              <a:srgbClr val="3366FF"/>
            </a:solidFill>
            <a:ln w="9525">
              <a:noFill/>
              <a:rou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66FF"/>
              </a:extrusionClr>
            </a:sp3d>
          </p:spPr>
          <p:txBody>
            <a:bodyPr>
              <a:flatTx/>
            </a:bodyPr>
            <a:lstStyle/>
            <a:p>
              <a:pPr eaLnBrk="0" hangingPunct="0"/>
              <a:endParaRPr lang="zh-CN" altLang="en-US"/>
            </a:p>
          </p:txBody>
        </p:sp>
        <p:sp>
          <p:nvSpPr>
            <p:cNvPr id="14341" name="Freeform 18"/>
            <p:cNvSpPr>
              <a:spLocks noChangeAspect="1" noChangeArrowheads="1"/>
            </p:cNvSpPr>
            <p:nvPr/>
          </p:nvSpPr>
          <p:spPr bwMode="auto">
            <a:xfrm rot="-5400000">
              <a:off x="408" y="-371"/>
              <a:ext cx="486" cy="1301"/>
            </a:xfrm>
            <a:custGeom>
              <a:avLst/>
              <a:gdLst/>
              <a:ahLst/>
              <a:cxnLst>
                <a:cxn ang="0">
                  <a:pos x="209" y="4004"/>
                </a:cxn>
                <a:cxn ang="0">
                  <a:pos x="627" y="4033"/>
                </a:cxn>
                <a:cxn ang="0">
                  <a:pos x="1042" y="4091"/>
                </a:cxn>
                <a:cxn ang="0">
                  <a:pos x="1452" y="4178"/>
                </a:cxn>
                <a:cxn ang="0">
                  <a:pos x="1854" y="4294"/>
                </a:cxn>
                <a:cxn ang="0">
                  <a:pos x="2248" y="4437"/>
                </a:cxn>
                <a:cxn ang="0">
                  <a:pos x="2630" y="4607"/>
                </a:cxn>
                <a:cxn ang="0">
                  <a:pos x="3000" y="4804"/>
                </a:cxn>
                <a:cxn ang="0">
                  <a:pos x="3355" y="5026"/>
                </a:cxn>
                <a:cxn ang="0">
                  <a:pos x="3694" y="5272"/>
                </a:cxn>
                <a:cxn ang="0">
                  <a:pos x="4015" y="5541"/>
                </a:cxn>
                <a:cxn ang="0">
                  <a:pos x="4316" y="5832"/>
                </a:cxn>
                <a:cxn ang="0">
                  <a:pos x="4596" y="6143"/>
                </a:cxn>
                <a:cxn ang="0">
                  <a:pos x="4854" y="6473"/>
                </a:cxn>
                <a:cxn ang="0">
                  <a:pos x="5088" y="6820"/>
                </a:cxn>
                <a:cxn ang="0">
                  <a:pos x="5298" y="7183"/>
                </a:cxn>
                <a:cxn ang="0">
                  <a:pos x="5481" y="7560"/>
                </a:cxn>
                <a:cxn ang="0">
                  <a:pos x="5638" y="7948"/>
                </a:cxn>
                <a:cxn ang="0">
                  <a:pos x="5768" y="8346"/>
                </a:cxn>
                <a:cxn ang="0">
                  <a:pos x="5869" y="8753"/>
                </a:cxn>
                <a:cxn ang="0">
                  <a:pos x="5942" y="9165"/>
                </a:cxn>
                <a:cxn ang="0">
                  <a:pos x="5985" y="9581"/>
                </a:cxn>
                <a:cxn ang="0">
                  <a:pos x="6000" y="10000"/>
                </a:cxn>
                <a:cxn ang="0">
                  <a:pos x="10000" y="26000"/>
                </a:cxn>
                <a:cxn ang="0">
                  <a:pos x="9994" y="9651"/>
                </a:cxn>
                <a:cxn ang="0">
                  <a:pos x="9945" y="8955"/>
                </a:cxn>
                <a:cxn ang="0">
                  <a:pos x="9848" y="8264"/>
                </a:cxn>
                <a:cxn ang="0">
                  <a:pos x="9703" y="7581"/>
                </a:cxn>
                <a:cxn ang="0">
                  <a:pos x="9511" y="6910"/>
                </a:cxn>
                <a:cxn ang="0">
                  <a:pos x="9272" y="6254"/>
                </a:cxn>
                <a:cxn ang="0">
                  <a:pos x="8988" y="5616"/>
                </a:cxn>
                <a:cxn ang="0">
                  <a:pos x="8660" y="5000"/>
                </a:cxn>
                <a:cxn ang="0">
                  <a:pos x="8290" y="4408"/>
                </a:cxn>
                <a:cxn ang="0">
                  <a:pos x="7880" y="3843"/>
                </a:cxn>
                <a:cxn ang="0">
                  <a:pos x="7431" y="3309"/>
                </a:cxn>
                <a:cxn ang="0">
                  <a:pos x="6947" y="2807"/>
                </a:cxn>
                <a:cxn ang="0">
                  <a:pos x="6428" y="2340"/>
                </a:cxn>
                <a:cxn ang="0">
                  <a:pos x="5878" y="1910"/>
                </a:cxn>
                <a:cxn ang="0">
                  <a:pos x="5299" y="1520"/>
                </a:cxn>
                <a:cxn ang="0">
                  <a:pos x="4695" y="1171"/>
                </a:cxn>
                <a:cxn ang="0">
                  <a:pos x="4067" y="865"/>
                </a:cxn>
                <a:cxn ang="0">
                  <a:pos x="3420" y="603"/>
                </a:cxn>
                <a:cxn ang="0">
                  <a:pos x="2756" y="387"/>
                </a:cxn>
                <a:cxn ang="0">
                  <a:pos x="2079" y="219"/>
                </a:cxn>
                <a:cxn ang="0">
                  <a:pos x="1392" y="97"/>
                </a:cxn>
                <a:cxn ang="0">
                  <a:pos x="698" y="24"/>
                </a:cxn>
                <a:cxn ang="0">
                  <a:pos x="0" y="0"/>
                </a:cxn>
              </a:cxnLst>
              <a:rect l="0" t="0" r="r" b="b"/>
              <a:pathLst>
                <a:path w="10000" h="26000">
                  <a:moveTo>
                    <a:pt x="0" y="4000"/>
                  </a:moveTo>
                  <a:lnTo>
                    <a:pt x="209" y="4004"/>
                  </a:lnTo>
                  <a:lnTo>
                    <a:pt x="419" y="4015"/>
                  </a:lnTo>
                  <a:lnTo>
                    <a:pt x="627" y="4033"/>
                  </a:lnTo>
                  <a:lnTo>
                    <a:pt x="835" y="4058"/>
                  </a:lnTo>
                  <a:lnTo>
                    <a:pt x="1042" y="4091"/>
                  </a:lnTo>
                  <a:lnTo>
                    <a:pt x="1247" y="4131"/>
                  </a:lnTo>
                  <a:lnTo>
                    <a:pt x="1452" y="4178"/>
                  </a:lnTo>
                  <a:lnTo>
                    <a:pt x="1654" y="4232"/>
                  </a:lnTo>
                  <a:lnTo>
                    <a:pt x="1854" y="4294"/>
                  </a:lnTo>
                  <a:lnTo>
                    <a:pt x="2052" y="4362"/>
                  </a:lnTo>
                  <a:lnTo>
                    <a:pt x="2248" y="4437"/>
                  </a:lnTo>
                  <a:lnTo>
                    <a:pt x="2440" y="4519"/>
                  </a:lnTo>
                  <a:lnTo>
                    <a:pt x="2630" y="4607"/>
                  </a:lnTo>
                  <a:lnTo>
                    <a:pt x="2817" y="4702"/>
                  </a:lnTo>
                  <a:lnTo>
                    <a:pt x="3000" y="4804"/>
                  </a:lnTo>
                  <a:lnTo>
                    <a:pt x="3180" y="4912"/>
                  </a:lnTo>
                  <a:lnTo>
                    <a:pt x="3355" y="5026"/>
                  </a:lnTo>
                  <a:lnTo>
                    <a:pt x="3527" y="5146"/>
                  </a:lnTo>
                  <a:lnTo>
                    <a:pt x="3694" y="5272"/>
                  </a:lnTo>
                  <a:lnTo>
                    <a:pt x="3857" y="5404"/>
                  </a:lnTo>
                  <a:lnTo>
                    <a:pt x="4015" y="5541"/>
                  </a:lnTo>
                  <a:lnTo>
                    <a:pt x="4168" y="5684"/>
                  </a:lnTo>
                  <a:lnTo>
                    <a:pt x="4316" y="5832"/>
                  </a:lnTo>
                  <a:lnTo>
                    <a:pt x="4459" y="5985"/>
                  </a:lnTo>
                  <a:lnTo>
                    <a:pt x="4596" y="6143"/>
                  </a:lnTo>
                  <a:lnTo>
                    <a:pt x="4728" y="6306"/>
                  </a:lnTo>
                  <a:lnTo>
                    <a:pt x="4854" y="6473"/>
                  </a:lnTo>
                  <a:lnTo>
                    <a:pt x="4974" y="6645"/>
                  </a:lnTo>
                  <a:lnTo>
                    <a:pt x="5088" y="6820"/>
                  </a:lnTo>
                  <a:lnTo>
                    <a:pt x="5196" y="7000"/>
                  </a:lnTo>
                  <a:lnTo>
                    <a:pt x="5298" y="7183"/>
                  </a:lnTo>
                  <a:lnTo>
                    <a:pt x="5393" y="7370"/>
                  </a:lnTo>
                  <a:lnTo>
                    <a:pt x="5481" y="7560"/>
                  </a:lnTo>
                  <a:lnTo>
                    <a:pt x="5563" y="7752"/>
                  </a:lnTo>
                  <a:lnTo>
                    <a:pt x="5638" y="7948"/>
                  </a:lnTo>
                  <a:lnTo>
                    <a:pt x="5706" y="8146"/>
                  </a:lnTo>
                  <a:lnTo>
                    <a:pt x="5768" y="8346"/>
                  </a:lnTo>
                  <a:lnTo>
                    <a:pt x="5822" y="8548"/>
                  </a:lnTo>
                  <a:lnTo>
                    <a:pt x="5869" y="8753"/>
                  </a:lnTo>
                  <a:lnTo>
                    <a:pt x="5909" y="8958"/>
                  </a:lnTo>
                  <a:lnTo>
                    <a:pt x="5942" y="9165"/>
                  </a:lnTo>
                  <a:lnTo>
                    <a:pt x="5967" y="9373"/>
                  </a:lnTo>
                  <a:lnTo>
                    <a:pt x="5985" y="9581"/>
                  </a:lnTo>
                  <a:lnTo>
                    <a:pt x="5996" y="9791"/>
                  </a:lnTo>
                  <a:lnTo>
                    <a:pt x="6000" y="10000"/>
                  </a:lnTo>
                  <a:lnTo>
                    <a:pt x="6000" y="26000"/>
                  </a:lnTo>
                  <a:lnTo>
                    <a:pt x="10000" y="26000"/>
                  </a:lnTo>
                  <a:lnTo>
                    <a:pt x="10000" y="10000"/>
                  </a:lnTo>
                  <a:lnTo>
                    <a:pt x="9994" y="9651"/>
                  </a:lnTo>
                  <a:lnTo>
                    <a:pt x="9976" y="9302"/>
                  </a:lnTo>
                  <a:lnTo>
                    <a:pt x="9945" y="8955"/>
                  </a:lnTo>
                  <a:lnTo>
                    <a:pt x="9903" y="8608"/>
                  </a:lnTo>
                  <a:lnTo>
                    <a:pt x="9848" y="8264"/>
                  </a:lnTo>
                  <a:lnTo>
                    <a:pt x="9781" y="7921"/>
                  </a:lnTo>
                  <a:lnTo>
                    <a:pt x="9703" y="7581"/>
                  </a:lnTo>
                  <a:lnTo>
                    <a:pt x="9613" y="7244"/>
                  </a:lnTo>
                  <a:lnTo>
                    <a:pt x="9511" y="6910"/>
                  </a:lnTo>
                  <a:lnTo>
                    <a:pt x="9397" y="6580"/>
                  </a:lnTo>
                  <a:lnTo>
                    <a:pt x="9272" y="6254"/>
                  </a:lnTo>
                  <a:lnTo>
                    <a:pt x="9135" y="5933"/>
                  </a:lnTo>
                  <a:lnTo>
                    <a:pt x="8988" y="5616"/>
                  </a:lnTo>
                  <a:lnTo>
                    <a:pt x="8829" y="5305"/>
                  </a:lnTo>
                  <a:lnTo>
                    <a:pt x="8660" y="5000"/>
                  </a:lnTo>
                  <a:lnTo>
                    <a:pt x="8480" y="4701"/>
                  </a:lnTo>
                  <a:lnTo>
                    <a:pt x="8290" y="4408"/>
                  </a:lnTo>
                  <a:lnTo>
                    <a:pt x="8090" y="4122"/>
                  </a:lnTo>
                  <a:lnTo>
                    <a:pt x="7880" y="3843"/>
                  </a:lnTo>
                  <a:lnTo>
                    <a:pt x="7660" y="3572"/>
                  </a:lnTo>
                  <a:lnTo>
                    <a:pt x="7431" y="3309"/>
                  </a:lnTo>
                  <a:lnTo>
                    <a:pt x="7193" y="3053"/>
                  </a:lnTo>
                  <a:lnTo>
                    <a:pt x="6947" y="2807"/>
                  </a:lnTo>
                  <a:lnTo>
                    <a:pt x="6691" y="2569"/>
                  </a:lnTo>
                  <a:lnTo>
                    <a:pt x="6428" y="2340"/>
                  </a:lnTo>
                  <a:lnTo>
                    <a:pt x="6157" y="2120"/>
                  </a:lnTo>
                  <a:lnTo>
                    <a:pt x="5878" y="1910"/>
                  </a:lnTo>
                  <a:lnTo>
                    <a:pt x="5592" y="1710"/>
                  </a:lnTo>
                  <a:lnTo>
                    <a:pt x="5299" y="1520"/>
                  </a:lnTo>
                  <a:lnTo>
                    <a:pt x="5000" y="1340"/>
                  </a:lnTo>
                  <a:lnTo>
                    <a:pt x="4695" y="1171"/>
                  </a:lnTo>
                  <a:lnTo>
                    <a:pt x="4384" y="1012"/>
                  </a:lnTo>
                  <a:lnTo>
                    <a:pt x="4067" y="865"/>
                  </a:lnTo>
                  <a:lnTo>
                    <a:pt x="3746" y="728"/>
                  </a:lnTo>
                  <a:lnTo>
                    <a:pt x="3420" y="603"/>
                  </a:lnTo>
                  <a:lnTo>
                    <a:pt x="3090" y="489"/>
                  </a:lnTo>
                  <a:lnTo>
                    <a:pt x="2756" y="387"/>
                  </a:lnTo>
                  <a:lnTo>
                    <a:pt x="2419" y="297"/>
                  </a:lnTo>
                  <a:lnTo>
                    <a:pt x="2079" y="219"/>
                  </a:lnTo>
                  <a:lnTo>
                    <a:pt x="1736" y="152"/>
                  </a:lnTo>
                  <a:lnTo>
                    <a:pt x="1392" y="97"/>
                  </a:lnTo>
                  <a:lnTo>
                    <a:pt x="1045" y="55"/>
                  </a:lnTo>
                  <a:lnTo>
                    <a:pt x="698" y="24"/>
                  </a:lnTo>
                  <a:lnTo>
                    <a:pt x="349" y="6"/>
                  </a:lnTo>
                  <a:lnTo>
                    <a:pt x="0" y="0"/>
                  </a:lnTo>
                </a:path>
              </a:pathLst>
            </a:custGeom>
            <a:solidFill>
              <a:srgbClr val="FF6600"/>
            </a:solidFill>
            <a:ln w="9525">
              <a:noFill/>
              <a:rou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6600"/>
              </a:extrusionClr>
            </a:sp3d>
          </p:spPr>
          <p:txBody>
            <a:bodyPr>
              <a:flatTx/>
            </a:bodyPr>
            <a:lstStyle/>
            <a:p>
              <a:pPr eaLnBrk="0" hangingPunct="0"/>
              <a:endParaRPr lang="zh-CN" altLang="en-US"/>
            </a:p>
          </p:txBody>
        </p:sp>
        <p:sp>
          <p:nvSpPr>
            <p:cNvPr id="14342" name="Text Box 19"/>
            <p:cNvSpPr txBox="1">
              <a:spLocks noChangeArrowheads="1"/>
            </p:cNvSpPr>
            <p:nvPr/>
          </p:nvSpPr>
          <p:spPr bwMode="auto">
            <a:xfrm>
              <a:off x="1066" y="0"/>
              <a:ext cx="296" cy="68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90000"/>
                </a:lnSpc>
              </a:pPr>
              <a:r>
                <a:rPr lang="en-US" altLang="zh-CN">
                  <a:solidFill>
                    <a:schemeClr val="hlin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en-US" altLang="zh-CN">
                <a:solidFill>
                  <a:schemeClr val="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hangingPunct="0">
                <a:lnSpc>
                  <a:spcPct val="90000"/>
                </a:lnSpc>
              </a:pPr>
              <a:endParaRPr lang="en-US" altLang="zh-CN">
                <a:solidFill>
                  <a:schemeClr val="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hangingPunct="0">
                <a:lnSpc>
                  <a:spcPct val="90000"/>
                </a:lnSpc>
              </a:pPr>
              <a:endParaRPr lang="en-US" altLang="zh-CN">
                <a:solidFill>
                  <a:schemeClr val="hlin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hangingPunct="0">
                <a:lnSpc>
                  <a:spcPct val="90000"/>
                </a:lnSpc>
              </a:pPr>
              <a:r>
                <a:rPr lang="en-US" altLang="zh-CN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endParaRPr lang="en-US" altLang="zh-CN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343" name="Group 7"/>
          <p:cNvGrpSpPr/>
          <p:nvPr/>
        </p:nvGrpSpPr>
        <p:grpSpPr bwMode="auto">
          <a:xfrm>
            <a:off x="6662738" y="2882900"/>
            <a:ext cx="3132137" cy="2520950"/>
            <a:chOff x="0" y="0"/>
            <a:chExt cx="2060" cy="1667"/>
          </a:xfrm>
        </p:grpSpPr>
        <p:sp>
          <p:nvSpPr>
            <p:cNvPr id="14344" name="AutoShape 17"/>
            <p:cNvSpPr>
              <a:spLocks noChangeArrowheads="1"/>
            </p:cNvSpPr>
            <p:nvPr/>
          </p:nvSpPr>
          <p:spPr bwMode="auto">
            <a:xfrm rot="-8423894">
              <a:off x="495" y="68"/>
              <a:ext cx="96" cy="1584"/>
            </a:xfrm>
            <a:prstGeom prst="can">
              <a:avLst>
                <a:gd name="adj" fmla="val 12497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 rot="10800000" wrap="none" anchor="ctr"/>
            <a:lstStyle/>
            <a:p>
              <a:pPr eaLnBrk="0" hangingPunct="0">
                <a:lnSpc>
                  <a:spcPct val="120000"/>
                </a:lnSpc>
              </a:pPr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4345" name="Group 9"/>
            <p:cNvGrpSpPr/>
            <p:nvPr/>
          </p:nvGrpSpPr>
          <p:grpSpPr bwMode="auto">
            <a:xfrm>
              <a:off x="382" y="477"/>
              <a:ext cx="549" cy="576"/>
              <a:chOff x="0" y="0"/>
              <a:chExt cx="549" cy="576"/>
            </a:xfrm>
          </p:grpSpPr>
          <p:sp>
            <p:nvSpPr>
              <p:cNvPr id="14346" name="Line 21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480" cy="57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4347" name="Text Box 22"/>
              <p:cNvSpPr txBox="1">
                <a:spLocks noChangeArrowheads="1"/>
              </p:cNvSpPr>
              <p:nvPr/>
            </p:nvSpPr>
            <p:spPr bwMode="auto">
              <a:xfrm>
                <a:off x="323" y="144"/>
                <a:ext cx="226" cy="281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0" hangingPunct="0">
                  <a:lnSpc>
                    <a:spcPct val="120000"/>
                  </a:lnSpc>
                </a:pPr>
                <a:r>
                  <a:rPr lang="en-US" altLang="zh-CN" i="1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endParaRPr lang="en-US" altLang="zh-CN" i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4348" name="Freeform 24"/>
            <p:cNvSpPr>
              <a:spLocks noChangeArrowheads="1"/>
            </p:cNvSpPr>
            <p:nvPr/>
          </p:nvSpPr>
          <p:spPr bwMode="auto">
            <a:xfrm>
              <a:off x="1040" y="30"/>
              <a:ext cx="680" cy="243"/>
            </a:xfrm>
            <a:custGeom>
              <a:avLst/>
              <a:gdLst/>
              <a:ahLst/>
              <a:cxnLst>
                <a:cxn ang="0">
                  <a:pos x="0" y="243"/>
                </a:cxn>
                <a:cxn ang="0">
                  <a:pos x="136" y="38"/>
                </a:cxn>
                <a:cxn ang="0">
                  <a:pos x="408" y="16"/>
                </a:cxn>
                <a:cxn ang="0">
                  <a:pos x="680" y="106"/>
                </a:cxn>
              </a:cxnLst>
              <a:rect l="0" t="0" r="r" b="b"/>
              <a:pathLst>
                <a:path w="680" h="243">
                  <a:moveTo>
                    <a:pt x="0" y="243"/>
                  </a:moveTo>
                  <a:cubicBezTo>
                    <a:pt x="34" y="159"/>
                    <a:pt x="68" y="76"/>
                    <a:pt x="136" y="38"/>
                  </a:cubicBezTo>
                  <a:cubicBezTo>
                    <a:pt x="204" y="0"/>
                    <a:pt x="317" y="5"/>
                    <a:pt x="408" y="16"/>
                  </a:cubicBezTo>
                  <a:cubicBezTo>
                    <a:pt x="499" y="27"/>
                    <a:pt x="589" y="66"/>
                    <a:pt x="680" y="106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4349" name="Freeform 25"/>
            <p:cNvSpPr>
              <a:spLocks noChangeArrowheads="1"/>
            </p:cNvSpPr>
            <p:nvPr/>
          </p:nvSpPr>
          <p:spPr bwMode="auto">
            <a:xfrm>
              <a:off x="0" y="1384"/>
              <a:ext cx="1085" cy="283"/>
            </a:xfrm>
            <a:custGeom>
              <a:avLst/>
              <a:gdLst/>
              <a:ahLst/>
              <a:cxnLst>
                <a:cxn ang="0">
                  <a:pos x="87" y="23"/>
                </a:cxn>
                <a:cxn ang="0">
                  <a:pos x="87" y="249"/>
                </a:cxn>
                <a:cxn ang="0">
                  <a:pos x="609" y="227"/>
                </a:cxn>
                <a:cxn ang="0">
                  <a:pos x="1085" y="0"/>
                </a:cxn>
              </a:cxnLst>
              <a:rect l="0" t="0" r="r" b="b"/>
              <a:pathLst>
                <a:path w="1085" h="283">
                  <a:moveTo>
                    <a:pt x="87" y="23"/>
                  </a:moveTo>
                  <a:cubicBezTo>
                    <a:pt x="43" y="119"/>
                    <a:pt x="0" y="215"/>
                    <a:pt x="87" y="249"/>
                  </a:cubicBezTo>
                  <a:cubicBezTo>
                    <a:pt x="174" y="283"/>
                    <a:pt x="443" y="268"/>
                    <a:pt x="609" y="227"/>
                  </a:cubicBezTo>
                  <a:cubicBezTo>
                    <a:pt x="775" y="186"/>
                    <a:pt x="930" y="93"/>
                    <a:pt x="1085" y="0"/>
                  </a:cubicBezTo>
                </a:path>
              </a:pathLst>
            </a:custGeom>
            <a:noFill/>
            <a:ln w="28575">
              <a:solidFill>
                <a:schemeClr val="tx1"/>
              </a:solidFill>
              <a:round/>
            </a:ln>
          </p:spPr>
          <p:txBody>
            <a:bodyPr/>
            <a:lstStyle/>
            <a:p>
              <a:pPr eaLnBrk="0" hangingPunct="0"/>
              <a:endParaRPr lang="zh-CN" altLang="en-US"/>
            </a:p>
          </p:txBody>
        </p:sp>
        <p:sp>
          <p:nvSpPr>
            <p:cNvPr id="14350" name="Text Box 26"/>
            <p:cNvSpPr txBox="1">
              <a:spLocks noChangeArrowheads="1"/>
            </p:cNvSpPr>
            <p:nvPr/>
          </p:nvSpPr>
          <p:spPr bwMode="auto">
            <a:xfrm>
              <a:off x="1675" y="0"/>
              <a:ext cx="385" cy="28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51" name="Text Box 27"/>
            <p:cNvSpPr txBox="1">
              <a:spLocks noChangeArrowheads="1"/>
            </p:cNvSpPr>
            <p:nvPr/>
          </p:nvSpPr>
          <p:spPr bwMode="auto">
            <a:xfrm>
              <a:off x="1108" y="1065"/>
              <a:ext cx="385" cy="281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lnSpc>
                  <a:spcPct val="120000"/>
                </a:lnSpc>
              </a:pPr>
              <a:r>
                <a:rPr lang="en-US" altLang="zh-CN">
                  <a:latin typeface="微软雅黑" panose="020B0503020204020204" pitchFamily="34" charset="-122"/>
                  <a:ea typeface="微软雅黑" panose="020B0503020204020204" pitchFamily="34" charset="-122"/>
                </a:rPr>
                <a:t>_</a:t>
              </a:r>
              <a:endParaRPr lang="en-US" altLang="zh-CN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7056" name="TextBox 4"/>
          <p:cNvSpPr>
            <a:spLocks noChangeArrowheads="1"/>
          </p:cNvSpPr>
          <p:nvPr/>
        </p:nvSpPr>
        <p:spPr bwMode="auto">
          <a:xfrm>
            <a:off x="1027113" y="2003425"/>
            <a:ext cx="4364037" cy="6731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2D2D8A"/>
            </a:solidFill>
            <a:round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磁体周围存在什么？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057" name="TextBox 4"/>
          <p:cNvSpPr>
            <a:spLocks noChangeArrowheads="1"/>
          </p:cNvSpPr>
          <p:nvPr/>
        </p:nvSpPr>
        <p:spPr bwMode="auto">
          <a:xfrm>
            <a:off x="5761038" y="1987550"/>
            <a:ext cx="5280025" cy="685800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25400">
            <a:solidFill>
              <a:srgbClr val="2D2D8A"/>
            </a:solidFill>
            <a:round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通电直导体周围存在什么？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058" name="AutoShape 31"/>
          <p:cNvSpPr>
            <a:spLocks noChangeArrowheads="1"/>
          </p:cNvSpPr>
          <p:nvPr/>
        </p:nvSpPr>
        <p:spPr bwMode="auto">
          <a:xfrm>
            <a:off x="4287838" y="2033588"/>
            <a:ext cx="863600" cy="612775"/>
          </a:xfrm>
          <a:prstGeom prst="wedgeRoundRectCallout">
            <a:avLst>
              <a:gd name="adj1" fmla="val -20815"/>
              <a:gd name="adj2" fmla="val 34454"/>
              <a:gd name="adj3" fmla="val 16667"/>
            </a:avLst>
          </a:prstGeom>
          <a:solidFill>
            <a:schemeClr val="bg1"/>
          </a:solidFill>
          <a:ln w="9525">
            <a:noFill/>
            <a:miter lim="800000"/>
          </a:ln>
        </p:spPr>
        <p:txBody>
          <a:bodyPr lIns="18000" tIns="10800" rIns="18000" bIns="10800"/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磁场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059" name="AutoShape 32"/>
          <p:cNvSpPr>
            <a:spLocks noChangeArrowheads="1"/>
          </p:cNvSpPr>
          <p:nvPr/>
        </p:nvSpPr>
        <p:spPr bwMode="auto">
          <a:xfrm>
            <a:off x="9932988" y="2033588"/>
            <a:ext cx="919162" cy="611187"/>
          </a:xfrm>
          <a:prstGeom prst="wedgeRoundRectCallout">
            <a:avLst>
              <a:gd name="adj1" fmla="val -44333"/>
              <a:gd name="adj2" fmla="val 52338"/>
              <a:gd name="adj3" fmla="val 16667"/>
            </a:avLst>
          </a:prstGeom>
          <a:solidFill>
            <a:schemeClr val="bg1"/>
          </a:solidFill>
          <a:ln w="9525">
            <a:noFill/>
            <a:miter lim="800000"/>
          </a:ln>
        </p:spPr>
        <p:txBody>
          <a:bodyPr lIns="18000" tIns="10800" rIns="18000" bIns="10800"/>
          <a:lstStyle/>
          <a:p>
            <a:pPr algn="ctr" eaLnBrk="0" hangingPunct="0">
              <a:lnSpc>
                <a:spcPct val="120000"/>
              </a:lnSpc>
            </a:pP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磁场</a:t>
            </a:r>
            <a:endParaRPr lang="zh-CN" altLang="en-US" sz="280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060" name="Rectangle 20"/>
          <p:cNvSpPr>
            <a:spLocks noChangeArrowheads="1"/>
          </p:cNvSpPr>
          <p:nvPr/>
        </p:nvSpPr>
        <p:spPr bwMode="auto">
          <a:xfrm>
            <a:off x="3962400" y="5486400"/>
            <a:ext cx="4116388" cy="5222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磁体间通过磁场相互作用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60" name="Rectangle 24"/>
          <p:cNvSpPr>
            <a:spLocks noChangeArrowheads="1"/>
          </p:cNvSpPr>
          <p:nvPr/>
        </p:nvSpPr>
        <p:spPr bwMode="auto">
          <a:xfrm>
            <a:off x="1038225" y="1073150"/>
            <a:ext cx="160655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800" b="1">
                <a:ea typeface="微软雅黑" panose="020B0503020204020204" pitchFamily="34" charset="-122"/>
              </a:rPr>
              <a:t>想想议议</a:t>
            </a:r>
            <a:endParaRPr lang="zh-CN" altLang="en-US" sz="2800" b="1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/>
      <p:bldP spid="87056" grpId="0" bldLvl="0" animBg="1"/>
      <p:bldP spid="87057" grpId="0" bldLvl="0" animBg="1"/>
      <p:bldP spid="87058" grpId="0" bldLvl="0" animBg="1"/>
      <p:bldP spid="87059" grpId="0" bldLvl="0" animBg="1"/>
      <p:bldP spid="870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/>
          <p:nvPr/>
        </p:nvGrpSpPr>
        <p:grpSpPr bwMode="auto">
          <a:xfrm>
            <a:off x="2262188" y="2916238"/>
            <a:ext cx="6948487" cy="3219450"/>
            <a:chOff x="431" y="1661"/>
            <a:chExt cx="4377" cy="2028"/>
          </a:xfrm>
        </p:grpSpPr>
        <p:pic>
          <p:nvPicPr>
            <p:cNvPr id="15363" name="Picture 3" descr="13304001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1020" y="1661"/>
              <a:ext cx="3788" cy="19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4" name="Line 5"/>
            <p:cNvSpPr>
              <a:spLocks noChangeShapeType="1"/>
            </p:cNvSpPr>
            <p:nvPr/>
          </p:nvSpPr>
          <p:spPr bwMode="auto">
            <a:xfrm flipH="1">
              <a:off x="1837" y="2954"/>
              <a:ext cx="249" cy="47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5" name="Text Box 6"/>
            <p:cNvSpPr txBox="1">
              <a:spLocks noChangeArrowheads="1"/>
            </p:cNvSpPr>
            <p:nvPr/>
          </p:nvSpPr>
          <p:spPr bwMode="auto">
            <a:xfrm>
              <a:off x="1338" y="3362"/>
              <a:ext cx="1655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8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金属导轨</a:t>
              </a:r>
              <a:endPara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66" name="Text Box 7"/>
            <p:cNvSpPr txBox="1">
              <a:spLocks noChangeArrowheads="1"/>
            </p:cNvSpPr>
            <p:nvPr/>
          </p:nvSpPr>
          <p:spPr bwMode="auto">
            <a:xfrm>
              <a:off x="431" y="1820"/>
              <a:ext cx="1134" cy="327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8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直导体</a:t>
              </a:r>
              <a:endPara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67" name="Line 8"/>
            <p:cNvSpPr>
              <a:spLocks noChangeShapeType="1"/>
            </p:cNvSpPr>
            <p:nvPr/>
          </p:nvSpPr>
          <p:spPr bwMode="auto">
            <a:xfrm flipH="1" flipV="1">
              <a:off x="1156" y="2115"/>
              <a:ext cx="749" cy="7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368" name="Text Box 13"/>
            <p:cNvSpPr txBox="1">
              <a:spLocks noChangeArrowheads="1"/>
            </p:cNvSpPr>
            <p:nvPr/>
          </p:nvSpPr>
          <p:spPr bwMode="auto">
            <a:xfrm>
              <a:off x="2812" y="2024"/>
              <a:ext cx="295" cy="365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32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+</a:t>
              </a:r>
              <a:endParaRPr lang="en-US" altLang="zh-CN" sz="32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69" name="Text Box 14"/>
            <p:cNvSpPr txBox="1">
              <a:spLocks noChangeArrowheads="1"/>
            </p:cNvSpPr>
            <p:nvPr/>
          </p:nvSpPr>
          <p:spPr bwMode="auto">
            <a:xfrm>
              <a:off x="2812" y="2160"/>
              <a:ext cx="295" cy="404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altLang="zh-CN" sz="360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</a:t>
              </a:r>
              <a:endParaRPr lang="en-US" altLang="zh-CN" sz="36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8074" name="TextBox 11"/>
          <p:cNvSpPr txBox="1">
            <a:spLocks noChangeArrowheads="1"/>
          </p:cNvSpPr>
          <p:nvPr/>
        </p:nvSpPr>
        <p:spPr bwMode="auto">
          <a:xfrm>
            <a:off x="1889125" y="2451100"/>
            <a:ext cx="6002338" cy="5222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① 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闭合开关，观察铝制直导体运动。</a:t>
            </a:r>
            <a:endParaRPr lang="zh-CN" alt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075" name="TextBox 12"/>
          <p:cNvSpPr txBox="1">
            <a:spLocks noChangeArrowheads="1"/>
          </p:cNvSpPr>
          <p:nvPr/>
        </p:nvSpPr>
        <p:spPr bwMode="auto">
          <a:xfrm>
            <a:off x="1889125" y="6135688"/>
            <a:ext cx="5732463" cy="520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0" hangingPunct="0"/>
            <a:r>
              <a:rPr lang="zh-CN" altLang="en-US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② </a:t>
            </a:r>
            <a:r>
              <a:rPr lang="zh-CN" altLang="en-US" sz="28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改变电流方向或改变磁场方向。</a:t>
            </a:r>
            <a:endParaRPr lang="zh-CN" altLang="en-US" sz="280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3" name="Rectangle 2"/>
          <p:cNvSpPr>
            <a:spLocks noChangeArrowheads="1"/>
          </p:cNvSpPr>
          <p:nvPr/>
        </p:nvSpPr>
        <p:spPr bwMode="auto">
          <a:xfrm>
            <a:off x="1979613" y="1754188"/>
            <a:ext cx="2024062" cy="538162"/>
          </a:xfrm>
          <a:prstGeom prst="rect">
            <a:avLst/>
          </a:prstGeom>
          <a:gradFill rotWithShape="0">
            <a:gsLst>
              <a:gs pos="0">
                <a:srgbClr val="D1E8FF"/>
              </a:gs>
              <a:gs pos="100000">
                <a:srgbClr val="99CCFF"/>
              </a:gs>
            </a:gsLst>
            <a:lin ang="5400000" scaled="1"/>
          </a:gradFill>
          <a:ln w="19050">
            <a:solidFill>
              <a:schemeClr val="tx2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演示实验</a:t>
            </a:r>
            <a:endParaRPr lang="en-US" altLang="zh-CN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74" name="Rectangle 14"/>
          <p:cNvSpPr>
            <a:spLocks noChangeArrowheads="1"/>
          </p:cNvSpPr>
          <p:nvPr/>
        </p:nvSpPr>
        <p:spPr bwMode="auto">
          <a:xfrm>
            <a:off x="1004888" y="1135063"/>
            <a:ext cx="4451350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ea typeface="微软雅黑" panose="020B0503020204020204" pitchFamily="34" charset="-122"/>
                <a:sym typeface="+mn-ea"/>
              </a:rPr>
              <a:t>一、磁场对通电导线的作用</a:t>
            </a:r>
            <a:endParaRPr lang="zh-CN" altLang="en-US" sz="2800" b="1">
              <a:ea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74" grpId="0" bldLvl="0" animBg="1"/>
      <p:bldP spid="88075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43"/>
          <p:cNvSpPr>
            <a:spLocks noChangeArrowheads="1"/>
          </p:cNvSpPr>
          <p:nvPr/>
        </p:nvSpPr>
        <p:spPr bwMode="auto">
          <a:xfrm>
            <a:off x="7807325" y="3386138"/>
            <a:ext cx="2228850" cy="3192462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</a:ln>
        </p:spPr>
        <p:txBody>
          <a:bodyPr lIns="18000" rIns="18000">
            <a:spAutoFit/>
          </a:bodyPr>
          <a:lstStyle/>
          <a:p>
            <a:pPr eaLnBrk="0" hangingPunct="0">
              <a:lnSpc>
                <a:spcPct val="120000"/>
              </a:lnSpc>
              <a:buClr>
                <a:schemeClr val="folHlink"/>
              </a:buClr>
              <a:buSzPct val="85000"/>
              <a:buFont typeface="Wingdings 2" pitchFamily="18" charset="2"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　　磁场方向不变，改变电流方向，磁场中导体运动方向也发生了改变。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091" name="Rectangle 44"/>
          <p:cNvSpPr>
            <a:spLocks noChangeArrowheads="1"/>
          </p:cNvSpPr>
          <p:nvPr/>
        </p:nvSpPr>
        <p:spPr bwMode="auto">
          <a:xfrm>
            <a:off x="1866900" y="4357688"/>
            <a:ext cx="2268538" cy="2159000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</a:ln>
        </p:spPr>
        <p:txBody>
          <a:bodyPr lIns="18000" rIns="18000">
            <a:spAutoFit/>
          </a:bodyPr>
          <a:lstStyle/>
          <a:p>
            <a:pPr eaLnBrk="0" hangingPunct="0">
              <a:lnSpc>
                <a:spcPct val="120000"/>
              </a:lnSpc>
              <a:buClr>
                <a:schemeClr val="folHlink"/>
              </a:buClr>
              <a:buSzPct val="85000"/>
              <a:buFont typeface="Wingdings 2" pitchFamily="18" charset="2"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　闭合开关，原来静止在磁场中的导体发生运动。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092" name="Rectangle 45"/>
          <p:cNvSpPr>
            <a:spLocks noChangeArrowheads="1"/>
          </p:cNvSpPr>
          <p:nvPr/>
        </p:nvSpPr>
        <p:spPr bwMode="auto">
          <a:xfrm>
            <a:off x="4819650" y="3889375"/>
            <a:ext cx="2432050" cy="2674938"/>
          </a:xfrm>
          <a:prstGeom prst="rect">
            <a:avLst/>
          </a:prstGeom>
          <a:noFill/>
          <a:ln w="28575">
            <a:solidFill>
              <a:schemeClr val="accent1"/>
            </a:solidFill>
            <a:miter lim="800000"/>
          </a:ln>
        </p:spPr>
        <p:txBody>
          <a:bodyPr lIns="18000" rIns="18000">
            <a:spAutoFit/>
          </a:bodyPr>
          <a:lstStyle/>
          <a:p>
            <a:pPr eaLnBrk="0" hangingPunct="0">
              <a:lnSpc>
                <a:spcPct val="120000"/>
              </a:lnSpc>
              <a:buClr>
                <a:schemeClr val="folHlink"/>
              </a:buClr>
              <a:buSzPct val="85000"/>
              <a:buFont typeface="Wingdings 2" pitchFamily="18" charset="2"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　　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电流方向不变，改变磁场方向，磁场中导体运动方向发生了改变。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389" name="Group 5"/>
          <p:cNvGrpSpPr/>
          <p:nvPr/>
        </p:nvGrpSpPr>
        <p:grpSpPr bwMode="auto">
          <a:xfrm>
            <a:off x="2030413" y="1863725"/>
            <a:ext cx="1946275" cy="2514600"/>
            <a:chOff x="0" y="0"/>
            <a:chExt cx="1226" cy="1584"/>
          </a:xfrm>
        </p:grpSpPr>
        <p:sp>
          <p:nvSpPr>
            <p:cNvPr id="16390" name="Freeform 4"/>
            <p:cNvSpPr>
              <a:spLocks noChangeAspect="1" noChangeArrowheads="1"/>
            </p:cNvSpPr>
            <p:nvPr/>
          </p:nvSpPr>
          <p:spPr bwMode="auto">
            <a:xfrm rot="16200000" flipH="1">
              <a:off x="362" y="415"/>
              <a:ext cx="336" cy="1056"/>
            </a:xfrm>
            <a:custGeom>
              <a:avLst/>
              <a:gdLst/>
              <a:ahLst/>
              <a:cxnLst>
                <a:cxn ang="0">
                  <a:pos x="209" y="4004"/>
                </a:cxn>
                <a:cxn ang="0">
                  <a:pos x="627" y="4033"/>
                </a:cxn>
                <a:cxn ang="0">
                  <a:pos x="1042" y="4091"/>
                </a:cxn>
                <a:cxn ang="0">
                  <a:pos x="1452" y="4178"/>
                </a:cxn>
                <a:cxn ang="0">
                  <a:pos x="1854" y="4294"/>
                </a:cxn>
                <a:cxn ang="0">
                  <a:pos x="2248" y="4437"/>
                </a:cxn>
                <a:cxn ang="0">
                  <a:pos x="2630" y="4607"/>
                </a:cxn>
                <a:cxn ang="0">
                  <a:pos x="3000" y="4804"/>
                </a:cxn>
                <a:cxn ang="0">
                  <a:pos x="3355" y="5026"/>
                </a:cxn>
                <a:cxn ang="0">
                  <a:pos x="3694" y="5272"/>
                </a:cxn>
                <a:cxn ang="0">
                  <a:pos x="4015" y="5541"/>
                </a:cxn>
                <a:cxn ang="0">
                  <a:pos x="4316" y="5832"/>
                </a:cxn>
                <a:cxn ang="0">
                  <a:pos x="4596" y="6143"/>
                </a:cxn>
                <a:cxn ang="0">
                  <a:pos x="4854" y="6473"/>
                </a:cxn>
                <a:cxn ang="0">
                  <a:pos x="5088" y="6820"/>
                </a:cxn>
                <a:cxn ang="0">
                  <a:pos x="5298" y="7183"/>
                </a:cxn>
                <a:cxn ang="0">
                  <a:pos x="5481" y="7560"/>
                </a:cxn>
                <a:cxn ang="0">
                  <a:pos x="5638" y="7948"/>
                </a:cxn>
                <a:cxn ang="0">
                  <a:pos x="5768" y="8346"/>
                </a:cxn>
                <a:cxn ang="0">
                  <a:pos x="5869" y="8753"/>
                </a:cxn>
                <a:cxn ang="0">
                  <a:pos x="5942" y="9165"/>
                </a:cxn>
                <a:cxn ang="0">
                  <a:pos x="5985" y="9581"/>
                </a:cxn>
                <a:cxn ang="0">
                  <a:pos x="6000" y="10000"/>
                </a:cxn>
                <a:cxn ang="0">
                  <a:pos x="10000" y="26000"/>
                </a:cxn>
                <a:cxn ang="0">
                  <a:pos x="9994" y="9651"/>
                </a:cxn>
                <a:cxn ang="0">
                  <a:pos x="9945" y="8955"/>
                </a:cxn>
                <a:cxn ang="0">
                  <a:pos x="9848" y="8264"/>
                </a:cxn>
                <a:cxn ang="0">
                  <a:pos x="9703" y="7581"/>
                </a:cxn>
                <a:cxn ang="0">
                  <a:pos x="9511" y="6910"/>
                </a:cxn>
                <a:cxn ang="0">
                  <a:pos x="9272" y="6254"/>
                </a:cxn>
                <a:cxn ang="0">
                  <a:pos x="8988" y="5616"/>
                </a:cxn>
                <a:cxn ang="0">
                  <a:pos x="8660" y="5000"/>
                </a:cxn>
                <a:cxn ang="0">
                  <a:pos x="8290" y="4408"/>
                </a:cxn>
                <a:cxn ang="0">
                  <a:pos x="7880" y="3843"/>
                </a:cxn>
                <a:cxn ang="0">
                  <a:pos x="7431" y="3309"/>
                </a:cxn>
                <a:cxn ang="0">
                  <a:pos x="6947" y="2807"/>
                </a:cxn>
                <a:cxn ang="0">
                  <a:pos x="6428" y="2340"/>
                </a:cxn>
                <a:cxn ang="0">
                  <a:pos x="5878" y="1910"/>
                </a:cxn>
                <a:cxn ang="0">
                  <a:pos x="5299" y="1520"/>
                </a:cxn>
                <a:cxn ang="0">
                  <a:pos x="4695" y="1171"/>
                </a:cxn>
                <a:cxn ang="0">
                  <a:pos x="4067" y="865"/>
                </a:cxn>
                <a:cxn ang="0">
                  <a:pos x="3420" y="603"/>
                </a:cxn>
                <a:cxn ang="0">
                  <a:pos x="2756" y="387"/>
                </a:cxn>
                <a:cxn ang="0">
                  <a:pos x="2079" y="219"/>
                </a:cxn>
                <a:cxn ang="0">
                  <a:pos x="1392" y="97"/>
                </a:cxn>
                <a:cxn ang="0">
                  <a:pos x="698" y="24"/>
                </a:cxn>
                <a:cxn ang="0">
                  <a:pos x="0" y="0"/>
                </a:cxn>
              </a:cxnLst>
              <a:rect l="0" t="0" r="r" b="b"/>
              <a:pathLst>
                <a:path w="10000" h="26000">
                  <a:moveTo>
                    <a:pt x="0" y="4000"/>
                  </a:moveTo>
                  <a:lnTo>
                    <a:pt x="209" y="4004"/>
                  </a:lnTo>
                  <a:lnTo>
                    <a:pt x="419" y="4015"/>
                  </a:lnTo>
                  <a:lnTo>
                    <a:pt x="627" y="4033"/>
                  </a:lnTo>
                  <a:lnTo>
                    <a:pt x="835" y="4058"/>
                  </a:lnTo>
                  <a:lnTo>
                    <a:pt x="1042" y="4091"/>
                  </a:lnTo>
                  <a:lnTo>
                    <a:pt x="1247" y="4131"/>
                  </a:lnTo>
                  <a:lnTo>
                    <a:pt x="1452" y="4178"/>
                  </a:lnTo>
                  <a:lnTo>
                    <a:pt x="1654" y="4232"/>
                  </a:lnTo>
                  <a:lnTo>
                    <a:pt x="1854" y="4294"/>
                  </a:lnTo>
                  <a:lnTo>
                    <a:pt x="2052" y="4362"/>
                  </a:lnTo>
                  <a:lnTo>
                    <a:pt x="2248" y="4437"/>
                  </a:lnTo>
                  <a:lnTo>
                    <a:pt x="2440" y="4519"/>
                  </a:lnTo>
                  <a:lnTo>
                    <a:pt x="2630" y="4607"/>
                  </a:lnTo>
                  <a:lnTo>
                    <a:pt x="2817" y="4702"/>
                  </a:lnTo>
                  <a:lnTo>
                    <a:pt x="3000" y="4804"/>
                  </a:lnTo>
                  <a:lnTo>
                    <a:pt x="3180" y="4912"/>
                  </a:lnTo>
                  <a:lnTo>
                    <a:pt x="3355" y="5026"/>
                  </a:lnTo>
                  <a:lnTo>
                    <a:pt x="3527" y="5146"/>
                  </a:lnTo>
                  <a:lnTo>
                    <a:pt x="3694" y="5272"/>
                  </a:lnTo>
                  <a:lnTo>
                    <a:pt x="3857" y="5404"/>
                  </a:lnTo>
                  <a:lnTo>
                    <a:pt x="4015" y="5541"/>
                  </a:lnTo>
                  <a:lnTo>
                    <a:pt x="4168" y="5684"/>
                  </a:lnTo>
                  <a:lnTo>
                    <a:pt x="4316" y="5832"/>
                  </a:lnTo>
                  <a:lnTo>
                    <a:pt x="4459" y="5985"/>
                  </a:lnTo>
                  <a:lnTo>
                    <a:pt x="4596" y="6143"/>
                  </a:lnTo>
                  <a:lnTo>
                    <a:pt x="4728" y="6306"/>
                  </a:lnTo>
                  <a:lnTo>
                    <a:pt x="4854" y="6473"/>
                  </a:lnTo>
                  <a:lnTo>
                    <a:pt x="4974" y="6645"/>
                  </a:lnTo>
                  <a:lnTo>
                    <a:pt x="5088" y="6820"/>
                  </a:lnTo>
                  <a:lnTo>
                    <a:pt x="5196" y="7000"/>
                  </a:lnTo>
                  <a:lnTo>
                    <a:pt x="5298" y="7183"/>
                  </a:lnTo>
                  <a:lnTo>
                    <a:pt x="5393" y="7370"/>
                  </a:lnTo>
                  <a:lnTo>
                    <a:pt x="5481" y="7560"/>
                  </a:lnTo>
                  <a:lnTo>
                    <a:pt x="5563" y="7752"/>
                  </a:lnTo>
                  <a:lnTo>
                    <a:pt x="5638" y="7948"/>
                  </a:lnTo>
                  <a:lnTo>
                    <a:pt x="5706" y="8146"/>
                  </a:lnTo>
                  <a:lnTo>
                    <a:pt x="5768" y="8346"/>
                  </a:lnTo>
                  <a:lnTo>
                    <a:pt x="5822" y="8548"/>
                  </a:lnTo>
                  <a:lnTo>
                    <a:pt x="5869" y="8753"/>
                  </a:lnTo>
                  <a:lnTo>
                    <a:pt x="5909" y="8958"/>
                  </a:lnTo>
                  <a:lnTo>
                    <a:pt x="5942" y="9165"/>
                  </a:lnTo>
                  <a:lnTo>
                    <a:pt x="5967" y="9373"/>
                  </a:lnTo>
                  <a:lnTo>
                    <a:pt x="5985" y="9581"/>
                  </a:lnTo>
                  <a:lnTo>
                    <a:pt x="5996" y="9791"/>
                  </a:lnTo>
                  <a:lnTo>
                    <a:pt x="6000" y="10000"/>
                  </a:lnTo>
                  <a:lnTo>
                    <a:pt x="6000" y="26000"/>
                  </a:lnTo>
                  <a:lnTo>
                    <a:pt x="10000" y="26000"/>
                  </a:lnTo>
                  <a:lnTo>
                    <a:pt x="10000" y="10000"/>
                  </a:lnTo>
                  <a:lnTo>
                    <a:pt x="9994" y="9651"/>
                  </a:lnTo>
                  <a:lnTo>
                    <a:pt x="9976" y="9302"/>
                  </a:lnTo>
                  <a:lnTo>
                    <a:pt x="9945" y="8955"/>
                  </a:lnTo>
                  <a:lnTo>
                    <a:pt x="9903" y="8608"/>
                  </a:lnTo>
                  <a:lnTo>
                    <a:pt x="9848" y="8264"/>
                  </a:lnTo>
                  <a:lnTo>
                    <a:pt x="9781" y="7921"/>
                  </a:lnTo>
                  <a:lnTo>
                    <a:pt x="9703" y="7581"/>
                  </a:lnTo>
                  <a:lnTo>
                    <a:pt x="9613" y="7244"/>
                  </a:lnTo>
                  <a:lnTo>
                    <a:pt x="9511" y="6910"/>
                  </a:lnTo>
                  <a:lnTo>
                    <a:pt x="9397" y="6580"/>
                  </a:lnTo>
                  <a:lnTo>
                    <a:pt x="9272" y="6254"/>
                  </a:lnTo>
                  <a:lnTo>
                    <a:pt x="9135" y="5933"/>
                  </a:lnTo>
                  <a:lnTo>
                    <a:pt x="8988" y="5616"/>
                  </a:lnTo>
                  <a:lnTo>
                    <a:pt x="8829" y="5305"/>
                  </a:lnTo>
                  <a:lnTo>
                    <a:pt x="8660" y="5000"/>
                  </a:lnTo>
                  <a:lnTo>
                    <a:pt x="8480" y="4701"/>
                  </a:lnTo>
                  <a:lnTo>
                    <a:pt x="8290" y="4408"/>
                  </a:lnTo>
                  <a:lnTo>
                    <a:pt x="8090" y="4122"/>
                  </a:lnTo>
                  <a:lnTo>
                    <a:pt x="7880" y="3843"/>
                  </a:lnTo>
                  <a:lnTo>
                    <a:pt x="7660" y="3572"/>
                  </a:lnTo>
                  <a:lnTo>
                    <a:pt x="7431" y="3309"/>
                  </a:lnTo>
                  <a:lnTo>
                    <a:pt x="7193" y="3053"/>
                  </a:lnTo>
                  <a:lnTo>
                    <a:pt x="6947" y="2807"/>
                  </a:lnTo>
                  <a:lnTo>
                    <a:pt x="6691" y="2569"/>
                  </a:lnTo>
                  <a:lnTo>
                    <a:pt x="6428" y="2340"/>
                  </a:lnTo>
                  <a:lnTo>
                    <a:pt x="6157" y="2120"/>
                  </a:lnTo>
                  <a:lnTo>
                    <a:pt x="5878" y="1910"/>
                  </a:lnTo>
                  <a:lnTo>
                    <a:pt x="5592" y="1710"/>
                  </a:lnTo>
                  <a:lnTo>
                    <a:pt x="5299" y="1520"/>
                  </a:lnTo>
                  <a:lnTo>
                    <a:pt x="5000" y="1340"/>
                  </a:lnTo>
                  <a:lnTo>
                    <a:pt x="4695" y="1171"/>
                  </a:lnTo>
                  <a:lnTo>
                    <a:pt x="4384" y="1012"/>
                  </a:lnTo>
                  <a:lnTo>
                    <a:pt x="4067" y="865"/>
                  </a:lnTo>
                  <a:lnTo>
                    <a:pt x="3746" y="728"/>
                  </a:lnTo>
                  <a:lnTo>
                    <a:pt x="3420" y="603"/>
                  </a:lnTo>
                  <a:lnTo>
                    <a:pt x="3090" y="489"/>
                  </a:lnTo>
                  <a:lnTo>
                    <a:pt x="2756" y="387"/>
                  </a:lnTo>
                  <a:lnTo>
                    <a:pt x="2419" y="297"/>
                  </a:lnTo>
                  <a:lnTo>
                    <a:pt x="2079" y="219"/>
                  </a:lnTo>
                  <a:lnTo>
                    <a:pt x="1736" y="152"/>
                  </a:lnTo>
                  <a:lnTo>
                    <a:pt x="1392" y="97"/>
                  </a:lnTo>
                  <a:lnTo>
                    <a:pt x="1045" y="55"/>
                  </a:lnTo>
                  <a:lnTo>
                    <a:pt x="698" y="24"/>
                  </a:lnTo>
                  <a:lnTo>
                    <a:pt x="349" y="6"/>
                  </a:lnTo>
                  <a:lnTo>
                    <a:pt x="0" y="0"/>
                  </a:lnTo>
                </a:path>
              </a:pathLst>
            </a:custGeom>
            <a:solidFill>
              <a:srgbClr val="3366FF"/>
            </a:solidFill>
            <a:ln w="9525">
              <a:noFill/>
              <a:rou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66FF"/>
              </a:extrusionClr>
            </a:sp3d>
          </p:spPr>
          <p:txBody>
            <a:bodyPr>
              <a:flatTx/>
            </a:bodyPr>
            <a:lstStyle/>
            <a:p>
              <a:pPr eaLnBrk="0" hangingPunct="0"/>
              <a:endParaRPr lang="zh-CN" altLang="en-US"/>
            </a:p>
          </p:txBody>
        </p:sp>
        <p:sp>
          <p:nvSpPr>
            <p:cNvPr id="16391" name="AutoShape 5"/>
            <p:cNvSpPr>
              <a:spLocks noChangeArrowheads="1"/>
            </p:cNvSpPr>
            <p:nvPr/>
          </p:nvSpPr>
          <p:spPr bwMode="auto">
            <a:xfrm rot="-8423894">
              <a:off x="817" y="0"/>
              <a:ext cx="96" cy="1584"/>
            </a:xfrm>
            <a:prstGeom prst="can">
              <a:avLst>
                <a:gd name="adj" fmla="val 12497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 rot="10800000" wrap="none" anchor="ctr"/>
            <a:lstStyle/>
            <a:p>
              <a:pPr eaLnBrk="0" hangingPunct="0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92" name="Freeform 6"/>
            <p:cNvSpPr>
              <a:spLocks noChangeAspect="1" noChangeArrowheads="1"/>
            </p:cNvSpPr>
            <p:nvPr/>
          </p:nvSpPr>
          <p:spPr bwMode="auto">
            <a:xfrm rot="-5400000">
              <a:off x="360" y="71"/>
              <a:ext cx="336" cy="1056"/>
            </a:xfrm>
            <a:custGeom>
              <a:avLst/>
              <a:gdLst/>
              <a:ahLst/>
              <a:cxnLst>
                <a:cxn ang="0">
                  <a:pos x="209" y="4004"/>
                </a:cxn>
                <a:cxn ang="0">
                  <a:pos x="627" y="4033"/>
                </a:cxn>
                <a:cxn ang="0">
                  <a:pos x="1042" y="4091"/>
                </a:cxn>
                <a:cxn ang="0">
                  <a:pos x="1452" y="4178"/>
                </a:cxn>
                <a:cxn ang="0">
                  <a:pos x="1854" y="4294"/>
                </a:cxn>
                <a:cxn ang="0">
                  <a:pos x="2248" y="4437"/>
                </a:cxn>
                <a:cxn ang="0">
                  <a:pos x="2630" y="4607"/>
                </a:cxn>
                <a:cxn ang="0">
                  <a:pos x="3000" y="4804"/>
                </a:cxn>
                <a:cxn ang="0">
                  <a:pos x="3355" y="5026"/>
                </a:cxn>
                <a:cxn ang="0">
                  <a:pos x="3694" y="5272"/>
                </a:cxn>
                <a:cxn ang="0">
                  <a:pos x="4015" y="5541"/>
                </a:cxn>
                <a:cxn ang="0">
                  <a:pos x="4316" y="5832"/>
                </a:cxn>
                <a:cxn ang="0">
                  <a:pos x="4596" y="6143"/>
                </a:cxn>
                <a:cxn ang="0">
                  <a:pos x="4854" y="6473"/>
                </a:cxn>
                <a:cxn ang="0">
                  <a:pos x="5088" y="6820"/>
                </a:cxn>
                <a:cxn ang="0">
                  <a:pos x="5298" y="7183"/>
                </a:cxn>
                <a:cxn ang="0">
                  <a:pos x="5481" y="7560"/>
                </a:cxn>
                <a:cxn ang="0">
                  <a:pos x="5638" y="7948"/>
                </a:cxn>
                <a:cxn ang="0">
                  <a:pos x="5768" y="8346"/>
                </a:cxn>
                <a:cxn ang="0">
                  <a:pos x="5869" y="8753"/>
                </a:cxn>
                <a:cxn ang="0">
                  <a:pos x="5942" y="9165"/>
                </a:cxn>
                <a:cxn ang="0">
                  <a:pos x="5985" y="9581"/>
                </a:cxn>
                <a:cxn ang="0">
                  <a:pos x="6000" y="10000"/>
                </a:cxn>
                <a:cxn ang="0">
                  <a:pos x="10000" y="26000"/>
                </a:cxn>
                <a:cxn ang="0">
                  <a:pos x="9994" y="9651"/>
                </a:cxn>
                <a:cxn ang="0">
                  <a:pos x="9945" y="8955"/>
                </a:cxn>
                <a:cxn ang="0">
                  <a:pos x="9848" y="8264"/>
                </a:cxn>
                <a:cxn ang="0">
                  <a:pos x="9703" y="7581"/>
                </a:cxn>
                <a:cxn ang="0">
                  <a:pos x="9511" y="6910"/>
                </a:cxn>
                <a:cxn ang="0">
                  <a:pos x="9272" y="6254"/>
                </a:cxn>
                <a:cxn ang="0">
                  <a:pos x="8988" y="5616"/>
                </a:cxn>
                <a:cxn ang="0">
                  <a:pos x="8660" y="5000"/>
                </a:cxn>
                <a:cxn ang="0">
                  <a:pos x="8290" y="4408"/>
                </a:cxn>
                <a:cxn ang="0">
                  <a:pos x="7880" y="3843"/>
                </a:cxn>
                <a:cxn ang="0">
                  <a:pos x="7431" y="3309"/>
                </a:cxn>
                <a:cxn ang="0">
                  <a:pos x="6947" y="2807"/>
                </a:cxn>
                <a:cxn ang="0">
                  <a:pos x="6428" y="2340"/>
                </a:cxn>
                <a:cxn ang="0">
                  <a:pos x="5878" y="1910"/>
                </a:cxn>
                <a:cxn ang="0">
                  <a:pos x="5299" y="1520"/>
                </a:cxn>
                <a:cxn ang="0">
                  <a:pos x="4695" y="1171"/>
                </a:cxn>
                <a:cxn ang="0">
                  <a:pos x="4067" y="865"/>
                </a:cxn>
                <a:cxn ang="0">
                  <a:pos x="3420" y="603"/>
                </a:cxn>
                <a:cxn ang="0">
                  <a:pos x="2756" y="387"/>
                </a:cxn>
                <a:cxn ang="0">
                  <a:pos x="2079" y="219"/>
                </a:cxn>
                <a:cxn ang="0">
                  <a:pos x="1392" y="97"/>
                </a:cxn>
                <a:cxn ang="0">
                  <a:pos x="698" y="24"/>
                </a:cxn>
                <a:cxn ang="0">
                  <a:pos x="0" y="0"/>
                </a:cxn>
              </a:cxnLst>
              <a:rect l="0" t="0" r="r" b="b"/>
              <a:pathLst>
                <a:path w="10000" h="26000">
                  <a:moveTo>
                    <a:pt x="0" y="4000"/>
                  </a:moveTo>
                  <a:lnTo>
                    <a:pt x="209" y="4004"/>
                  </a:lnTo>
                  <a:lnTo>
                    <a:pt x="419" y="4015"/>
                  </a:lnTo>
                  <a:lnTo>
                    <a:pt x="627" y="4033"/>
                  </a:lnTo>
                  <a:lnTo>
                    <a:pt x="835" y="4058"/>
                  </a:lnTo>
                  <a:lnTo>
                    <a:pt x="1042" y="4091"/>
                  </a:lnTo>
                  <a:lnTo>
                    <a:pt x="1247" y="4131"/>
                  </a:lnTo>
                  <a:lnTo>
                    <a:pt x="1452" y="4178"/>
                  </a:lnTo>
                  <a:lnTo>
                    <a:pt x="1654" y="4232"/>
                  </a:lnTo>
                  <a:lnTo>
                    <a:pt x="1854" y="4294"/>
                  </a:lnTo>
                  <a:lnTo>
                    <a:pt x="2052" y="4362"/>
                  </a:lnTo>
                  <a:lnTo>
                    <a:pt x="2248" y="4437"/>
                  </a:lnTo>
                  <a:lnTo>
                    <a:pt x="2440" y="4519"/>
                  </a:lnTo>
                  <a:lnTo>
                    <a:pt x="2630" y="4607"/>
                  </a:lnTo>
                  <a:lnTo>
                    <a:pt x="2817" y="4702"/>
                  </a:lnTo>
                  <a:lnTo>
                    <a:pt x="3000" y="4804"/>
                  </a:lnTo>
                  <a:lnTo>
                    <a:pt x="3180" y="4912"/>
                  </a:lnTo>
                  <a:lnTo>
                    <a:pt x="3355" y="5026"/>
                  </a:lnTo>
                  <a:lnTo>
                    <a:pt x="3527" y="5146"/>
                  </a:lnTo>
                  <a:lnTo>
                    <a:pt x="3694" y="5272"/>
                  </a:lnTo>
                  <a:lnTo>
                    <a:pt x="3857" y="5404"/>
                  </a:lnTo>
                  <a:lnTo>
                    <a:pt x="4015" y="5541"/>
                  </a:lnTo>
                  <a:lnTo>
                    <a:pt x="4168" y="5684"/>
                  </a:lnTo>
                  <a:lnTo>
                    <a:pt x="4316" y="5832"/>
                  </a:lnTo>
                  <a:lnTo>
                    <a:pt x="4459" y="5985"/>
                  </a:lnTo>
                  <a:lnTo>
                    <a:pt x="4596" y="6143"/>
                  </a:lnTo>
                  <a:lnTo>
                    <a:pt x="4728" y="6306"/>
                  </a:lnTo>
                  <a:lnTo>
                    <a:pt x="4854" y="6473"/>
                  </a:lnTo>
                  <a:lnTo>
                    <a:pt x="4974" y="6645"/>
                  </a:lnTo>
                  <a:lnTo>
                    <a:pt x="5088" y="6820"/>
                  </a:lnTo>
                  <a:lnTo>
                    <a:pt x="5196" y="7000"/>
                  </a:lnTo>
                  <a:lnTo>
                    <a:pt x="5298" y="7183"/>
                  </a:lnTo>
                  <a:lnTo>
                    <a:pt x="5393" y="7370"/>
                  </a:lnTo>
                  <a:lnTo>
                    <a:pt x="5481" y="7560"/>
                  </a:lnTo>
                  <a:lnTo>
                    <a:pt x="5563" y="7752"/>
                  </a:lnTo>
                  <a:lnTo>
                    <a:pt x="5638" y="7948"/>
                  </a:lnTo>
                  <a:lnTo>
                    <a:pt x="5706" y="8146"/>
                  </a:lnTo>
                  <a:lnTo>
                    <a:pt x="5768" y="8346"/>
                  </a:lnTo>
                  <a:lnTo>
                    <a:pt x="5822" y="8548"/>
                  </a:lnTo>
                  <a:lnTo>
                    <a:pt x="5869" y="8753"/>
                  </a:lnTo>
                  <a:lnTo>
                    <a:pt x="5909" y="8958"/>
                  </a:lnTo>
                  <a:lnTo>
                    <a:pt x="5942" y="9165"/>
                  </a:lnTo>
                  <a:lnTo>
                    <a:pt x="5967" y="9373"/>
                  </a:lnTo>
                  <a:lnTo>
                    <a:pt x="5985" y="9581"/>
                  </a:lnTo>
                  <a:lnTo>
                    <a:pt x="5996" y="9791"/>
                  </a:lnTo>
                  <a:lnTo>
                    <a:pt x="6000" y="10000"/>
                  </a:lnTo>
                  <a:lnTo>
                    <a:pt x="6000" y="26000"/>
                  </a:lnTo>
                  <a:lnTo>
                    <a:pt x="10000" y="26000"/>
                  </a:lnTo>
                  <a:lnTo>
                    <a:pt x="10000" y="10000"/>
                  </a:lnTo>
                  <a:lnTo>
                    <a:pt x="9994" y="9651"/>
                  </a:lnTo>
                  <a:lnTo>
                    <a:pt x="9976" y="9302"/>
                  </a:lnTo>
                  <a:lnTo>
                    <a:pt x="9945" y="8955"/>
                  </a:lnTo>
                  <a:lnTo>
                    <a:pt x="9903" y="8608"/>
                  </a:lnTo>
                  <a:lnTo>
                    <a:pt x="9848" y="8264"/>
                  </a:lnTo>
                  <a:lnTo>
                    <a:pt x="9781" y="7921"/>
                  </a:lnTo>
                  <a:lnTo>
                    <a:pt x="9703" y="7581"/>
                  </a:lnTo>
                  <a:lnTo>
                    <a:pt x="9613" y="7244"/>
                  </a:lnTo>
                  <a:lnTo>
                    <a:pt x="9511" y="6910"/>
                  </a:lnTo>
                  <a:lnTo>
                    <a:pt x="9397" y="6580"/>
                  </a:lnTo>
                  <a:lnTo>
                    <a:pt x="9272" y="6254"/>
                  </a:lnTo>
                  <a:lnTo>
                    <a:pt x="9135" y="5933"/>
                  </a:lnTo>
                  <a:lnTo>
                    <a:pt x="8988" y="5616"/>
                  </a:lnTo>
                  <a:lnTo>
                    <a:pt x="8829" y="5305"/>
                  </a:lnTo>
                  <a:lnTo>
                    <a:pt x="8660" y="5000"/>
                  </a:lnTo>
                  <a:lnTo>
                    <a:pt x="8480" y="4701"/>
                  </a:lnTo>
                  <a:lnTo>
                    <a:pt x="8290" y="4408"/>
                  </a:lnTo>
                  <a:lnTo>
                    <a:pt x="8090" y="4122"/>
                  </a:lnTo>
                  <a:lnTo>
                    <a:pt x="7880" y="3843"/>
                  </a:lnTo>
                  <a:lnTo>
                    <a:pt x="7660" y="3572"/>
                  </a:lnTo>
                  <a:lnTo>
                    <a:pt x="7431" y="3309"/>
                  </a:lnTo>
                  <a:lnTo>
                    <a:pt x="7193" y="3053"/>
                  </a:lnTo>
                  <a:lnTo>
                    <a:pt x="6947" y="2807"/>
                  </a:lnTo>
                  <a:lnTo>
                    <a:pt x="6691" y="2569"/>
                  </a:lnTo>
                  <a:lnTo>
                    <a:pt x="6428" y="2340"/>
                  </a:lnTo>
                  <a:lnTo>
                    <a:pt x="6157" y="2120"/>
                  </a:lnTo>
                  <a:lnTo>
                    <a:pt x="5878" y="1910"/>
                  </a:lnTo>
                  <a:lnTo>
                    <a:pt x="5592" y="1710"/>
                  </a:lnTo>
                  <a:lnTo>
                    <a:pt x="5299" y="1520"/>
                  </a:lnTo>
                  <a:lnTo>
                    <a:pt x="5000" y="1340"/>
                  </a:lnTo>
                  <a:lnTo>
                    <a:pt x="4695" y="1171"/>
                  </a:lnTo>
                  <a:lnTo>
                    <a:pt x="4384" y="1012"/>
                  </a:lnTo>
                  <a:lnTo>
                    <a:pt x="4067" y="865"/>
                  </a:lnTo>
                  <a:lnTo>
                    <a:pt x="3746" y="728"/>
                  </a:lnTo>
                  <a:lnTo>
                    <a:pt x="3420" y="603"/>
                  </a:lnTo>
                  <a:lnTo>
                    <a:pt x="3090" y="489"/>
                  </a:lnTo>
                  <a:lnTo>
                    <a:pt x="2756" y="387"/>
                  </a:lnTo>
                  <a:lnTo>
                    <a:pt x="2419" y="297"/>
                  </a:lnTo>
                  <a:lnTo>
                    <a:pt x="2079" y="219"/>
                  </a:lnTo>
                  <a:lnTo>
                    <a:pt x="1736" y="152"/>
                  </a:lnTo>
                  <a:lnTo>
                    <a:pt x="1392" y="97"/>
                  </a:lnTo>
                  <a:lnTo>
                    <a:pt x="1045" y="55"/>
                  </a:lnTo>
                  <a:lnTo>
                    <a:pt x="698" y="24"/>
                  </a:lnTo>
                  <a:lnTo>
                    <a:pt x="349" y="6"/>
                  </a:lnTo>
                  <a:lnTo>
                    <a:pt x="0" y="0"/>
                  </a:lnTo>
                </a:path>
              </a:pathLst>
            </a:custGeom>
            <a:solidFill>
              <a:srgbClr val="FF6600"/>
            </a:solidFill>
            <a:ln w="9525">
              <a:noFill/>
              <a:rou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6600"/>
              </a:extrusionClr>
            </a:sp3d>
          </p:spPr>
          <p:txBody>
            <a:bodyPr>
              <a:flatTx/>
            </a:bodyPr>
            <a:lstStyle/>
            <a:p>
              <a:pPr eaLnBrk="0" hangingPunct="0"/>
              <a:endParaRPr lang="zh-CN" altLang="en-US"/>
            </a:p>
          </p:txBody>
        </p:sp>
        <p:sp>
          <p:nvSpPr>
            <p:cNvPr id="16393" name="Text Box 7"/>
            <p:cNvSpPr txBox="1">
              <a:spLocks noChangeArrowheads="1"/>
            </p:cNvSpPr>
            <p:nvPr/>
          </p:nvSpPr>
          <p:spPr bwMode="auto">
            <a:xfrm>
              <a:off x="864" y="888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endPara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94" name="Line 27"/>
            <p:cNvSpPr>
              <a:spLocks noChangeShapeType="1"/>
            </p:cNvSpPr>
            <p:nvPr/>
          </p:nvSpPr>
          <p:spPr bwMode="auto">
            <a:xfrm flipH="1">
              <a:off x="673" y="456"/>
              <a:ext cx="480" cy="576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5" name="Text Box 28"/>
            <p:cNvSpPr txBox="1">
              <a:spLocks noChangeArrowheads="1"/>
            </p:cNvSpPr>
            <p:nvPr/>
          </p:nvSpPr>
          <p:spPr bwMode="auto">
            <a:xfrm>
              <a:off x="1000" y="600"/>
              <a:ext cx="226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i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I</a:t>
              </a:r>
              <a:endParaRPr lang="en-US" altLang="zh-CN" sz="2400" i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96" name="Line 30"/>
            <p:cNvSpPr>
              <a:spLocks noChangeShapeType="1"/>
            </p:cNvSpPr>
            <p:nvPr/>
          </p:nvSpPr>
          <p:spPr bwMode="auto">
            <a:xfrm flipH="1">
              <a:off x="433" y="730"/>
              <a:ext cx="432" cy="0"/>
            </a:xfrm>
            <a:prstGeom prst="line">
              <a:avLst/>
            </a:prstGeom>
            <a:noFill/>
            <a:ln w="28575">
              <a:solidFill>
                <a:srgbClr val="3333FF"/>
              </a:solidFill>
              <a:round/>
              <a:tailEnd type="triangle" w="med" len="me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7" name="Text Box 31"/>
            <p:cNvSpPr txBox="1">
              <a:spLocks noChangeArrowheads="1"/>
            </p:cNvSpPr>
            <p:nvPr/>
          </p:nvSpPr>
          <p:spPr bwMode="auto">
            <a:xfrm>
              <a:off x="240" y="528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 i="1">
                  <a:solidFill>
                    <a:srgbClr val="3333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F</a:t>
              </a:r>
              <a:endParaRPr lang="en-US" altLang="zh-CN" sz="2400" i="1">
                <a:solidFill>
                  <a:srgbClr val="3333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98" name="Text Box 38"/>
            <p:cNvSpPr txBox="1">
              <a:spLocks noChangeArrowheads="1"/>
            </p:cNvSpPr>
            <p:nvPr/>
          </p:nvSpPr>
          <p:spPr bwMode="auto">
            <a:xfrm>
              <a:off x="522" y="1270"/>
              <a:ext cx="454" cy="2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0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甲</a:t>
              </a:r>
              <a:endParaRPr lang="zh-CN" altLang="en-US" sz="20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99" name="Text Box 7"/>
            <p:cNvSpPr txBox="1">
              <a:spLocks noChangeArrowheads="1"/>
            </p:cNvSpPr>
            <p:nvPr/>
          </p:nvSpPr>
          <p:spPr bwMode="auto">
            <a:xfrm>
              <a:off x="841" y="321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400" name="Group 16"/>
          <p:cNvGrpSpPr/>
          <p:nvPr/>
        </p:nvGrpSpPr>
        <p:grpSpPr bwMode="auto">
          <a:xfrm>
            <a:off x="4854575" y="1374775"/>
            <a:ext cx="2473325" cy="2514600"/>
            <a:chOff x="0" y="0"/>
            <a:chExt cx="1558" cy="1584"/>
          </a:xfrm>
        </p:grpSpPr>
        <p:grpSp>
          <p:nvGrpSpPr>
            <p:cNvPr id="16401" name="Group 17"/>
            <p:cNvGrpSpPr/>
            <p:nvPr/>
          </p:nvGrpSpPr>
          <p:grpSpPr bwMode="auto">
            <a:xfrm>
              <a:off x="0" y="0"/>
              <a:ext cx="1056" cy="1584"/>
              <a:chOff x="0" y="0"/>
              <a:chExt cx="1056" cy="1584"/>
            </a:xfrm>
          </p:grpSpPr>
          <p:sp>
            <p:nvSpPr>
              <p:cNvPr id="16402" name="Freeform 10"/>
              <p:cNvSpPr>
                <a:spLocks noChangeAspect="1" noChangeArrowheads="1"/>
              </p:cNvSpPr>
              <p:nvPr/>
            </p:nvSpPr>
            <p:spPr bwMode="auto">
              <a:xfrm rot="5400000" flipV="1">
                <a:off x="360" y="359"/>
                <a:ext cx="336" cy="1056"/>
              </a:xfrm>
              <a:custGeom>
                <a:avLst/>
                <a:gdLst/>
                <a:ahLst/>
                <a:cxnLst>
                  <a:cxn ang="0">
                    <a:pos x="209" y="4004"/>
                  </a:cxn>
                  <a:cxn ang="0">
                    <a:pos x="627" y="4033"/>
                  </a:cxn>
                  <a:cxn ang="0">
                    <a:pos x="1042" y="4091"/>
                  </a:cxn>
                  <a:cxn ang="0">
                    <a:pos x="1452" y="4178"/>
                  </a:cxn>
                  <a:cxn ang="0">
                    <a:pos x="1854" y="4294"/>
                  </a:cxn>
                  <a:cxn ang="0">
                    <a:pos x="2248" y="4437"/>
                  </a:cxn>
                  <a:cxn ang="0">
                    <a:pos x="2630" y="4607"/>
                  </a:cxn>
                  <a:cxn ang="0">
                    <a:pos x="3000" y="4804"/>
                  </a:cxn>
                  <a:cxn ang="0">
                    <a:pos x="3355" y="5026"/>
                  </a:cxn>
                  <a:cxn ang="0">
                    <a:pos x="3694" y="5272"/>
                  </a:cxn>
                  <a:cxn ang="0">
                    <a:pos x="4015" y="5541"/>
                  </a:cxn>
                  <a:cxn ang="0">
                    <a:pos x="4316" y="5832"/>
                  </a:cxn>
                  <a:cxn ang="0">
                    <a:pos x="4596" y="6143"/>
                  </a:cxn>
                  <a:cxn ang="0">
                    <a:pos x="4854" y="6473"/>
                  </a:cxn>
                  <a:cxn ang="0">
                    <a:pos x="5088" y="6820"/>
                  </a:cxn>
                  <a:cxn ang="0">
                    <a:pos x="5298" y="7183"/>
                  </a:cxn>
                  <a:cxn ang="0">
                    <a:pos x="5481" y="7560"/>
                  </a:cxn>
                  <a:cxn ang="0">
                    <a:pos x="5638" y="7948"/>
                  </a:cxn>
                  <a:cxn ang="0">
                    <a:pos x="5768" y="8346"/>
                  </a:cxn>
                  <a:cxn ang="0">
                    <a:pos x="5869" y="8753"/>
                  </a:cxn>
                  <a:cxn ang="0">
                    <a:pos x="5942" y="9165"/>
                  </a:cxn>
                  <a:cxn ang="0">
                    <a:pos x="5985" y="9581"/>
                  </a:cxn>
                  <a:cxn ang="0">
                    <a:pos x="6000" y="10000"/>
                  </a:cxn>
                  <a:cxn ang="0">
                    <a:pos x="10000" y="26000"/>
                  </a:cxn>
                  <a:cxn ang="0">
                    <a:pos x="9994" y="9651"/>
                  </a:cxn>
                  <a:cxn ang="0">
                    <a:pos x="9945" y="8955"/>
                  </a:cxn>
                  <a:cxn ang="0">
                    <a:pos x="9848" y="8264"/>
                  </a:cxn>
                  <a:cxn ang="0">
                    <a:pos x="9703" y="7581"/>
                  </a:cxn>
                  <a:cxn ang="0">
                    <a:pos x="9511" y="6910"/>
                  </a:cxn>
                  <a:cxn ang="0">
                    <a:pos x="9272" y="6254"/>
                  </a:cxn>
                  <a:cxn ang="0">
                    <a:pos x="8988" y="5616"/>
                  </a:cxn>
                  <a:cxn ang="0">
                    <a:pos x="8660" y="5000"/>
                  </a:cxn>
                  <a:cxn ang="0">
                    <a:pos x="8290" y="4408"/>
                  </a:cxn>
                  <a:cxn ang="0">
                    <a:pos x="7880" y="3843"/>
                  </a:cxn>
                  <a:cxn ang="0">
                    <a:pos x="7431" y="3309"/>
                  </a:cxn>
                  <a:cxn ang="0">
                    <a:pos x="6947" y="2807"/>
                  </a:cxn>
                  <a:cxn ang="0">
                    <a:pos x="6428" y="2340"/>
                  </a:cxn>
                  <a:cxn ang="0">
                    <a:pos x="5878" y="1910"/>
                  </a:cxn>
                  <a:cxn ang="0">
                    <a:pos x="5299" y="1520"/>
                  </a:cxn>
                  <a:cxn ang="0">
                    <a:pos x="4695" y="1171"/>
                  </a:cxn>
                  <a:cxn ang="0">
                    <a:pos x="4067" y="865"/>
                  </a:cxn>
                  <a:cxn ang="0">
                    <a:pos x="3420" y="603"/>
                  </a:cxn>
                  <a:cxn ang="0">
                    <a:pos x="2756" y="387"/>
                  </a:cxn>
                  <a:cxn ang="0">
                    <a:pos x="2079" y="219"/>
                  </a:cxn>
                  <a:cxn ang="0">
                    <a:pos x="1392" y="97"/>
                  </a:cxn>
                  <a:cxn ang="0">
                    <a:pos x="698" y="24"/>
                  </a:cxn>
                  <a:cxn ang="0">
                    <a:pos x="0" y="0"/>
                  </a:cxn>
                </a:cxnLst>
                <a:rect l="0" t="0" r="r" b="b"/>
                <a:pathLst>
                  <a:path w="10000" h="26000">
                    <a:moveTo>
                      <a:pt x="0" y="4000"/>
                    </a:moveTo>
                    <a:lnTo>
                      <a:pt x="209" y="4004"/>
                    </a:lnTo>
                    <a:lnTo>
                      <a:pt x="419" y="4015"/>
                    </a:lnTo>
                    <a:lnTo>
                      <a:pt x="627" y="4033"/>
                    </a:lnTo>
                    <a:lnTo>
                      <a:pt x="835" y="4058"/>
                    </a:lnTo>
                    <a:lnTo>
                      <a:pt x="1042" y="4091"/>
                    </a:lnTo>
                    <a:lnTo>
                      <a:pt x="1247" y="4131"/>
                    </a:lnTo>
                    <a:lnTo>
                      <a:pt x="1452" y="4178"/>
                    </a:lnTo>
                    <a:lnTo>
                      <a:pt x="1654" y="4232"/>
                    </a:lnTo>
                    <a:lnTo>
                      <a:pt x="1854" y="4294"/>
                    </a:lnTo>
                    <a:lnTo>
                      <a:pt x="2052" y="4362"/>
                    </a:lnTo>
                    <a:lnTo>
                      <a:pt x="2248" y="4437"/>
                    </a:lnTo>
                    <a:lnTo>
                      <a:pt x="2440" y="4519"/>
                    </a:lnTo>
                    <a:lnTo>
                      <a:pt x="2630" y="4607"/>
                    </a:lnTo>
                    <a:lnTo>
                      <a:pt x="2817" y="4702"/>
                    </a:lnTo>
                    <a:lnTo>
                      <a:pt x="3000" y="4804"/>
                    </a:lnTo>
                    <a:lnTo>
                      <a:pt x="3180" y="4912"/>
                    </a:lnTo>
                    <a:lnTo>
                      <a:pt x="3355" y="5026"/>
                    </a:lnTo>
                    <a:lnTo>
                      <a:pt x="3527" y="5146"/>
                    </a:lnTo>
                    <a:lnTo>
                      <a:pt x="3694" y="5272"/>
                    </a:lnTo>
                    <a:lnTo>
                      <a:pt x="3857" y="5404"/>
                    </a:lnTo>
                    <a:lnTo>
                      <a:pt x="4015" y="5541"/>
                    </a:lnTo>
                    <a:lnTo>
                      <a:pt x="4168" y="5684"/>
                    </a:lnTo>
                    <a:lnTo>
                      <a:pt x="4316" y="5832"/>
                    </a:lnTo>
                    <a:lnTo>
                      <a:pt x="4459" y="5985"/>
                    </a:lnTo>
                    <a:lnTo>
                      <a:pt x="4596" y="6143"/>
                    </a:lnTo>
                    <a:lnTo>
                      <a:pt x="4728" y="6306"/>
                    </a:lnTo>
                    <a:lnTo>
                      <a:pt x="4854" y="6473"/>
                    </a:lnTo>
                    <a:lnTo>
                      <a:pt x="4974" y="6645"/>
                    </a:lnTo>
                    <a:lnTo>
                      <a:pt x="5088" y="6820"/>
                    </a:lnTo>
                    <a:lnTo>
                      <a:pt x="5196" y="7000"/>
                    </a:lnTo>
                    <a:lnTo>
                      <a:pt x="5298" y="7183"/>
                    </a:lnTo>
                    <a:lnTo>
                      <a:pt x="5393" y="7370"/>
                    </a:lnTo>
                    <a:lnTo>
                      <a:pt x="5481" y="7560"/>
                    </a:lnTo>
                    <a:lnTo>
                      <a:pt x="5563" y="7752"/>
                    </a:lnTo>
                    <a:lnTo>
                      <a:pt x="5638" y="7948"/>
                    </a:lnTo>
                    <a:lnTo>
                      <a:pt x="5706" y="8146"/>
                    </a:lnTo>
                    <a:lnTo>
                      <a:pt x="5768" y="8346"/>
                    </a:lnTo>
                    <a:lnTo>
                      <a:pt x="5822" y="8548"/>
                    </a:lnTo>
                    <a:lnTo>
                      <a:pt x="5869" y="8753"/>
                    </a:lnTo>
                    <a:lnTo>
                      <a:pt x="5909" y="8958"/>
                    </a:lnTo>
                    <a:lnTo>
                      <a:pt x="5942" y="9165"/>
                    </a:lnTo>
                    <a:lnTo>
                      <a:pt x="5967" y="9373"/>
                    </a:lnTo>
                    <a:lnTo>
                      <a:pt x="5985" y="9581"/>
                    </a:lnTo>
                    <a:lnTo>
                      <a:pt x="5996" y="9791"/>
                    </a:lnTo>
                    <a:lnTo>
                      <a:pt x="6000" y="10000"/>
                    </a:lnTo>
                    <a:lnTo>
                      <a:pt x="6000" y="26000"/>
                    </a:lnTo>
                    <a:lnTo>
                      <a:pt x="10000" y="26000"/>
                    </a:lnTo>
                    <a:lnTo>
                      <a:pt x="10000" y="10000"/>
                    </a:lnTo>
                    <a:lnTo>
                      <a:pt x="9994" y="9651"/>
                    </a:lnTo>
                    <a:lnTo>
                      <a:pt x="9976" y="9302"/>
                    </a:lnTo>
                    <a:lnTo>
                      <a:pt x="9945" y="8955"/>
                    </a:lnTo>
                    <a:lnTo>
                      <a:pt x="9903" y="8608"/>
                    </a:lnTo>
                    <a:lnTo>
                      <a:pt x="9848" y="8264"/>
                    </a:lnTo>
                    <a:lnTo>
                      <a:pt x="9781" y="7921"/>
                    </a:lnTo>
                    <a:lnTo>
                      <a:pt x="9703" y="7581"/>
                    </a:lnTo>
                    <a:lnTo>
                      <a:pt x="9613" y="7244"/>
                    </a:lnTo>
                    <a:lnTo>
                      <a:pt x="9511" y="6910"/>
                    </a:lnTo>
                    <a:lnTo>
                      <a:pt x="9397" y="6580"/>
                    </a:lnTo>
                    <a:lnTo>
                      <a:pt x="9272" y="6254"/>
                    </a:lnTo>
                    <a:lnTo>
                      <a:pt x="9135" y="5933"/>
                    </a:lnTo>
                    <a:lnTo>
                      <a:pt x="8988" y="5616"/>
                    </a:lnTo>
                    <a:lnTo>
                      <a:pt x="8829" y="5305"/>
                    </a:lnTo>
                    <a:lnTo>
                      <a:pt x="8660" y="5000"/>
                    </a:lnTo>
                    <a:lnTo>
                      <a:pt x="8480" y="4701"/>
                    </a:lnTo>
                    <a:lnTo>
                      <a:pt x="8290" y="4408"/>
                    </a:lnTo>
                    <a:lnTo>
                      <a:pt x="8090" y="4122"/>
                    </a:lnTo>
                    <a:lnTo>
                      <a:pt x="7880" y="3843"/>
                    </a:lnTo>
                    <a:lnTo>
                      <a:pt x="7660" y="3572"/>
                    </a:lnTo>
                    <a:lnTo>
                      <a:pt x="7431" y="3309"/>
                    </a:lnTo>
                    <a:lnTo>
                      <a:pt x="7193" y="3053"/>
                    </a:lnTo>
                    <a:lnTo>
                      <a:pt x="6947" y="2807"/>
                    </a:lnTo>
                    <a:lnTo>
                      <a:pt x="6691" y="2569"/>
                    </a:lnTo>
                    <a:lnTo>
                      <a:pt x="6428" y="2340"/>
                    </a:lnTo>
                    <a:lnTo>
                      <a:pt x="6157" y="2120"/>
                    </a:lnTo>
                    <a:lnTo>
                      <a:pt x="5878" y="1910"/>
                    </a:lnTo>
                    <a:lnTo>
                      <a:pt x="5592" y="1710"/>
                    </a:lnTo>
                    <a:lnTo>
                      <a:pt x="5299" y="1520"/>
                    </a:lnTo>
                    <a:lnTo>
                      <a:pt x="5000" y="1340"/>
                    </a:lnTo>
                    <a:lnTo>
                      <a:pt x="4695" y="1171"/>
                    </a:lnTo>
                    <a:lnTo>
                      <a:pt x="4384" y="1012"/>
                    </a:lnTo>
                    <a:lnTo>
                      <a:pt x="4067" y="865"/>
                    </a:lnTo>
                    <a:lnTo>
                      <a:pt x="3746" y="728"/>
                    </a:lnTo>
                    <a:lnTo>
                      <a:pt x="3420" y="603"/>
                    </a:lnTo>
                    <a:lnTo>
                      <a:pt x="3090" y="489"/>
                    </a:lnTo>
                    <a:lnTo>
                      <a:pt x="2756" y="387"/>
                    </a:lnTo>
                    <a:lnTo>
                      <a:pt x="2419" y="297"/>
                    </a:lnTo>
                    <a:lnTo>
                      <a:pt x="2079" y="219"/>
                    </a:lnTo>
                    <a:lnTo>
                      <a:pt x="1736" y="152"/>
                    </a:lnTo>
                    <a:lnTo>
                      <a:pt x="1392" y="97"/>
                    </a:lnTo>
                    <a:lnTo>
                      <a:pt x="1045" y="55"/>
                    </a:lnTo>
                    <a:lnTo>
                      <a:pt x="698" y="24"/>
                    </a:lnTo>
                    <a:lnTo>
                      <a:pt x="349" y="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FF6600"/>
                </a:extrusionClr>
              </a:sp3d>
            </p:spPr>
            <p:txBody>
              <a:bodyPr>
                <a:flatTx/>
              </a:bodyPr>
              <a:lstStyle/>
              <a:p>
                <a:pPr eaLnBrk="0" hangingPunct="0"/>
                <a:endParaRPr lang="zh-CN" altLang="en-US"/>
              </a:p>
            </p:txBody>
          </p:sp>
          <p:sp>
            <p:nvSpPr>
              <p:cNvPr id="16403" name="AutoShape 11"/>
              <p:cNvSpPr>
                <a:spLocks noChangeArrowheads="1"/>
              </p:cNvSpPr>
              <p:nvPr/>
            </p:nvSpPr>
            <p:spPr bwMode="auto">
              <a:xfrm rot="-8423894">
                <a:off x="769" y="0"/>
                <a:ext cx="96" cy="1584"/>
              </a:xfrm>
              <a:prstGeom prst="can">
                <a:avLst>
                  <a:gd name="adj" fmla="val 124972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</a:ln>
            </p:spPr>
            <p:txBody>
              <a:bodyPr rot="10800000" wrap="none" anchor="ctr"/>
              <a:lstStyle/>
              <a:p>
                <a:pPr eaLnBrk="0" hangingPunct="0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04" name="Freeform 12"/>
              <p:cNvSpPr>
                <a:spLocks noChangeAspect="1" noChangeArrowheads="1"/>
              </p:cNvSpPr>
              <p:nvPr/>
            </p:nvSpPr>
            <p:spPr bwMode="auto">
              <a:xfrm rot="5400000" flipH="1" flipV="1">
                <a:off x="360" y="23"/>
                <a:ext cx="336" cy="1056"/>
              </a:xfrm>
              <a:custGeom>
                <a:avLst/>
                <a:gdLst/>
                <a:ahLst/>
                <a:cxnLst>
                  <a:cxn ang="0">
                    <a:pos x="209" y="4004"/>
                  </a:cxn>
                  <a:cxn ang="0">
                    <a:pos x="627" y="4033"/>
                  </a:cxn>
                  <a:cxn ang="0">
                    <a:pos x="1042" y="4091"/>
                  </a:cxn>
                  <a:cxn ang="0">
                    <a:pos x="1452" y="4178"/>
                  </a:cxn>
                  <a:cxn ang="0">
                    <a:pos x="1854" y="4294"/>
                  </a:cxn>
                  <a:cxn ang="0">
                    <a:pos x="2248" y="4437"/>
                  </a:cxn>
                  <a:cxn ang="0">
                    <a:pos x="2630" y="4607"/>
                  </a:cxn>
                  <a:cxn ang="0">
                    <a:pos x="3000" y="4804"/>
                  </a:cxn>
                  <a:cxn ang="0">
                    <a:pos x="3355" y="5026"/>
                  </a:cxn>
                  <a:cxn ang="0">
                    <a:pos x="3694" y="5272"/>
                  </a:cxn>
                  <a:cxn ang="0">
                    <a:pos x="4015" y="5541"/>
                  </a:cxn>
                  <a:cxn ang="0">
                    <a:pos x="4316" y="5832"/>
                  </a:cxn>
                  <a:cxn ang="0">
                    <a:pos x="4596" y="6143"/>
                  </a:cxn>
                  <a:cxn ang="0">
                    <a:pos x="4854" y="6473"/>
                  </a:cxn>
                  <a:cxn ang="0">
                    <a:pos x="5088" y="6820"/>
                  </a:cxn>
                  <a:cxn ang="0">
                    <a:pos x="5298" y="7183"/>
                  </a:cxn>
                  <a:cxn ang="0">
                    <a:pos x="5481" y="7560"/>
                  </a:cxn>
                  <a:cxn ang="0">
                    <a:pos x="5638" y="7948"/>
                  </a:cxn>
                  <a:cxn ang="0">
                    <a:pos x="5768" y="8346"/>
                  </a:cxn>
                  <a:cxn ang="0">
                    <a:pos x="5869" y="8753"/>
                  </a:cxn>
                  <a:cxn ang="0">
                    <a:pos x="5942" y="9165"/>
                  </a:cxn>
                  <a:cxn ang="0">
                    <a:pos x="5985" y="9581"/>
                  </a:cxn>
                  <a:cxn ang="0">
                    <a:pos x="6000" y="10000"/>
                  </a:cxn>
                  <a:cxn ang="0">
                    <a:pos x="10000" y="26000"/>
                  </a:cxn>
                  <a:cxn ang="0">
                    <a:pos x="9994" y="9651"/>
                  </a:cxn>
                  <a:cxn ang="0">
                    <a:pos x="9945" y="8955"/>
                  </a:cxn>
                  <a:cxn ang="0">
                    <a:pos x="9848" y="8264"/>
                  </a:cxn>
                  <a:cxn ang="0">
                    <a:pos x="9703" y="7581"/>
                  </a:cxn>
                  <a:cxn ang="0">
                    <a:pos x="9511" y="6910"/>
                  </a:cxn>
                  <a:cxn ang="0">
                    <a:pos x="9272" y="6254"/>
                  </a:cxn>
                  <a:cxn ang="0">
                    <a:pos x="8988" y="5616"/>
                  </a:cxn>
                  <a:cxn ang="0">
                    <a:pos x="8660" y="5000"/>
                  </a:cxn>
                  <a:cxn ang="0">
                    <a:pos x="8290" y="4408"/>
                  </a:cxn>
                  <a:cxn ang="0">
                    <a:pos x="7880" y="3843"/>
                  </a:cxn>
                  <a:cxn ang="0">
                    <a:pos x="7431" y="3309"/>
                  </a:cxn>
                  <a:cxn ang="0">
                    <a:pos x="6947" y="2807"/>
                  </a:cxn>
                  <a:cxn ang="0">
                    <a:pos x="6428" y="2340"/>
                  </a:cxn>
                  <a:cxn ang="0">
                    <a:pos x="5878" y="1910"/>
                  </a:cxn>
                  <a:cxn ang="0">
                    <a:pos x="5299" y="1520"/>
                  </a:cxn>
                  <a:cxn ang="0">
                    <a:pos x="4695" y="1171"/>
                  </a:cxn>
                  <a:cxn ang="0">
                    <a:pos x="4067" y="865"/>
                  </a:cxn>
                  <a:cxn ang="0">
                    <a:pos x="3420" y="603"/>
                  </a:cxn>
                  <a:cxn ang="0">
                    <a:pos x="2756" y="387"/>
                  </a:cxn>
                  <a:cxn ang="0">
                    <a:pos x="2079" y="219"/>
                  </a:cxn>
                  <a:cxn ang="0">
                    <a:pos x="1392" y="97"/>
                  </a:cxn>
                  <a:cxn ang="0">
                    <a:pos x="698" y="24"/>
                  </a:cxn>
                  <a:cxn ang="0">
                    <a:pos x="0" y="0"/>
                  </a:cxn>
                </a:cxnLst>
                <a:rect l="0" t="0" r="r" b="b"/>
                <a:pathLst>
                  <a:path w="10000" h="26000">
                    <a:moveTo>
                      <a:pt x="0" y="4000"/>
                    </a:moveTo>
                    <a:lnTo>
                      <a:pt x="209" y="4004"/>
                    </a:lnTo>
                    <a:lnTo>
                      <a:pt x="419" y="4015"/>
                    </a:lnTo>
                    <a:lnTo>
                      <a:pt x="627" y="4033"/>
                    </a:lnTo>
                    <a:lnTo>
                      <a:pt x="835" y="4058"/>
                    </a:lnTo>
                    <a:lnTo>
                      <a:pt x="1042" y="4091"/>
                    </a:lnTo>
                    <a:lnTo>
                      <a:pt x="1247" y="4131"/>
                    </a:lnTo>
                    <a:lnTo>
                      <a:pt x="1452" y="4178"/>
                    </a:lnTo>
                    <a:lnTo>
                      <a:pt x="1654" y="4232"/>
                    </a:lnTo>
                    <a:lnTo>
                      <a:pt x="1854" y="4294"/>
                    </a:lnTo>
                    <a:lnTo>
                      <a:pt x="2052" y="4362"/>
                    </a:lnTo>
                    <a:lnTo>
                      <a:pt x="2248" y="4437"/>
                    </a:lnTo>
                    <a:lnTo>
                      <a:pt x="2440" y="4519"/>
                    </a:lnTo>
                    <a:lnTo>
                      <a:pt x="2630" y="4607"/>
                    </a:lnTo>
                    <a:lnTo>
                      <a:pt x="2817" y="4702"/>
                    </a:lnTo>
                    <a:lnTo>
                      <a:pt x="3000" y="4804"/>
                    </a:lnTo>
                    <a:lnTo>
                      <a:pt x="3180" y="4912"/>
                    </a:lnTo>
                    <a:lnTo>
                      <a:pt x="3355" y="5026"/>
                    </a:lnTo>
                    <a:lnTo>
                      <a:pt x="3527" y="5146"/>
                    </a:lnTo>
                    <a:lnTo>
                      <a:pt x="3694" y="5272"/>
                    </a:lnTo>
                    <a:lnTo>
                      <a:pt x="3857" y="5404"/>
                    </a:lnTo>
                    <a:lnTo>
                      <a:pt x="4015" y="5541"/>
                    </a:lnTo>
                    <a:lnTo>
                      <a:pt x="4168" y="5684"/>
                    </a:lnTo>
                    <a:lnTo>
                      <a:pt x="4316" y="5832"/>
                    </a:lnTo>
                    <a:lnTo>
                      <a:pt x="4459" y="5985"/>
                    </a:lnTo>
                    <a:lnTo>
                      <a:pt x="4596" y="6143"/>
                    </a:lnTo>
                    <a:lnTo>
                      <a:pt x="4728" y="6306"/>
                    </a:lnTo>
                    <a:lnTo>
                      <a:pt x="4854" y="6473"/>
                    </a:lnTo>
                    <a:lnTo>
                      <a:pt x="4974" y="6645"/>
                    </a:lnTo>
                    <a:lnTo>
                      <a:pt x="5088" y="6820"/>
                    </a:lnTo>
                    <a:lnTo>
                      <a:pt x="5196" y="7000"/>
                    </a:lnTo>
                    <a:lnTo>
                      <a:pt x="5298" y="7183"/>
                    </a:lnTo>
                    <a:lnTo>
                      <a:pt x="5393" y="7370"/>
                    </a:lnTo>
                    <a:lnTo>
                      <a:pt x="5481" y="7560"/>
                    </a:lnTo>
                    <a:lnTo>
                      <a:pt x="5563" y="7752"/>
                    </a:lnTo>
                    <a:lnTo>
                      <a:pt x="5638" y="7948"/>
                    </a:lnTo>
                    <a:lnTo>
                      <a:pt x="5706" y="8146"/>
                    </a:lnTo>
                    <a:lnTo>
                      <a:pt x="5768" y="8346"/>
                    </a:lnTo>
                    <a:lnTo>
                      <a:pt x="5822" y="8548"/>
                    </a:lnTo>
                    <a:lnTo>
                      <a:pt x="5869" y="8753"/>
                    </a:lnTo>
                    <a:lnTo>
                      <a:pt x="5909" y="8958"/>
                    </a:lnTo>
                    <a:lnTo>
                      <a:pt x="5942" y="9165"/>
                    </a:lnTo>
                    <a:lnTo>
                      <a:pt x="5967" y="9373"/>
                    </a:lnTo>
                    <a:lnTo>
                      <a:pt x="5985" y="9581"/>
                    </a:lnTo>
                    <a:lnTo>
                      <a:pt x="5996" y="9791"/>
                    </a:lnTo>
                    <a:lnTo>
                      <a:pt x="6000" y="10000"/>
                    </a:lnTo>
                    <a:lnTo>
                      <a:pt x="6000" y="26000"/>
                    </a:lnTo>
                    <a:lnTo>
                      <a:pt x="10000" y="26000"/>
                    </a:lnTo>
                    <a:lnTo>
                      <a:pt x="10000" y="10000"/>
                    </a:lnTo>
                    <a:lnTo>
                      <a:pt x="9994" y="9651"/>
                    </a:lnTo>
                    <a:lnTo>
                      <a:pt x="9976" y="9302"/>
                    </a:lnTo>
                    <a:lnTo>
                      <a:pt x="9945" y="8955"/>
                    </a:lnTo>
                    <a:lnTo>
                      <a:pt x="9903" y="8608"/>
                    </a:lnTo>
                    <a:lnTo>
                      <a:pt x="9848" y="8264"/>
                    </a:lnTo>
                    <a:lnTo>
                      <a:pt x="9781" y="7921"/>
                    </a:lnTo>
                    <a:lnTo>
                      <a:pt x="9703" y="7581"/>
                    </a:lnTo>
                    <a:lnTo>
                      <a:pt x="9613" y="7244"/>
                    </a:lnTo>
                    <a:lnTo>
                      <a:pt x="9511" y="6910"/>
                    </a:lnTo>
                    <a:lnTo>
                      <a:pt x="9397" y="6580"/>
                    </a:lnTo>
                    <a:lnTo>
                      <a:pt x="9272" y="6254"/>
                    </a:lnTo>
                    <a:lnTo>
                      <a:pt x="9135" y="5933"/>
                    </a:lnTo>
                    <a:lnTo>
                      <a:pt x="8988" y="5616"/>
                    </a:lnTo>
                    <a:lnTo>
                      <a:pt x="8829" y="5305"/>
                    </a:lnTo>
                    <a:lnTo>
                      <a:pt x="8660" y="5000"/>
                    </a:lnTo>
                    <a:lnTo>
                      <a:pt x="8480" y="4701"/>
                    </a:lnTo>
                    <a:lnTo>
                      <a:pt x="8290" y="4408"/>
                    </a:lnTo>
                    <a:lnTo>
                      <a:pt x="8090" y="4122"/>
                    </a:lnTo>
                    <a:lnTo>
                      <a:pt x="7880" y="3843"/>
                    </a:lnTo>
                    <a:lnTo>
                      <a:pt x="7660" y="3572"/>
                    </a:lnTo>
                    <a:lnTo>
                      <a:pt x="7431" y="3309"/>
                    </a:lnTo>
                    <a:lnTo>
                      <a:pt x="7193" y="3053"/>
                    </a:lnTo>
                    <a:lnTo>
                      <a:pt x="6947" y="2807"/>
                    </a:lnTo>
                    <a:lnTo>
                      <a:pt x="6691" y="2569"/>
                    </a:lnTo>
                    <a:lnTo>
                      <a:pt x="6428" y="2340"/>
                    </a:lnTo>
                    <a:lnTo>
                      <a:pt x="6157" y="2120"/>
                    </a:lnTo>
                    <a:lnTo>
                      <a:pt x="5878" y="1910"/>
                    </a:lnTo>
                    <a:lnTo>
                      <a:pt x="5592" y="1710"/>
                    </a:lnTo>
                    <a:lnTo>
                      <a:pt x="5299" y="1520"/>
                    </a:lnTo>
                    <a:lnTo>
                      <a:pt x="5000" y="1340"/>
                    </a:lnTo>
                    <a:lnTo>
                      <a:pt x="4695" y="1171"/>
                    </a:lnTo>
                    <a:lnTo>
                      <a:pt x="4384" y="1012"/>
                    </a:lnTo>
                    <a:lnTo>
                      <a:pt x="4067" y="865"/>
                    </a:lnTo>
                    <a:lnTo>
                      <a:pt x="3746" y="728"/>
                    </a:lnTo>
                    <a:lnTo>
                      <a:pt x="3420" y="603"/>
                    </a:lnTo>
                    <a:lnTo>
                      <a:pt x="3090" y="489"/>
                    </a:lnTo>
                    <a:lnTo>
                      <a:pt x="2756" y="387"/>
                    </a:lnTo>
                    <a:lnTo>
                      <a:pt x="2419" y="297"/>
                    </a:lnTo>
                    <a:lnTo>
                      <a:pt x="2079" y="219"/>
                    </a:lnTo>
                    <a:lnTo>
                      <a:pt x="1736" y="152"/>
                    </a:lnTo>
                    <a:lnTo>
                      <a:pt x="1392" y="97"/>
                    </a:lnTo>
                    <a:lnTo>
                      <a:pt x="1045" y="55"/>
                    </a:lnTo>
                    <a:lnTo>
                      <a:pt x="698" y="24"/>
                    </a:lnTo>
                    <a:lnTo>
                      <a:pt x="349" y="6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3366FF"/>
              </a:solidFill>
              <a:ln w="9525">
                <a:noFill/>
                <a:round/>
              </a:ln>
              <a:scene3d>
                <a:camera prst="legacyObliqueTopRight"/>
                <a:lightRig rig="legacyFlat3" dir="b"/>
              </a:scene3d>
              <a:sp3d extrusionH="430200" prstMaterial="legacyMatte">
                <a:bevelT w="13500" h="13500" prst="angle"/>
                <a:bevelB w="13500" h="13500" prst="angle"/>
                <a:extrusionClr>
                  <a:srgbClr val="3366FF"/>
                </a:extrusionClr>
              </a:sp3d>
            </p:spPr>
            <p:txBody>
              <a:bodyPr>
                <a:flatTx/>
              </a:bodyPr>
              <a:lstStyle/>
              <a:p>
                <a:pPr eaLnBrk="0" hangingPunct="0"/>
                <a:endParaRPr lang="zh-CN" altLang="en-US"/>
              </a:p>
            </p:txBody>
          </p:sp>
        </p:grpSp>
        <p:grpSp>
          <p:nvGrpSpPr>
            <p:cNvPr id="16405" name="Group 21"/>
            <p:cNvGrpSpPr/>
            <p:nvPr/>
          </p:nvGrpSpPr>
          <p:grpSpPr bwMode="auto">
            <a:xfrm>
              <a:off x="592" y="499"/>
              <a:ext cx="480" cy="576"/>
              <a:chOff x="0" y="0"/>
              <a:chExt cx="480" cy="576"/>
            </a:xfrm>
          </p:grpSpPr>
          <p:sp>
            <p:nvSpPr>
              <p:cNvPr id="16406" name="Line 21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480" cy="57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tail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07" name="Text Box 22"/>
              <p:cNvSpPr txBox="1">
                <a:spLocks noChangeArrowheads="1"/>
              </p:cNvSpPr>
              <p:nvPr/>
            </p:nvSpPr>
            <p:spPr bwMode="auto">
              <a:xfrm>
                <a:off x="2" y="36"/>
                <a:ext cx="226" cy="2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i="1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endParaRPr lang="en-US" altLang="zh-CN" sz="2400" i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408" name="Text Box 42"/>
            <p:cNvSpPr txBox="1">
              <a:spLocks noChangeArrowheads="1"/>
            </p:cNvSpPr>
            <p:nvPr/>
          </p:nvSpPr>
          <p:spPr bwMode="auto">
            <a:xfrm>
              <a:off x="545" y="1225"/>
              <a:ext cx="454" cy="2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0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乙</a:t>
              </a:r>
              <a:endParaRPr lang="zh-CN" altLang="en-US" sz="20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409" name="Group 25"/>
            <p:cNvGrpSpPr/>
            <p:nvPr/>
          </p:nvGrpSpPr>
          <p:grpSpPr bwMode="auto">
            <a:xfrm>
              <a:off x="862" y="499"/>
              <a:ext cx="696" cy="288"/>
              <a:chOff x="0" y="0"/>
              <a:chExt cx="696" cy="288"/>
            </a:xfrm>
          </p:grpSpPr>
          <p:sp>
            <p:nvSpPr>
              <p:cNvPr id="16410" name="Line 60"/>
              <p:cNvSpPr>
                <a:spLocks noChangeShapeType="1"/>
              </p:cNvSpPr>
              <p:nvPr/>
            </p:nvSpPr>
            <p:spPr bwMode="auto">
              <a:xfrm flipH="1">
                <a:off x="0" y="240"/>
                <a:ext cx="432" cy="0"/>
              </a:xfrm>
              <a:prstGeom prst="line">
                <a:avLst/>
              </a:prstGeom>
              <a:noFill/>
              <a:ln w="28575">
                <a:solidFill>
                  <a:srgbClr val="3333FF"/>
                </a:solidFill>
                <a:round/>
                <a:head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1" name="Text Box 61"/>
              <p:cNvSpPr txBox="1">
                <a:spLocks noChangeArrowheads="1"/>
              </p:cNvSpPr>
              <p:nvPr/>
            </p:nvSpPr>
            <p:spPr bwMode="auto">
              <a:xfrm>
                <a:off x="408" y="0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i="1">
                    <a:solidFill>
                      <a:srgbClr val="3333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endParaRPr lang="en-US" altLang="zh-CN" sz="2400" i="1">
                  <a:solidFill>
                    <a:srgbClr val="3333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412" name="Text Box 7"/>
            <p:cNvSpPr txBox="1">
              <a:spLocks noChangeArrowheads="1"/>
            </p:cNvSpPr>
            <p:nvPr/>
          </p:nvSpPr>
          <p:spPr bwMode="auto">
            <a:xfrm>
              <a:off x="839" y="302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endPara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13" name="Text Box 7"/>
            <p:cNvSpPr txBox="1">
              <a:spLocks noChangeArrowheads="1"/>
            </p:cNvSpPr>
            <p:nvPr/>
          </p:nvSpPr>
          <p:spPr bwMode="auto">
            <a:xfrm>
              <a:off x="817" y="839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414" name="Group 30"/>
          <p:cNvGrpSpPr/>
          <p:nvPr/>
        </p:nvGrpSpPr>
        <p:grpSpPr bwMode="auto">
          <a:xfrm>
            <a:off x="7699375" y="1050925"/>
            <a:ext cx="2473325" cy="2514600"/>
            <a:chOff x="0" y="0"/>
            <a:chExt cx="1558" cy="1584"/>
          </a:xfrm>
        </p:grpSpPr>
        <p:sp>
          <p:nvSpPr>
            <p:cNvPr id="16415" name="Freeform 51"/>
            <p:cNvSpPr>
              <a:spLocks noChangeAspect="1" noChangeArrowheads="1"/>
            </p:cNvSpPr>
            <p:nvPr/>
          </p:nvSpPr>
          <p:spPr bwMode="auto">
            <a:xfrm rot="16200000" flipH="1">
              <a:off x="360" y="271"/>
              <a:ext cx="336" cy="1056"/>
            </a:xfrm>
            <a:custGeom>
              <a:avLst/>
              <a:gdLst/>
              <a:ahLst/>
              <a:cxnLst>
                <a:cxn ang="0">
                  <a:pos x="209" y="4004"/>
                </a:cxn>
                <a:cxn ang="0">
                  <a:pos x="627" y="4033"/>
                </a:cxn>
                <a:cxn ang="0">
                  <a:pos x="1042" y="4091"/>
                </a:cxn>
                <a:cxn ang="0">
                  <a:pos x="1452" y="4178"/>
                </a:cxn>
                <a:cxn ang="0">
                  <a:pos x="1854" y="4294"/>
                </a:cxn>
                <a:cxn ang="0">
                  <a:pos x="2248" y="4437"/>
                </a:cxn>
                <a:cxn ang="0">
                  <a:pos x="2630" y="4607"/>
                </a:cxn>
                <a:cxn ang="0">
                  <a:pos x="3000" y="4804"/>
                </a:cxn>
                <a:cxn ang="0">
                  <a:pos x="3355" y="5026"/>
                </a:cxn>
                <a:cxn ang="0">
                  <a:pos x="3694" y="5272"/>
                </a:cxn>
                <a:cxn ang="0">
                  <a:pos x="4015" y="5541"/>
                </a:cxn>
                <a:cxn ang="0">
                  <a:pos x="4316" y="5832"/>
                </a:cxn>
                <a:cxn ang="0">
                  <a:pos x="4596" y="6143"/>
                </a:cxn>
                <a:cxn ang="0">
                  <a:pos x="4854" y="6473"/>
                </a:cxn>
                <a:cxn ang="0">
                  <a:pos x="5088" y="6820"/>
                </a:cxn>
                <a:cxn ang="0">
                  <a:pos x="5298" y="7183"/>
                </a:cxn>
                <a:cxn ang="0">
                  <a:pos x="5481" y="7560"/>
                </a:cxn>
                <a:cxn ang="0">
                  <a:pos x="5638" y="7948"/>
                </a:cxn>
                <a:cxn ang="0">
                  <a:pos x="5768" y="8346"/>
                </a:cxn>
                <a:cxn ang="0">
                  <a:pos x="5869" y="8753"/>
                </a:cxn>
                <a:cxn ang="0">
                  <a:pos x="5942" y="9165"/>
                </a:cxn>
                <a:cxn ang="0">
                  <a:pos x="5985" y="9581"/>
                </a:cxn>
                <a:cxn ang="0">
                  <a:pos x="6000" y="10000"/>
                </a:cxn>
                <a:cxn ang="0">
                  <a:pos x="10000" y="26000"/>
                </a:cxn>
                <a:cxn ang="0">
                  <a:pos x="9994" y="9651"/>
                </a:cxn>
                <a:cxn ang="0">
                  <a:pos x="9945" y="8955"/>
                </a:cxn>
                <a:cxn ang="0">
                  <a:pos x="9848" y="8264"/>
                </a:cxn>
                <a:cxn ang="0">
                  <a:pos x="9703" y="7581"/>
                </a:cxn>
                <a:cxn ang="0">
                  <a:pos x="9511" y="6910"/>
                </a:cxn>
                <a:cxn ang="0">
                  <a:pos x="9272" y="6254"/>
                </a:cxn>
                <a:cxn ang="0">
                  <a:pos x="8988" y="5616"/>
                </a:cxn>
                <a:cxn ang="0">
                  <a:pos x="8660" y="5000"/>
                </a:cxn>
                <a:cxn ang="0">
                  <a:pos x="8290" y="4408"/>
                </a:cxn>
                <a:cxn ang="0">
                  <a:pos x="7880" y="3843"/>
                </a:cxn>
                <a:cxn ang="0">
                  <a:pos x="7431" y="3309"/>
                </a:cxn>
                <a:cxn ang="0">
                  <a:pos x="6947" y="2807"/>
                </a:cxn>
                <a:cxn ang="0">
                  <a:pos x="6428" y="2340"/>
                </a:cxn>
                <a:cxn ang="0">
                  <a:pos x="5878" y="1910"/>
                </a:cxn>
                <a:cxn ang="0">
                  <a:pos x="5299" y="1520"/>
                </a:cxn>
                <a:cxn ang="0">
                  <a:pos x="4695" y="1171"/>
                </a:cxn>
                <a:cxn ang="0">
                  <a:pos x="4067" y="865"/>
                </a:cxn>
                <a:cxn ang="0">
                  <a:pos x="3420" y="603"/>
                </a:cxn>
                <a:cxn ang="0">
                  <a:pos x="2756" y="387"/>
                </a:cxn>
                <a:cxn ang="0">
                  <a:pos x="2079" y="219"/>
                </a:cxn>
                <a:cxn ang="0">
                  <a:pos x="1392" y="97"/>
                </a:cxn>
                <a:cxn ang="0">
                  <a:pos x="698" y="24"/>
                </a:cxn>
                <a:cxn ang="0">
                  <a:pos x="0" y="0"/>
                </a:cxn>
              </a:cxnLst>
              <a:rect l="0" t="0" r="r" b="b"/>
              <a:pathLst>
                <a:path w="10000" h="26000">
                  <a:moveTo>
                    <a:pt x="0" y="4000"/>
                  </a:moveTo>
                  <a:lnTo>
                    <a:pt x="209" y="4004"/>
                  </a:lnTo>
                  <a:lnTo>
                    <a:pt x="419" y="4015"/>
                  </a:lnTo>
                  <a:lnTo>
                    <a:pt x="627" y="4033"/>
                  </a:lnTo>
                  <a:lnTo>
                    <a:pt x="835" y="4058"/>
                  </a:lnTo>
                  <a:lnTo>
                    <a:pt x="1042" y="4091"/>
                  </a:lnTo>
                  <a:lnTo>
                    <a:pt x="1247" y="4131"/>
                  </a:lnTo>
                  <a:lnTo>
                    <a:pt x="1452" y="4178"/>
                  </a:lnTo>
                  <a:lnTo>
                    <a:pt x="1654" y="4232"/>
                  </a:lnTo>
                  <a:lnTo>
                    <a:pt x="1854" y="4294"/>
                  </a:lnTo>
                  <a:lnTo>
                    <a:pt x="2052" y="4362"/>
                  </a:lnTo>
                  <a:lnTo>
                    <a:pt x="2248" y="4437"/>
                  </a:lnTo>
                  <a:lnTo>
                    <a:pt x="2440" y="4519"/>
                  </a:lnTo>
                  <a:lnTo>
                    <a:pt x="2630" y="4607"/>
                  </a:lnTo>
                  <a:lnTo>
                    <a:pt x="2817" y="4702"/>
                  </a:lnTo>
                  <a:lnTo>
                    <a:pt x="3000" y="4804"/>
                  </a:lnTo>
                  <a:lnTo>
                    <a:pt x="3180" y="4912"/>
                  </a:lnTo>
                  <a:lnTo>
                    <a:pt x="3355" y="5026"/>
                  </a:lnTo>
                  <a:lnTo>
                    <a:pt x="3527" y="5146"/>
                  </a:lnTo>
                  <a:lnTo>
                    <a:pt x="3694" y="5272"/>
                  </a:lnTo>
                  <a:lnTo>
                    <a:pt x="3857" y="5404"/>
                  </a:lnTo>
                  <a:lnTo>
                    <a:pt x="4015" y="5541"/>
                  </a:lnTo>
                  <a:lnTo>
                    <a:pt x="4168" y="5684"/>
                  </a:lnTo>
                  <a:lnTo>
                    <a:pt x="4316" y="5832"/>
                  </a:lnTo>
                  <a:lnTo>
                    <a:pt x="4459" y="5985"/>
                  </a:lnTo>
                  <a:lnTo>
                    <a:pt x="4596" y="6143"/>
                  </a:lnTo>
                  <a:lnTo>
                    <a:pt x="4728" y="6306"/>
                  </a:lnTo>
                  <a:lnTo>
                    <a:pt x="4854" y="6473"/>
                  </a:lnTo>
                  <a:lnTo>
                    <a:pt x="4974" y="6645"/>
                  </a:lnTo>
                  <a:lnTo>
                    <a:pt x="5088" y="6820"/>
                  </a:lnTo>
                  <a:lnTo>
                    <a:pt x="5196" y="7000"/>
                  </a:lnTo>
                  <a:lnTo>
                    <a:pt x="5298" y="7183"/>
                  </a:lnTo>
                  <a:lnTo>
                    <a:pt x="5393" y="7370"/>
                  </a:lnTo>
                  <a:lnTo>
                    <a:pt x="5481" y="7560"/>
                  </a:lnTo>
                  <a:lnTo>
                    <a:pt x="5563" y="7752"/>
                  </a:lnTo>
                  <a:lnTo>
                    <a:pt x="5638" y="7948"/>
                  </a:lnTo>
                  <a:lnTo>
                    <a:pt x="5706" y="8146"/>
                  </a:lnTo>
                  <a:lnTo>
                    <a:pt x="5768" y="8346"/>
                  </a:lnTo>
                  <a:lnTo>
                    <a:pt x="5822" y="8548"/>
                  </a:lnTo>
                  <a:lnTo>
                    <a:pt x="5869" y="8753"/>
                  </a:lnTo>
                  <a:lnTo>
                    <a:pt x="5909" y="8958"/>
                  </a:lnTo>
                  <a:lnTo>
                    <a:pt x="5942" y="9165"/>
                  </a:lnTo>
                  <a:lnTo>
                    <a:pt x="5967" y="9373"/>
                  </a:lnTo>
                  <a:lnTo>
                    <a:pt x="5985" y="9581"/>
                  </a:lnTo>
                  <a:lnTo>
                    <a:pt x="5996" y="9791"/>
                  </a:lnTo>
                  <a:lnTo>
                    <a:pt x="6000" y="10000"/>
                  </a:lnTo>
                  <a:lnTo>
                    <a:pt x="6000" y="26000"/>
                  </a:lnTo>
                  <a:lnTo>
                    <a:pt x="10000" y="26000"/>
                  </a:lnTo>
                  <a:lnTo>
                    <a:pt x="10000" y="10000"/>
                  </a:lnTo>
                  <a:lnTo>
                    <a:pt x="9994" y="9651"/>
                  </a:lnTo>
                  <a:lnTo>
                    <a:pt x="9976" y="9302"/>
                  </a:lnTo>
                  <a:lnTo>
                    <a:pt x="9945" y="8955"/>
                  </a:lnTo>
                  <a:lnTo>
                    <a:pt x="9903" y="8608"/>
                  </a:lnTo>
                  <a:lnTo>
                    <a:pt x="9848" y="8264"/>
                  </a:lnTo>
                  <a:lnTo>
                    <a:pt x="9781" y="7921"/>
                  </a:lnTo>
                  <a:lnTo>
                    <a:pt x="9703" y="7581"/>
                  </a:lnTo>
                  <a:lnTo>
                    <a:pt x="9613" y="7244"/>
                  </a:lnTo>
                  <a:lnTo>
                    <a:pt x="9511" y="6910"/>
                  </a:lnTo>
                  <a:lnTo>
                    <a:pt x="9397" y="6580"/>
                  </a:lnTo>
                  <a:lnTo>
                    <a:pt x="9272" y="6254"/>
                  </a:lnTo>
                  <a:lnTo>
                    <a:pt x="9135" y="5933"/>
                  </a:lnTo>
                  <a:lnTo>
                    <a:pt x="8988" y="5616"/>
                  </a:lnTo>
                  <a:lnTo>
                    <a:pt x="8829" y="5305"/>
                  </a:lnTo>
                  <a:lnTo>
                    <a:pt x="8660" y="5000"/>
                  </a:lnTo>
                  <a:lnTo>
                    <a:pt x="8480" y="4701"/>
                  </a:lnTo>
                  <a:lnTo>
                    <a:pt x="8290" y="4408"/>
                  </a:lnTo>
                  <a:lnTo>
                    <a:pt x="8090" y="4122"/>
                  </a:lnTo>
                  <a:lnTo>
                    <a:pt x="7880" y="3843"/>
                  </a:lnTo>
                  <a:lnTo>
                    <a:pt x="7660" y="3572"/>
                  </a:lnTo>
                  <a:lnTo>
                    <a:pt x="7431" y="3309"/>
                  </a:lnTo>
                  <a:lnTo>
                    <a:pt x="7193" y="3053"/>
                  </a:lnTo>
                  <a:lnTo>
                    <a:pt x="6947" y="2807"/>
                  </a:lnTo>
                  <a:lnTo>
                    <a:pt x="6691" y="2569"/>
                  </a:lnTo>
                  <a:lnTo>
                    <a:pt x="6428" y="2340"/>
                  </a:lnTo>
                  <a:lnTo>
                    <a:pt x="6157" y="2120"/>
                  </a:lnTo>
                  <a:lnTo>
                    <a:pt x="5878" y="1910"/>
                  </a:lnTo>
                  <a:lnTo>
                    <a:pt x="5592" y="1710"/>
                  </a:lnTo>
                  <a:lnTo>
                    <a:pt x="5299" y="1520"/>
                  </a:lnTo>
                  <a:lnTo>
                    <a:pt x="5000" y="1340"/>
                  </a:lnTo>
                  <a:lnTo>
                    <a:pt x="4695" y="1171"/>
                  </a:lnTo>
                  <a:lnTo>
                    <a:pt x="4384" y="1012"/>
                  </a:lnTo>
                  <a:lnTo>
                    <a:pt x="4067" y="865"/>
                  </a:lnTo>
                  <a:lnTo>
                    <a:pt x="3746" y="728"/>
                  </a:lnTo>
                  <a:lnTo>
                    <a:pt x="3420" y="603"/>
                  </a:lnTo>
                  <a:lnTo>
                    <a:pt x="3090" y="489"/>
                  </a:lnTo>
                  <a:lnTo>
                    <a:pt x="2756" y="387"/>
                  </a:lnTo>
                  <a:lnTo>
                    <a:pt x="2419" y="297"/>
                  </a:lnTo>
                  <a:lnTo>
                    <a:pt x="2079" y="219"/>
                  </a:lnTo>
                  <a:lnTo>
                    <a:pt x="1736" y="152"/>
                  </a:lnTo>
                  <a:lnTo>
                    <a:pt x="1392" y="97"/>
                  </a:lnTo>
                  <a:lnTo>
                    <a:pt x="1045" y="55"/>
                  </a:lnTo>
                  <a:lnTo>
                    <a:pt x="698" y="24"/>
                  </a:lnTo>
                  <a:lnTo>
                    <a:pt x="349" y="6"/>
                  </a:lnTo>
                  <a:lnTo>
                    <a:pt x="0" y="0"/>
                  </a:lnTo>
                </a:path>
              </a:pathLst>
            </a:custGeom>
            <a:solidFill>
              <a:srgbClr val="3366FF"/>
            </a:solidFill>
            <a:ln w="9525">
              <a:noFill/>
              <a:rou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3366FF"/>
              </a:extrusionClr>
            </a:sp3d>
          </p:spPr>
          <p:txBody>
            <a:bodyPr>
              <a:flatTx/>
            </a:bodyPr>
            <a:lstStyle/>
            <a:p>
              <a:pPr eaLnBrk="0" hangingPunct="0"/>
              <a:endParaRPr lang="zh-CN" altLang="en-US"/>
            </a:p>
          </p:txBody>
        </p:sp>
        <p:sp>
          <p:nvSpPr>
            <p:cNvPr id="16416" name="AutoShape 17"/>
            <p:cNvSpPr>
              <a:spLocks noChangeArrowheads="1"/>
            </p:cNvSpPr>
            <p:nvPr/>
          </p:nvSpPr>
          <p:spPr bwMode="auto">
            <a:xfrm rot="-8423894">
              <a:off x="701" y="0"/>
              <a:ext cx="96" cy="1584"/>
            </a:xfrm>
            <a:prstGeom prst="can">
              <a:avLst>
                <a:gd name="adj" fmla="val 124972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</a:ln>
          </p:spPr>
          <p:txBody>
            <a:bodyPr rot="10800000" wrap="none" anchor="ctr"/>
            <a:lstStyle/>
            <a:p>
              <a:pPr eaLnBrk="0" hangingPunct="0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417" name="Group 33"/>
            <p:cNvGrpSpPr/>
            <p:nvPr/>
          </p:nvGrpSpPr>
          <p:grpSpPr bwMode="auto">
            <a:xfrm>
              <a:off x="522" y="491"/>
              <a:ext cx="610" cy="576"/>
              <a:chOff x="0" y="0"/>
              <a:chExt cx="610" cy="576"/>
            </a:xfrm>
          </p:grpSpPr>
          <p:sp>
            <p:nvSpPr>
              <p:cNvPr id="16418" name="Line 24"/>
              <p:cNvSpPr>
                <a:spLocks noChangeShapeType="1"/>
              </p:cNvSpPr>
              <p:nvPr/>
            </p:nvSpPr>
            <p:spPr bwMode="auto">
              <a:xfrm flipH="1">
                <a:off x="0" y="0"/>
                <a:ext cx="480" cy="57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9" name="Text Box 25"/>
              <p:cNvSpPr txBox="1">
                <a:spLocks noChangeArrowheads="1"/>
              </p:cNvSpPr>
              <p:nvPr/>
            </p:nvSpPr>
            <p:spPr bwMode="auto">
              <a:xfrm>
                <a:off x="384" y="84"/>
                <a:ext cx="226" cy="2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i="1">
                    <a:solidFill>
                      <a:srgbClr val="FF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I</a:t>
                </a:r>
                <a:endParaRPr lang="en-US" altLang="zh-CN" sz="2400" i="1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6420" name="Group 36"/>
            <p:cNvGrpSpPr/>
            <p:nvPr/>
          </p:nvGrpSpPr>
          <p:grpSpPr bwMode="auto">
            <a:xfrm>
              <a:off x="862" y="400"/>
              <a:ext cx="696" cy="288"/>
              <a:chOff x="0" y="0"/>
              <a:chExt cx="696" cy="288"/>
            </a:xfrm>
          </p:grpSpPr>
          <p:sp>
            <p:nvSpPr>
              <p:cNvPr id="16421" name="Line 33"/>
              <p:cNvSpPr>
                <a:spLocks noChangeShapeType="1"/>
              </p:cNvSpPr>
              <p:nvPr/>
            </p:nvSpPr>
            <p:spPr bwMode="auto">
              <a:xfrm flipH="1">
                <a:off x="0" y="240"/>
                <a:ext cx="432" cy="0"/>
              </a:xfrm>
              <a:prstGeom prst="line">
                <a:avLst/>
              </a:prstGeom>
              <a:noFill/>
              <a:ln w="28575">
                <a:solidFill>
                  <a:srgbClr val="3333FF"/>
                </a:solidFill>
                <a:round/>
                <a:headEnd type="triangle" w="med" len="med"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22" name="Text Box 34"/>
              <p:cNvSpPr txBox="1">
                <a:spLocks noChangeArrowheads="1"/>
              </p:cNvSpPr>
              <p:nvPr/>
            </p:nvSpPr>
            <p:spPr bwMode="auto">
              <a:xfrm>
                <a:off x="408" y="0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altLang="zh-CN" sz="2400" i="1">
                    <a:solidFill>
                      <a:srgbClr val="3333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</a:t>
                </a:r>
                <a:endParaRPr lang="en-US" altLang="zh-CN" sz="2400" i="1">
                  <a:solidFill>
                    <a:srgbClr val="3333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423" name="Text Box 41"/>
            <p:cNvSpPr txBox="1">
              <a:spLocks noChangeArrowheads="1"/>
            </p:cNvSpPr>
            <p:nvPr/>
          </p:nvSpPr>
          <p:spPr bwMode="auto">
            <a:xfrm>
              <a:off x="477" y="1194"/>
              <a:ext cx="454" cy="250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zh-CN" altLang="en-US" sz="200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丙</a:t>
              </a:r>
              <a:endParaRPr lang="zh-CN" altLang="en-US" sz="200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24" name="Freeform 52"/>
            <p:cNvSpPr>
              <a:spLocks noChangeAspect="1" noChangeArrowheads="1"/>
            </p:cNvSpPr>
            <p:nvPr/>
          </p:nvSpPr>
          <p:spPr bwMode="auto">
            <a:xfrm rot="-5400000">
              <a:off x="360" y="-65"/>
              <a:ext cx="336" cy="1056"/>
            </a:xfrm>
            <a:custGeom>
              <a:avLst/>
              <a:gdLst/>
              <a:ahLst/>
              <a:cxnLst>
                <a:cxn ang="0">
                  <a:pos x="209" y="4004"/>
                </a:cxn>
                <a:cxn ang="0">
                  <a:pos x="627" y="4033"/>
                </a:cxn>
                <a:cxn ang="0">
                  <a:pos x="1042" y="4091"/>
                </a:cxn>
                <a:cxn ang="0">
                  <a:pos x="1452" y="4178"/>
                </a:cxn>
                <a:cxn ang="0">
                  <a:pos x="1854" y="4294"/>
                </a:cxn>
                <a:cxn ang="0">
                  <a:pos x="2248" y="4437"/>
                </a:cxn>
                <a:cxn ang="0">
                  <a:pos x="2630" y="4607"/>
                </a:cxn>
                <a:cxn ang="0">
                  <a:pos x="3000" y="4804"/>
                </a:cxn>
                <a:cxn ang="0">
                  <a:pos x="3355" y="5026"/>
                </a:cxn>
                <a:cxn ang="0">
                  <a:pos x="3694" y="5272"/>
                </a:cxn>
                <a:cxn ang="0">
                  <a:pos x="4015" y="5541"/>
                </a:cxn>
                <a:cxn ang="0">
                  <a:pos x="4316" y="5832"/>
                </a:cxn>
                <a:cxn ang="0">
                  <a:pos x="4596" y="6143"/>
                </a:cxn>
                <a:cxn ang="0">
                  <a:pos x="4854" y="6473"/>
                </a:cxn>
                <a:cxn ang="0">
                  <a:pos x="5088" y="6820"/>
                </a:cxn>
                <a:cxn ang="0">
                  <a:pos x="5298" y="7183"/>
                </a:cxn>
                <a:cxn ang="0">
                  <a:pos x="5481" y="7560"/>
                </a:cxn>
                <a:cxn ang="0">
                  <a:pos x="5638" y="7948"/>
                </a:cxn>
                <a:cxn ang="0">
                  <a:pos x="5768" y="8346"/>
                </a:cxn>
                <a:cxn ang="0">
                  <a:pos x="5869" y="8753"/>
                </a:cxn>
                <a:cxn ang="0">
                  <a:pos x="5942" y="9165"/>
                </a:cxn>
                <a:cxn ang="0">
                  <a:pos x="5985" y="9581"/>
                </a:cxn>
                <a:cxn ang="0">
                  <a:pos x="6000" y="10000"/>
                </a:cxn>
                <a:cxn ang="0">
                  <a:pos x="10000" y="26000"/>
                </a:cxn>
                <a:cxn ang="0">
                  <a:pos x="9994" y="9651"/>
                </a:cxn>
                <a:cxn ang="0">
                  <a:pos x="9945" y="8955"/>
                </a:cxn>
                <a:cxn ang="0">
                  <a:pos x="9848" y="8264"/>
                </a:cxn>
                <a:cxn ang="0">
                  <a:pos x="9703" y="7581"/>
                </a:cxn>
                <a:cxn ang="0">
                  <a:pos x="9511" y="6910"/>
                </a:cxn>
                <a:cxn ang="0">
                  <a:pos x="9272" y="6254"/>
                </a:cxn>
                <a:cxn ang="0">
                  <a:pos x="8988" y="5616"/>
                </a:cxn>
                <a:cxn ang="0">
                  <a:pos x="8660" y="5000"/>
                </a:cxn>
                <a:cxn ang="0">
                  <a:pos x="8290" y="4408"/>
                </a:cxn>
                <a:cxn ang="0">
                  <a:pos x="7880" y="3843"/>
                </a:cxn>
                <a:cxn ang="0">
                  <a:pos x="7431" y="3309"/>
                </a:cxn>
                <a:cxn ang="0">
                  <a:pos x="6947" y="2807"/>
                </a:cxn>
                <a:cxn ang="0">
                  <a:pos x="6428" y="2340"/>
                </a:cxn>
                <a:cxn ang="0">
                  <a:pos x="5878" y="1910"/>
                </a:cxn>
                <a:cxn ang="0">
                  <a:pos x="5299" y="1520"/>
                </a:cxn>
                <a:cxn ang="0">
                  <a:pos x="4695" y="1171"/>
                </a:cxn>
                <a:cxn ang="0">
                  <a:pos x="4067" y="865"/>
                </a:cxn>
                <a:cxn ang="0">
                  <a:pos x="3420" y="603"/>
                </a:cxn>
                <a:cxn ang="0">
                  <a:pos x="2756" y="387"/>
                </a:cxn>
                <a:cxn ang="0">
                  <a:pos x="2079" y="219"/>
                </a:cxn>
                <a:cxn ang="0">
                  <a:pos x="1392" y="97"/>
                </a:cxn>
                <a:cxn ang="0">
                  <a:pos x="698" y="24"/>
                </a:cxn>
                <a:cxn ang="0">
                  <a:pos x="0" y="0"/>
                </a:cxn>
              </a:cxnLst>
              <a:rect l="0" t="0" r="r" b="b"/>
              <a:pathLst>
                <a:path w="10000" h="26000">
                  <a:moveTo>
                    <a:pt x="0" y="4000"/>
                  </a:moveTo>
                  <a:lnTo>
                    <a:pt x="209" y="4004"/>
                  </a:lnTo>
                  <a:lnTo>
                    <a:pt x="419" y="4015"/>
                  </a:lnTo>
                  <a:lnTo>
                    <a:pt x="627" y="4033"/>
                  </a:lnTo>
                  <a:lnTo>
                    <a:pt x="835" y="4058"/>
                  </a:lnTo>
                  <a:lnTo>
                    <a:pt x="1042" y="4091"/>
                  </a:lnTo>
                  <a:lnTo>
                    <a:pt x="1247" y="4131"/>
                  </a:lnTo>
                  <a:lnTo>
                    <a:pt x="1452" y="4178"/>
                  </a:lnTo>
                  <a:lnTo>
                    <a:pt x="1654" y="4232"/>
                  </a:lnTo>
                  <a:lnTo>
                    <a:pt x="1854" y="4294"/>
                  </a:lnTo>
                  <a:lnTo>
                    <a:pt x="2052" y="4362"/>
                  </a:lnTo>
                  <a:lnTo>
                    <a:pt x="2248" y="4437"/>
                  </a:lnTo>
                  <a:lnTo>
                    <a:pt x="2440" y="4519"/>
                  </a:lnTo>
                  <a:lnTo>
                    <a:pt x="2630" y="4607"/>
                  </a:lnTo>
                  <a:lnTo>
                    <a:pt x="2817" y="4702"/>
                  </a:lnTo>
                  <a:lnTo>
                    <a:pt x="3000" y="4804"/>
                  </a:lnTo>
                  <a:lnTo>
                    <a:pt x="3180" y="4912"/>
                  </a:lnTo>
                  <a:lnTo>
                    <a:pt x="3355" y="5026"/>
                  </a:lnTo>
                  <a:lnTo>
                    <a:pt x="3527" y="5146"/>
                  </a:lnTo>
                  <a:lnTo>
                    <a:pt x="3694" y="5272"/>
                  </a:lnTo>
                  <a:lnTo>
                    <a:pt x="3857" y="5404"/>
                  </a:lnTo>
                  <a:lnTo>
                    <a:pt x="4015" y="5541"/>
                  </a:lnTo>
                  <a:lnTo>
                    <a:pt x="4168" y="5684"/>
                  </a:lnTo>
                  <a:lnTo>
                    <a:pt x="4316" y="5832"/>
                  </a:lnTo>
                  <a:lnTo>
                    <a:pt x="4459" y="5985"/>
                  </a:lnTo>
                  <a:lnTo>
                    <a:pt x="4596" y="6143"/>
                  </a:lnTo>
                  <a:lnTo>
                    <a:pt x="4728" y="6306"/>
                  </a:lnTo>
                  <a:lnTo>
                    <a:pt x="4854" y="6473"/>
                  </a:lnTo>
                  <a:lnTo>
                    <a:pt x="4974" y="6645"/>
                  </a:lnTo>
                  <a:lnTo>
                    <a:pt x="5088" y="6820"/>
                  </a:lnTo>
                  <a:lnTo>
                    <a:pt x="5196" y="7000"/>
                  </a:lnTo>
                  <a:lnTo>
                    <a:pt x="5298" y="7183"/>
                  </a:lnTo>
                  <a:lnTo>
                    <a:pt x="5393" y="7370"/>
                  </a:lnTo>
                  <a:lnTo>
                    <a:pt x="5481" y="7560"/>
                  </a:lnTo>
                  <a:lnTo>
                    <a:pt x="5563" y="7752"/>
                  </a:lnTo>
                  <a:lnTo>
                    <a:pt x="5638" y="7948"/>
                  </a:lnTo>
                  <a:lnTo>
                    <a:pt x="5706" y="8146"/>
                  </a:lnTo>
                  <a:lnTo>
                    <a:pt x="5768" y="8346"/>
                  </a:lnTo>
                  <a:lnTo>
                    <a:pt x="5822" y="8548"/>
                  </a:lnTo>
                  <a:lnTo>
                    <a:pt x="5869" y="8753"/>
                  </a:lnTo>
                  <a:lnTo>
                    <a:pt x="5909" y="8958"/>
                  </a:lnTo>
                  <a:lnTo>
                    <a:pt x="5942" y="9165"/>
                  </a:lnTo>
                  <a:lnTo>
                    <a:pt x="5967" y="9373"/>
                  </a:lnTo>
                  <a:lnTo>
                    <a:pt x="5985" y="9581"/>
                  </a:lnTo>
                  <a:lnTo>
                    <a:pt x="5996" y="9791"/>
                  </a:lnTo>
                  <a:lnTo>
                    <a:pt x="6000" y="10000"/>
                  </a:lnTo>
                  <a:lnTo>
                    <a:pt x="6000" y="26000"/>
                  </a:lnTo>
                  <a:lnTo>
                    <a:pt x="10000" y="26000"/>
                  </a:lnTo>
                  <a:lnTo>
                    <a:pt x="10000" y="10000"/>
                  </a:lnTo>
                  <a:lnTo>
                    <a:pt x="9994" y="9651"/>
                  </a:lnTo>
                  <a:lnTo>
                    <a:pt x="9976" y="9302"/>
                  </a:lnTo>
                  <a:lnTo>
                    <a:pt x="9945" y="8955"/>
                  </a:lnTo>
                  <a:lnTo>
                    <a:pt x="9903" y="8608"/>
                  </a:lnTo>
                  <a:lnTo>
                    <a:pt x="9848" y="8264"/>
                  </a:lnTo>
                  <a:lnTo>
                    <a:pt x="9781" y="7921"/>
                  </a:lnTo>
                  <a:lnTo>
                    <a:pt x="9703" y="7581"/>
                  </a:lnTo>
                  <a:lnTo>
                    <a:pt x="9613" y="7244"/>
                  </a:lnTo>
                  <a:lnTo>
                    <a:pt x="9511" y="6910"/>
                  </a:lnTo>
                  <a:lnTo>
                    <a:pt x="9397" y="6580"/>
                  </a:lnTo>
                  <a:lnTo>
                    <a:pt x="9272" y="6254"/>
                  </a:lnTo>
                  <a:lnTo>
                    <a:pt x="9135" y="5933"/>
                  </a:lnTo>
                  <a:lnTo>
                    <a:pt x="8988" y="5616"/>
                  </a:lnTo>
                  <a:lnTo>
                    <a:pt x="8829" y="5305"/>
                  </a:lnTo>
                  <a:lnTo>
                    <a:pt x="8660" y="5000"/>
                  </a:lnTo>
                  <a:lnTo>
                    <a:pt x="8480" y="4701"/>
                  </a:lnTo>
                  <a:lnTo>
                    <a:pt x="8290" y="4408"/>
                  </a:lnTo>
                  <a:lnTo>
                    <a:pt x="8090" y="4122"/>
                  </a:lnTo>
                  <a:lnTo>
                    <a:pt x="7880" y="3843"/>
                  </a:lnTo>
                  <a:lnTo>
                    <a:pt x="7660" y="3572"/>
                  </a:lnTo>
                  <a:lnTo>
                    <a:pt x="7431" y="3309"/>
                  </a:lnTo>
                  <a:lnTo>
                    <a:pt x="7193" y="3053"/>
                  </a:lnTo>
                  <a:lnTo>
                    <a:pt x="6947" y="2807"/>
                  </a:lnTo>
                  <a:lnTo>
                    <a:pt x="6691" y="2569"/>
                  </a:lnTo>
                  <a:lnTo>
                    <a:pt x="6428" y="2340"/>
                  </a:lnTo>
                  <a:lnTo>
                    <a:pt x="6157" y="2120"/>
                  </a:lnTo>
                  <a:lnTo>
                    <a:pt x="5878" y="1910"/>
                  </a:lnTo>
                  <a:lnTo>
                    <a:pt x="5592" y="1710"/>
                  </a:lnTo>
                  <a:lnTo>
                    <a:pt x="5299" y="1520"/>
                  </a:lnTo>
                  <a:lnTo>
                    <a:pt x="5000" y="1340"/>
                  </a:lnTo>
                  <a:lnTo>
                    <a:pt x="4695" y="1171"/>
                  </a:lnTo>
                  <a:lnTo>
                    <a:pt x="4384" y="1012"/>
                  </a:lnTo>
                  <a:lnTo>
                    <a:pt x="4067" y="865"/>
                  </a:lnTo>
                  <a:lnTo>
                    <a:pt x="3746" y="728"/>
                  </a:lnTo>
                  <a:lnTo>
                    <a:pt x="3420" y="603"/>
                  </a:lnTo>
                  <a:lnTo>
                    <a:pt x="3090" y="489"/>
                  </a:lnTo>
                  <a:lnTo>
                    <a:pt x="2756" y="387"/>
                  </a:lnTo>
                  <a:lnTo>
                    <a:pt x="2419" y="297"/>
                  </a:lnTo>
                  <a:lnTo>
                    <a:pt x="2079" y="219"/>
                  </a:lnTo>
                  <a:lnTo>
                    <a:pt x="1736" y="152"/>
                  </a:lnTo>
                  <a:lnTo>
                    <a:pt x="1392" y="97"/>
                  </a:lnTo>
                  <a:lnTo>
                    <a:pt x="1045" y="55"/>
                  </a:lnTo>
                  <a:lnTo>
                    <a:pt x="698" y="24"/>
                  </a:lnTo>
                  <a:lnTo>
                    <a:pt x="349" y="6"/>
                  </a:lnTo>
                  <a:lnTo>
                    <a:pt x="0" y="0"/>
                  </a:lnTo>
                </a:path>
              </a:pathLst>
            </a:custGeom>
            <a:solidFill>
              <a:srgbClr val="FF6600"/>
            </a:solidFill>
            <a:ln w="9525">
              <a:noFill/>
              <a:round/>
            </a:ln>
            <a:scene3d>
              <a:camera prst="legacyObliqueTopRight"/>
              <a:lightRig rig="legacyFlat3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6600"/>
              </a:extrusionClr>
            </a:sp3d>
          </p:spPr>
          <p:txBody>
            <a:bodyPr>
              <a:flatTx/>
            </a:bodyPr>
            <a:lstStyle/>
            <a:p>
              <a:pPr eaLnBrk="0" hangingPunct="0"/>
              <a:endParaRPr lang="zh-CN" altLang="en-US"/>
            </a:p>
          </p:txBody>
        </p:sp>
        <p:sp>
          <p:nvSpPr>
            <p:cNvPr id="16425" name="Text Box 7"/>
            <p:cNvSpPr txBox="1">
              <a:spLocks noChangeArrowheads="1"/>
            </p:cNvSpPr>
            <p:nvPr/>
          </p:nvSpPr>
          <p:spPr bwMode="auto">
            <a:xfrm>
              <a:off x="839" y="740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N</a:t>
              </a:r>
              <a:endPara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26" name="Text Box 7"/>
            <p:cNvSpPr txBox="1">
              <a:spLocks noChangeArrowheads="1"/>
            </p:cNvSpPr>
            <p:nvPr/>
          </p:nvSpPr>
          <p:spPr bwMode="auto">
            <a:xfrm>
              <a:off x="839" y="218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zh-CN" sz="2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S</a:t>
              </a:r>
              <a:endParaRPr lang="en-US" altLang="zh-CN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427" name="Rectangle 2"/>
          <p:cNvSpPr>
            <a:spLocks noChangeArrowheads="1"/>
          </p:cNvSpPr>
          <p:nvPr/>
        </p:nvSpPr>
        <p:spPr bwMode="auto">
          <a:xfrm>
            <a:off x="1296988" y="1209675"/>
            <a:ext cx="2024062" cy="538163"/>
          </a:xfrm>
          <a:prstGeom prst="rect">
            <a:avLst/>
          </a:prstGeom>
          <a:gradFill rotWithShape="0">
            <a:gsLst>
              <a:gs pos="0">
                <a:srgbClr val="D1E8FF"/>
              </a:gs>
              <a:gs pos="100000">
                <a:srgbClr val="99CCFF"/>
              </a:gs>
            </a:gsLst>
            <a:lin ang="5400000" scaled="1"/>
          </a:gradFill>
          <a:ln w="19050">
            <a:solidFill>
              <a:schemeClr val="tx2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实验现象</a:t>
            </a:r>
            <a:endParaRPr lang="en-US" altLang="zh-CN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0" grpId="0" bldLvl="0" animBg="1"/>
      <p:bldP spid="89091" grpId="0" bldLvl="0" animBg="1"/>
      <p:bldP spid="89092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extBox 2"/>
          <p:cNvSpPr txBox="1">
            <a:spLocks noChangeArrowheads="1"/>
          </p:cNvSpPr>
          <p:nvPr/>
        </p:nvSpPr>
        <p:spPr bwMode="auto">
          <a:xfrm>
            <a:off x="1844675" y="2624138"/>
            <a:ext cx="8280400" cy="5651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2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．通电导线在磁场中要受到力的作用。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115" name="TextBox 3"/>
          <p:cNvSpPr txBox="1">
            <a:spLocks noChangeArrowheads="1"/>
          </p:cNvSpPr>
          <p:nvPr/>
        </p:nvSpPr>
        <p:spPr bwMode="auto">
          <a:xfrm>
            <a:off x="1844675" y="3438525"/>
            <a:ext cx="8388350" cy="13858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．通电直导线在磁场中受到力的方向与电流的   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      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方向、磁场的方向有关。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055813" y="1871663"/>
            <a:ext cx="895350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ea typeface="微软雅黑" panose="020B0503020204020204" pitchFamily="34" charset="-122"/>
              </a:rPr>
              <a:t>小结</a:t>
            </a:r>
            <a:endParaRPr lang="zh-CN" altLang="en-US" sz="2800" b="1">
              <a:ea typeface="微软雅黑" panose="020B0503020204020204" pitchFamily="34" charset="-122"/>
            </a:endParaRPr>
          </a:p>
        </p:txBody>
      </p:sp>
      <p:sp>
        <p:nvSpPr>
          <p:cNvPr id="17413" name="矩形 4"/>
          <p:cNvSpPr>
            <a:spLocks noChangeArrowheads="1"/>
          </p:cNvSpPr>
          <p:nvPr/>
        </p:nvSpPr>
        <p:spPr bwMode="auto">
          <a:xfrm>
            <a:off x="4138613" y="187325"/>
            <a:ext cx="1674812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讲授新知识</a:t>
            </a:r>
            <a:endParaRPr lang="zh-CN" altLang="en-US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/>
      <p:bldP spid="901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1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632700" y="1787525"/>
            <a:ext cx="3886200" cy="459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704850" y="1255713"/>
            <a:ext cx="2024063" cy="538162"/>
          </a:xfrm>
          <a:prstGeom prst="rect">
            <a:avLst/>
          </a:prstGeom>
          <a:gradFill rotWithShape="0">
            <a:gsLst>
              <a:gs pos="0">
                <a:srgbClr val="D1E8FF"/>
              </a:gs>
              <a:gs pos="100000">
                <a:srgbClr val="99CCFF"/>
              </a:gs>
            </a:gsLst>
            <a:lin ang="5400000" scaled="1"/>
          </a:gradFill>
          <a:ln w="19050">
            <a:solidFill>
              <a:schemeClr val="tx2"/>
            </a:solidFill>
            <a:miter lim="800000"/>
          </a:ln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左手定则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6" name="文本框 2"/>
          <p:cNvSpPr txBox="1">
            <a:spLocks noChangeArrowheads="1"/>
          </p:cNvSpPr>
          <p:nvPr/>
        </p:nvSpPr>
        <p:spPr bwMode="auto">
          <a:xfrm>
            <a:off x="565150" y="1973263"/>
            <a:ext cx="6740525" cy="4581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左手定则:</a:t>
            </a:r>
            <a:endParaRPr lang="en-US" altLang="zh-CN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判断安培力的方向: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   伸开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左手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，使拇指与其余四个手指垂直，并且都与手掌在同一平面内;让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磁感线从掌心进入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，并使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四指指向电流的方向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，这时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拇指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所指的方向就是通电导线在磁场中所受</a:t>
            </a:r>
            <a:r>
              <a:rPr lang="zh-CN" altLang="en-US" sz="280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安培力的方向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21506"/>
          <p:cNvSpPr txBox="1">
            <a:spLocks noChangeArrowheads="1"/>
          </p:cNvSpPr>
          <p:nvPr/>
        </p:nvSpPr>
        <p:spPr bwMode="auto">
          <a:xfrm>
            <a:off x="696913" y="1073150"/>
            <a:ext cx="9539287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/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二、磁场对通电导线有力的作用应用：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511" name="组合 21510"/>
          <p:cNvGrpSpPr/>
          <p:nvPr/>
        </p:nvGrpSpPr>
        <p:grpSpPr bwMode="auto">
          <a:xfrm>
            <a:off x="949325" y="1608138"/>
            <a:ext cx="4897438" cy="3455987"/>
            <a:chOff x="0" y="0"/>
            <a:chExt cx="7258" cy="5267"/>
          </a:xfrm>
        </p:grpSpPr>
        <p:sp>
          <p:nvSpPr>
            <p:cNvPr id="19460" name="文本框 21511"/>
            <p:cNvSpPr txBox="1">
              <a:spLocks noChangeArrowheads="1"/>
            </p:cNvSpPr>
            <p:nvPr/>
          </p:nvSpPr>
          <p:spPr bwMode="auto">
            <a:xfrm>
              <a:off x="0" y="1476"/>
              <a:ext cx="2835" cy="144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动圈式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eaLnBrk="0" hangingPunct="0"/>
              <a:r>
                <a: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rPr>
                <a:t>扬声器</a:t>
              </a:r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461" name="图片 21512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2835" y="0"/>
              <a:ext cx="4423" cy="52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42100" y="1374775"/>
            <a:ext cx="5075238" cy="328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3" name="文本框 2"/>
          <p:cNvSpPr txBox="1">
            <a:spLocks noChangeArrowheads="1"/>
          </p:cNvSpPr>
          <p:nvPr/>
        </p:nvSpPr>
        <p:spPr bwMode="auto">
          <a:xfrm>
            <a:off x="763588" y="4841875"/>
            <a:ext cx="10209212" cy="2016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当线圈中有电流通过时，就会受到磁场作用力而运动。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由于通过线圈中的电流大小和方向是变化的，所以音圈就会前后反复运动，从而带动纸盆振动，就发出声音。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Box 4"/>
          <p:cNvSpPr txBox="1">
            <a:spLocks noChangeArrowheads="1"/>
          </p:cNvSpPr>
          <p:nvPr/>
        </p:nvSpPr>
        <p:spPr bwMode="auto">
          <a:xfrm>
            <a:off x="1930400" y="2227263"/>
            <a:ext cx="8078788" cy="26574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通电导体在磁场中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会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受到力的作用，受力的方向跟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__________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___________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有关。如果这两者其中之一的方向改变，则力的方向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_______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，如果这两者的方向同时改变，则力的方向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_______ </a:t>
            </a:r>
            <a:r>
              <a:rPr lang="zh-CN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339975" y="3000375"/>
            <a:ext cx="25908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800" b="1">
                <a:solidFill>
                  <a:srgbClr val="FF0000"/>
                </a:solidFill>
                <a:ea typeface="微软雅黑" panose="020B0503020204020204" pitchFamily="34" charset="-122"/>
              </a:rPr>
              <a:t>电流方向</a:t>
            </a:r>
            <a:endParaRPr lang="zh-CN" altLang="en-US" sz="2800" b="1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08463" y="3016250"/>
            <a:ext cx="2976562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800" b="1">
                <a:solidFill>
                  <a:srgbClr val="FF0000"/>
                </a:solidFill>
                <a:ea typeface="微软雅黑" panose="020B0503020204020204" pitchFamily="34" charset="-122"/>
              </a:rPr>
              <a:t>磁感线方向</a:t>
            </a:r>
            <a:endParaRPr lang="zh-CN" altLang="en-US" sz="2800" b="1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6664325" y="3713163"/>
            <a:ext cx="1536700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800" b="1">
                <a:solidFill>
                  <a:srgbClr val="FF0000"/>
                </a:solidFill>
                <a:ea typeface="微软雅黑" panose="020B0503020204020204" pitchFamily="34" charset="-122"/>
              </a:rPr>
              <a:t>改变</a:t>
            </a:r>
            <a:endParaRPr lang="zh-CN" altLang="en-US" sz="2800" b="1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632575" y="4302125"/>
            <a:ext cx="1536700" cy="5191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2800" b="1">
                <a:solidFill>
                  <a:srgbClr val="FF0000"/>
                </a:solidFill>
                <a:ea typeface="微软雅黑" panose="020B0503020204020204" pitchFamily="34" charset="-122"/>
              </a:rPr>
              <a:t>不变</a:t>
            </a:r>
            <a:endParaRPr lang="zh-CN" altLang="en-US" sz="2800" b="1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1512" name="Rectangle 8"/>
          <p:cNvSpPr>
            <a:spLocks noChangeArrowheads="1"/>
          </p:cNvSpPr>
          <p:nvPr/>
        </p:nvSpPr>
        <p:spPr bwMode="auto">
          <a:xfrm>
            <a:off x="1285875" y="1428750"/>
            <a:ext cx="125095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ea typeface="微软雅黑" panose="020B0503020204020204" pitchFamily="34" charset="-122"/>
              </a:rPr>
              <a:t>练一练</a:t>
            </a:r>
            <a:endParaRPr lang="zh-CN" altLang="en-US" sz="2800" b="1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29706"/>
          <p:cNvSpPr txBox="1">
            <a:spLocks noChangeArrowheads="1"/>
          </p:cNvSpPr>
          <p:nvPr/>
        </p:nvSpPr>
        <p:spPr bwMode="auto">
          <a:xfrm>
            <a:off x="1758950" y="2243138"/>
            <a:ext cx="7466013" cy="3298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 eaLnBrk="0" hangingPunct="0">
              <a:lnSpc>
                <a:spcPct val="150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    2.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通电导体在磁场中受力而运动时（　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Ａ．消耗了电能，产生了机械能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Ｂ．消耗了机械能，产生了电能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Ｃ．消耗了机械能，产生了内能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>
              <a:lnSpc>
                <a:spcPct val="150000"/>
              </a:lnSpc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　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	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Ｄ．消耗了化学能，产生了电能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1177925" y="1273175"/>
            <a:ext cx="125095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ea typeface="微软雅黑" panose="020B0503020204020204" pitchFamily="34" charset="-122"/>
              </a:rPr>
              <a:t>练一练</a:t>
            </a:r>
            <a:endParaRPr lang="zh-CN" altLang="en-US" sz="2800" b="1">
              <a:ea typeface="微软雅黑" panose="020B0503020204020204" pitchFamily="34" charset="-122"/>
            </a:endParaRP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8339138" y="2459038"/>
            <a:ext cx="539750" cy="51911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ea typeface="微软雅黑" panose="020B0503020204020204" pitchFamily="34" charset="-122"/>
              </a:rPr>
              <a:t>Ａ</a:t>
            </a:r>
            <a:endParaRPr lang="zh-CN" altLang="en-US" sz="2800" b="1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0488" name="矩形 4"/>
          <p:cNvSpPr>
            <a:spLocks noChangeArrowheads="1"/>
          </p:cNvSpPr>
          <p:nvPr/>
        </p:nvSpPr>
        <p:spPr bwMode="auto">
          <a:xfrm>
            <a:off x="4184650" y="187325"/>
            <a:ext cx="1674813" cy="5508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eaLnBrk="0" hangingPunct="0"/>
            <a:r>
              <a:rPr lang="zh-CN" altLang="en-US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运用巩固</a:t>
            </a:r>
            <a:endParaRPr lang="zh-CN" altLang="en-US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4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4"/>
          <p:cNvSpPr txBox="1">
            <a:spLocks noChangeArrowheads="1"/>
          </p:cNvSpPr>
          <p:nvPr/>
        </p:nvSpPr>
        <p:spPr bwMode="auto">
          <a:xfrm>
            <a:off x="1447800" y="1774825"/>
            <a:ext cx="8697913" cy="3810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35000"/>
              </a:lnSpc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若要改变通电导线在磁场受力的方向，可采用的方法（    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改变通电导线中的电流大小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只改变电流方向或只改变磁感线方向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同时改变电流方向和磁感线方向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改变电流大小和磁场强弱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160588" y="2441575"/>
            <a:ext cx="1249362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zh-CN" sz="3200" b="1">
                <a:solidFill>
                  <a:srgbClr val="FF0000"/>
                </a:solidFill>
              </a:rPr>
              <a:t>B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208088" y="1149350"/>
            <a:ext cx="125095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ea typeface="微软雅黑" panose="020B0503020204020204" pitchFamily="34" charset="-122"/>
              </a:rPr>
              <a:t>练一练</a:t>
            </a:r>
            <a:endParaRPr lang="zh-CN" altLang="en-US" sz="2800" b="1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4"/>
          <p:cNvSpPr txBox="1">
            <a:spLocks noChangeArrowheads="1"/>
          </p:cNvSpPr>
          <p:nvPr/>
        </p:nvSpPr>
        <p:spPr bwMode="auto">
          <a:xfrm>
            <a:off x="1144588" y="2098675"/>
            <a:ext cx="9410700" cy="30845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4.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下列设备是根据磁场对通电导体的作用原理制成的（  ）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电磁继电器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电铃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C.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电风扇的电动机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D.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电磁铁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9536113" y="2098675"/>
            <a:ext cx="1919287" cy="57943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en-US" altLang="zh-CN" sz="3200" b="1">
                <a:solidFill>
                  <a:srgbClr val="FF0000"/>
                </a:solidFill>
              </a:rPr>
              <a:t>C</a:t>
            </a:r>
            <a:endParaRPr lang="zh-CN" altLang="en-US" sz="3200" b="1">
              <a:solidFill>
                <a:srgbClr val="FF0000"/>
              </a:solidFill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177925" y="1273175"/>
            <a:ext cx="125095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ea typeface="微软雅黑" panose="020B0503020204020204" pitchFamily="34" charset="-122"/>
              </a:rPr>
              <a:t>练一练</a:t>
            </a:r>
            <a:endParaRPr lang="zh-CN" altLang="en-US" sz="2800" b="1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9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1379538" y="2693988"/>
            <a:ext cx="892810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 Box 5"/>
          <p:cNvSpPr txBox="1">
            <a:spLocks noChangeArrowheads="1"/>
          </p:cNvSpPr>
          <p:nvPr/>
        </p:nvSpPr>
        <p:spPr bwMode="auto">
          <a:xfrm>
            <a:off x="1127125" y="1560513"/>
            <a:ext cx="9334500" cy="1330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lnSpc>
                <a:spcPct val="145000"/>
              </a:lnSpc>
              <a:spcBef>
                <a:spcPct val="50000"/>
              </a:spcBef>
              <a:buFontTx/>
              <a:buNone/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     5.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根据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图中通电导体受力情况，画出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图中通电导体受力的方向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1860550" y="5608638"/>
            <a:ext cx="9026525" cy="5191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altLang="zh-CN" sz="2800"/>
              <a:t>    A                 B                 C                   D</a:t>
            </a:r>
            <a:endParaRPr lang="en-US" altLang="zh-CN" sz="2800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629150" y="3929063"/>
            <a:ext cx="1419225" cy="762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4400" b="1">
                <a:solidFill>
                  <a:srgbClr val="FF0000"/>
                </a:solidFill>
                <a:ea typeface="微软雅黑" panose="020B0503020204020204" pitchFamily="34" charset="-122"/>
              </a:rPr>
              <a:t>→</a:t>
            </a:r>
            <a:r>
              <a:rPr lang="en-US" altLang="zh-CN" sz="2400" b="1">
                <a:solidFill>
                  <a:srgbClr val="FF0000"/>
                </a:solidFill>
              </a:rPr>
              <a:t>F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6797675" y="3824288"/>
            <a:ext cx="1419225" cy="82391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>
              <a:buFontTx/>
              <a:buNone/>
            </a:pPr>
            <a:r>
              <a:rPr lang="zh-CN" altLang="en-US" sz="48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→</a:t>
            </a:r>
            <a:r>
              <a:rPr lang="en-US" altLang="zh-CN" sz="240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zh-CN" altLang="en-US" sz="2400" b="1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8628063" y="3836988"/>
            <a:ext cx="858837" cy="6413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pPr>
              <a:buFontTx/>
              <a:buNone/>
            </a:pPr>
            <a:r>
              <a:rPr lang="en-US" altLang="zh-CN" sz="2800" b="1">
                <a:solidFill>
                  <a:srgbClr val="FF0000"/>
                </a:solidFill>
              </a:rPr>
              <a:t>F</a:t>
            </a:r>
            <a:r>
              <a:rPr lang="zh-CN" altLang="en-US" sz="3600" b="1">
                <a:solidFill>
                  <a:srgbClr val="FF0000"/>
                </a:solidFill>
                <a:ea typeface="微软雅黑" panose="020B0503020204020204" pitchFamily="34" charset="-122"/>
              </a:rPr>
              <a:t>←</a:t>
            </a:r>
            <a:endParaRPr lang="zh-CN" altLang="en-US" sz="3600" b="1">
              <a:solidFill>
                <a:srgbClr val="FF0000"/>
              </a:solidFill>
              <a:ea typeface="微软雅黑" panose="020B0503020204020204" pitchFamily="34" charset="-122"/>
            </a:endParaRPr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177925" y="1025525"/>
            <a:ext cx="125095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ea typeface="微软雅黑" panose="020B0503020204020204" pitchFamily="34" charset="-122"/>
              </a:rPr>
              <a:t>练一练</a:t>
            </a:r>
            <a:endParaRPr lang="zh-CN" altLang="en-US" sz="2800" b="1"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1681163" y="2473325"/>
            <a:ext cx="8599487" cy="34020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anchor="ctr">
            <a:spAutoFit/>
          </a:bodyPr>
          <a:lstStyle/>
          <a:p>
            <a:pPr indent="266700">
              <a:lnSpc>
                <a:spcPct val="155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通电导体在磁场里受到力的作用。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155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通电导体在磁场里受力的方向</a:t>
            </a: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跟电流方向和磁感线方向有关。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155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左手定则。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266700">
              <a:lnSpc>
                <a:spcPct val="155000"/>
              </a:lnSpc>
            </a:pPr>
            <a:r>
              <a:rPr lang="en-US" altLang="zh-CN" sz="280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应用：动圈式扬声器。</a:t>
            </a:r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471613" y="1352550"/>
            <a:ext cx="1606550" cy="519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>
            <a:spAutoFit/>
          </a:bodyPr>
          <a:lstStyle/>
          <a:p>
            <a:r>
              <a:rPr lang="zh-CN" altLang="en-US" sz="2800" b="1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  <a:endParaRPr lang="zh-CN" altLang="en-US" sz="2800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1260</Words>
  <Application>WPS 演示</Application>
  <PresentationFormat>自定义</PresentationFormat>
  <Paragraphs>189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9" baseType="lpstr">
      <vt:lpstr>Arial</vt:lpstr>
      <vt:lpstr>宋体</vt:lpstr>
      <vt:lpstr>Wingdings</vt:lpstr>
      <vt:lpstr>Calibri Light</vt:lpstr>
      <vt:lpstr>Calibri</vt:lpstr>
      <vt:lpstr>微软雅黑</vt:lpstr>
      <vt:lpstr>黑体</vt:lpstr>
      <vt:lpstr>Wingdings 2</vt:lpstr>
      <vt:lpstr/>
      <vt:lpstr>Arial Unicode MS</vt:lpstr>
      <vt:lpstr>Wingdings</vt:lpstr>
      <vt:lpstr>RomanS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2013-07-01T03:05:00Z</dcterms:created>
  <dcterms:modified xsi:type="dcterms:W3CDTF">2018-04-30T13:21:59Z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2052-10.1.0.7346</vt:lpwstr>
  </property>
</Properties>
</file>