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95" r:id="rId39"/>
    <p:sldId id="296" r:id="rId40"/>
    <p:sldId id="299" r:id="rId41"/>
    <p:sldId id="300" r:id="rId42"/>
    <p:sldId id="301" r:id="rId43"/>
    <p:sldId id="303" r:id="rId44"/>
    <p:sldId id="304" r:id="rId45"/>
    <p:sldId id="305" r:id="rId46"/>
    <p:sldId id="306" r:id="rId47"/>
    <p:sldId id="307" r:id="rId48"/>
    <p:sldId id="308" r:id="rId49"/>
    <p:sldId id="309" r:id="rId50"/>
    <p:sldId id="310" r:id="rId51"/>
    <p:sldId id="311" r:id="rId52"/>
  </p:sldIdLst>
  <p:sldSz cx="9144000" cy="5143500" type="screen16x9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44" d="100"/>
          <a:sy n="144" d="100"/>
        </p:scale>
        <p:origin x="-684" y="-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2646374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indent="-324900" algn="ctr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12" Type="http://schemas.openxmlformats.org/officeDocument/2006/relationships/image" Target="../media/image18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10" Type="http://schemas.openxmlformats.org/officeDocument/2006/relationships/image" Target="../media/image45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Relationship Id="rId9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33.png"/><Relationship Id="rId7" Type="http://schemas.openxmlformats.org/officeDocument/2006/relationships/image" Target="../media/image56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Relationship Id="rId9" Type="http://schemas.openxmlformats.org/officeDocument/2006/relationships/image" Target="../media/image5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8.png"/><Relationship Id="rId7" Type="http://schemas.openxmlformats.org/officeDocument/2006/relationships/image" Target="../media/image6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4.png"/><Relationship Id="rId5" Type="http://schemas.openxmlformats.org/officeDocument/2006/relationships/image" Target="../media/image52.png"/><Relationship Id="rId4" Type="http://schemas.openxmlformats.org/officeDocument/2006/relationships/image" Target="../media/image59.png"/><Relationship Id="rId9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52.png"/><Relationship Id="rId7" Type="http://schemas.openxmlformats.org/officeDocument/2006/relationships/image" Target="../media/image3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png"/><Relationship Id="rId5" Type="http://schemas.openxmlformats.org/officeDocument/2006/relationships/image" Target="../media/image63.png"/><Relationship Id="rId4" Type="http://schemas.openxmlformats.org/officeDocument/2006/relationships/image" Target="../media/image54.png"/><Relationship Id="rId9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7" Type="http://schemas.openxmlformats.org/officeDocument/2006/relationships/image" Target="../media/image66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10" Type="http://schemas.openxmlformats.org/officeDocument/2006/relationships/image" Target="../media/image45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7" Type="http://schemas.openxmlformats.org/officeDocument/2006/relationships/image" Target="../media/image70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8.png"/><Relationship Id="rId5" Type="http://schemas.openxmlformats.org/officeDocument/2006/relationships/image" Target="../media/image53.png"/><Relationship Id="rId4" Type="http://schemas.openxmlformats.org/officeDocument/2006/relationships/image" Target="../media/image17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72.png"/><Relationship Id="rId7" Type="http://schemas.openxmlformats.org/officeDocument/2006/relationships/image" Target="../media/image35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5.png"/><Relationship Id="rId4" Type="http://schemas.openxmlformats.org/officeDocument/2006/relationships/image" Target="../media/image78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3" Type="http://schemas.openxmlformats.org/officeDocument/2006/relationships/image" Target="../media/image82.png"/><Relationship Id="rId7" Type="http://schemas.openxmlformats.org/officeDocument/2006/relationships/image" Target="../media/image86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8.png"/><Relationship Id="rId5" Type="http://schemas.openxmlformats.org/officeDocument/2006/relationships/image" Target="../media/image35.png"/><Relationship Id="rId4" Type="http://schemas.openxmlformats.org/officeDocument/2006/relationships/image" Target="../media/image53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3" Type="http://schemas.openxmlformats.org/officeDocument/2006/relationships/image" Target="../media/image92.png"/><Relationship Id="rId7" Type="http://schemas.openxmlformats.org/officeDocument/2006/relationships/image" Target="../media/image51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5.png"/><Relationship Id="rId5" Type="http://schemas.openxmlformats.org/officeDocument/2006/relationships/image" Target="../media/image94.png"/><Relationship Id="rId10" Type="http://schemas.openxmlformats.org/officeDocument/2006/relationships/image" Target="../media/image35.png"/><Relationship Id="rId4" Type="http://schemas.openxmlformats.org/officeDocument/2006/relationships/image" Target="../media/image93.png"/><Relationship Id="rId9" Type="http://schemas.openxmlformats.org/officeDocument/2006/relationships/image" Target="../media/image33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3" Type="http://schemas.openxmlformats.org/officeDocument/2006/relationships/image" Target="../media/image53.png"/><Relationship Id="rId7" Type="http://schemas.openxmlformats.org/officeDocument/2006/relationships/image" Target="../media/image100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9.png"/><Relationship Id="rId5" Type="http://schemas.openxmlformats.org/officeDocument/2006/relationships/image" Target="../media/image98.png"/><Relationship Id="rId10" Type="http://schemas.openxmlformats.org/officeDocument/2006/relationships/image" Target="../media/image102.png"/><Relationship Id="rId4" Type="http://schemas.openxmlformats.org/officeDocument/2006/relationships/image" Target="../media/image97.png"/><Relationship Id="rId9" Type="http://schemas.openxmlformats.org/officeDocument/2006/relationships/image" Target="../media/image4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png"/><Relationship Id="rId3" Type="http://schemas.openxmlformats.org/officeDocument/2006/relationships/image" Target="../media/image58.png"/><Relationship Id="rId7" Type="http://schemas.openxmlformats.org/officeDocument/2006/relationships/image" Target="../media/image104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3.png"/><Relationship Id="rId5" Type="http://schemas.openxmlformats.org/officeDocument/2006/relationships/image" Target="../media/image98.png"/><Relationship Id="rId4" Type="http://schemas.openxmlformats.org/officeDocument/2006/relationships/image" Target="../media/image99.png"/><Relationship Id="rId9" Type="http://schemas.openxmlformats.org/officeDocument/2006/relationships/image" Target="../media/image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7" Type="http://schemas.openxmlformats.org/officeDocument/2006/relationships/image" Target="../media/image100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7.png"/><Relationship Id="rId5" Type="http://schemas.openxmlformats.org/officeDocument/2006/relationships/image" Target="../media/image4.png"/><Relationship Id="rId4" Type="http://schemas.openxmlformats.org/officeDocument/2006/relationships/image" Target="../media/image9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3.png"/><Relationship Id="rId5" Type="http://schemas.openxmlformats.org/officeDocument/2006/relationships/image" Target="../media/image58.png"/><Relationship Id="rId4" Type="http://schemas.openxmlformats.org/officeDocument/2006/relationships/image" Target="../media/image3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png"/><Relationship Id="rId3" Type="http://schemas.openxmlformats.org/officeDocument/2006/relationships/image" Target="../media/image17.png"/><Relationship Id="rId7" Type="http://schemas.openxmlformats.org/officeDocument/2006/relationships/image" Target="../media/image109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8.png"/><Relationship Id="rId5" Type="http://schemas.openxmlformats.org/officeDocument/2006/relationships/image" Target="../media/image53.png"/><Relationship Id="rId4" Type="http://schemas.openxmlformats.org/officeDocument/2006/relationships/image" Target="../media/image69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1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4.png"/><Relationship Id="rId5" Type="http://schemas.openxmlformats.org/officeDocument/2006/relationships/image" Target="../media/image113.png"/><Relationship Id="rId4" Type="http://schemas.openxmlformats.org/officeDocument/2006/relationships/image" Target="../media/image78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7.png"/><Relationship Id="rId5" Type="http://schemas.openxmlformats.org/officeDocument/2006/relationships/image" Target="../media/image116.png"/><Relationship Id="rId4" Type="http://schemas.openxmlformats.org/officeDocument/2006/relationships/image" Target="../media/image35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120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119.png"/><Relationship Id="rId4" Type="http://schemas.openxmlformats.org/officeDocument/2006/relationships/image" Target="../media/image118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png"/><Relationship Id="rId3" Type="http://schemas.openxmlformats.org/officeDocument/2006/relationships/image" Target="../media/image121.png"/><Relationship Id="rId7" Type="http://schemas.openxmlformats.org/officeDocument/2006/relationships/image" Target="../media/image123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5" Type="http://schemas.openxmlformats.org/officeDocument/2006/relationships/image" Target="../media/image33.png"/><Relationship Id="rId10" Type="http://schemas.openxmlformats.org/officeDocument/2006/relationships/image" Target="../media/image125.png"/><Relationship Id="rId4" Type="http://schemas.openxmlformats.org/officeDocument/2006/relationships/image" Target="../media/image122.png"/><Relationship Id="rId9" Type="http://schemas.openxmlformats.org/officeDocument/2006/relationships/image" Target="../media/image12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7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2543175" y="2019300"/>
          <a:ext cx="9134475" cy="2019300"/>
          <a:chOff x="2543175" y="2019300"/>
          <a:chExt cx="9134475" cy="2019300"/>
        </a:xfrm>
      </p:grpSpPr>
      <p:sp>
        <p:nvSpPr>
          <p:cNvPr id="2" name="文本框 1"/>
          <p:cNvSpPr txBox="1"/>
          <p:nvPr/>
        </p:nvSpPr>
        <p:spPr>
          <a:xfrm>
            <a:off x="1187624" y="1563638"/>
            <a:ext cx="7023348" cy="8463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4400" u="none" spc="0" dirty="0" err="1">
                <a:solidFill>
                  <a:srgbClr val="FFFFFF">
                    <a:alpha val="100000"/>
                  </a:srgbClr>
                </a:solidFill>
                <a:latin typeface="微软雅黑"/>
              </a:rPr>
              <a:t>串、并联电路中电压的规律</a:t>
            </a:r>
            <a:endParaRPr lang="en-US" sz="4400" u="none" spc="0" dirty="0">
              <a:solidFill>
                <a:srgbClr val="FFFFFF">
                  <a:alpha val="100000"/>
                </a:srgbClr>
              </a:solidFill>
              <a:latin typeface="微软雅黑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3686175"/>
          <a:chOff x="381000" y="266700"/>
          <a:chExt cx="9134475" cy="3686175"/>
        </a:xfrm>
      </p:grpSpPr>
      <p:sp>
        <p:nvSpPr>
          <p:cNvPr id="2" name="文本框 1"/>
          <p:cNvSpPr txBox="1"/>
          <p:nvPr/>
        </p:nvSpPr>
        <p:spPr>
          <a:xfrm>
            <a:off x="381000" y="381000"/>
            <a:ext cx="57150" cy="28575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读表</a:t>
            </a:r>
          </a:p>
        </p:txBody>
      </p:sp>
      <p:pic>
        <p:nvPicPr>
          <p:cNvPr id="4" name="图片 3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952625" y="1328738"/>
            <a:ext cx="1714500" cy="2324100"/>
          </a:xfrm>
          <a:prstGeom prst="rect">
            <a:avLst/>
          </a:prstGeom>
        </p:spPr>
      </p:pic>
      <p:pic>
        <p:nvPicPr>
          <p:cNvPr id="5" name="图片 4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0" y="1343025"/>
            <a:ext cx="1905000" cy="229552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2533650" y="3686175"/>
            <a:ext cx="6600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1.5V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5705475" y="3686175"/>
            <a:ext cx="34290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7.5V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3733800"/>
          <a:chOff x="381000" y="266700"/>
          <a:chExt cx="9134475" cy="3733800"/>
        </a:xfrm>
      </p:grpSpPr>
      <p:pic>
        <p:nvPicPr>
          <p:cNvPr id="2" name="图片 1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895475" y="1338263"/>
            <a:ext cx="1714500" cy="2209800"/>
          </a:xfrm>
          <a:prstGeom prst="rect">
            <a:avLst/>
          </a:prstGeom>
        </p:spPr>
      </p:pic>
      <p:pic>
        <p:nvPicPr>
          <p:cNvPr id="3" name="图片 2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4829175" y="1314450"/>
            <a:ext cx="1943100" cy="224790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381000" y="381000"/>
            <a:ext cx="57150" cy="28575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5" name="文本框 4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读表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2476500" y="3733800"/>
            <a:ext cx="66579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1.8V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5629275" y="3733800"/>
            <a:ext cx="35052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9V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4419600"/>
          <a:chOff x="381000" y="266700"/>
          <a:chExt cx="9134475" cy="4419600"/>
        </a:xfrm>
      </p:grpSpPr>
      <p:sp>
        <p:nvSpPr>
          <p:cNvPr id="2" name="文本框 1"/>
          <p:cNvSpPr txBox="1"/>
          <p:nvPr/>
        </p:nvSpPr>
        <p:spPr>
          <a:xfrm>
            <a:off x="628650" y="1038225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串联电路的电流规律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81000" y="381000"/>
            <a:ext cx="57150" cy="28575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4" name="文本框 3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复习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3124200" y="1038225"/>
            <a:ext cx="11811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6" name="图片 5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3076575" y="990600"/>
            <a:ext cx="1238250" cy="50482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5391150" y="1038225"/>
            <a:ext cx="37433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串联电路中，电流处处相等。</a:t>
            </a:r>
          </a:p>
        </p:txBody>
      </p:sp>
      <p:pic>
        <p:nvPicPr>
          <p:cNvPr id="8" name="图片 7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4371975" y="1143000"/>
            <a:ext cx="904875" cy="200025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1685925" y="4005263"/>
            <a:ext cx="74485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串联电路中各用电器两端电压与总电压有什么关系？</a:t>
            </a:r>
          </a:p>
        </p:txBody>
      </p:sp>
      <p:pic>
        <p:nvPicPr>
          <p:cNvPr id="10" name="图片 9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1114425" y="4000500"/>
            <a:ext cx="419100" cy="419100"/>
          </a:xfrm>
          <a:prstGeom prst="rect">
            <a:avLst/>
          </a:prstGeom>
        </p:spPr>
      </p:pic>
      <p:pic>
        <p:nvPicPr>
          <p:cNvPr id="11" name="图片 10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2924175" y="1781175"/>
            <a:ext cx="2952750" cy="2095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57175"/>
          <a:ext cx="9134475" cy="4095750"/>
          <a:chOff x="381000" y="257175"/>
          <a:chExt cx="9134475" cy="4095750"/>
        </a:xfrm>
      </p:grpSpPr>
      <p:sp>
        <p:nvSpPr>
          <p:cNvPr id="2" name="文本框 1"/>
          <p:cNvSpPr txBox="1"/>
          <p:nvPr/>
        </p:nvSpPr>
        <p:spPr>
          <a:xfrm>
            <a:off x="381000" y="381000"/>
            <a:ext cx="57150" cy="28575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257175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实验探究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28650" y="1057275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探究1：串联电路的电压规律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152525" y="1876425"/>
            <a:ext cx="79819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提出问题：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152525" y="2590800"/>
            <a:ext cx="28194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串联电路中各用电器两端电压与总电压有什么关系？</a:t>
            </a:r>
          </a:p>
        </p:txBody>
      </p:sp>
      <p:pic>
        <p:nvPicPr>
          <p:cNvPr id="7" name="图片 6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4610100" y="1714500"/>
            <a:ext cx="3865763" cy="23812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4829175"/>
          <a:chOff x="381000" y="266700"/>
          <a:chExt cx="9134475" cy="4829175"/>
        </a:xfrm>
      </p:grpSpPr>
      <p:sp>
        <p:nvSpPr>
          <p:cNvPr id="2" name="文本框 1"/>
          <p:cNvSpPr txBox="1"/>
          <p:nvPr/>
        </p:nvSpPr>
        <p:spPr>
          <a:xfrm>
            <a:off x="381000" y="381000"/>
            <a:ext cx="57150" cy="28575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实验探究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28650" y="1000125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探究1：串联电路的电压规律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28650" y="1476375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假想与猜测：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666750" y="1914525"/>
            <a:ext cx="84677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      、     和       之间有什么关系?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628650" y="1924050"/>
            <a:ext cx="4762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8" name="图片 7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581025" y="1876425"/>
            <a:ext cx="516731" cy="504825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1228725" y="1924050"/>
            <a:ext cx="5429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0" name="图片 9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181100" y="1876425"/>
            <a:ext cx="516731" cy="504825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2124075" y="1914525"/>
            <a:ext cx="5619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2" name="图片 11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2076450" y="1866900"/>
            <a:ext cx="531019" cy="504825"/>
          </a:xfrm>
          <a:prstGeom prst="rect">
            <a:avLst/>
          </a:prstGeom>
        </p:spPr>
      </p:pic>
      <p:pic>
        <p:nvPicPr>
          <p:cNvPr id="13" name="图片 12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1057275" y="2457450"/>
            <a:ext cx="2876550" cy="1771650"/>
          </a:xfrm>
          <a:prstGeom prst="rect">
            <a:avLst/>
          </a:prstGeom>
        </p:spPr>
      </p:pic>
      <p:pic>
        <p:nvPicPr>
          <p:cNvPr id="14" name="图片 13"/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5124450" y="742950"/>
            <a:ext cx="3571875" cy="2619375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1562100" y="4371975"/>
            <a:ext cx="18192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6" name="图片 15"/>
          <p:cNvPicPr>
            <a:picLocks/>
          </p:cNvPicPr>
          <p:nvPr/>
        </p:nvPicPr>
        <p:blipFill>
          <a:blip r:embed="rId7"/>
          <a:stretch>
            <a:fillRect/>
          </a:stretch>
        </p:blipFill>
        <p:spPr>
          <a:xfrm>
            <a:off x="1514475" y="4324350"/>
            <a:ext cx="1845469" cy="504825"/>
          </a:xfrm>
          <a:prstGeom prst="rect">
            <a:avLst/>
          </a:prstGeom>
        </p:spPr>
      </p:pic>
      <p:sp>
        <p:nvSpPr>
          <p:cNvPr id="17" name="文本框 16"/>
          <p:cNvSpPr txBox="1"/>
          <p:nvPr/>
        </p:nvSpPr>
        <p:spPr>
          <a:xfrm>
            <a:off x="3400425" y="4371975"/>
            <a:ext cx="57340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?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5638800" y="3352800"/>
            <a:ext cx="30289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       、     和       之间有什么关系？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5648325" y="3343275"/>
            <a:ext cx="4381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20" name="图片 19"/>
          <p:cNvPicPr>
            <a:picLocks/>
          </p:cNvPicPr>
          <p:nvPr/>
        </p:nvPicPr>
        <p:blipFill>
          <a:blip r:embed="rId8"/>
          <a:stretch>
            <a:fillRect/>
          </a:stretch>
        </p:blipFill>
        <p:spPr>
          <a:xfrm>
            <a:off x="5600700" y="3295650"/>
            <a:ext cx="516731" cy="504825"/>
          </a:xfrm>
          <a:prstGeom prst="rect">
            <a:avLst/>
          </a:prstGeom>
        </p:spPr>
      </p:pic>
      <p:sp>
        <p:nvSpPr>
          <p:cNvPr id="21" name="文本框 20"/>
          <p:cNvSpPr txBox="1"/>
          <p:nvPr/>
        </p:nvSpPr>
        <p:spPr>
          <a:xfrm>
            <a:off x="6315075" y="3352800"/>
            <a:ext cx="4572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22" name="图片 21"/>
          <p:cNvPicPr>
            <a:picLocks/>
          </p:cNvPicPr>
          <p:nvPr/>
        </p:nvPicPr>
        <p:blipFill>
          <a:blip r:embed="rId9"/>
          <a:stretch>
            <a:fillRect/>
          </a:stretch>
        </p:blipFill>
        <p:spPr>
          <a:xfrm>
            <a:off x="6267450" y="3305175"/>
            <a:ext cx="516731" cy="504825"/>
          </a:xfrm>
          <a:prstGeom prst="rect">
            <a:avLst/>
          </a:prstGeom>
        </p:spPr>
      </p:pic>
      <p:sp>
        <p:nvSpPr>
          <p:cNvPr id="23" name="文本框 22"/>
          <p:cNvSpPr txBox="1"/>
          <p:nvPr/>
        </p:nvSpPr>
        <p:spPr>
          <a:xfrm>
            <a:off x="7162800" y="3362325"/>
            <a:ext cx="5143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24" name="图片 23"/>
          <p:cNvPicPr>
            <a:picLocks/>
          </p:cNvPicPr>
          <p:nvPr/>
        </p:nvPicPr>
        <p:blipFill>
          <a:blip r:embed="rId10"/>
          <a:stretch>
            <a:fillRect/>
          </a:stretch>
        </p:blipFill>
        <p:spPr>
          <a:xfrm>
            <a:off x="7115175" y="3314700"/>
            <a:ext cx="531019" cy="504825"/>
          </a:xfrm>
          <a:prstGeom prst="rect">
            <a:avLst/>
          </a:prstGeom>
        </p:spPr>
      </p:pic>
      <p:sp>
        <p:nvSpPr>
          <p:cNvPr id="25" name="文本框 24"/>
          <p:cNvSpPr txBox="1"/>
          <p:nvPr/>
        </p:nvSpPr>
        <p:spPr>
          <a:xfrm>
            <a:off x="6029325" y="4371975"/>
            <a:ext cx="18478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26" name="图片 25"/>
          <p:cNvPicPr>
            <a:picLocks/>
          </p:cNvPicPr>
          <p:nvPr/>
        </p:nvPicPr>
        <p:blipFill>
          <a:blip r:embed="rId11"/>
          <a:stretch>
            <a:fillRect/>
          </a:stretch>
        </p:blipFill>
        <p:spPr>
          <a:xfrm>
            <a:off x="5981700" y="4324350"/>
            <a:ext cx="1759744" cy="504825"/>
          </a:xfrm>
          <a:prstGeom prst="rect">
            <a:avLst/>
          </a:prstGeom>
        </p:spPr>
      </p:pic>
      <p:pic>
        <p:nvPicPr>
          <p:cNvPr id="27" name="图片 26"/>
          <p:cNvPicPr>
            <a:picLocks/>
          </p:cNvPicPr>
          <p:nvPr/>
        </p:nvPicPr>
        <p:blipFill>
          <a:blip r:embed="rId12"/>
          <a:stretch>
            <a:fillRect/>
          </a:stretch>
        </p:blipFill>
        <p:spPr>
          <a:xfrm>
            <a:off x="5133975" y="3362325"/>
            <a:ext cx="419100" cy="4191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4895850"/>
          <a:chOff x="381000" y="266700"/>
          <a:chExt cx="9134475" cy="4895850"/>
        </a:xfrm>
      </p:grpSpPr>
      <p:sp>
        <p:nvSpPr>
          <p:cNvPr id="2" name="文本框 1"/>
          <p:cNvSpPr txBox="1"/>
          <p:nvPr/>
        </p:nvSpPr>
        <p:spPr>
          <a:xfrm>
            <a:off x="628650" y="1000125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探究1：串联电路的电压规律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81000" y="381000"/>
            <a:ext cx="57150" cy="28575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4" name="文本框 3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实验探究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28650" y="1514475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设计实验：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257300" y="2162175"/>
            <a:ext cx="78771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实验器材：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2686050" y="2162175"/>
            <a:ext cx="57626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干电池、开关、三个规格不同的灯泡、电压表、导线若干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1295400" y="3209925"/>
            <a:ext cx="78390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电路图：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2686050" y="3209925"/>
            <a:ext cx="19050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设计实验电路并画出电路图。</a:t>
            </a:r>
          </a:p>
        </p:txBody>
      </p:sp>
      <p:pic>
        <p:nvPicPr>
          <p:cNvPr id="10" name="图片 9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4962525" y="3067050"/>
            <a:ext cx="2962275" cy="1828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123825"/>
          <a:ext cx="9134475" cy="4191000"/>
          <a:chOff x="381000" y="123825"/>
          <a:chExt cx="9134475" cy="4191000"/>
        </a:xfrm>
      </p:grpSpPr>
      <p:sp>
        <p:nvSpPr>
          <p:cNvPr id="2" name="文本框 1"/>
          <p:cNvSpPr txBox="1"/>
          <p:nvPr/>
        </p:nvSpPr>
        <p:spPr>
          <a:xfrm>
            <a:off x="628650" y="89535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探究1：串联电路的电压规律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81000" y="381000"/>
            <a:ext cx="57150" cy="28575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4" name="文本框 3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实验探究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19125" y="1400175"/>
            <a:ext cx="85153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实验步骤：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2009775" y="1466850"/>
            <a:ext cx="71247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1）调节电压表指针</a:t>
            </a: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指零</a:t>
            </a: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，检查器材；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2009775" y="1943100"/>
            <a:ext cx="71247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2）</a:t>
            </a: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断开开关</a:t>
            </a: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，按照电路图连接电路，检查电路；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2009775" y="2400300"/>
            <a:ext cx="71247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3）用电压表测量灯     两端的电压，记为     ；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2009775" y="2867025"/>
            <a:ext cx="64674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4）用电压表测量灯     两端的电压，记为     ，测量灯            、     两端的总电压为</a:t>
            </a:r>
            <a:r>
              <a:rPr lang="en-US" sz="2100" u="none" spc="0">
                <a:solidFill>
                  <a:srgbClr val="F65E5E">
                    <a:alpha val="100000"/>
                  </a:srgbClr>
                </a:solidFill>
                <a:latin typeface="微软雅黑"/>
              </a:rPr>
              <a:t>U</a:t>
            </a: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，电源电压      ，记入表格；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2009775" y="3714750"/>
            <a:ext cx="71247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5）更换灯泡，重复步骤3、4；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2009775" y="4191000"/>
            <a:ext cx="71247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6）总结总电压和分电压关系。</a:t>
            </a:r>
          </a:p>
        </p:txBody>
      </p:sp>
      <p:pic>
        <p:nvPicPr>
          <p:cNvPr id="12" name="图片 11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6362700" y="123825"/>
            <a:ext cx="2371725" cy="1457325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4305300" y="2390775"/>
            <a:ext cx="2857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4" name="图片 13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4257675" y="2343150"/>
            <a:ext cx="333375" cy="502444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6753225" y="2400300"/>
            <a:ext cx="3714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6" name="图片 15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6705600" y="2352675"/>
            <a:ext cx="361950" cy="502444"/>
          </a:xfrm>
          <a:prstGeom prst="rect">
            <a:avLst/>
          </a:prstGeom>
        </p:spPr>
      </p:pic>
      <p:sp>
        <p:nvSpPr>
          <p:cNvPr id="17" name="文本框 16"/>
          <p:cNvSpPr txBox="1"/>
          <p:nvPr/>
        </p:nvSpPr>
        <p:spPr>
          <a:xfrm>
            <a:off x="4305300" y="2847975"/>
            <a:ext cx="2952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8" name="图片 17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4257675" y="2800350"/>
            <a:ext cx="333375" cy="502444"/>
          </a:xfrm>
          <a:prstGeom prst="rect">
            <a:avLst/>
          </a:prstGeom>
        </p:spPr>
      </p:pic>
      <p:sp>
        <p:nvSpPr>
          <p:cNvPr id="19" name="文本框 18"/>
          <p:cNvSpPr txBox="1"/>
          <p:nvPr/>
        </p:nvSpPr>
        <p:spPr>
          <a:xfrm>
            <a:off x="6753225" y="2857500"/>
            <a:ext cx="3238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20" name="图片 19"/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6705600" y="2809875"/>
            <a:ext cx="361950" cy="502444"/>
          </a:xfrm>
          <a:prstGeom prst="rect">
            <a:avLst/>
          </a:prstGeom>
        </p:spPr>
      </p:pic>
      <p:sp>
        <p:nvSpPr>
          <p:cNvPr id="21" name="文本框 20"/>
          <p:cNvSpPr txBox="1"/>
          <p:nvPr/>
        </p:nvSpPr>
        <p:spPr>
          <a:xfrm>
            <a:off x="2038350" y="3228975"/>
            <a:ext cx="2857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22" name="图片 21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990725" y="3181350"/>
            <a:ext cx="333375" cy="502444"/>
          </a:xfrm>
          <a:prstGeom prst="rect">
            <a:avLst/>
          </a:prstGeom>
        </p:spPr>
      </p:pic>
      <p:sp>
        <p:nvSpPr>
          <p:cNvPr id="23" name="文本框 22"/>
          <p:cNvSpPr txBox="1"/>
          <p:nvPr/>
        </p:nvSpPr>
        <p:spPr>
          <a:xfrm>
            <a:off x="2581275" y="3228975"/>
            <a:ext cx="2952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24" name="图片 23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2533650" y="3181350"/>
            <a:ext cx="333375" cy="502444"/>
          </a:xfrm>
          <a:prstGeom prst="rect">
            <a:avLst/>
          </a:prstGeom>
        </p:spPr>
      </p:pic>
      <p:sp>
        <p:nvSpPr>
          <p:cNvPr id="25" name="文本框 24"/>
          <p:cNvSpPr txBox="1"/>
          <p:nvPr/>
        </p:nvSpPr>
        <p:spPr>
          <a:xfrm>
            <a:off x="6438900" y="3248025"/>
            <a:ext cx="4667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65E5E">
                    <a:alpha val="100000"/>
                  </a:srgbClr>
                </a:solidFill>
                <a:latin typeface="微软雅黑"/>
              </a:rPr>
              <a:t>U '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238125" y="266700"/>
          <a:ext cx="9134475" cy="4924425"/>
          <a:chOff x="238125" y="266700"/>
          <a:chExt cx="9134475" cy="4924425"/>
        </a:xfrm>
      </p:grpSpPr>
      <p:sp>
        <p:nvSpPr>
          <p:cNvPr id="2" name="文本框 1"/>
          <p:cNvSpPr txBox="1"/>
          <p:nvPr/>
        </p:nvSpPr>
        <p:spPr>
          <a:xfrm>
            <a:off x="647700" y="1123950"/>
            <a:ext cx="84867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探究1：串联电路的电压规律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81000" y="381000"/>
            <a:ext cx="57150" cy="28575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4" name="文本框 3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实验探究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47700" y="1771650"/>
            <a:ext cx="84867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分析数据：</a:t>
            </a:r>
          </a:p>
        </p:txBody>
      </p:sp>
      <p:pic>
        <p:nvPicPr>
          <p:cNvPr id="6" name="图片 5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5972175" y="552450"/>
            <a:ext cx="2257425" cy="1552575"/>
          </a:xfrm>
          <a:prstGeom prst="rect">
            <a:avLst/>
          </a:prstGeom>
        </p:spPr>
      </p:pic>
      <p:graphicFrame>
        <p:nvGraphicFramePr>
          <p:cNvPr id="7" name="表格 6"/>
          <p:cNvGraphicFramePr>
            <a:graphicFrameLocks noGrp="1"/>
          </p:cNvGraphicFramePr>
          <p:nvPr/>
        </p:nvGraphicFramePr>
        <p:xfrm>
          <a:off x="238125" y="2647950"/>
          <a:ext cx="8572500" cy="2276475"/>
        </p:xfrm>
        <a:graphic>
          <a:graphicData uri="http://schemas.openxmlformats.org/drawingml/2006/table">
            <a:tbl>
              <a:tblPr firstRow="1" bandRow="1"/>
              <a:tblGrid>
                <a:gridCol w="2143125"/>
                <a:gridCol w="2143125"/>
                <a:gridCol w="2143125"/>
                <a:gridCol w="2143125"/>
              </a:tblGrid>
              <a:tr h="758825"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758825"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758825"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8" name="文本框 7"/>
          <p:cNvSpPr txBox="1"/>
          <p:nvPr/>
        </p:nvSpPr>
        <p:spPr>
          <a:xfrm>
            <a:off x="485775" y="2676525"/>
            <a:ext cx="16859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9" name="图片 8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438150" y="2628900"/>
            <a:ext cx="1652588" cy="504825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904875" y="2981325"/>
            <a:ext cx="7524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1" name="图片 10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857250" y="2933700"/>
            <a:ext cx="666750" cy="504825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2714625" y="2676525"/>
            <a:ext cx="16764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3" name="图片 12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2667000" y="2628900"/>
            <a:ext cx="1652588" cy="504825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3190875" y="2981325"/>
            <a:ext cx="6667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5" name="图片 14"/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3143250" y="2933700"/>
            <a:ext cx="666750" cy="504825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4667250" y="2676525"/>
            <a:ext cx="19145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7" name="图片 16"/>
          <p:cNvPicPr>
            <a:picLocks/>
          </p:cNvPicPr>
          <p:nvPr/>
        </p:nvPicPr>
        <p:blipFill>
          <a:blip r:embed="rId7"/>
          <a:stretch>
            <a:fillRect/>
          </a:stretch>
        </p:blipFill>
        <p:spPr>
          <a:xfrm>
            <a:off x="4619625" y="2628900"/>
            <a:ext cx="1852613" cy="504825"/>
          </a:xfrm>
          <a:prstGeom prst="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4876800" y="2981325"/>
            <a:ext cx="13811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9" name="图片 18"/>
          <p:cNvPicPr>
            <a:picLocks/>
          </p:cNvPicPr>
          <p:nvPr/>
        </p:nvPicPr>
        <p:blipFill>
          <a:blip r:embed="rId8"/>
          <a:stretch>
            <a:fillRect/>
          </a:stretch>
        </p:blipFill>
        <p:spPr>
          <a:xfrm>
            <a:off x="4829175" y="2933700"/>
            <a:ext cx="1338263" cy="504825"/>
          </a:xfrm>
          <a:prstGeom prst="rect">
            <a:avLst/>
          </a:prstGeom>
        </p:spPr>
      </p:pic>
      <p:sp>
        <p:nvSpPr>
          <p:cNvPr id="20" name="文本框 19"/>
          <p:cNvSpPr txBox="1"/>
          <p:nvPr/>
        </p:nvSpPr>
        <p:spPr>
          <a:xfrm>
            <a:off x="6791325" y="2676525"/>
            <a:ext cx="19431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21" name="图片 20"/>
          <p:cNvPicPr>
            <a:picLocks/>
          </p:cNvPicPr>
          <p:nvPr/>
        </p:nvPicPr>
        <p:blipFill>
          <a:blip r:embed="rId9"/>
          <a:stretch>
            <a:fillRect/>
          </a:stretch>
        </p:blipFill>
        <p:spPr>
          <a:xfrm>
            <a:off x="6743700" y="2628900"/>
            <a:ext cx="1931194" cy="504825"/>
          </a:xfrm>
          <a:prstGeom prst="rect">
            <a:avLst/>
          </a:prstGeom>
        </p:spPr>
      </p:pic>
      <p:sp>
        <p:nvSpPr>
          <p:cNvPr id="22" name="文本框 21"/>
          <p:cNvSpPr txBox="1"/>
          <p:nvPr/>
        </p:nvSpPr>
        <p:spPr>
          <a:xfrm>
            <a:off x="7419975" y="2981325"/>
            <a:ext cx="6477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23" name="图片 22"/>
          <p:cNvPicPr>
            <a:picLocks/>
          </p:cNvPicPr>
          <p:nvPr/>
        </p:nvPicPr>
        <p:blipFill>
          <a:blip r:embed="rId10"/>
          <a:stretch>
            <a:fillRect/>
          </a:stretch>
        </p:blipFill>
        <p:spPr>
          <a:xfrm>
            <a:off x="7372350" y="2933700"/>
            <a:ext cx="652463" cy="5048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4991100"/>
          <a:chOff x="381000" y="266700"/>
          <a:chExt cx="9134475" cy="4991100"/>
        </a:xfrm>
      </p:grpSpPr>
      <p:sp>
        <p:nvSpPr>
          <p:cNvPr id="2" name="文本框 1"/>
          <p:cNvSpPr txBox="1"/>
          <p:nvPr/>
        </p:nvSpPr>
        <p:spPr>
          <a:xfrm>
            <a:off x="600075" y="981075"/>
            <a:ext cx="85344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探究1：串联电路的电压规律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81000" y="381000"/>
            <a:ext cx="57150" cy="28575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4" name="文本框 3"/>
          <p:cNvSpPr txBox="1"/>
          <p:nvPr/>
        </p:nvSpPr>
        <p:spPr>
          <a:xfrm>
            <a:off x="600075" y="266700"/>
            <a:ext cx="85344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实验探究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00075" y="1543050"/>
            <a:ext cx="85344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实验步骤：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2038350" y="1543050"/>
            <a:ext cx="70961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1）调节电压表指针</a:t>
            </a: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指零</a:t>
            </a: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，检查器材；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2038350" y="2057400"/>
            <a:ext cx="70961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2）</a:t>
            </a: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断开开关</a:t>
            </a: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，按照电路图连接电路，检查电路；</a:t>
            </a:r>
          </a:p>
        </p:txBody>
      </p:sp>
      <p:pic>
        <p:nvPicPr>
          <p:cNvPr id="8" name="图片 7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695325" y="2847975"/>
            <a:ext cx="2886075" cy="1762125"/>
          </a:xfrm>
          <a:prstGeom prst="rect">
            <a:avLst/>
          </a:prstGeom>
        </p:spPr>
      </p:pic>
      <p:pic>
        <p:nvPicPr>
          <p:cNvPr id="9" name="图片 8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4448175" y="2581275"/>
            <a:ext cx="3819525" cy="2409825"/>
          </a:xfrm>
          <a:prstGeom prst="rect">
            <a:avLst/>
          </a:prstGeom>
        </p:spPr>
      </p:pic>
      <p:pic>
        <p:nvPicPr>
          <p:cNvPr id="10" name="图片 9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5019675" y="3467100"/>
            <a:ext cx="409575" cy="885825"/>
          </a:xfrm>
          <a:prstGeom prst="rect">
            <a:avLst/>
          </a:prstGeom>
        </p:spPr>
      </p:pic>
      <p:pic>
        <p:nvPicPr>
          <p:cNvPr id="11" name="图片 10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5838825" y="3505200"/>
            <a:ext cx="752475" cy="114300"/>
          </a:xfrm>
          <a:prstGeom prst="rect">
            <a:avLst/>
          </a:prstGeom>
        </p:spPr>
      </p:pic>
      <p:pic>
        <p:nvPicPr>
          <p:cNvPr id="12" name="图片 11"/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7038975" y="3533775"/>
            <a:ext cx="323850" cy="771525"/>
          </a:xfrm>
          <a:prstGeom prst="rect">
            <a:avLst/>
          </a:prstGeom>
        </p:spPr>
      </p:pic>
      <p:pic>
        <p:nvPicPr>
          <p:cNvPr id="13" name="图片 12"/>
          <p:cNvPicPr>
            <a:picLocks/>
          </p:cNvPicPr>
          <p:nvPr/>
        </p:nvPicPr>
        <p:blipFill>
          <a:blip r:embed="rId7"/>
          <a:stretch>
            <a:fillRect/>
          </a:stretch>
        </p:blipFill>
        <p:spPr>
          <a:xfrm>
            <a:off x="6143625" y="4305300"/>
            <a:ext cx="619125" cy="123825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5553075" y="3629025"/>
            <a:ext cx="3048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5" name="图片 14"/>
          <p:cNvPicPr>
            <a:picLocks/>
          </p:cNvPicPr>
          <p:nvPr/>
        </p:nvPicPr>
        <p:blipFill>
          <a:blip r:embed="rId8"/>
          <a:stretch>
            <a:fillRect/>
          </a:stretch>
        </p:blipFill>
        <p:spPr>
          <a:xfrm>
            <a:off x="5505450" y="3581400"/>
            <a:ext cx="333375" cy="502444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6715125" y="3638550"/>
            <a:ext cx="3619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7" name="图片 16"/>
          <p:cNvPicPr>
            <a:picLocks/>
          </p:cNvPicPr>
          <p:nvPr/>
        </p:nvPicPr>
        <p:blipFill>
          <a:blip r:embed="rId9"/>
          <a:stretch>
            <a:fillRect/>
          </a:stretch>
        </p:blipFill>
        <p:spPr>
          <a:xfrm>
            <a:off x="6667500" y="3590925"/>
            <a:ext cx="333375" cy="5024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0" grpId="0"/>
      <p:bldP spid="11" grpId="0"/>
      <p:bldP spid="12" grpId="0"/>
      <p:bldP spid="1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5495925"/>
          <a:chOff x="381000" y="266700"/>
          <a:chExt cx="9134475" cy="5495925"/>
        </a:xfrm>
      </p:grpSpPr>
      <p:sp>
        <p:nvSpPr>
          <p:cNvPr id="2" name="文本框 1"/>
          <p:cNvSpPr txBox="1"/>
          <p:nvPr/>
        </p:nvSpPr>
        <p:spPr>
          <a:xfrm>
            <a:off x="381000" y="381000"/>
            <a:ext cx="57150" cy="28575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实验探究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00075" y="971550"/>
            <a:ext cx="85344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探究1：串联电路的电压规律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00075" y="1543050"/>
            <a:ext cx="85344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实验步骤：</a:t>
            </a:r>
          </a:p>
        </p:txBody>
      </p:sp>
      <p:pic>
        <p:nvPicPr>
          <p:cNvPr id="6" name="图片 5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4476750" y="3400425"/>
            <a:ext cx="2952750" cy="209550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1943100" y="1581150"/>
            <a:ext cx="65055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3）按电路图连接实物图，使电压表测量小灯泡      两端的电压       ；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7419975" y="1533525"/>
            <a:ext cx="3048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9" name="图片 8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7372350" y="1485900"/>
            <a:ext cx="333375" cy="502444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2790825" y="1962150"/>
            <a:ext cx="4191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1" name="图片 10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2743200" y="1914525"/>
            <a:ext cx="361950" cy="502444"/>
          </a:xfrm>
          <a:prstGeom prst="rect">
            <a:avLst/>
          </a:prstGeom>
        </p:spPr>
      </p:pic>
      <p:pic>
        <p:nvPicPr>
          <p:cNvPr id="12" name="图片 11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5676900" y="2028825"/>
            <a:ext cx="1714500" cy="1714500"/>
          </a:xfrm>
          <a:prstGeom prst="rect">
            <a:avLst/>
          </a:prstGeom>
        </p:spPr>
      </p:pic>
      <p:pic>
        <p:nvPicPr>
          <p:cNvPr id="13" name="图片 12"/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5200650" y="3286125"/>
            <a:ext cx="866775" cy="933450"/>
          </a:xfrm>
          <a:prstGeom prst="rect">
            <a:avLst/>
          </a:prstGeom>
        </p:spPr>
      </p:pic>
      <p:pic>
        <p:nvPicPr>
          <p:cNvPr id="14" name="图片 13"/>
          <p:cNvPicPr>
            <a:picLocks/>
          </p:cNvPicPr>
          <p:nvPr/>
        </p:nvPicPr>
        <p:blipFill>
          <a:blip r:embed="rId7"/>
          <a:stretch>
            <a:fillRect/>
          </a:stretch>
        </p:blipFill>
        <p:spPr>
          <a:xfrm>
            <a:off x="5619750" y="3314700"/>
            <a:ext cx="904875" cy="895350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7391400" y="2447925"/>
            <a:ext cx="1200150" cy="476250"/>
          </a:xfrm>
          <a:prstGeom prst="rect">
            <a:avLst/>
          </a:prstGeom>
          <a:noFill/>
          <a:ln w="25400" cap="flat" cmpd="sng" algn="ctr">
            <a:solidFill>
              <a:srgbClr val="FFD732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pic>
        <p:nvPicPr>
          <p:cNvPr id="16" name="图片 15"/>
          <p:cNvPicPr>
            <a:picLocks/>
          </p:cNvPicPr>
          <p:nvPr/>
        </p:nvPicPr>
        <p:blipFill>
          <a:blip r:embed="rId8"/>
          <a:stretch>
            <a:fillRect/>
          </a:stretch>
        </p:blipFill>
        <p:spPr>
          <a:xfrm>
            <a:off x="7086600" y="2886075"/>
            <a:ext cx="714375" cy="238125"/>
          </a:xfrm>
          <a:prstGeom prst="rect">
            <a:avLst/>
          </a:prstGeom>
        </p:spPr>
      </p:pic>
      <p:sp>
        <p:nvSpPr>
          <p:cNvPr id="17" name="文本框 16"/>
          <p:cNvSpPr txBox="1"/>
          <p:nvPr/>
        </p:nvSpPr>
        <p:spPr>
          <a:xfrm>
            <a:off x="7877175" y="2476500"/>
            <a:ext cx="4191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8" name="图片 17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7829550" y="2428875"/>
            <a:ext cx="361950" cy="502444"/>
          </a:xfrm>
          <a:prstGeom prst="rect">
            <a:avLst/>
          </a:prstGeom>
        </p:spPr>
      </p:pic>
      <p:pic>
        <p:nvPicPr>
          <p:cNvPr id="19" name="图片 18"/>
          <p:cNvPicPr>
            <a:picLocks/>
          </p:cNvPicPr>
          <p:nvPr/>
        </p:nvPicPr>
        <p:blipFill>
          <a:blip r:embed="rId9"/>
          <a:stretch>
            <a:fillRect/>
          </a:stretch>
        </p:blipFill>
        <p:spPr>
          <a:xfrm>
            <a:off x="1485900" y="2619375"/>
            <a:ext cx="2881088" cy="23812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3" grpId="0"/>
      <p:bldP spid="14" grpId="0"/>
      <p:bldP spid="15" grpId="0" animBg="1"/>
      <p:bldP spid="16" grpId="0"/>
      <p:bldP spid="17" grpId="0"/>
      <p:bldP spid="1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76225"/>
          <a:ext cx="9134475" cy="4895850"/>
          <a:chOff x="381000" y="276225"/>
          <a:chExt cx="9134475" cy="4895850"/>
        </a:xfrm>
      </p:grpSpPr>
      <p:sp>
        <p:nvSpPr>
          <p:cNvPr id="2" name="文本框 1"/>
          <p:cNvSpPr txBox="1"/>
          <p:nvPr/>
        </p:nvSpPr>
        <p:spPr>
          <a:xfrm>
            <a:off x="381000" y="381000"/>
            <a:ext cx="57150" cy="28575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00075" y="276225"/>
            <a:ext cx="85344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复习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2714625" y="1028700"/>
            <a:ext cx="64198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使自由电荷定向移动形成电流的原因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00075" y="1504950"/>
            <a:ext cx="75533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2、电压的符号是         . 在国际单位制中，它的单位是_____, 用符号____来表示.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600075" y="2419350"/>
            <a:ext cx="85344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3、一节干电池的电压为____伏。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600075" y="2933700"/>
            <a:ext cx="85344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4、家庭正常照明电路的电压是______伏.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600075" y="3486150"/>
            <a:ext cx="85344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5、人体的安全电压应不高于_____伏.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00075" y="4000500"/>
            <a:ext cx="85344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6、780毫伏=_____伏;       39伏=________微伏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1009650" y="4467225"/>
            <a:ext cx="8124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90千伏=______毫伏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600075" y="1028700"/>
            <a:ext cx="7362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1、电压的定义是                                                                        .</a:t>
            </a:r>
          </a:p>
        </p:txBody>
      </p:sp>
      <p:cxnSp>
        <p:nvCxnSpPr>
          <p:cNvPr id="12" name="直接连接符 11"/>
          <p:cNvCxnSpPr/>
          <p:nvPr/>
        </p:nvCxnSpPr>
        <p:spPr>
          <a:xfrm>
            <a:off x="2714625" y="1400175"/>
            <a:ext cx="4295775" cy="0"/>
          </a:xfrm>
          <a:prstGeom prst="line">
            <a:avLst/>
          </a:prstGeom>
          <a:ln w="25400" cap="flat" cmpd="sng" algn="ctr">
            <a:solidFill>
              <a:srgbClr val="FFFFFF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" name="直接连接符 12"/>
          <p:cNvCxnSpPr/>
          <p:nvPr/>
        </p:nvCxnSpPr>
        <p:spPr>
          <a:xfrm>
            <a:off x="2657475" y="1838325"/>
            <a:ext cx="533400" cy="0"/>
          </a:xfrm>
          <a:prstGeom prst="line">
            <a:avLst/>
          </a:prstGeom>
          <a:ln w="25400" cap="flat" cmpd="sng" algn="ctr">
            <a:solidFill>
              <a:srgbClr val="FFFFFF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" name="文本框 13"/>
          <p:cNvSpPr txBox="1"/>
          <p:nvPr/>
        </p:nvSpPr>
        <p:spPr>
          <a:xfrm>
            <a:off x="2800350" y="1476375"/>
            <a:ext cx="63341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U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6829425" y="1476375"/>
            <a:ext cx="23050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伏特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1028700" y="1857375"/>
            <a:ext cx="81057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V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3486150" y="2381250"/>
            <a:ext cx="56483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1.5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4400550" y="2895600"/>
            <a:ext cx="47339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220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4114800" y="3486150"/>
            <a:ext cx="50196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24</a:t>
            </a:r>
          </a:p>
        </p:txBody>
      </p:sp>
      <p:sp>
        <p:nvSpPr>
          <p:cNvPr id="20" name="文本框 19"/>
          <p:cNvSpPr txBox="1"/>
          <p:nvPr/>
        </p:nvSpPr>
        <p:spPr>
          <a:xfrm>
            <a:off x="2257425" y="3943350"/>
            <a:ext cx="68770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0.78</a:t>
            </a:r>
          </a:p>
        </p:txBody>
      </p:sp>
      <p:sp>
        <p:nvSpPr>
          <p:cNvPr id="21" name="文本框 20"/>
          <p:cNvSpPr txBox="1"/>
          <p:nvPr/>
        </p:nvSpPr>
        <p:spPr>
          <a:xfrm>
            <a:off x="4000500" y="3971925"/>
            <a:ext cx="38100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22" name="图片 21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3952875" y="3924300"/>
            <a:ext cx="1002506" cy="504825"/>
          </a:xfrm>
          <a:prstGeom prst="rect">
            <a:avLst/>
          </a:prstGeom>
        </p:spPr>
      </p:pic>
      <p:sp>
        <p:nvSpPr>
          <p:cNvPr id="23" name="文本框 22"/>
          <p:cNvSpPr txBox="1"/>
          <p:nvPr/>
        </p:nvSpPr>
        <p:spPr>
          <a:xfrm>
            <a:off x="2047875" y="4438650"/>
            <a:ext cx="38100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24" name="图片 23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000250" y="4391025"/>
            <a:ext cx="788194" cy="5048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5353050"/>
          <a:chOff x="381000" y="266700"/>
          <a:chExt cx="9134475" cy="5353050"/>
        </a:xfrm>
      </p:grpSpPr>
      <p:sp>
        <p:nvSpPr>
          <p:cNvPr id="2" name="文本框 1"/>
          <p:cNvSpPr txBox="1"/>
          <p:nvPr/>
        </p:nvSpPr>
        <p:spPr>
          <a:xfrm>
            <a:off x="1905000" y="1571625"/>
            <a:ext cx="64579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4）按电路图连接实物图，使电压表测量小灯泡      两端的电压       ；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600075" y="971550"/>
            <a:ext cx="85344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探究1：串联电路的电压规律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00075" y="1543050"/>
            <a:ext cx="85344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实验步骤：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7419975" y="1552575"/>
            <a:ext cx="3619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6" name="图片 5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7372350" y="1504950"/>
            <a:ext cx="333375" cy="502444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2819400" y="1962150"/>
            <a:ext cx="4191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8" name="图片 7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771775" y="1914525"/>
            <a:ext cx="361950" cy="502444"/>
          </a:xfrm>
          <a:prstGeom prst="rect">
            <a:avLst/>
          </a:prstGeom>
        </p:spPr>
      </p:pic>
      <p:pic>
        <p:nvPicPr>
          <p:cNvPr id="9" name="图片 8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1752600" y="2533650"/>
            <a:ext cx="2915468" cy="2381250"/>
          </a:xfrm>
          <a:prstGeom prst="rect">
            <a:avLst/>
          </a:prstGeom>
        </p:spPr>
      </p:pic>
      <p:pic>
        <p:nvPicPr>
          <p:cNvPr id="10" name="图片 9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5781675" y="3257550"/>
            <a:ext cx="2952750" cy="2095500"/>
          </a:xfrm>
          <a:prstGeom prst="rect">
            <a:avLst/>
          </a:prstGeom>
        </p:spPr>
      </p:pic>
      <p:pic>
        <p:nvPicPr>
          <p:cNvPr id="11" name="图片 10"/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5553075" y="1971675"/>
            <a:ext cx="1714500" cy="1714500"/>
          </a:xfrm>
          <a:prstGeom prst="rect">
            <a:avLst/>
          </a:prstGeom>
        </p:spPr>
      </p:pic>
      <p:pic>
        <p:nvPicPr>
          <p:cNvPr id="12" name="图片 11"/>
          <p:cNvPicPr>
            <a:picLocks/>
          </p:cNvPicPr>
          <p:nvPr/>
        </p:nvPicPr>
        <p:blipFill>
          <a:blip r:embed="rId7"/>
          <a:stretch>
            <a:fillRect/>
          </a:stretch>
        </p:blipFill>
        <p:spPr>
          <a:xfrm>
            <a:off x="5857875" y="3238500"/>
            <a:ext cx="685800" cy="828675"/>
          </a:xfrm>
          <a:prstGeom prst="rect">
            <a:avLst/>
          </a:prstGeom>
        </p:spPr>
      </p:pic>
      <p:pic>
        <p:nvPicPr>
          <p:cNvPr id="13" name="图片 12"/>
          <p:cNvPicPr>
            <a:picLocks/>
          </p:cNvPicPr>
          <p:nvPr/>
        </p:nvPicPr>
        <p:blipFill>
          <a:blip r:embed="rId8"/>
          <a:stretch>
            <a:fillRect/>
          </a:stretch>
        </p:blipFill>
        <p:spPr>
          <a:xfrm>
            <a:off x="6457950" y="3257550"/>
            <a:ext cx="1409700" cy="828675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7219950" y="2314575"/>
            <a:ext cx="1400175" cy="476250"/>
          </a:xfrm>
          <a:prstGeom prst="rect">
            <a:avLst/>
          </a:prstGeom>
          <a:noFill/>
          <a:ln w="25400" cap="flat" cmpd="sng" algn="ctr">
            <a:solidFill>
              <a:srgbClr val="FFD732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pic>
        <p:nvPicPr>
          <p:cNvPr id="15" name="图片 14"/>
          <p:cNvPicPr>
            <a:picLocks/>
          </p:cNvPicPr>
          <p:nvPr/>
        </p:nvPicPr>
        <p:blipFill>
          <a:blip r:embed="rId9"/>
          <a:stretch>
            <a:fillRect/>
          </a:stretch>
        </p:blipFill>
        <p:spPr>
          <a:xfrm>
            <a:off x="6610350" y="2743200"/>
            <a:ext cx="1524000" cy="238125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7800975" y="2362200"/>
            <a:ext cx="4191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7" name="图片 16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7753350" y="2314575"/>
            <a:ext cx="361950" cy="502444"/>
          </a:xfrm>
          <a:prstGeom prst="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381000" y="381000"/>
            <a:ext cx="57150" cy="28575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19" name="文本框 18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实验探究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  <p:bldP spid="8" grpId="0"/>
      <p:bldP spid="12" grpId="0"/>
      <p:bldP spid="13" grpId="0"/>
      <p:bldP spid="14" grpId="0" animBg="1"/>
      <p:bldP spid="15" grpId="0"/>
      <p:bldP spid="16" grpId="0"/>
      <p:bldP spid="1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5410200"/>
          <a:chOff x="381000" y="266700"/>
          <a:chExt cx="9134475" cy="5410200"/>
        </a:xfrm>
      </p:grpSpPr>
      <p:sp>
        <p:nvSpPr>
          <p:cNvPr id="2" name="文本框 1"/>
          <p:cNvSpPr txBox="1"/>
          <p:nvPr/>
        </p:nvSpPr>
        <p:spPr>
          <a:xfrm>
            <a:off x="1933575" y="1590675"/>
            <a:ext cx="63912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5）按电路图连接实物图，使电压表测量     与     串联后两端的电压</a:t>
            </a: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U</a:t>
            </a: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；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81000" y="381000"/>
            <a:ext cx="57150" cy="28575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4" name="文本框 3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实验探究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00075" y="971550"/>
            <a:ext cx="85344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探究1：串联电路的电压规律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600075" y="1543050"/>
            <a:ext cx="85344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实验步骤：</a:t>
            </a:r>
          </a:p>
        </p:txBody>
      </p:sp>
      <p:pic>
        <p:nvPicPr>
          <p:cNvPr id="7" name="图片 6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247775" y="2495550"/>
            <a:ext cx="2915468" cy="2381250"/>
          </a:xfrm>
          <a:prstGeom prst="rect">
            <a:avLst/>
          </a:prstGeom>
        </p:spPr>
      </p:pic>
      <p:pic>
        <p:nvPicPr>
          <p:cNvPr id="8" name="图片 7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4724400" y="3314700"/>
            <a:ext cx="3676650" cy="2095500"/>
          </a:xfrm>
          <a:prstGeom prst="rect">
            <a:avLst/>
          </a:prstGeom>
        </p:spPr>
      </p:pic>
      <p:pic>
        <p:nvPicPr>
          <p:cNvPr id="9" name="图片 8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5553075" y="1971675"/>
            <a:ext cx="1714500" cy="1714500"/>
          </a:xfrm>
          <a:prstGeom prst="rect">
            <a:avLst/>
          </a:prstGeom>
        </p:spPr>
      </p:pic>
      <p:pic>
        <p:nvPicPr>
          <p:cNvPr id="10" name="图片 9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6448425" y="3267075"/>
            <a:ext cx="838200" cy="914400"/>
          </a:xfrm>
          <a:prstGeom prst="rect">
            <a:avLst/>
          </a:prstGeom>
        </p:spPr>
      </p:pic>
      <p:pic>
        <p:nvPicPr>
          <p:cNvPr id="11" name="图片 10"/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5657850" y="3171825"/>
            <a:ext cx="342900" cy="933450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6619875" y="1562100"/>
            <a:ext cx="3048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3" name="图片 12"/>
          <p:cNvPicPr>
            <a:picLocks/>
          </p:cNvPicPr>
          <p:nvPr/>
        </p:nvPicPr>
        <p:blipFill>
          <a:blip r:embed="rId7"/>
          <a:stretch>
            <a:fillRect/>
          </a:stretch>
        </p:blipFill>
        <p:spPr>
          <a:xfrm>
            <a:off x="6572250" y="1514475"/>
            <a:ext cx="333375" cy="502444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7210425" y="1581150"/>
            <a:ext cx="3619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5" name="图片 14"/>
          <p:cNvPicPr>
            <a:picLocks/>
          </p:cNvPicPr>
          <p:nvPr/>
        </p:nvPicPr>
        <p:blipFill>
          <a:blip r:embed="rId8"/>
          <a:stretch>
            <a:fillRect/>
          </a:stretch>
        </p:blipFill>
        <p:spPr>
          <a:xfrm>
            <a:off x="7162800" y="1533525"/>
            <a:ext cx="333375" cy="502444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7229475" y="2305050"/>
            <a:ext cx="1295400" cy="476250"/>
          </a:xfrm>
          <a:prstGeom prst="rect">
            <a:avLst/>
          </a:prstGeom>
          <a:noFill/>
          <a:ln w="25400" cap="flat" cmpd="sng" algn="ctr">
            <a:solidFill>
              <a:srgbClr val="FFD732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pic>
        <p:nvPicPr>
          <p:cNvPr id="17" name="图片 16"/>
          <p:cNvPicPr>
            <a:picLocks/>
          </p:cNvPicPr>
          <p:nvPr/>
        </p:nvPicPr>
        <p:blipFill>
          <a:blip r:embed="rId9"/>
          <a:stretch>
            <a:fillRect/>
          </a:stretch>
        </p:blipFill>
        <p:spPr>
          <a:xfrm>
            <a:off x="6715125" y="2733675"/>
            <a:ext cx="1200150" cy="238125"/>
          </a:xfrm>
          <a:prstGeom prst="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7734300" y="2352675"/>
            <a:ext cx="14001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U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  <p:bldP spid="11" grpId="0"/>
      <p:bldP spid="12" grpId="0"/>
      <p:bldP spid="13" grpId="0"/>
      <p:bldP spid="14" grpId="0"/>
      <p:bldP spid="15" grpId="0"/>
      <p:bldP spid="16" grpId="0" animBg="1"/>
      <p:bldP spid="17" grpId="0"/>
      <p:bldP spid="1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5095875"/>
          <a:chOff x="381000" y="266700"/>
          <a:chExt cx="9134475" cy="5095875"/>
        </a:xfrm>
      </p:grpSpPr>
      <p:sp>
        <p:nvSpPr>
          <p:cNvPr id="2" name="文本框 1"/>
          <p:cNvSpPr txBox="1"/>
          <p:nvPr/>
        </p:nvSpPr>
        <p:spPr>
          <a:xfrm>
            <a:off x="1914525" y="1581150"/>
            <a:ext cx="72199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6）按电路图连接实物图，使电压表测量电源两端的电压</a:t>
            </a: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U '</a:t>
            </a: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；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600075" y="971550"/>
            <a:ext cx="85344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探究1：串联电路的电压规律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00075" y="1543050"/>
            <a:ext cx="85344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实验步骤：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381000" y="381000"/>
            <a:ext cx="57150" cy="28575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6" name="文本框 5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实验探究</a:t>
            </a:r>
          </a:p>
        </p:txBody>
      </p:sp>
      <p:pic>
        <p:nvPicPr>
          <p:cNvPr id="7" name="图片 6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4010025" y="1419225"/>
            <a:ext cx="4171950" cy="2162175"/>
          </a:xfrm>
          <a:prstGeom prst="rect">
            <a:avLst/>
          </a:prstGeom>
        </p:spPr>
      </p:pic>
      <p:pic>
        <p:nvPicPr>
          <p:cNvPr id="8" name="图片 7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4743450" y="3333750"/>
            <a:ext cx="1714500" cy="1714500"/>
          </a:xfrm>
          <a:prstGeom prst="rect">
            <a:avLst/>
          </a:prstGeom>
        </p:spPr>
      </p:pic>
      <p:pic>
        <p:nvPicPr>
          <p:cNvPr id="9" name="图片 8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4600575" y="3009900"/>
            <a:ext cx="609600" cy="1676400"/>
          </a:xfrm>
          <a:prstGeom prst="rect">
            <a:avLst/>
          </a:prstGeom>
        </p:spPr>
      </p:pic>
      <p:pic>
        <p:nvPicPr>
          <p:cNvPr id="10" name="图片 9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5619750" y="3067050"/>
            <a:ext cx="390525" cy="2028825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6657975" y="3743325"/>
            <a:ext cx="1905000" cy="476250"/>
          </a:xfrm>
          <a:prstGeom prst="rect">
            <a:avLst/>
          </a:prstGeom>
          <a:noFill/>
          <a:ln w="25400" cap="flat" cmpd="sng" algn="ctr">
            <a:solidFill>
              <a:srgbClr val="FFD732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pic>
        <p:nvPicPr>
          <p:cNvPr id="12" name="图片 11"/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6086475" y="4181475"/>
            <a:ext cx="1381125" cy="238125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7439025" y="3800475"/>
            <a:ext cx="3714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U '</a:t>
            </a:r>
          </a:p>
        </p:txBody>
      </p:sp>
      <p:pic>
        <p:nvPicPr>
          <p:cNvPr id="14" name="图片 13"/>
          <p:cNvPicPr>
            <a:picLocks/>
          </p:cNvPicPr>
          <p:nvPr/>
        </p:nvPicPr>
        <p:blipFill>
          <a:blip r:embed="rId7"/>
          <a:stretch>
            <a:fillRect/>
          </a:stretch>
        </p:blipFill>
        <p:spPr>
          <a:xfrm>
            <a:off x="600075" y="2343150"/>
            <a:ext cx="3611300" cy="23812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10" grpId="0"/>
      <p:bldP spid="11" grpId="0" animBg="1"/>
      <p:bldP spid="12" grpId="0"/>
      <p:bldP spid="1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238125" y="209550"/>
          <a:ext cx="9134475" cy="4600575"/>
          <a:chOff x="238125" y="209550"/>
          <a:chExt cx="9134475" cy="4600575"/>
        </a:xfrm>
      </p:grpSpPr>
      <p:sp>
        <p:nvSpPr>
          <p:cNvPr id="2" name="文本框 1"/>
          <p:cNvSpPr txBox="1"/>
          <p:nvPr/>
        </p:nvSpPr>
        <p:spPr>
          <a:xfrm>
            <a:off x="1885950" y="1552575"/>
            <a:ext cx="72485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7）更换灯泡，重复上述步骤；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600075" y="971550"/>
            <a:ext cx="85344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探究1：串联电路的电压规律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00075" y="1552575"/>
            <a:ext cx="85344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实验步骤：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381000" y="381000"/>
            <a:ext cx="57150" cy="28575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6" name="文本框 5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实验探究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1905000" y="1962150"/>
            <a:ext cx="72294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8）总结总电压和分电压关系。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600075" y="4581525"/>
            <a:ext cx="85344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分析数据得出结论：</a:t>
            </a:r>
          </a:p>
        </p:txBody>
      </p:sp>
      <p:pic>
        <p:nvPicPr>
          <p:cNvPr id="9" name="图片 8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5962650" y="209550"/>
            <a:ext cx="2371725" cy="1943100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4000500" y="2381250"/>
            <a:ext cx="51339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graphicFrame>
        <p:nvGraphicFramePr>
          <p:cNvPr id="11" name="表格 10"/>
          <p:cNvGraphicFramePr>
            <a:graphicFrameLocks noGrp="1"/>
          </p:cNvGraphicFramePr>
          <p:nvPr/>
        </p:nvGraphicFramePr>
        <p:xfrm>
          <a:off x="238125" y="2324100"/>
          <a:ext cx="8572500" cy="2276475"/>
        </p:xfrm>
        <a:graphic>
          <a:graphicData uri="http://schemas.openxmlformats.org/drawingml/2006/table">
            <a:tbl>
              <a:tblPr firstRow="1" bandRow="1"/>
              <a:tblGrid>
                <a:gridCol w="2143125"/>
                <a:gridCol w="2143125"/>
                <a:gridCol w="2143125"/>
                <a:gridCol w="2143125"/>
              </a:tblGrid>
              <a:tr h="758825"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758825"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758825"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2" name="文本框 11"/>
          <p:cNvSpPr txBox="1"/>
          <p:nvPr/>
        </p:nvSpPr>
        <p:spPr>
          <a:xfrm>
            <a:off x="485775" y="2352675"/>
            <a:ext cx="16859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3" name="图片 12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438150" y="2305050"/>
            <a:ext cx="1652588" cy="504825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904875" y="2657475"/>
            <a:ext cx="7524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5" name="图片 14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857250" y="2609850"/>
            <a:ext cx="666750" cy="504825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2714625" y="2352675"/>
            <a:ext cx="16764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7" name="图片 16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2667000" y="2305050"/>
            <a:ext cx="1652588" cy="504825"/>
          </a:xfrm>
          <a:prstGeom prst="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3190875" y="2657475"/>
            <a:ext cx="6667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9" name="图片 18"/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3143250" y="2609850"/>
            <a:ext cx="666750" cy="504825"/>
          </a:xfrm>
          <a:prstGeom prst="rect">
            <a:avLst/>
          </a:prstGeom>
        </p:spPr>
      </p:pic>
      <p:sp>
        <p:nvSpPr>
          <p:cNvPr id="20" name="文本框 19"/>
          <p:cNvSpPr txBox="1"/>
          <p:nvPr/>
        </p:nvSpPr>
        <p:spPr>
          <a:xfrm>
            <a:off x="4667250" y="2352675"/>
            <a:ext cx="19145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21" name="图片 20"/>
          <p:cNvPicPr>
            <a:picLocks/>
          </p:cNvPicPr>
          <p:nvPr/>
        </p:nvPicPr>
        <p:blipFill>
          <a:blip r:embed="rId7"/>
          <a:stretch>
            <a:fillRect/>
          </a:stretch>
        </p:blipFill>
        <p:spPr>
          <a:xfrm>
            <a:off x="4619625" y="2305050"/>
            <a:ext cx="1852613" cy="504825"/>
          </a:xfrm>
          <a:prstGeom prst="rect">
            <a:avLst/>
          </a:prstGeom>
        </p:spPr>
      </p:pic>
      <p:sp>
        <p:nvSpPr>
          <p:cNvPr id="22" name="文本框 21"/>
          <p:cNvSpPr txBox="1"/>
          <p:nvPr/>
        </p:nvSpPr>
        <p:spPr>
          <a:xfrm>
            <a:off x="4876800" y="2657475"/>
            <a:ext cx="13811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23" name="图片 22"/>
          <p:cNvPicPr>
            <a:picLocks/>
          </p:cNvPicPr>
          <p:nvPr/>
        </p:nvPicPr>
        <p:blipFill>
          <a:blip r:embed="rId8"/>
          <a:stretch>
            <a:fillRect/>
          </a:stretch>
        </p:blipFill>
        <p:spPr>
          <a:xfrm>
            <a:off x="4829175" y="2609850"/>
            <a:ext cx="1338263" cy="504825"/>
          </a:xfrm>
          <a:prstGeom prst="rect">
            <a:avLst/>
          </a:prstGeom>
        </p:spPr>
      </p:pic>
      <p:sp>
        <p:nvSpPr>
          <p:cNvPr id="24" name="文本框 23"/>
          <p:cNvSpPr txBox="1"/>
          <p:nvPr/>
        </p:nvSpPr>
        <p:spPr>
          <a:xfrm>
            <a:off x="6791325" y="2352675"/>
            <a:ext cx="19431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25" name="图片 24"/>
          <p:cNvPicPr>
            <a:picLocks/>
          </p:cNvPicPr>
          <p:nvPr/>
        </p:nvPicPr>
        <p:blipFill>
          <a:blip r:embed="rId9"/>
          <a:stretch>
            <a:fillRect/>
          </a:stretch>
        </p:blipFill>
        <p:spPr>
          <a:xfrm>
            <a:off x="6743700" y="2305050"/>
            <a:ext cx="1931194" cy="504825"/>
          </a:xfrm>
          <a:prstGeom prst="rect">
            <a:avLst/>
          </a:prstGeom>
        </p:spPr>
      </p:pic>
      <p:sp>
        <p:nvSpPr>
          <p:cNvPr id="26" name="文本框 25"/>
          <p:cNvSpPr txBox="1"/>
          <p:nvPr/>
        </p:nvSpPr>
        <p:spPr>
          <a:xfrm>
            <a:off x="7419975" y="2657475"/>
            <a:ext cx="6477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27" name="图片 26"/>
          <p:cNvPicPr>
            <a:picLocks/>
          </p:cNvPicPr>
          <p:nvPr/>
        </p:nvPicPr>
        <p:blipFill>
          <a:blip r:embed="rId10"/>
          <a:stretch>
            <a:fillRect/>
          </a:stretch>
        </p:blipFill>
        <p:spPr>
          <a:xfrm>
            <a:off x="7372350" y="2609850"/>
            <a:ext cx="652463" cy="5048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8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4876800"/>
          <a:chOff x="381000" y="266700"/>
          <a:chExt cx="9134475" cy="4876800"/>
        </a:xfrm>
      </p:grpSpPr>
      <p:sp>
        <p:nvSpPr>
          <p:cNvPr id="2" name="文本框 1"/>
          <p:cNvSpPr txBox="1"/>
          <p:nvPr/>
        </p:nvSpPr>
        <p:spPr>
          <a:xfrm>
            <a:off x="381000" y="381000"/>
            <a:ext cx="57150" cy="28575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实验探究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28650" y="104775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探究1：串联电路的电压规律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28650" y="165735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结论：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600200" y="1657350"/>
            <a:ext cx="75342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串联电路总电压等于各部分两端电压之和。</a:t>
            </a:r>
          </a:p>
        </p:txBody>
      </p:sp>
      <p:pic>
        <p:nvPicPr>
          <p:cNvPr id="7" name="图片 6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2276475"/>
            <a:ext cx="2395257" cy="2600325"/>
          </a:xfrm>
          <a:prstGeom prst="rect">
            <a:avLst/>
          </a:prstGeom>
        </p:spPr>
      </p:pic>
      <p:pic>
        <p:nvPicPr>
          <p:cNvPr id="8" name="图片 7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695450" y="3581400"/>
            <a:ext cx="361950" cy="133350"/>
          </a:xfrm>
          <a:prstGeom prst="rect">
            <a:avLst/>
          </a:prstGeom>
        </p:spPr>
      </p:pic>
      <p:pic>
        <p:nvPicPr>
          <p:cNvPr id="9" name="图片 8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2438400" y="3567113"/>
            <a:ext cx="400050" cy="152400"/>
          </a:xfrm>
          <a:prstGeom prst="rect">
            <a:avLst/>
          </a:prstGeom>
        </p:spPr>
      </p:pic>
      <p:pic>
        <p:nvPicPr>
          <p:cNvPr id="10" name="图片 9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886075" y="3562350"/>
            <a:ext cx="361950" cy="171450"/>
          </a:xfrm>
          <a:prstGeom prst="rect">
            <a:avLst/>
          </a:prstGeom>
        </p:spPr>
      </p:pic>
      <p:cxnSp>
        <p:nvCxnSpPr>
          <p:cNvPr id="11" name="直接连接符 10"/>
          <p:cNvCxnSpPr/>
          <p:nvPr/>
        </p:nvCxnSpPr>
        <p:spPr>
          <a:xfrm rot="5400000">
            <a:off x="2705100" y="3657600"/>
            <a:ext cx="390525" cy="0"/>
          </a:xfrm>
          <a:prstGeom prst="line">
            <a:avLst/>
          </a:prstGeom>
          <a:ln w="50800" cap="flat" cmpd="sng" algn="ctr">
            <a:solidFill>
              <a:srgbClr val="FFD732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2" name="图片 11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685925" y="4038600"/>
            <a:ext cx="942975" cy="200025"/>
          </a:xfrm>
          <a:prstGeom prst="rect">
            <a:avLst/>
          </a:prstGeom>
        </p:spPr>
      </p:pic>
      <p:pic>
        <p:nvPicPr>
          <p:cNvPr id="13" name="图片 12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3067050" y="4029075"/>
            <a:ext cx="1000125" cy="200025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2105025" y="3476625"/>
            <a:ext cx="4191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5" name="图片 14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2057400" y="3429000"/>
            <a:ext cx="361950" cy="502444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3333750" y="3476625"/>
            <a:ext cx="4191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7" name="图片 16"/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3286125" y="3429000"/>
            <a:ext cx="361950" cy="502444"/>
          </a:xfrm>
          <a:prstGeom prst="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2743200" y="3943350"/>
            <a:ext cx="63912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U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5495925" y="3590925"/>
            <a:ext cx="13620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20" name="图片 19"/>
          <p:cNvPicPr>
            <a:picLocks/>
          </p:cNvPicPr>
          <p:nvPr/>
        </p:nvPicPr>
        <p:blipFill>
          <a:blip r:embed="rId7"/>
          <a:stretch>
            <a:fillRect/>
          </a:stretch>
        </p:blipFill>
        <p:spPr>
          <a:xfrm>
            <a:off x="5448300" y="3543300"/>
            <a:ext cx="1266825" cy="504825"/>
          </a:xfrm>
          <a:prstGeom prst="rect">
            <a:avLst/>
          </a:prstGeom>
        </p:spPr>
      </p:pic>
      <p:pic>
        <p:nvPicPr>
          <p:cNvPr id="21" name="图片 20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3648075" y="3571875"/>
            <a:ext cx="400050" cy="152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0" grpId="0"/>
      <p:bldP spid="11" grpId="0" animBg="1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285750" y="285750"/>
          <a:ext cx="9134475" cy="5153025"/>
          <a:chOff x="285750" y="285750"/>
          <a:chExt cx="9134475" cy="5153025"/>
        </a:xfrm>
      </p:grpSpPr>
      <p:sp>
        <p:nvSpPr>
          <p:cNvPr id="2" name="文本框 1"/>
          <p:cNvSpPr txBox="1"/>
          <p:nvPr/>
        </p:nvSpPr>
        <p:spPr>
          <a:xfrm>
            <a:off x="619125" y="800100"/>
            <a:ext cx="77914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如图所示，在“探究串联电路中电压的规律”时，小雨同学用电压表测出       =3V，        =3V，        =6V，在表格中记录数据后，下一步应该做的是（      ）
A．整理器材，分析数据，得出结论
B．对换     和     的位置，再测出一组电压值
C．改变电源电压，再测出几组电压值
D．换用不同规格的小灯泡，再测出几组电压值</a:t>
            </a:r>
          </a:p>
        </p:txBody>
      </p:sp>
      <p:pic>
        <p:nvPicPr>
          <p:cNvPr id="3" name="图片 2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5934075" y="3629025"/>
            <a:ext cx="2476500" cy="152400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1181100" y="1200150"/>
            <a:ext cx="38100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5" name="图片 4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133475" y="1152525"/>
            <a:ext cx="466725" cy="502444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2466975" y="1200150"/>
            <a:ext cx="38100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7" name="图片 6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2419350" y="1152525"/>
            <a:ext cx="447675" cy="502444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3762375" y="1219200"/>
            <a:ext cx="38100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9" name="图片 8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3714750" y="1171575"/>
            <a:ext cx="466725" cy="502444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1638300" y="2371725"/>
            <a:ext cx="38100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1" name="图片 10"/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1590675" y="2324100"/>
            <a:ext cx="333375" cy="502444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2209800" y="2381250"/>
            <a:ext cx="38100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3" name="图片 12"/>
          <p:cNvPicPr>
            <a:picLocks/>
          </p:cNvPicPr>
          <p:nvPr/>
        </p:nvPicPr>
        <p:blipFill>
          <a:blip r:embed="rId7"/>
          <a:stretch>
            <a:fillRect/>
          </a:stretch>
        </p:blipFill>
        <p:spPr>
          <a:xfrm>
            <a:off x="2162175" y="2333625"/>
            <a:ext cx="333375" cy="502444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2571750" y="1619250"/>
            <a:ext cx="65627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D</a:t>
            </a:r>
          </a:p>
        </p:txBody>
      </p:sp>
      <p:pic>
        <p:nvPicPr>
          <p:cNvPr id="15" name="图片 14"/>
          <p:cNvPicPr>
            <a:picLocks/>
          </p:cNvPicPr>
          <p:nvPr/>
        </p:nvPicPr>
        <p:blipFill>
          <a:blip r:embed="rId8"/>
          <a:stretch>
            <a:fillRect/>
          </a:stretch>
        </p:blipFill>
        <p:spPr>
          <a:xfrm>
            <a:off x="285750" y="285750"/>
            <a:ext cx="419100" cy="4191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285750" y="285750"/>
          <a:ext cx="9134475" cy="4629150"/>
          <a:chOff x="285750" y="285750"/>
          <a:chExt cx="9134475" cy="4629150"/>
        </a:xfrm>
      </p:grpSpPr>
      <p:sp>
        <p:nvSpPr>
          <p:cNvPr id="2" name="文本框 1"/>
          <p:cNvSpPr txBox="1"/>
          <p:nvPr/>
        </p:nvSpPr>
        <p:spPr>
          <a:xfrm>
            <a:off x="628650" y="1104900"/>
            <a:ext cx="79629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在探究串联电路电压关系实验中，物理实验小组按如图所示的电路测得V的示数是3.8V，    的示数是2.3V，     的示数应为（     ）
 A．1.5V       B．3.8V         C．2.3V        D．6.1V</a:t>
            </a:r>
          </a:p>
        </p:txBody>
      </p:sp>
      <p:pic>
        <p:nvPicPr>
          <p:cNvPr id="3" name="图片 2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5686425" y="2628900"/>
            <a:ext cx="2857500" cy="200025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文本框 3"/>
          <p:cNvSpPr txBox="1"/>
          <p:nvPr/>
        </p:nvSpPr>
        <p:spPr>
          <a:xfrm>
            <a:off x="3171825" y="1504950"/>
            <a:ext cx="38100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5" name="图片 4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3124200" y="1457325"/>
            <a:ext cx="371475" cy="502444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5324475" y="1504950"/>
            <a:ext cx="38100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7" name="图片 6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5276850" y="1457325"/>
            <a:ext cx="371475" cy="502444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372350" y="1514475"/>
            <a:ext cx="17621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A</a:t>
            </a:r>
          </a:p>
        </p:txBody>
      </p:sp>
      <p:pic>
        <p:nvPicPr>
          <p:cNvPr id="9" name="图片 8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285750" y="285750"/>
            <a:ext cx="419100" cy="4191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4324350"/>
          <a:chOff x="381000" y="266700"/>
          <a:chExt cx="9134475" cy="4324350"/>
        </a:xfrm>
      </p:grpSpPr>
      <p:sp>
        <p:nvSpPr>
          <p:cNvPr id="2" name="文本框 1"/>
          <p:cNvSpPr txBox="1"/>
          <p:nvPr/>
        </p:nvSpPr>
        <p:spPr>
          <a:xfrm>
            <a:off x="1162050" y="981075"/>
            <a:ext cx="69437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把几节电池串联起来组成电池组，用电压表分别测量每节电池两端的电压，然后测量这个电池组两端的电压。它们之间有什么关系？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81000" y="381000"/>
            <a:ext cx="57150" cy="28575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4" name="文本框 3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想想做做</a:t>
            </a:r>
          </a:p>
        </p:txBody>
      </p:sp>
      <p:pic>
        <p:nvPicPr>
          <p:cNvPr id="5" name="图片 4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428875" y="2400300"/>
            <a:ext cx="4524375" cy="104775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6" name="文本框 5"/>
          <p:cNvSpPr txBox="1"/>
          <p:nvPr/>
        </p:nvSpPr>
        <p:spPr>
          <a:xfrm>
            <a:off x="1162050" y="3762375"/>
            <a:ext cx="79724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电池串联的电压规律：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1638300" y="4324350"/>
            <a:ext cx="74961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实验结果表明：</a:t>
            </a: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电池组两端的电压等于每节电池电压之和。</a:t>
            </a:r>
            <a:r>
              <a:t/>
            </a:r>
            <a:br/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285750" y="285750"/>
          <a:ext cx="9134475" cy="819150"/>
          <a:chOff x="285750" y="285750"/>
          <a:chExt cx="9134475" cy="819150"/>
        </a:xfrm>
      </p:grpSpPr>
      <p:sp>
        <p:nvSpPr>
          <p:cNvPr id="2" name="文本框 1"/>
          <p:cNvSpPr txBox="1"/>
          <p:nvPr/>
        </p:nvSpPr>
        <p:spPr>
          <a:xfrm>
            <a:off x="695325" y="819150"/>
            <a:ext cx="73818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现有4节干电池，有关这些电池的说法中，正确的是（     ）</a:t>
            </a:r>
            <a:r>
              <a:t/>
            </a:r>
            <a:br/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A、每一节干电池的电压都与电池组总电压相同</a:t>
            </a:r>
            <a:r>
              <a:t/>
            </a:r>
            <a:br/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B、四节干电池都串联时，总电压跟任何一节电池电压一样大</a:t>
            </a:r>
            <a:r>
              <a:t/>
            </a:r>
            <a:br/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C、四节干电池并联时，总电压等于四节电池的和</a:t>
            </a:r>
            <a:r>
              <a:t/>
            </a:r>
            <a:br/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D、这四节干电池可组成6V的电源</a:t>
            </a:r>
          </a:p>
        </p:txBody>
      </p:sp>
      <p:pic>
        <p:nvPicPr>
          <p:cNvPr id="3" name="图片 2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85750"/>
            <a:ext cx="419100" cy="41910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6953250" y="819150"/>
            <a:ext cx="21812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2200275" y="1314450"/>
          <a:ext cx="9134475" cy="3771900"/>
          <a:chOff x="2200275" y="1314450"/>
          <a:chExt cx="9134475" cy="3771900"/>
        </a:xfrm>
      </p:grpSpPr>
      <p:sp>
        <p:nvSpPr>
          <p:cNvPr id="2" name="文本框 1"/>
          <p:cNvSpPr txBox="1"/>
          <p:nvPr/>
        </p:nvSpPr>
        <p:spPr>
          <a:xfrm>
            <a:off x="2800350" y="1319213"/>
            <a:ext cx="63341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并联电路中电压的关系是怎样的？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2800350" y="2290763"/>
            <a:ext cx="63341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与并联电路中的电流关系一样吗？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2800350" y="3357563"/>
            <a:ext cx="63341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与串联电路中的电压关系一样吗？</a:t>
            </a:r>
          </a:p>
        </p:txBody>
      </p:sp>
      <p:pic>
        <p:nvPicPr>
          <p:cNvPr id="5" name="图片 4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00275" y="2290763"/>
            <a:ext cx="419100" cy="419100"/>
          </a:xfrm>
          <a:prstGeom prst="rect">
            <a:avLst/>
          </a:prstGeom>
        </p:spPr>
      </p:pic>
      <p:pic>
        <p:nvPicPr>
          <p:cNvPr id="6" name="图片 5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00275" y="1314450"/>
            <a:ext cx="419100" cy="419100"/>
          </a:xfrm>
          <a:prstGeom prst="rect">
            <a:avLst/>
          </a:prstGeom>
        </p:spPr>
      </p:pic>
      <p:pic>
        <p:nvPicPr>
          <p:cNvPr id="7" name="图片 6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00275" y="3352800"/>
            <a:ext cx="419100" cy="4191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4448175"/>
          <a:chOff x="381000" y="266700"/>
          <a:chExt cx="9134475" cy="4448175"/>
        </a:xfrm>
      </p:grpSpPr>
      <p:sp>
        <p:nvSpPr>
          <p:cNvPr id="2" name="文本框 1"/>
          <p:cNvSpPr txBox="1"/>
          <p:nvPr/>
        </p:nvSpPr>
        <p:spPr>
          <a:xfrm>
            <a:off x="381000" y="381000"/>
            <a:ext cx="57150" cy="28575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复习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952500" y="990600"/>
            <a:ext cx="81819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电压表的使用规则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952500" y="1609725"/>
            <a:ext cx="81819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1、使用前，电压表应先调零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5210175" y="2800350"/>
            <a:ext cx="39243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调零螺母</a:t>
            </a:r>
          </a:p>
        </p:txBody>
      </p:sp>
      <p:pic>
        <p:nvPicPr>
          <p:cNvPr id="7" name="图片 6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3314700" y="2314575"/>
            <a:ext cx="1714500" cy="2133600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5029200" y="2800350"/>
            <a:ext cx="1533525" cy="476250"/>
          </a:xfrm>
          <a:prstGeom prst="rect">
            <a:avLst/>
          </a:prstGeom>
          <a:noFill/>
          <a:ln w="25400" cap="flat" cmpd="sng" algn="ctr">
            <a:solidFill>
              <a:srgbClr val="FFD732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pic>
        <p:nvPicPr>
          <p:cNvPr id="9" name="图片 8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4200525" y="3219450"/>
            <a:ext cx="2009775" cy="2857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 animBg="1"/>
      <p:bldP spid="9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76225"/>
          <a:ext cx="9134475" cy="4438650"/>
          <a:chOff x="381000" y="276225"/>
          <a:chExt cx="9134475" cy="4438650"/>
        </a:xfrm>
      </p:grpSpPr>
      <p:sp>
        <p:nvSpPr>
          <p:cNvPr id="2" name="文本框 1"/>
          <p:cNvSpPr txBox="1"/>
          <p:nvPr/>
        </p:nvSpPr>
        <p:spPr>
          <a:xfrm>
            <a:off x="628650" y="1057275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探究2：并联电路的电压规律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81000" y="381000"/>
            <a:ext cx="57150" cy="28575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4" name="文本框 3"/>
          <p:cNvSpPr txBox="1"/>
          <p:nvPr/>
        </p:nvSpPr>
        <p:spPr>
          <a:xfrm>
            <a:off x="628650" y="276225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实验探究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28650" y="16383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提出问题：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171575" y="2790825"/>
            <a:ext cx="31908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并联电路中各支路两端电压与总电压有什么关系？</a:t>
            </a:r>
          </a:p>
        </p:txBody>
      </p:sp>
      <p:pic>
        <p:nvPicPr>
          <p:cNvPr id="7" name="图片 6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5076825" y="1771650"/>
            <a:ext cx="2986098" cy="2667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-66675"/>
          <a:ext cx="9134475" cy="5019675"/>
          <a:chOff x="381000" y="-66675"/>
          <a:chExt cx="9134475" cy="5019675"/>
        </a:xfrm>
      </p:grpSpPr>
      <p:sp>
        <p:nvSpPr>
          <p:cNvPr id="2" name="文本框 1"/>
          <p:cNvSpPr txBox="1"/>
          <p:nvPr/>
        </p:nvSpPr>
        <p:spPr>
          <a:xfrm>
            <a:off x="657225" y="933450"/>
            <a:ext cx="84772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探究2：并联电路的电压规律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657225" y="1371600"/>
            <a:ext cx="84772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假想与猜测：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238250" y="1866900"/>
            <a:ext cx="78962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     、   和U之间有什么关系？</a:t>
            </a:r>
          </a:p>
        </p:txBody>
      </p:sp>
      <p:pic>
        <p:nvPicPr>
          <p:cNvPr id="5" name="图片 4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5514975" y="-66675"/>
            <a:ext cx="2343150" cy="3314700"/>
          </a:xfrm>
          <a:prstGeom prst="rect">
            <a:avLst/>
          </a:prstGeom>
        </p:spPr>
      </p:pic>
      <p:pic>
        <p:nvPicPr>
          <p:cNvPr id="6" name="图片 5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352550" y="2114550"/>
            <a:ext cx="2686050" cy="215265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1209675" y="1857375"/>
            <a:ext cx="3333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8" name="图片 7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1162050" y="1809750"/>
            <a:ext cx="361950" cy="502444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1695450" y="1857375"/>
            <a:ext cx="4095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0" name="图片 9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1647825" y="1809750"/>
            <a:ext cx="361950" cy="502444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381000" y="381000"/>
            <a:ext cx="57150" cy="28575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12" name="文本框 11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实验探究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5219700" y="2628900"/>
            <a:ext cx="30765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水可以从ABD、ACD两个水管中通过，起点A和终点D相同。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1847850" y="4514850"/>
            <a:ext cx="38100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5" name="图片 14"/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1800225" y="4467225"/>
            <a:ext cx="1388269" cy="504825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6057900" y="4562475"/>
            <a:ext cx="13335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7" name="图片 16"/>
          <p:cNvPicPr>
            <a:picLocks/>
          </p:cNvPicPr>
          <p:nvPr/>
        </p:nvPicPr>
        <p:blipFill>
          <a:blip r:embed="rId7"/>
          <a:stretch>
            <a:fillRect/>
          </a:stretch>
        </p:blipFill>
        <p:spPr>
          <a:xfrm>
            <a:off x="6010275" y="4514850"/>
            <a:ext cx="1352550" cy="504825"/>
          </a:xfrm>
          <a:prstGeom prst="rect">
            <a:avLst/>
          </a:prstGeom>
        </p:spPr>
      </p:pic>
      <p:pic>
        <p:nvPicPr>
          <p:cNvPr id="18" name="图片 17"/>
          <p:cNvPicPr>
            <a:picLocks/>
          </p:cNvPicPr>
          <p:nvPr/>
        </p:nvPicPr>
        <p:blipFill>
          <a:blip r:embed="rId8"/>
          <a:stretch>
            <a:fillRect/>
          </a:stretch>
        </p:blipFill>
        <p:spPr>
          <a:xfrm>
            <a:off x="6486525" y="3762375"/>
            <a:ext cx="390525" cy="7715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4924425"/>
          <a:chOff x="381000" y="266700"/>
          <a:chExt cx="9134475" cy="4924425"/>
        </a:xfrm>
      </p:grpSpPr>
      <p:sp>
        <p:nvSpPr>
          <p:cNvPr id="2" name="文本框 1"/>
          <p:cNvSpPr txBox="1"/>
          <p:nvPr/>
        </p:nvSpPr>
        <p:spPr>
          <a:xfrm>
            <a:off x="628650" y="13716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设计实验：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628650" y="93345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探究2：并联电路的电压规律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381000" y="381000"/>
            <a:ext cx="57150" cy="28575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5" name="文本框 4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实验探究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228725" y="2057400"/>
            <a:ext cx="79057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实验器材：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2581275" y="2057400"/>
            <a:ext cx="55911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干电池、开关、三个规格不同的灯泡、电压表、导线若干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1228725" y="3086100"/>
            <a:ext cx="79057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电路图：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2581275" y="3133725"/>
            <a:ext cx="19621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设计实验电路并画出电路图。</a:t>
            </a:r>
          </a:p>
        </p:txBody>
      </p:sp>
      <p:pic>
        <p:nvPicPr>
          <p:cNvPr id="10" name="图片 9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4895850" y="2543175"/>
            <a:ext cx="2986098" cy="23812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8" grpId="0"/>
      <p:bldP spid="9" grpId="0"/>
      <p:bldP spid="10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171450"/>
          <a:ext cx="9134475" cy="4371975"/>
          <a:chOff x="381000" y="171450"/>
          <a:chExt cx="9134475" cy="4371975"/>
        </a:xfrm>
      </p:grpSpPr>
      <p:sp>
        <p:nvSpPr>
          <p:cNvPr id="2" name="文本框 1"/>
          <p:cNvSpPr txBox="1"/>
          <p:nvPr/>
        </p:nvSpPr>
        <p:spPr>
          <a:xfrm>
            <a:off x="619125" y="914400"/>
            <a:ext cx="85153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探究2：并联电路的电压规律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81000" y="381000"/>
            <a:ext cx="57150" cy="28575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4" name="文本框 3"/>
          <p:cNvSpPr txBox="1"/>
          <p:nvPr/>
        </p:nvSpPr>
        <p:spPr>
          <a:xfrm>
            <a:off x="619125" y="266700"/>
            <a:ext cx="85153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实验探究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19125" y="1409700"/>
            <a:ext cx="85153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实验步骤：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152525" y="1914525"/>
            <a:ext cx="79819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1）调节电压表指针</a:t>
            </a: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指零</a:t>
            </a: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，检查器材；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1152525" y="2457450"/>
            <a:ext cx="79819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2）</a:t>
            </a: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断开开关</a:t>
            </a: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，按照电路图连接电路，检查电路；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1152525" y="2952750"/>
            <a:ext cx="70485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3）用电压表测量灯     两端的电压，记为     ；用电压表测量灯     两端的电压，记为     ，测量总电压为</a:t>
            </a:r>
            <a:r>
              <a:rPr lang="en-US" sz="2100" u="none" spc="0">
                <a:solidFill>
                  <a:srgbClr val="F65E5E">
                    <a:alpha val="100000"/>
                  </a:srgbClr>
                </a:solidFill>
                <a:latin typeface="微软雅黑"/>
              </a:rPr>
              <a:t>U</a:t>
            </a: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，记入表格；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1152525" y="3857625"/>
            <a:ext cx="79819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4）更换灯泡，重复步骤3；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1152525" y="4371975"/>
            <a:ext cx="79819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5）总结总电压和分电压关系。</a:t>
            </a:r>
          </a:p>
        </p:txBody>
      </p:sp>
      <p:pic>
        <p:nvPicPr>
          <p:cNvPr id="11" name="图片 10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6162675" y="171450"/>
            <a:ext cx="2486025" cy="1990725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3448050" y="2943225"/>
            <a:ext cx="2952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3" name="图片 12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3400425" y="2895600"/>
            <a:ext cx="333375" cy="502444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5886450" y="2943225"/>
            <a:ext cx="3810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5" name="图片 14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5838825" y="2895600"/>
            <a:ext cx="361950" cy="502444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1447800" y="3333750"/>
            <a:ext cx="2952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7" name="图片 16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1400175" y="3286125"/>
            <a:ext cx="333375" cy="502444"/>
          </a:xfrm>
          <a:prstGeom prst="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3876675" y="3343275"/>
            <a:ext cx="3810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9" name="图片 18"/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3829050" y="3295650"/>
            <a:ext cx="361950" cy="5024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152400"/>
          <a:ext cx="9134475" cy="4705350"/>
          <a:chOff x="381000" y="152400"/>
          <a:chExt cx="9134475" cy="4705350"/>
        </a:xfrm>
      </p:grpSpPr>
      <p:sp>
        <p:nvSpPr>
          <p:cNvPr id="2" name="文本框 1"/>
          <p:cNvSpPr txBox="1"/>
          <p:nvPr/>
        </p:nvSpPr>
        <p:spPr>
          <a:xfrm>
            <a:off x="628650" y="196215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分析数据：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628650" y="1152525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探究2：并联电路的电压规律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381000" y="381000"/>
            <a:ext cx="57150" cy="28575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5" name="文本框 4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实验探究</a:t>
            </a:r>
          </a:p>
        </p:txBody>
      </p:sp>
      <p:pic>
        <p:nvPicPr>
          <p:cNvPr id="6" name="图片 5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5495925" y="152400"/>
            <a:ext cx="2986098" cy="238125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1524000" y="2952750"/>
            <a:ext cx="25527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两端的电压     / V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6276975" y="2952750"/>
            <a:ext cx="28575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电源两端的电压</a:t>
            </a: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U</a:t>
            </a: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/ V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1228725" y="2943225"/>
            <a:ext cx="2952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0" name="图片 9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181100" y="2895600"/>
            <a:ext cx="333375" cy="502444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2819400" y="2943225"/>
            <a:ext cx="3810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2" name="图片 11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2771775" y="2895600"/>
            <a:ext cx="361950" cy="502444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4048125" y="2971800"/>
            <a:ext cx="50863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 两端的电压     / V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3810000" y="2962275"/>
            <a:ext cx="2952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5" name="图片 14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3762375" y="2914650"/>
            <a:ext cx="333375" cy="502444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5391150" y="2962275"/>
            <a:ext cx="3810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7" name="图片 16"/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5343525" y="2914650"/>
            <a:ext cx="361950" cy="502444"/>
          </a:xfrm>
          <a:prstGeom prst="rect">
            <a:avLst/>
          </a:prstGeom>
        </p:spPr>
      </p:pic>
      <p:graphicFrame>
        <p:nvGraphicFramePr>
          <p:cNvPr id="18" name="表格 17"/>
          <p:cNvGraphicFramePr>
            <a:graphicFrameLocks noGrp="1"/>
          </p:cNvGraphicFramePr>
          <p:nvPr/>
        </p:nvGraphicFramePr>
        <p:xfrm>
          <a:off x="1076325" y="2800350"/>
          <a:ext cx="7677150" cy="1905000"/>
        </p:xfrm>
        <a:graphic>
          <a:graphicData uri="http://schemas.openxmlformats.org/drawingml/2006/table">
            <a:tbl>
              <a:tblPr firstRow="1" bandRow="1"/>
              <a:tblGrid>
                <a:gridCol w="2559050"/>
                <a:gridCol w="2559050"/>
                <a:gridCol w="2559050"/>
              </a:tblGrid>
              <a:tr h="635000"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635000"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635000"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5133975"/>
          <a:chOff x="381000" y="266700"/>
          <a:chExt cx="9134475" cy="5133975"/>
        </a:xfrm>
      </p:grpSpPr>
      <p:sp>
        <p:nvSpPr>
          <p:cNvPr id="2" name="文本框 1"/>
          <p:cNvSpPr txBox="1"/>
          <p:nvPr/>
        </p:nvSpPr>
        <p:spPr>
          <a:xfrm>
            <a:off x="676275" y="1314450"/>
            <a:ext cx="84582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实验步骤：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657225" y="838200"/>
            <a:ext cx="84772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探究2：并联电路的电压规律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381000" y="381000"/>
            <a:ext cx="57150" cy="28575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5" name="文本框 4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实验探究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152525" y="1914525"/>
            <a:ext cx="79819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1）调节电压表指针</a:t>
            </a: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指零</a:t>
            </a: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，检查器材；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1190625" y="2552700"/>
            <a:ext cx="79438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2）</a:t>
            </a: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断开开关</a:t>
            </a: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，按照电路图连接电路，检查电路；</a:t>
            </a:r>
          </a:p>
        </p:txBody>
      </p:sp>
      <p:pic>
        <p:nvPicPr>
          <p:cNvPr id="8" name="图片 7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209675" y="2962275"/>
            <a:ext cx="2628900" cy="2095500"/>
          </a:xfrm>
          <a:prstGeom prst="rect">
            <a:avLst/>
          </a:prstGeom>
        </p:spPr>
      </p:pic>
      <p:pic>
        <p:nvPicPr>
          <p:cNvPr id="9" name="图片 8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5905500" y="3609975"/>
            <a:ext cx="171450" cy="571500"/>
          </a:xfrm>
          <a:prstGeom prst="rect">
            <a:avLst/>
          </a:prstGeom>
        </p:spPr>
      </p:pic>
      <p:pic>
        <p:nvPicPr>
          <p:cNvPr id="10" name="图片 9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6353175" y="4086225"/>
            <a:ext cx="942975" cy="619125"/>
          </a:xfrm>
          <a:prstGeom prst="rect">
            <a:avLst/>
          </a:prstGeom>
        </p:spPr>
      </p:pic>
      <p:pic>
        <p:nvPicPr>
          <p:cNvPr id="11" name="图片 10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6353175" y="3600450"/>
            <a:ext cx="133350" cy="533400"/>
          </a:xfrm>
          <a:prstGeom prst="rect">
            <a:avLst/>
          </a:prstGeom>
        </p:spPr>
      </p:pic>
      <p:pic>
        <p:nvPicPr>
          <p:cNvPr id="12" name="图片 11"/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5495925" y="4086225"/>
            <a:ext cx="466725" cy="571500"/>
          </a:xfrm>
          <a:prstGeom prst="rect">
            <a:avLst/>
          </a:prstGeom>
        </p:spPr>
      </p:pic>
      <p:pic>
        <p:nvPicPr>
          <p:cNvPr id="13" name="图片 12"/>
          <p:cNvPicPr>
            <a:picLocks/>
          </p:cNvPicPr>
          <p:nvPr/>
        </p:nvPicPr>
        <p:blipFill>
          <a:blip r:embed="rId7"/>
          <a:stretch>
            <a:fillRect/>
          </a:stretch>
        </p:blipFill>
        <p:spPr>
          <a:xfrm>
            <a:off x="6315075" y="4572000"/>
            <a:ext cx="676275" cy="123825"/>
          </a:xfrm>
          <a:prstGeom prst="rect">
            <a:avLst/>
          </a:prstGeom>
        </p:spPr>
      </p:pic>
      <p:pic>
        <p:nvPicPr>
          <p:cNvPr id="14" name="图片 13"/>
          <p:cNvPicPr>
            <a:picLocks/>
          </p:cNvPicPr>
          <p:nvPr/>
        </p:nvPicPr>
        <p:blipFill>
          <a:blip r:embed="rId8"/>
          <a:stretch>
            <a:fillRect/>
          </a:stretch>
        </p:blipFill>
        <p:spPr>
          <a:xfrm>
            <a:off x="4933950" y="2933700"/>
            <a:ext cx="3105150" cy="2200275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6524625" y="3324225"/>
            <a:ext cx="2952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6" name="图片 15"/>
          <p:cNvPicPr>
            <a:picLocks/>
          </p:cNvPicPr>
          <p:nvPr/>
        </p:nvPicPr>
        <p:blipFill>
          <a:blip r:embed="rId9"/>
          <a:stretch>
            <a:fillRect/>
          </a:stretch>
        </p:blipFill>
        <p:spPr>
          <a:xfrm>
            <a:off x="6477000" y="3276600"/>
            <a:ext cx="333375" cy="502444"/>
          </a:xfrm>
          <a:prstGeom prst="rect">
            <a:avLst/>
          </a:prstGeom>
        </p:spPr>
      </p:pic>
      <p:sp>
        <p:nvSpPr>
          <p:cNvPr id="17" name="文本框 16"/>
          <p:cNvSpPr txBox="1"/>
          <p:nvPr/>
        </p:nvSpPr>
        <p:spPr>
          <a:xfrm>
            <a:off x="6543675" y="3771900"/>
            <a:ext cx="2952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8" name="图片 17"/>
          <p:cNvPicPr>
            <a:picLocks/>
          </p:cNvPicPr>
          <p:nvPr/>
        </p:nvPicPr>
        <p:blipFill>
          <a:blip r:embed="rId10"/>
          <a:stretch>
            <a:fillRect/>
          </a:stretch>
        </p:blipFill>
        <p:spPr>
          <a:xfrm>
            <a:off x="6496050" y="3724275"/>
            <a:ext cx="333375" cy="5024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0" grpId="0"/>
      <p:bldP spid="11" grpId="0"/>
      <p:bldP spid="12" grpId="0"/>
      <p:bldP spid="13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133350"/>
          <a:ext cx="9334500" cy="5153025"/>
          <a:chOff x="381000" y="133350"/>
          <a:chExt cx="9334500" cy="5153025"/>
        </a:xfrm>
      </p:grpSpPr>
      <p:sp>
        <p:nvSpPr>
          <p:cNvPr id="2" name="文本框 1"/>
          <p:cNvSpPr txBox="1"/>
          <p:nvPr/>
        </p:nvSpPr>
        <p:spPr>
          <a:xfrm>
            <a:off x="1276350" y="1857375"/>
            <a:ext cx="47434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3）按电路图连接实物图，使电压表测量小灯泡     两端的电压     ；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657225" y="838200"/>
            <a:ext cx="84772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探究2：并联电路的电压规律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76275" y="1314450"/>
            <a:ext cx="84582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实验步骤：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2133600" y="2257425"/>
            <a:ext cx="2952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6" name="图片 5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85975" y="2209800"/>
            <a:ext cx="333375" cy="502444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3724275" y="2266950"/>
            <a:ext cx="3810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8" name="图片 7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3676650" y="2219325"/>
            <a:ext cx="361950" cy="502444"/>
          </a:xfrm>
          <a:prstGeom prst="rect">
            <a:avLst/>
          </a:prstGeom>
        </p:spPr>
      </p:pic>
      <p:pic>
        <p:nvPicPr>
          <p:cNvPr id="9" name="图片 8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1228725" y="2733675"/>
            <a:ext cx="2685031" cy="2381250"/>
          </a:xfrm>
          <a:prstGeom prst="rect">
            <a:avLst/>
          </a:prstGeom>
        </p:spPr>
      </p:pic>
      <p:pic>
        <p:nvPicPr>
          <p:cNvPr id="10" name="图片 9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4953000" y="2390775"/>
            <a:ext cx="4381500" cy="2762250"/>
          </a:xfrm>
          <a:prstGeom prst="rect">
            <a:avLst/>
          </a:prstGeom>
        </p:spPr>
      </p:pic>
      <p:pic>
        <p:nvPicPr>
          <p:cNvPr id="11" name="图片 10"/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6143625" y="133350"/>
            <a:ext cx="1714500" cy="2409825"/>
          </a:xfrm>
          <a:prstGeom prst="rect">
            <a:avLst/>
          </a:prstGeom>
        </p:spPr>
      </p:pic>
      <p:pic>
        <p:nvPicPr>
          <p:cNvPr id="12" name="图片 11"/>
          <p:cNvPicPr>
            <a:picLocks/>
          </p:cNvPicPr>
          <p:nvPr/>
        </p:nvPicPr>
        <p:blipFill>
          <a:blip r:embed="rId7"/>
          <a:stretch>
            <a:fillRect/>
          </a:stretch>
        </p:blipFill>
        <p:spPr>
          <a:xfrm>
            <a:off x="6305550" y="1866900"/>
            <a:ext cx="352425" cy="1362075"/>
          </a:xfrm>
          <a:prstGeom prst="rect">
            <a:avLst/>
          </a:prstGeom>
        </p:spPr>
      </p:pic>
      <p:pic>
        <p:nvPicPr>
          <p:cNvPr id="13" name="图片 12"/>
          <p:cNvPicPr>
            <a:picLocks/>
          </p:cNvPicPr>
          <p:nvPr/>
        </p:nvPicPr>
        <p:blipFill>
          <a:blip r:embed="rId8"/>
          <a:stretch>
            <a:fillRect/>
          </a:stretch>
        </p:blipFill>
        <p:spPr>
          <a:xfrm>
            <a:off x="6962775" y="1876425"/>
            <a:ext cx="295275" cy="1447800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7820025" y="676275"/>
            <a:ext cx="933450" cy="476250"/>
          </a:xfrm>
          <a:prstGeom prst="rect">
            <a:avLst/>
          </a:prstGeom>
          <a:noFill/>
          <a:ln w="25400" cap="flat" cmpd="sng" algn="ctr">
            <a:solidFill>
              <a:srgbClr val="FFD732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pic>
        <p:nvPicPr>
          <p:cNvPr id="15" name="图片 14"/>
          <p:cNvPicPr>
            <a:picLocks/>
          </p:cNvPicPr>
          <p:nvPr/>
        </p:nvPicPr>
        <p:blipFill>
          <a:blip r:embed="rId9"/>
          <a:stretch>
            <a:fillRect/>
          </a:stretch>
        </p:blipFill>
        <p:spPr>
          <a:xfrm>
            <a:off x="7305675" y="1114425"/>
            <a:ext cx="1219200" cy="238125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8172450" y="704850"/>
            <a:ext cx="3810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7" name="图片 16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8124825" y="657225"/>
            <a:ext cx="361950" cy="502444"/>
          </a:xfrm>
          <a:prstGeom prst="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381000" y="381000"/>
            <a:ext cx="57150" cy="28575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19" name="文本框 18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实验探究</a:t>
            </a:r>
          </a:p>
        </p:txBody>
      </p:sp>
      <p:pic>
        <p:nvPicPr>
          <p:cNvPr id="20" name="图片 19"/>
          <p:cNvPicPr>
            <a:picLocks/>
          </p:cNvPicPr>
          <p:nvPr/>
        </p:nvPicPr>
        <p:blipFill>
          <a:blip r:embed="rId10"/>
          <a:stretch>
            <a:fillRect/>
          </a:stretch>
        </p:blipFill>
        <p:spPr>
          <a:xfrm>
            <a:off x="1838325" y="3400425"/>
            <a:ext cx="142875" cy="142875"/>
          </a:xfrm>
          <a:prstGeom prst="rect">
            <a:avLst/>
          </a:prstGeom>
        </p:spPr>
      </p:pic>
      <p:pic>
        <p:nvPicPr>
          <p:cNvPr id="21" name="图片 20"/>
          <p:cNvPicPr>
            <a:picLocks/>
          </p:cNvPicPr>
          <p:nvPr/>
        </p:nvPicPr>
        <p:blipFill>
          <a:blip r:embed="rId10"/>
          <a:stretch>
            <a:fillRect/>
          </a:stretch>
        </p:blipFill>
        <p:spPr>
          <a:xfrm>
            <a:off x="3257550" y="3390900"/>
            <a:ext cx="142875" cy="1428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  <p:bldP spid="8" grpId="0"/>
      <p:bldP spid="12" grpId="0"/>
      <p:bldP spid="13" grpId="0"/>
      <p:bldP spid="14" grpId="0" animBg="1"/>
      <p:bldP spid="15" grpId="0"/>
      <p:bldP spid="16" grpId="0"/>
      <p:bldP spid="17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8575"/>
          <a:ext cx="9163050" cy="5133975"/>
          <a:chOff x="381000" y="28575"/>
          <a:chExt cx="9163050" cy="5133975"/>
        </a:xfrm>
      </p:grpSpPr>
      <p:sp>
        <p:nvSpPr>
          <p:cNvPr id="2" name="文本框 1"/>
          <p:cNvSpPr txBox="1"/>
          <p:nvPr/>
        </p:nvSpPr>
        <p:spPr>
          <a:xfrm>
            <a:off x="1028700" y="1771650"/>
            <a:ext cx="39814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4）按电路图连接实物图，使电压表测量小灯泡     两端的电压      ；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2647950" y="2152650"/>
            <a:ext cx="2952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4" name="图片 3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600325" y="2105025"/>
            <a:ext cx="333375" cy="502444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4286250" y="2171700"/>
            <a:ext cx="3810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6" name="图片 5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4238625" y="2124075"/>
            <a:ext cx="361950" cy="502444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657225" y="847725"/>
            <a:ext cx="84772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探究2：并联电路的电压规律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676275" y="1323975"/>
            <a:ext cx="84582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实验步骤：</a:t>
            </a:r>
          </a:p>
        </p:txBody>
      </p:sp>
      <p:pic>
        <p:nvPicPr>
          <p:cNvPr id="9" name="图片 8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5953125" y="28575"/>
            <a:ext cx="1714500" cy="2333625"/>
          </a:xfrm>
          <a:prstGeom prst="rect">
            <a:avLst/>
          </a:prstGeom>
        </p:spPr>
      </p:pic>
      <p:pic>
        <p:nvPicPr>
          <p:cNvPr id="10" name="图片 9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4781550" y="2371725"/>
            <a:ext cx="4381500" cy="2762250"/>
          </a:xfrm>
          <a:prstGeom prst="rect">
            <a:avLst/>
          </a:prstGeom>
        </p:spPr>
      </p:pic>
      <p:pic>
        <p:nvPicPr>
          <p:cNvPr id="11" name="图片 10"/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1066800" y="2524125"/>
            <a:ext cx="2986098" cy="2381250"/>
          </a:xfrm>
          <a:prstGeom prst="rect">
            <a:avLst/>
          </a:prstGeom>
        </p:spPr>
      </p:pic>
      <p:pic>
        <p:nvPicPr>
          <p:cNvPr id="12" name="图片 11"/>
          <p:cNvPicPr>
            <a:picLocks/>
          </p:cNvPicPr>
          <p:nvPr/>
        </p:nvPicPr>
        <p:blipFill>
          <a:blip r:embed="rId7"/>
          <a:stretch>
            <a:fillRect/>
          </a:stretch>
        </p:blipFill>
        <p:spPr>
          <a:xfrm>
            <a:off x="6791325" y="1781175"/>
            <a:ext cx="569296" cy="2028825"/>
          </a:xfrm>
          <a:prstGeom prst="rect">
            <a:avLst/>
          </a:prstGeom>
        </p:spPr>
      </p:pic>
      <p:pic>
        <p:nvPicPr>
          <p:cNvPr id="13" name="图片 12"/>
          <p:cNvPicPr>
            <a:picLocks/>
          </p:cNvPicPr>
          <p:nvPr/>
        </p:nvPicPr>
        <p:blipFill>
          <a:blip r:embed="rId8"/>
          <a:stretch>
            <a:fillRect/>
          </a:stretch>
        </p:blipFill>
        <p:spPr>
          <a:xfrm>
            <a:off x="5905500" y="1771650"/>
            <a:ext cx="561975" cy="2038350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7658100" y="628650"/>
            <a:ext cx="971550" cy="476250"/>
          </a:xfrm>
          <a:prstGeom prst="rect">
            <a:avLst/>
          </a:prstGeom>
          <a:noFill/>
          <a:ln w="25400" cap="flat" cmpd="sng" algn="ctr">
            <a:solidFill>
              <a:srgbClr val="FFD732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pic>
        <p:nvPicPr>
          <p:cNvPr id="15" name="图片 14"/>
          <p:cNvPicPr>
            <a:picLocks/>
          </p:cNvPicPr>
          <p:nvPr/>
        </p:nvPicPr>
        <p:blipFill>
          <a:blip r:embed="rId9"/>
          <a:stretch>
            <a:fillRect/>
          </a:stretch>
        </p:blipFill>
        <p:spPr>
          <a:xfrm>
            <a:off x="7105650" y="1047750"/>
            <a:ext cx="1304925" cy="238125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8010525" y="666750"/>
            <a:ext cx="3810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7" name="图片 16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7962900" y="619125"/>
            <a:ext cx="361950" cy="502444"/>
          </a:xfrm>
          <a:prstGeom prst="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381000" y="390525"/>
            <a:ext cx="57150" cy="28575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19" name="文本框 18"/>
          <p:cNvSpPr txBox="1"/>
          <p:nvPr/>
        </p:nvSpPr>
        <p:spPr>
          <a:xfrm>
            <a:off x="628650" y="276225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实验探究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12" grpId="0"/>
      <p:bldP spid="13" grpId="0"/>
      <p:bldP spid="14" grpId="0" animBg="1"/>
      <p:bldP spid="15" grpId="0"/>
      <p:bldP spid="16" grpId="0"/>
      <p:bldP spid="17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171450"/>
          <a:ext cx="9134475" cy="4924425"/>
          <a:chOff x="381000" y="171450"/>
          <a:chExt cx="9134475" cy="4924425"/>
        </a:xfrm>
      </p:grpSpPr>
      <p:sp>
        <p:nvSpPr>
          <p:cNvPr id="2" name="文本框 1"/>
          <p:cNvSpPr txBox="1"/>
          <p:nvPr/>
        </p:nvSpPr>
        <p:spPr>
          <a:xfrm>
            <a:off x="1009650" y="1828800"/>
            <a:ext cx="43338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5）按电路图连接实物图，使电压表测量电源两端的电压</a:t>
            </a: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U</a:t>
            </a: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；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657225" y="847725"/>
            <a:ext cx="84772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探究2：并联电路的电压规律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76275" y="1323975"/>
            <a:ext cx="84582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实验步骤：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381000" y="390525"/>
            <a:ext cx="57150" cy="28575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6" name="文本框 5"/>
          <p:cNvSpPr txBox="1"/>
          <p:nvPr/>
        </p:nvSpPr>
        <p:spPr>
          <a:xfrm>
            <a:off x="628650" y="276225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实验探究</a:t>
            </a:r>
          </a:p>
        </p:txBody>
      </p:sp>
      <p:pic>
        <p:nvPicPr>
          <p:cNvPr id="7" name="图片 6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085850" y="2543175"/>
            <a:ext cx="2986098" cy="2381250"/>
          </a:xfrm>
          <a:prstGeom prst="rect">
            <a:avLst/>
          </a:prstGeom>
        </p:spPr>
      </p:pic>
      <p:pic>
        <p:nvPicPr>
          <p:cNvPr id="8" name="图片 7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5381625" y="171450"/>
            <a:ext cx="3524250" cy="2495550"/>
          </a:xfrm>
          <a:prstGeom prst="rect">
            <a:avLst/>
          </a:prstGeom>
        </p:spPr>
      </p:pic>
      <p:pic>
        <p:nvPicPr>
          <p:cNvPr id="9" name="图片 8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5162550" y="2638425"/>
            <a:ext cx="1714500" cy="2105025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7248525" y="3171825"/>
            <a:ext cx="828675" cy="476250"/>
          </a:xfrm>
          <a:prstGeom prst="rect">
            <a:avLst/>
          </a:prstGeom>
          <a:noFill/>
          <a:ln w="25400" cap="flat" cmpd="sng" algn="ctr">
            <a:solidFill>
              <a:srgbClr val="FFD732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pic>
        <p:nvPicPr>
          <p:cNvPr id="11" name="图片 10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6591300" y="3600450"/>
            <a:ext cx="1543050" cy="238125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7524750" y="3171825"/>
            <a:ext cx="16097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U</a:t>
            </a:r>
          </a:p>
        </p:txBody>
      </p:sp>
      <p:pic>
        <p:nvPicPr>
          <p:cNvPr id="13" name="图片 12"/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6457950" y="2124075"/>
            <a:ext cx="647700" cy="2114550"/>
          </a:xfrm>
          <a:prstGeom prst="rect">
            <a:avLst/>
          </a:prstGeom>
        </p:spPr>
      </p:pic>
      <p:pic>
        <p:nvPicPr>
          <p:cNvPr id="14" name="图片 13"/>
          <p:cNvPicPr>
            <a:picLocks/>
          </p:cNvPicPr>
          <p:nvPr/>
        </p:nvPicPr>
        <p:blipFill>
          <a:blip r:embed="rId7"/>
          <a:stretch>
            <a:fillRect/>
          </a:stretch>
        </p:blipFill>
        <p:spPr>
          <a:xfrm>
            <a:off x="5410200" y="2114550"/>
            <a:ext cx="676275" cy="2133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 animBg="1"/>
      <p:bldP spid="11" grpId="0"/>
      <p:bldP spid="12" grpId="0"/>
      <p:bldP spid="13" grpId="0"/>
      <p:bldP spid="14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85725"/>
          <a:ext cx="9134475" cy="4705350"/>
          <a:chOff x="381000" y="85725"/>
          <a:chExt cx="9134475" cy="4705350"/>
        </a:xfrm>
      </p:grpSpPr>
      <p:sp>
        <p:nvSpPr>
          <p:cNvPr id="2" name="文本框 1"/>
          <p:cNvSpPr txBox="1"/>
          <p:nvPr/>
        </p:nvSpPr>
        <p:spPr>
          <a:xfrm>
            <a:off x="1181100" y="1847850"/>
            <a:ext cx="79533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6）更换灯泡，重复上述步骤；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657225" y="847725"/>
            <a:ext cx="84772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探究2：并联电路的电压规律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76275" y="1323975"/>
            <a:ext cx="84582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实验步骤：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381000" y="390525"/>
            <a:ext cx="57150" cy="28575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6" name="文本框 5"/>
          <p:cNvSpPr txBox="1"/>
          <p:nvPr/>
        </p:nvSpPr>
        <p:spPr>
          <a:xfrm>
            <a:off x="628650" y="276225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实验探究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1181100" y="2314575"/>
            <a:ext cx="79533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7）总结总电压和分电压关系。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1181100" y="4705350"/>
            <a:ext cx="79533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分析数据得出结论：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4038600" y="2771775"/>
            <a:ext cx="25527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两端的电压     / V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6276975" y="2762250"/>
            <a:ext cx="28575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电源两端的电压</a:t>
            </a: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U</a:t>
            </a: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/ V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1200150" y="2771775"/>
            <a:ext cx="2952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2" name="图片 11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152525" y="2724150"/>
            <a:ext cx="333375" cy="502444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2847975" y="2771775"/>
            <a:ext cx="3810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4" name="图片 13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800350" y="2724150"/>
            <a:ext cx="361950" cy="502444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1428750" y="2781300"/>
            <a:ext cx="77057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 两端的电压     / V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3781425" y="2771775"/>
            <a:ext cx="2952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7" name="图片 16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3733800" y="2724150"/>
            <a:ext cx="333375" cy="502444"/>
          </a:xfrm>
          <a:prstGeom prst="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5362575" y="2771775"/>
            <a:ext cx="3810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9" name="图片 18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5314950" y="2724150"/>
            <a:ext cx="361950" cy="502444"/>
          </a:xfrm>
          <a:prstGeom prst="rect">
            <a:avLst/>
          </a:prstGeom>
        </p:spPr>
      </p:pic>
      <p:graphicFrame>
        <p:nvGraphicFramePr>
          <p:cNvPr id="20" name="表格 19"/>
          <p:cNvGraphicFramePr>
            <a:graphicFrameLocks noGrp="1"/>
          </p:cNvGraphicFramePr>
          <p:nvPr/>
        </p:nvGraphicFramePr>
        <p:xfrm>
          <a:off x="1104900" y="2676525"/>
          <a:ext cx="7677150" cy="1905000"/>
        </p:xfrm>
        <a:graphic>
          <a:graphicData uri="http://schemas.openxmlformats.org/drawingml/2006/table">
            <a:tbl>
              <a:tblPr firstRow="1" bandRow="1"/>
              <a:tblGrid>
                <a:gridCol w="2559050"/>
                <a:gridCol w="2559050"/>
                <a:gridCol w="2559050"/>
              </a:tblGrid>
              <a:tr h="635000"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635000"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635000"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21" name="图片 20"/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5686425" y="85725"/>
            <a:ext cx="2986098" cy="23812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5000625"/>
          <a:chOff x="381000" y="266700"/>
          <a:chExt cx="9134475" cy="5000625"/>
        </a:xfrm>
      </p:grpSpPr>
      <p:sp>
        <p:nvSpPr>
          <p:cNvPr id="2" name="文本框 1"/>
          <p:cNvSpPr txBox="1"/>
          <p:nvPr/>
        </p:nvSpPr>
        <p:spPr>
          <a:xfrm>
            <a:off x="381000" y="381000"/>
            <a:ext cx="57150" cy="28575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复习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009650" y="1028700"/>
            <a:ext cx="8124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电压表的使用规则</a:t>
            </a:r>
          </a:p>
        </p:txBody>
      </p:sp>
      <p:pic>
        <p:nvPicPr>
          <p:cNvPr id="5" name="图片 4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581275" y="2133600"/>
            <a:ext cx="4381500" cy="286702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009650" y="1590675"/>
            <a:ext cx="8124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2、将电压表和被测的用电器并联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4998244"/>
          <a:chOff x="381000" y="266700"/>
          <a:chExt cx="9134475" cy="4998244"/>
        </a:xfrm>
      </p:grpSpPr>
      <p:sp>
        <p:nvSpPr>
          <p:cNvPr id="2" name="文本框 1"/>
          <p:cNvSpPr txBox="1"/>
          <p:nvPr/>
        </p:nvSpPr>
        <p:spPr>
          <a:xfrm>
            <a:off x="1524000" y="1371600"/>
            <a:ext cx="76104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并联电路总电压等于各支路两端电压。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81000" y="381000"/>
            <a:ext cx="57150" cy="28575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4" name="文本框 3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结论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28650" y="9144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探究2：并联电路的电压规律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628650" y="1343025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结论：</a:t>
            </a:r>
          </a:p>
        </p:txBody>
      </p:sp>
      <p:pic>
        <p:nvPicPr>
          <p:cNvPr id="7" name="图片 6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2133600"/>
            <a:ext cx="2979281" cy="2381250"/>
          </a:xfrm>
          <a:prstGeom prst="rect">
            <a:avLst/>
          </a:prstGeom>
        </p:spPr>
      </p:pic>
      <p:cxnSp>
        <p:nvCxnSpPr>
          <p:cNvPr id="8" name="直接连接符 7"/>
          <p:cNvCxnSpPr/>
          <p:nvPr/>
        </p:nvCxnSpPr>
        <p:spPr>
          <a:xfrm rot="5400000">
            <a:off x="1609725" y="2333625"/>
            <a:ext cx="723900" cy="0"/>
          </a:xfrm>
          <a:prstGeom prst="line">
            <a:avLst/>
          </a:prstGeom>
          <a:ln w="50800" cap="flat" cmpd="sng" algn="ctr">
            <a:solidFill>
              <a:srgbClr val="FFD732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" name="直接连接符 8"/>
          <p:cNvCxnSpPr/>
          <p:nvPr/>
        </p:nvCxnSpPr>
        <p:spPr>
          <a:xfrm rot="5400000">
            <a:off x="3000375" y="2324100"/>
            <a:ext cx="723900" cy="0"/>
          </a:xfrm>
          <a:prstGeom prst="line">
            <a:avLst/>
          </a:prstGeom>
          <a:ln w="50800" cap="flat" cmpd="sng" algn="ctr">
            <a:solidFill>
              <a:srgbClr val="FFD732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" name="直接连接符 9"/>
          <p:cNvCxnSpPr/>
          <p:nvPr/>
        </p:nvCxnSpPr>
        <p:spPr>
          <a:xfrm rot="5400000">
            <a:off x="1609725" y="3286125"/>
            <a:ext cx="723900" cy="0"/>
          </a:xfrm>
          <a:prstGeom prst="line">
            <a:avLst/>
          </a:prstGeom>
          <a:ln w="50800" cap="flat" cmpd="sng" algn="ctr">
            <a:solidFill>
              <a:srgbClr val="FFD732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" name="直接连接符 10"/>
          <p:cNvCxnSpPr/>
          <p:nvPr/>
        </p:nvCxnSpPr>
        <p:spPr>
          <a:xfrm rot="5400000">
            <a:off x="3009900" y="3276600"/>
            <a:ext cx="723900" cy="0"/>
          </a:xfrm>
          <a:prstGeom prst="line">
            <a:avLst/>
          </a:prstGeom>
          <a:ln w="50800" cap="flat" cmpd="sng" algn="ctr">
            <a:solidFill>
              <a:srgbClr val="FFD732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" name="直接连接符 11"/>
          <p:cNvCxnSpPr/>
          <p:nvPr/>
        </p:nvCxnSpPr>
        <p:spPr>
          <a:xfrm rot="5400000">
            <a:off x="1114425" y="4648200"/>
            <a:ext cx="723900" cy="0"/>
          </a:xfrm>
          <a:prstGeom prst="line">
            <a:avLst/>
          </a:prstGeom>
          <a:ln w="50800" cap="flat" cmpd="sng" algn="ctr">
            <a:solidFill>
              <a:srgbClr val="FFD732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" name="直接连接符 12"/>
          <p:cNvCxnSpPr/>
          <p:nvPr/>
        </p:nvCxnSpPr>
        <p:spPr>
          <a:xfrm rot="5400000">
            <a:off x="2419350" y="4667250"/>
            <a:ext cx="723900" cy="0"/>
          </a:xfrm>
          <a:prstGeom prst="line">
            <a:avLst/>
          </a:prstGeom>
          <a:ln w="50800" cap="flat" cmpd="sng" algn="ctr">
            <a:solidFill>
              <a:srgbClr val="FFD732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4" name="图片 13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800350" y="2190750"/>
            <a:ext cx="504825" cy="200025"/>
          </a:xfrm>
          <a:prstGeom prst="rect">
            <a:avLst/>
          </a:prstGeom>
        </p:spPr>
      </p:pic>
      <p:pic>
        <p:nvPicPr>
          <p:cNvPr id="15" name="图片 14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828925" y="3143250"/>
            <a:ext cx="504825" cy="200025"/>
          </a:xfrm>
          <a:prstGeom prst="rect">
            <a:avLst/>
          </a:prstGeom>
        </p:spPr>
      </p:pic>
      <p:pic>
        <p:nvPicPr>
          <p:cNvPr id="16" name="图片 15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219325" y="4619625"/>
            <a:ext cx="504825" cy="200025"/>
          </a:xfrm>
          <a:prstGeom prst="rect">
            <a:avLst/>
          </a:prstGeom>
        </p:spPr>
      </p:pic>
      <p:pic>
        <p:nvPicPr>
          <p:cNvPr id="17" name="图片 16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1971675" y="2190750"/>
            <a:ext cx="504825" cy="200025"/>
          </a:xfrm>
          <a:prstGeom prst="rect">
            <a:avLst/>
          </a:prstGeom>
        </p:spPr>
      </p:pic>
      <p:pic>
        <p:nvPicPr>
          <p:cNvPr id="18" name="图片 17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1971675" y="3143250"/>
            <a:ext cx="504825" cy="200025"/>
          </a:xfrm>
          <a:prstGeom prst="rect">
            <a:avLst/>
          </a:prstGeom>
        </p:spPr>
      </p:pic>
      <p:pic>
        <p:nvPicPr>
          <p:cNvPr id="19" name="图片 18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1485900" y="4614863"/>
            <a:ext cx="504825" cy="200025"/>
          </a:xfrm>
          <a:prstGeom prst="rect">
            <a:avLst/>
          </a:prstGeom>
        </p:spPr>
      </p:pic>
      <p:sp>
        <p:nvSpPr>
          <p:cNvPr id="20" name="文本框 19"/>
          <p:cNvSpPr txBox="1"/>
          <p:nvPr/>
        </p:nvSpPr>
        <p:spPr>
          <a:xfrm>
            <a:off x="2495550" y="2047875"/>
            <a:ext cx="3619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21" name="图片 20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2447925" y="2000250"/>
            <a:ext cx="361950" cy="502444"/>
          </a:xfrm>
          <a:prstGeom prst="rect">
            <a:avLst/>
          </a:prstGeom>
        </p:spPr>
      </p:pic>
      <p:sp>
        <p:nvSpPr>
          <p:cNvPr id="22" name="文本框 21"/>
          <p:cNvSpPr txBox="1"/>
          <p:nvPr/>
        </p:nvSpPr>
        <p:spPr>
          <a:xfrm>
            <a:off x="2524125" y="3048000"/>
            <a:ext cx="3714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23" name="图片 22"/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2476500" y="3000375"/>
            <a:ext cx="361950" cy="502444"/>
          </a:xfrm>
          <a:prstGeom prst="rect">
            <a:avLst/>
          </a:prstGeom>
        </p:spPr>
      </p:pic>
      <p:sp>
        <p:nvSpPr>
          <p:cNvPr id="24" name="文本框 23"/>
          <p:cNvSpPr txBox="1"/>
          <p:nvPr/>
        </p:nvSpPr>
        <p:spPr>
          <a:xfrm>
            <a:off x="1990725" y="4543425"/>
            <a:ext cx="2857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25" name="图片 24"/>
          <p:cNvPicPr>
            <a:picLocks/>
          </p:cNvPicPr>
          <p:nvPr/>
        </p:nvPicPr>
        <p:blipFill>
          <a:blip r:embed="rId7"/>
          <a:stretch>
            <a:fillRect/>
          </a:stretch>
        </p:blipFill>
        <p:spPr>
          <a:xfrm>
            <a:off x="1943100" y="4495800"/>
            <a:ext cx="276225" cy="502444"/>
          </a:xfrm>
          <a:prstGeom prst="rect">
            <a:avLst/>
          </a:prstGeom>
        </p:spPr>
      </p:pic>
      <p:sp>
        <p:nvSpPr>
          <p:cNvPr id="26" name="文本框 25"/>
          <p:cNvSpPr txBox="1"/>
          <p:nvPr/>
        </p:nvSpPr>
        <p:spPr>
          <a:xfrm>
            <a:off x="5629275" y="3238500"/>
            <a:ext cx="14573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27" name="图片 26"/>
          <p:cNvPicPr>
            <a:picLocks/>
          </p:cNvPicPr>
          <p:nvPr/>
        </p:nvPicPr>
        <p:blipFill>
          <a:blip r:embed="rId8"/>
          <a:stretch>
            <a:fillRect/>
          </a:stretch>
        </p:blipFill>
        <p:spPr>
          <a:xfrm>
            <a:off x="5581650" y="3190875"/>
            <a:ext cx="1266825" cy="5048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285750" y="285750"/>
          <a:ext cx="9134475" cy="4657725"/>
          <a:chOff x="285750" y="285750"/>
          <a:chExt cx="9134475" cy="4657725"/>
        </a:xfrm>
      </p:grpSpPr>
      <p:sp>
        <p:nvSpPr>
          <p:cNvPr id="2" name="文本框 1"/>
          <p:cNvSpPr txBox="1"/>
          <p:nvPr/>
        </p:nvSpPr>
        <p:spPr>
          <a:xfrm>
            <a:off x="790575" y="1019175"/>
            <a:ext cx="74104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如图所示电路中,若开关闭合后的示数为2.8V,则     两端的电压为       V,</a:t>
            </a:r>
          </a:p>
        </p:txBody>
      </p:sp>
      <p:pic>
        <p:nvPicPr>
          <p:cNvPr id="3" name="图片 2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85750"/>
            <a:ext cx="419100" cy="41910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6276975" y="1000125"/>
            <a:ext cx="2952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5" name="图片 4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6229350" y="952500"/>
            <a:ext cx="333375" cy="502444"/>
          </a:xfrm>
          <a:prstGeom prst="rect">
            <a:avLst/>
          </a:prstGeom>
        </p:spPr>
      </p:pic>
      <p:pic>
        <p:nvPicPr>
          <p:cNvPr id="6" name="图片 5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2924175" y="2276475"/>
            <a:ext cx="2390775" cy="238125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1162050" y="1409700"/>
            <a:ext cx="79724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2.8</a:t>
            </a:r>
          </a:p>
        </p:txBody>
      </p:sp>
      <p:cxnSp>
        <p:nvCxnSpPr>
          <p:cNvPr id="8" name="直接连接符 7"/>
          <p:cNvCxnSpPr/>
          <p:nvPr/>
        </p:nvCxnSpPr>
        <p:spPr>
          <a:xfrm>
            <a:off x="1143000" y="1771650"/>
            <a:ext cx="409575" cy="0"/>
          </a:xfrm>
          <a:prstGeom prst="line">
            <a:avLst/>
          </a:prstGeom>
          <a:ln w="25400" cap="flat" cmpd="sng" algn="ctr">
            <a:solidFill>
              <a:srgbClr val="FFFFFF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3657600"/>
          <a:chOff x="381000" y="266700"/>
          <a:chExt cx="9134475" cy="3657600"/>
        </a:xfrm>
      </p:grpSpPr>
      <p:sp>
        <p:nvSpPr>
          <p:cNvPr id="2" name="文本框 1"/>
          <p:cNvSpPr txBox="1"/>
          <p:nvPr/>
        </p:nvSpPr>
        <p:spPr>
          <a:xfrm>
            <a:off x="381000" y="381000"/>
            <a:ext cx="57150" cy="28575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实验探究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28650" y="93345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评估：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647825" y="1666875"/>
            <a:ext cx="74866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1、你认为实验设计有没有不合理的地方？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647825" y="2324100"/>
            <a:ext cx="74866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2、你的实验操作有没有什么失误？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1647825" y="3000375"/>
            <a:ext cx="74866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3、你认为你的测量结果是否可靠？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1647825" y="3657600"/>
            <a:ext cx="74866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4、有没有出现故障？有哪些值得总结的经验？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285750" y="285750"/>
          <a:ext cx="8296275" cy="4762500"/>
          <a:chOff x="285750" y="285750"/>
          <a:chExt cx="8296275" cy="4762500"/>
        </a:xfrm>
      </p:grpSpPr>
      <p:sp>
        <p:nvSpPr>
          <p:cNvPr id="2" name="文本框 1"/>
          <p:cNvSpPr txBox="1"/>
          <p:nvPr/>
        </p:nvSpPr>
        <p:spPr>
          <a:xfrm>
            <a:off x="790575" y="895350"/>
            <a:ext cx="75057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一个用电器工作时，要求电源电压是6V。如果用干电池做电源，需要几节串联起来？如果用铅蓄电池做电源，需要几个串联起来？</a:t>
            </a:r>
          </a:p>
        </p:txBody>
      </p:sp>
      <p:pic>
        <p:nvPicPr>
          <p:cNvPr id="3" name="图片 2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85750"/>
            <a:ext cx="419100" cy="419100"/>
          </a:xfrm>
          <a:prstGeom prst="rect">
            <a:avLst/>
          </a:prstGeom>
        </p:spPr>
      </p:pic>
      <p:pic>
        <p:nvPicPr>
          <p:cNvPr id="4" name="图片 3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809875" y="2381250"/>
            <a:ext cx="2980649" cy="2381250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285750" y="285750"/>
          <a:ext cx="8077200" cy="4953000"/>
          <a:chOff x="285750" y="285750"/>
          <a:chExt cx="8077200" cy="4953000"/>
        </a:xfrm>
      </p:grpSpPr>
      <p:pic>
        <p:nvPicPr>
          <p:cNvPr id="2" name="图片 1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85750"/>
            <a:ext cx="419100" cy="4191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981075" y="847725"/>
            <a:ext cx="70961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在图甲所示的电路中，闭合开关后电压表     的示数为2.5V，       的示数应为____V，V的示数应为_____V。
在图乙所示的测量电路中，闭合开关后电压表     的示数为2.5V，    的示数应为3.8V，V的示数应为_____。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5753100" y="838200"/>
            <a:ext cx="3429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5" name="图片 4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5705475" y="790575"/>
            <a:ext cx="371475" cy="502444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6257925" y="1619250"/>
            <a:ext cx="3429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7" name="图片 6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6210300" y="1571625"/>
            <a:ext cx="371475" cy="502444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1666875" y="2019300"/>
            <a:ext cx="4095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9" name="图片 8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1619250" y="1971675"/>
            <a:ext cx="371475" cy="502444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981075" y="1228725"/>
            <a:ext cx="4095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1" name="图片 10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933450" y="1181100"/>
            <a:ext cx="371475" cy="502444"/>
          </a:xfrm>
          <a:prstGeom prst="rect">
            <a:avLst/>
          </a:prstGeom>
        </p:spPr>
      </p:pic>
      <p:pic>
        <p:nvPicPr>
          <p:cNvPr id="12" name="图片 11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1495425" y="2571750"/>
            <a:ext cx="2297255" cy="2381250"/>
          </a:xfrm>
          <a:prstGeom prst="rect">
            <a:avLst/>
          </a:prstGeom>
        </p:spPr>
      </p:pic>
      <p:pic>
        <p:nvPicPr>
          <p:cNvPr id="13" name="图片 12"/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4848225" y="2571750"/>
            <a:ext cx="2376617" cy="2381250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285750" y="285750"/>
          <a:ext cx="8534400" cy="4819650"/>
          <a:chOff x="285750" y="285750"/>
          <a:chExt cx="8534400" cy="4819650"/>
        </a:xfrm>
      </p:grpSpPr>
      <p:sp>
        <p:nvSpPr>
          <p:cNvPr id="2" name="文本框 1"/>
          <p:cNvSpPr txBox="1"/>
          <p:nvPr/>
        </p:nvSpPr>
        <p:spPr>
          <a:xfrm>
            <a:off x="733425" y="762000"/>
            <a:ext cx="78009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如图，在探究“并联电路电压的关系”时，小明想把两个灯泡并联起来，用电压表测量并联电路的总电压，请你用笔帮他画出连接的电路。</a:t>
            </a:r>
          </a:p>
        </p:txBody>
      </p:sp>
      <p:pic>
        <p:nvPicPr>
          <p:cNvPr id="3" name="图片 2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85750"/>
            <a:ext cx="419100" cy="419100"/>
          </a:xfrm>
          <a:prstGeom prst="rect">
            <a:avLst/>
          </a:prstGeom>
        </p:spPr>
      </p:pic>
      <p:pic>
        <p:nvPicPr>
          <p:cNvPr id="4" name="图片 3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524125" y="2152650"/>
            <a:ext cx="4286250" cy="26670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285750" y="285750"/>
          <a:ext cx="8582025" cy="1009650"/>
          <a:chOff x="285750" y="285750"/>
          <a:chExt cx="8582025" cy="1009650"/>
        </a:xfrm>
      </p:grpSpPr>
      <p:sp>
        <p:nvSpPr>
          <p:cNvPr id="2" name="文本框 1"/>
          <p:cNvSpPr txBox="1"/>
          <p:nvPr/>
        </p:nvSpPr>
        <p:spPr>
          <a:xfrm>
            <a:off x="838200" y="1009650"/>
            <a:ext cx="7743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请自行设计一个表格，对比电流表和电压表在使用方面有哪些相同之处和不同之处。</a:t>
            </a:r>
          </a:p>
        </p:txBody>
      </p:sp>
      <p:pic>
        <p:nvPicPr>
          <p:cNvPr id="3" name="图片 2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85750"/>
            <a:ext cx="419100" cy="419100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285750" y="285750"/>
          <a:ext cx="7972425" cy="4686300"/>
          <a:chOff x="285750" y="285750"/>
          <a:chExt cx="7972425" cy="4686300"/>
        </a:xfrm>
      </p:grpSpPr>
      <p:sp>
        <p:nvSpPr>
          <p:cNvPr id="2" name="文本框 1"/>
          <p:cNvSpPr txBox="1"/>
          <p:nvPr/>
        </p:nvSpPr>
        <p:spPr>
          <a:xfrm>
            <a:off x="771525" y="742950"/>
            <a:ext cx="72009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如图所示，电源电压为3V，电压表的示数为1V，则灯泡     和        两端的电压分别为（      ）
  A. 1V、2V              
  B. 1V、1V
  C. 2V、1V             
  D. 无法确定</a:t>
            </a:r>
          </a:p>
        </p:txBody>
      </p:sp>
      <p:pic>
        <p:nvPicPr>
          <p:cNvPr id="3" name="图片 2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85750"/>
            <a:ext cx="419100" cy="41910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7305675" y="742950"/>
            <a:ext cx="3619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5" name="图片 4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7258050" y="695325"/>
            <a:ext cx="333375" cy="502444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828675" y="1123950"/>
            <a:ext cx="4857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7" name="图片 6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781050" y="1076325"/>
            <a:ext cx="333375" cy="502444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3638550" y="1143000"/>
            <a:ext cx="2381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9" name="图片 8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3590925" y="1095375"/>
            <a:ext cx="285750" cy="502444"/>
          </a:xfrm>
          <a:prstGeom prst="rect">
            <a:avLst/>
          </a:prstGeom>
        </p:spPr>
      </p:pic>
      <p:pic>
        <p:nvPicPr>
          <p:cNvPr id="10" name="图片 9"/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3571875" y="2305050"/>
            <a:ext cx="4396562" cy="23812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285750" y="285750"/>
          <a:ext cx="9134475" cy="2893219"/>
          <a:chOff x="285750" y="285750"/>
          <a:chExt cx="9134475" cy="2893219"/>
        </a:xfrm>
      </p:grpSpPr>
      <p:pic>
        <p:nvPicPr>
          <p:cNvPr id="2" name="图片 1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85750"/>
            <a:ext cx="419100" cy="4191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762000" y="828675"/>
            <a:ext cx="83724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如图所示,灯    和     是     联的。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762000" y="1495425"/>
            <a:ext cx="83724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电压表测量的是灯    两端的电压。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714375" y="2057400"/>
            <a:ext cx="75057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若电源电压是8V，电压表的示数是3V，则灯     两端的电压是____V，灯    两端的电压是      V.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2790825" y="828675"/>
            <a:ext cx="2952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7" name="图片 6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743200" y="781050"/>
            <a:ext cx="333375" cy="502444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3448050" y="819150"/>
            <a:ext cx="56864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串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866775" y="2438400"/>
            <a:ext cx="3143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0" name="图片 9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819150" y="2390775"/>
            <a:ext cx="209550" cy="502444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3981450" y="2419350"/>
            <a:ext cx="3429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2" name="图片 11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3933825" y="2371725"/>
            <a:ext cx="209550" cy="502444"/>
          </a:xfrm>
          <a:prstGeom prst="rect">
            <a:avLst/>
          </a:prstGeom>
        </p:spPr>
      </p:pic>
      <p:cxnSp>
        <p:nvCxnSpPr>
          <p:cNvPr id="13" name="直接连接符 12"/>
          <p:cNvCxnSpPr/>
          <p:nvPr/>
        </p:nvCxnSpPr>
        <p:spPr>
          <a:xfrm>
            <a:off x="3409950" y="1190625"/>
            <a:ext cx="390525" cy="0"/>
          </a:xfrm>
          <a:prstGeom prst="line">
            <a:avLst/>
          </a:prstGeom>
          <a:ln w="25400" cap="flat" cmpd="sng" algn="ctr">
            <a:solidFill>
              <a:srgbClr val="FFFFFF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4" name="直接连接符 13"/>
          <p:cNvCxnSpPr/>
          <p:nvPr/>
        </p:nvCxnSpPr>
        <p:spPr>
          <a:xfrm>
            <a:off x="2886075" y="1876425"/>
            <a:ext cx="314325" cy="0"/>
          </a:xfrm>
          <a:prstGeom prst="line">
            <a:avLst/>
          </a:prstGeom>
          <a:ln w="25400" cap="flat" cmpd="sng" algn="ctr">
            <a:solidFill>
              <a:srgbClr val="FFFFFF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5" name="直接连接符 14"/>
          <p:cNvCxnSpPr/>
          <p:nvPr/>
        </p:nvCxnSpPr>
        <p:spPr>
          <a:xfrm>
            <a:off x="3876675" y="2762250"/>
            <a:ext cx="381000" cy="0"/>
          </a:xfrm>
          <a:prstGeom prst="line">
            <a:avLst/>
          </a:prstGeom>
          <a:ln w="25400" cap="flat" cmpd="sng" algn="ctr">
            <a:solidFill>
              <a:srgbClr val="FFFFFF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6" name="文本框 15"/>
          <p:cNvSpPr txBox="1"/>
          <p:nvPr/>
        </p:nvSpPr>
        <p:spPr>
          <a:xfrm>
            <a:off x="2181225" y="828675"/>
            <a:ext cx="3429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7" name="图片 16"/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2133600" y="781050"/>
            <a:ext cx="333375" cy="502444"/>
          </a:xfrm>
          <a:prstGeom prst="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5943600" y="2057400"/>
            <a:ext cx="3429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9" name="图片 18"/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5895975" y="2009775"/>
            <a:ext cx="333375" cy="502444"/>
          </a:xfrm>
          <a:prstGeom prst="rect">
            <a:avLst/>
          </a:prstGeom>
        </p:spPr>
      </p:pic>
      <p:sp>
        <p:nvSpPr>
          <p:cNvPr id="20" name="文本框 19"/>
          <p:cNvSpPr txBox="1"/>
          <p:nvPr/>
        </p:nvSpPr>
        <p:spPr>
          <a:xfrm>
            <a:off x="1943100" y="2438400"/>
            <a:ext cx="2952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21" name="图片 20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895475" y="2390775"/>
            <a:ext cx="333375" cy="502444"/>
          </a:xfrm>
          <a:prstGeom prst="rect">
            <a:avLst/>
          </a:prstGeom>
        </p:spPr>
      </p:pic>
      <p:sp>
        <p:nvSpPr>
          <p:cNvPr id="22" name="文本框 21"/>
          <p:cNvSpPr txBox="1"/>
          <p:nvPr/>
        </p:nvSpPr>
        <p:spPr>
          <a:xfrm>
            <a:off x="2933700" y="1495425"/>
            <a:ext cx="3429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23" name="图片 22"/>
          <p:cNvPicPr>
            <a:picLocks/>
          </p:cNvPicPr>
          <p:nvPr/>
        </p:nvPicPr>
        <p:blipFill>
          <a:blip r:embed="rId7"/>
          <a:stretch>
            <a:fillRect/>
          </a:stretch>
        </p:blipFill>
        <p:spPr>
          <a:xfrm>
            <a:off x="2886075" y="1447800"/>
            <a:ext cx="333375" cy="5024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8" grpId="0"/>
      <p:bldP spid="9" grpId="0"/>
      <p:bldP spid="10" grpId="0"/>
      <p:bldP spid="11" grpId="0"/>
      <p:bldP spid="12" grpId="0"/>
      <p:bldP spid="14" grpId="0" animBg="1"/>
      <p:bldP spid="15" grpId="0" animBg="1"/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285750" y="285750"/>
          <a:ext cx="11525250" cy="4733925"/>
          <a:chOff x="285750" y="285750"/>
          <a:chExt cx="11525250" cy="4733925"/>
        </a:xfrm>
      </p:grpSpPr>
      <p:sp>
        <p:nvSpPr>
          <p:cNvPr id="2" name="文本框 1"/>
          <p:cNvSpPr txBox="1"/>
          <p:nvPr/>
        </p:nvSpPr>
        <p:spPr>
          <a:xfrm>
            <a:off x="771525" y="714375"/>
            <a:ext cx="76009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如图所示，电源电压恒定，当开关    闭合、  断开时，电压表的示数为3V；当     断开、   闭合时，电压表的示数为4.5V，则灯    两端电压为____V，灯    两端电压为____V，电源电压为        V。</a:t>
            </a:r>
          </a:p>
        </p:txBody>
      </p:sp>
      <p:pic>
        <p:nvPicPr>
          <p:cNvPr id="3" name="图片 2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85750"/>
            <a:ext cx="419100" cy="41910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4752975" y="704850"/>
            <a:ext cx="38100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5" name="图片 4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4705350" y="657225"/>
            <a:ext cx="333375" cy="502444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5638800" y="695325"/>
            <a:ext cx="38100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7" name="图片 6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5591175" y="647700"/>
            <a:ext cx="333375" cy="502444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715250" y="1085850"/>
            <a:ext cx="38100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9" name="图片 8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7667625" y="1038225"/>
            <a:ext cx="333375" cy="502444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3067050" y="1504950"/>
            <a:ext cx="38100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1" name="图片 10"/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3019425" y="1457325"/>
            <a:ext cx="333375" cy="502444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2247900" y="1104900"/>
            <a:ext cx="38100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3" name="图片 12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200275" y="1057275"/>
            <a:ext cx="333375" cy="502444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3209925" y="1095375"/>
            <a:ext cx="38100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5" name="图片 14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3162300" y="1047750"/>
            <a:ext cx="333375" cy="502444"/>
          </a:xfrm>
          <a:prstGeom prst="rect">
            <a:avLst/>
          </a:prstGeom>
        </p:spPr>
      </p:pic>
      <p:cxnSp>
        <p:nvCxnSpPr>
          <p:cNvPr id="16" name="直接连接符 15"/>
          <p:cNvCxnSpPr/>
          <p:nvPr/>
        </p:nvCxnSpPr>
        <p:spPr>
          <a:xfrm>
            <a:off x="6981825" y="1857375"/>
            <a:ext cx="495300" cy="0"/>
          </a:xfrm>
          <a:prstGeom prst="line">
            <a:avLst/>
          </a:prstGeom>
          <a:ln w="25400" cap="flat" cmpd="sng" algn="ctr">
            <a:solidFill>
              <a:srgbClr val="FFFFFF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7" name="文本框 16"/>
          <p:cNvSpPr txBox="1"/>
          <p:nvPr/>
        </p:nvSpPr>
        <p:spPr>
          <a:xfrm>
            <a:off x="1981200" y="1504950"/>
            <a:ext cx="38100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8" name="图片 17"/>
          <p:cNvPicPr>
            <a:picLocks/>
          </p:cNvPicPr>
          <p:nvPr/>
        </p:nvPicPr>
        <p:blipFill>
          <a:blip r:embed="rId7"/>
          <a:stretch>
            <a:fillRect/>
          </a:stretch>
        </p:blipFill>
        <p:spPr>
          <a:xfrm>
            <a:off x="1933575" y="1457325"/>
            <a:ext cx="409575" cy="502444"/>
          </a:xfrm>
          <a:prstGeom prst="rect">
            <a:avLst/>
          </a:prstGeom>
        </p:spPr>
      </p:pic>
      <p:sp>
        <p:nvSpPr>
          <p:cNvPr id="19" name="文本框 18"/>
          <p:cNvSpPr txBox="1"/>
          <p:nvPr/>
        </p:nvSpPr>
        <p:spPr>
          <a:xfrm>
            <a:off x="4819650" y="1495425"/>
            <a:ext cx="38100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20" name="图片 19"/>
          <p:cNvPicPr>
            <a:picLocks/>
          </p:cNvPicPr>
          <p:nvPr/>
        </p:nvPicPr>
        <p:blipFill>
          <a:blip r:embed="rId8"/>
          <a:stretch>
            <a:fillRect/>
          </a:stretch>
        </p:blipFill>
        <p:spPr>
          <a:xfrm>
            <a:off x="4772025" y="1447800"/>
            <a:ext cx="209550" cy="502444"/>
          </a:xfrm>
          <a:prstGeom prst="rect">
            <a:avLst/>
          </a:prstGeom>
        </p:spPr>
      </p:pic>
      <p:sp>
        <p:nvSpPr>
          <p:cNvPr id="21" name="文本框 20"/>
          <p:cNvSpPr txBox="1"/>
          <p:nvPr/>
        </p:nvSpPr>
        <p:spPr>
          <a:xfrm>
            <a:off x="7038975" y="1504950"/>
            <a:ext cx="38100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22" name="图片 21"/>
          <p:cNvPicPr>
            <a:picLocks/>
          </p:cNvPicPr>
          <p:nvPr/>
        </p:nvPicPr>
        <p:blipFill>
          <a:blip r:embed="rId9"/>
          <a:stretch>
            <a:fillRect/>
          </a:stretch>
        </p:blipFill>
        <p:spPr>
          <a:xfrm>
            <a:off x="6991350" y="1457325"/>
            <a:ext cx="419100" cy="502444"/>
          </a:xfrm>
          <a:prstGeom prst="rect">
            <a:avLst/>
          </a:prstGeom>
        </p:spPr>
      </p:pic>
      <p:pic>
        <p:nvPicPr>
          <p:cNvPr id="23" name="图片 22"/>
          <p:cNvPicPr>
            <a:picLocks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0" y="2352675"/>
            <a:ext cx="2657092" cy="23812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/>
      <p:bldP spid="21" grpId="0"/>
      <p:bldP spid="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4829175"/>
          <a:chOff x="381000" y="266700"/>
          <a:chExt cx="9134475" cy="4829175"/>
        </a:xfrm>
      </p:grpSpPr>
      <p:sp>
        <p:nvSpPr>
          <p:cNvPr id="2" name="文本框 1"/>
          <p:cNvSpPr txBox="1"/>
          <p:nvPr/>
        </p:nvSpPr>
        <p:spPr>
          <a:xfrm>
            <a:off x="923925" y="1000125"/>
            <a:ext cx="82105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电压表的使用规则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81000" y="381000"/>
            <a:ext cx="57150" cy="28575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4" name="文本框 3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复习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923925" y="1571625"/>
            <a:ext cx="82105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3、电流“+”入“-”出</a:t>
            </a:r>
          </a:p>
        </p:txBody>
      </p:sp>
      <p:pic>
        <p:nvPicPr>
          <p:cNvPr id="6" name="图片 5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19325" y="2114550"/>
            <a:ext cx="4381500" cy="27146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285750" y="285750"/>
          <a:ext cx="11410950" cy="4572000"/>
          <a:chOff x="285750" y="285750"/>
          <a:chExt cx="11410950" cy="4572000"/>
        </a:xfrm>
      </p:grpSpPr>
      <p:sp>
        <p:nvSpPr>
          <p:cNvPr id="2" name="文本框 1"/>
          <p:cNvSpPr txBox="1"/>
          <p:nvPr/>
        </p:nvSpPr>
        <p:spPr>
          <a:xfrm>
            <a:off x="714375" y="762000"/>
            <a:ext cx="75057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三个相同的灯泡串联在电路中，S 闭合时，   的示数为24 V，    的示数也为24 V，那么电源电压为（    ）</a:t>
            </a:r>
            <a:r>
              <a:t/>
            </a:r>
            <a:br/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A.24 V　　B.48 V </a:t>
            </a:r>
            <a:r>
              <a:t/>
            </a:r>
            <a:br/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 
C.12 V　　D.36 V</a:t>
            </a:r>
          </a:p>
        </p:txBody>
      </p:sp>
      <p:pic>
        <p:nvPicPr>
          <p:cNvPr id="3" name="图片 2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85750"/>
            <a:ext cx="419100" cy="419100"/>
          </a:xfrm>
          <a:prstGeom prst="rect">
            <a:avLst/>
          </a:prstGeom>
        </p:spPr>
      </p:pic>
      <p:pic>
        <p:nvPicPr>
          <p:cNvPr id="4" name="图片 3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5572125" y="2190750"/>
            <a:ext cx="2647808" cy="238125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495925" y="742950"/>
            <a:ext cx="38100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6" name="图片 5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5448300" y="695325"/>
            <a:ext cx="371475" cy="502444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7600950" y="762000"/>
            <a:ext cx="38100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8" name="图片 7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7553325" y="714375"/>
            <a:ext cx="371475" cy="502444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4991100" y="1171575"/>
            <a:ext cx="38100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0" name="图片 9"/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4943475" y="1123950"/>
            <a:ext cx="295275" cy="5024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3971925"/>
          <a:chOff x="381000" y="266700"/>
          <a:chExt cx="9134475" cy="3971925"/>
        </a:xfrm>
      </p:grpSpPr>
      <p:sp>
        <p:nvSpPr>
          <p:cNvPr id="2" name="文本框 1"/>
          <p:cNvSpPr txBox="1"/>
          <p:nvPr/>
        </p:nvSpPr>
        <p:spPr>
          <a:xfrm>
            <a:off x="628650" y="11049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1、串联电路的电压规律：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81000" y="381000"/>
            <a:ext cx="57150" cy="28575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4" name="文本框 3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总结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104900" y="1600200"/>
            <a:ext cx="63341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串联电路的总电压等于各部分电路两端的电压之和。  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628650" y="249555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2、并联电路的电压规律：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1104900" y="3028950"/>
            <a:ext cx="58578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并联电路的两端电压与各支路两端的电压相等 。 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1104900" y="2019300"/>
            <a:ext cx="38100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9" name="图片 8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057275" y="1971675"/>
            <a:ext cx="1266825" cy="504825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1104900" y="3514725"/>
            <a:ext cx="38100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1" name="图片 10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057275" y="3467100"/>
            <a:ext cx="1266825" cy="5048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5019675"/>
          <a:chOff x="381000" y="266700"/>
          <a:chExt cx="9134475" cy="5019675"/>
        </a:xfrm>
      </p:grpSpPr>
      <p:sp>
        <p:nvSpPr>
          <p:cNvPr id="2" name="文本框 1"/>
          <p:cNvSpPr txBox="1"/>
          <p:nvPr/>
        </p:nvSpPr>
        <p:spPr>
          <a:xfrm>
            <a:off x="962025" y="933450"/>
            <a:ext cx="81724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电压表的使用规则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81000" y="381000"/>
            <a:ext cx="57150" cy="28575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4" name="文本框 3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复习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962025" y="1419225"/>
            <a:ext cx="81724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4、被测电压不要超过电压表的量程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962025" y="1847850"/>
            <a:ext cx="81724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5、电压表可以接到电源的两极上。</a:t>
            </a:r>
          </a:p>
        </p:txBody>
      </p:sp>
      <p:pic>
        <p:nvPicPr>
          <p:cNvPr id="7" name="图片 6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400300" y="2400300"/>
            <a:ext cx="4038600" cy="26193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3819525"/>
          <a:chOff x="381000" y="266700"/>
          <a:chExt cx="9134475" cy="3819525"/>
        </a:xfrm>
      </p:grpSpPr>
      <p:sp>
        <p:nvSpPr>
          <p:cNvPr id="2" name="文本框 1"/>
          <p:cNvSpPr txBox="1"/>
          <p:nvPr/>
        </p:nvSpPr>
        <p:spPr>
          <a:xfrm>
            <a:off x="1066800" y="1066800"/>
            <a:ext cx="80676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电压表的使用规则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81000" y="381000"/>
            <a:ext cx="57150" cy="28575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4" name="文本框 3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复习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066800" y="1743075"/>
            <a:ext cx="80676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1、使用前应先检查指针是否指零；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066800" y="2305050"/>
            <a:ext cx="80676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2、电压表必须</a:t>
            </a: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并联</a:t>
            </a: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在被测电路两端；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1066800" y="2867025"/>
            <a:ext cx="69723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3、使电流从</a:t>
            </a: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“＋”</a:t>
            </a: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接线柱流</a:t>
            </a: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进</a:t>
            </a: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电压表，从</a:t>
            </a: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“－”</a:t>
            </a: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接线柱流</a:t>
            </a: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出</a:t>
            </a: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电压表；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1066800" y="3819525"/>
            <a:ext cx="702945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4、选择合适的量程(若不能判断，则先用大量程“</a:t>
            </a: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试触</a:t>
            </a:r>
            <a:r>
              <a:rPr lang="en-US" sz="2100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”，然后再选择合适的量程) ；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3600450"/>
          <a:chOff x="381000" y="266700"/>
          <a:chExt cx="9134475" cy="3600450"/>
        </a:xfrm>
      </p:grpSpPr>
      <p:sp>
        <p:nvSpPr>
          <p:cNvPr id="2" name="文本框 1"/>
          <p:cNvSpPr txBox="1"/>
          <p:nvPr/>
        </p:nvSpPr>
        <p:spPr>
          <a:xfrm>
            <a:off x="381000" y="381000"/>
            <a:ext cx="57150" cy="28575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读表</a:t>
            </a:r>
          </a:p>
        </p:txBody>
      </p:sp>
      <p:pic>
        <p:nvPicPr>
          <p:cNvPr id="4" name="图片 3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838325" y="1223963"/>
            <a:ext cx="1714500" cy="2286000"/>
          </a:xfrm>
          <a:prstGeom prst="rect">
            <a:avLst/>
          </a:prstGeom>
        </p:spPr>
      </p:pic>
      <p:pic>
        <p:nvPicPr>
          <p:cNvPr id="5" name="图片 4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5091113" y="1228725"/>
            <a:ext cx="1924050" cy="227647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2419350" y="3600450"/>
            <a:ext cx="67151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2.2V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5810250" y="3600450"/>
            <a:ext cx="33242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11V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747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381000" y="266700"/>
          <a:ext cx="9134475" cy="3476625"/>
          <a:chOff x="381000" y="266700"/>
          <a:chExt cx="9134475" cy="3476625"/>
        </a:xfrm>
      </p:grpSpPr>
      <p:sp>
        <p:nvSpPr>
          <p:cNvPr id="2" name="文本框 1"/>
          <p:cNvSpPr txBox="1"/>
          <p:nvPr/>
        </p:nvSpPr>
        <p:spPr>
          <a:xfrm>
            <a:off x="381000" y="381000"/>
            <a:ext cx="57150" cy="285750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266700"/>
            <a:ext cx="850582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>
                <a:solidFill>
                  <a:srgbClr val="FFFFFF">
                    <a:alpha val="100000"/>
                  </a:srgbClr>
                </a:solidFill>
                <a:latin typeface="微软雅黑"/>
              </a:rPr>
              <a:t>读表</a:t>
            </a:r>
          </a:p>
        </p:txBody>
      </p:sp>
      <p:pic>
        <p:nvPicPr>
          <p:cNvPr id="4" name="图片 3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00250" y="1276350"/>
            <a:ext cx="1714500" cy="2171700"/>
          </a:xfrm>
          <a:prstGeom prst="rect">
            <a:avLst/>
          </a:prstGeom>
        </p:spPr>
      </p:pic>
      <p:pic>
        <p:nvPicPr>
          <p:cNvPr id="5" name="图片 4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5181600" y="1285875"/>
            <a:ext cx="1714500" cy="214312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2581275" y="3476625"/>
            <a:ext cx="6553200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1.4V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5867400" y="3476625"/>
            <a:ext cx="3267075" cy="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100" u="none" spc="0">
                <a:solidFill>
                  <a:srgbClr val="FFD732">
                    <a:alpha val="100000"/>
                  </a:srgbClr>
                </a:solidFill>
                <a:latin typeface="微软雅黑"/>
              </a:rPr>
              <a:t>7V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theme/theme1.xml><?xml version="1.0" encoding="utf-8"?>
<a:theme xmlns:a="http://schemas.openxmlformats.org/drawingml/2006/main" name="Theme63">
  <a:themeElements>
    <a:clrScheme name="Theme6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666</Words>
  <Application>Microsoft Office PowerPoint</Application>
  <PresentationFormat>全屏显示(16:9)</PresentationFormat>
  <Paragraphs>215</Paragraphs>
  <Slides>51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51</vt:i4>
      </vt:variant>
    </vt:vector>
  </HeadingPairs>
  <TitlesOfParts>
    <vt:vector size="52" baseType="lpstr">
      <vt:lpstr>Theme63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十六章第二节：串、并联电路中电压的规律</dc:title>
  <dc:subject/>
  <dc:creator>Unknown Creator</dc:creator>
  <cp:keywords/>
  <dc:description/>
  <cp:lastModifiedBy>User</cp:lastModifiedBy>
  <cp:revision>3</cp:revision>
  <dcterms:created xsi:type="dcterms:W3CDTF">2019-12-06T08:32:55Z</dcterms:created>
  <dcterms:modified xsi:type="dcterms:W3CDTF">2020-02-16T03:09:49Z</dcterms:modified>
  <cp:category/>
</cp:coreProperties>
</file>