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3470366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24377;&#31783;&#27979;&#21147;&#35745;&#26500;&#36896;.swf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&#24377;&#31783;&#27979;&#21147;&#35745;&#21407;&#29702;.swf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5270;&#39057;&#65306;&#29123;&#65281;&#20013;&#22269;&#36339;&#27700;&#26790;&#20043;&#38431;12&#26522;&#37329;&#29260;&#28151;&#21098;%20(1).mp4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2.png"/><Relationship Id="rId4" Type="http://schemas.openxmlformats.org/officeDocument/2006/relationships/hyperlink" Target="&#24377;&#21147;.sw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14440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85800" y="404664"/>
            <a:ext cx="7772400" cy="2214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第七章  力</a:t>
            </a:r>
            <a:b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弹力 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996293" y="2038465"/>
            <a:ext cx="2543700" cy="3633535"/>
            <a:chOff x="5996293" y="1181215"/>
            <a:chExt cx="2543700" cy="3633535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293" y="1181215"/>
              <a:ext cx="2543700" cy="3633535"/>
            </a:xfrm>
            <a:prstGeom prst="rect">
              <a:avLst/>
            </a:prstGeom>
          </p:spPr>
        </p:pic>
        <p:pic>
          <p:nvPicPr>
            <p:cNvPr id="9224" name="Picture 8" descr="http://flash.360edu.com/chuzhong/17/jujiaoxinkechen/jiaoxuesheji/images/tanhuangcheng.jpg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9328" y="1465647"/>
              <a:ext cx="2386013" cy="306466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Picture 2" descr="D:\图标图片\f3373a58f30e42a28f0f3dcc05381ad6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214626" y="4207921"/>
              <a:ext cx="325367" cy="30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2322581" y="1514449"/>
            <a:ext cx="3274786" cy="460534"/>
            <a:chOff x="6109" y="1059"/>
            <a:chExt cx="6876" cy="967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109" y="1138"/>
              <a:ext cx="2888" cy="888"/>
              <a:chOff x="2213658" y="684067"/>
              <a:chExt cx="1834896" cy="564267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3658" y="684067"/>
                <a:ext cx="1834896" cy="56426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3" name="矩形 1"/>
              <p:cNvSpPr>
                <a:spLocks noChangeArrowheads="1"/>
              </p:cNvSpPr>
              <p:nvPr/>
            </p:nvSpPr>
            <p:spPr bwMode="auto">
              <a:xfrm>
                <a:off x="2215839" y="731692"/>
                <a:ext cx="1769550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9336" y="1059"/>
              <a:ext cx="364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弹簧测力计</a:t>
              </a:r>
            </a:p>
          </p:txBody>
        </p:sp>
      </p:grpSp>
      <p:sp>
        <p:nvSpPr>
          <p:cNvPr id="23554" name="TextBox 2"/>
          <p:cNvSpPr txBox="1"/>
          <p:nvPr/>
        </p:nvSpPr>
        <p:spPr>
          <a:xfrm>
            <a:off x="2533570" y="2207045"/>
            <a:ext cx="316801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原理：</a:t>
            </a:r>
            <a:r>
              <a:rPr lang="zh-CN" altLang="en-US" sz="2400" b="1" dirty="0">
                <a:latin typeface="宋体" panose="02010600030101010101" pitchFamily="2" charset="-122"/>
                <a:ea typeface="仿宋" panose="02010609060101010101" charset="-122"/>
              </a:rPr>
              <a:t>在弹性限度内，弹簧受到的拉力越大，弹簧的伸长量就越长。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33570" y="4035546"/>
            <a:ext cx="3273902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构造：</a:t>
            </a:r>
            <a:r>
              <a:rPr lang="zh-CN" altLang="en-US" sz="2400" b="1" dirty="0">
                <a:latin typeface="宋体" panose="02010600030101010101" pitchFamily="2" charset="-122"/>
                <a:ea typeface="仿宋" panose="02010609060101010101" charset="-122"/>
              </a:rPr>
              <a:t>主要由刻度盘、弹簧、指针、挂钩等组成。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88946" y="2245476"/>
            <a:ext cx="2162041" cy="3088356"/>
            <a:chOff x="156059" y="1181216"/>
            <a:chExt cx="2162041" cy="308835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59" y="1181216"/>
              <a:ext cx="2162041" cy="3088356"/>
            </a:xfrm>
            <a:prstGeom prst="rect">
              <a:avLst/>
            </a:prstGeom>
          </p:spPr>
        </p:pic>
        <p:pic>
          <p:nvPicPr>
            <p:cNvPr id="31" name="图片 30">
              <a:hlinkClick r:id="rId6" action="ppaction://hlinkfile"/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0702" y="1449877"/>
              <a:ext cx="1917398" cy="2551034"/>
            </a:xfrm>
            <a:prstGeom prst="rect">
              <a:avLst/>
            </a:prstGeom>
          </p:spPr>
        </p:pic>
        <p:pic>
          <p:nvPicPr>
            <p:cNvPr id="30" name="Picture 2" descr="D:\图标图片\f3373a58f30e42a28f0f3dcc05381ad6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38018" y="3604865"/>
              <a:ext cx="325367" cy="30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resource\8x72\jpg\00604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15" y="1776721"/>
            <a:ext cx="1672964" cy="34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resource\8x72\jpg\00604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25" y="1816369"/>
            <a:ext cx="1298313" cy="340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resource\8x72\jpg\00604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57" y="1656952"/>
            <a:ext cx="1900635" cy="380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754136" y="5410099"/>
            <a:ext cx="350139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0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物理实验室常用的弹簧测力计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1513391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7" rIns="91437" bIns="45717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实验：练习使用弹簧测力计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578" name="TextBox 4"/>
          <p:cNvSpPr txBox="1"/>
          <p:nvPr/>
        </p:nvSpPr>
        <p:spPr>
          <a:xfrm>
            <a:off x="677351" y="2071741"/>
            <a:ext cx="5949434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认清弹簧测力计的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量程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分度值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被测量的力不要超过弹簧测力计的量程。 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1689923" y="3288718"/>
            <a:ext cx="3865880" cy="230695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图中弹簧测力计的</a:t>
            </a:r>
          </a:p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量  程：</a:t>
            </a:r>
            <a:r>
              <a:rPr lang="zh-CN" altLang="en-US" sz="2400" b="1" u="sng" dirty="0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endParaRPr lang="en-US" altLang="zh-CN" sz="24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分度值：</a:t>
            </a:r>
            <a:r>
              <a:rPr lang="zh-CN" altLang="en-US" sz="2400" b="1" u="sng" dirty="0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endParaRPr lang="en-US" altLang="zh-CN" sz="24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测量值：</a:t>
            </a:r>
            <a:r>
              <a:rPr lang="zh-CN" altLang="en-US" sz="2400" b="1" u="sng" dirty="0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24580" name="TextBox 6"/>
          <p:cNvSpPr txBox="1"/>
          <p:nvPr/>
        </p:nvSpPr>
        <p:spPr>
          <a:xfrm>
            <a:off x="3437401" y="3894115"/>
            <a:ext cx="10810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 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1954" y="4442197"/>
            <a:ext cx="86360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0.2 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1954" y="5014172"/>
            <a:ext cx="86360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2.6 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0" name="人补八01.EPS" descr="id:2147508684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128" y="2350552"/>
            <a:ext cx="796314" cy="31252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3" grpId="0" bldLvl="0" animBg="1"/>
      <p:bldP spid="24580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40904" y="1402535"/>
            <a:ext cx="7298422" cy="4276725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弹簧测力计使用的注意事项</a:t>
            </a:r>
          </a:p>
          <a:p>
            <a:pPr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 测量前，用手轻轻地来回拉动几次，避免指针、弹簧和外壳之间的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摩擦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而影响测量的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准确性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。</a:t>
            </a:r>
          </a:p>
          <a:p>
            <a:pPr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测量时，要使弹簧测力计受力方向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沿弹簧的轴线方向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。</a:t>
            </a:r>
          </a:p>
          <a:p>
            <a:pPr fontAlgn="auto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</a:pP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        读数时，应保持测力计处于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静止或匀速直线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运动状态。视线必须与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刻度面垂直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" y="2053564"/>
            <a:ext cx="1247775" cy="172688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2422959" y="1359037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其他形式的测力计</a:t>
              </a:r>
            </a:p>
          </p:txBody>
        </p:sp>
      </p:grpSp>
      <p:pic>
        <p:nvPicPr>
          <p:cNvPr id="4098" name="Picture 2" descr="G:\resource\8x72\jpg\00704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16" y="2260687"/>
            <a:ext cx="2345224" cy="266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resource\8x72\jpg\00704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3" y="2260687"/>
            <a:ext cx="2453175" cy="253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resource\8x72\jpg\007040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434" y="2524614"/>
            <a:ext cx="1300551" cy="23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7897" y="4921273"/>
            <a:ext cx="1988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握力计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97613" y="4921273"/>
            <a:ext cx="1988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弹簧秤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1467" y="4921273"/>
            <a:ext cx="1988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托盘称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266" y="2218452"/>
            <a:ext cx="2808075" cy="27204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1439" y="1703440"/>
            <a:ext cx="903160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（枣庄中考）如图所示，一根弹簧，一端固定在竖直墙上，在弹性限度内用手水平向右拉伸弹簧的另一端，下列有关“弹簧形变产生的力”的描述正确的是（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A．弹簧对手的拉力    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B．手对弹簧的拉力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C．墙对弹簧的拉力    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D．以上说法都不正确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576484" y="2903907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95895" y="2309186"/>
            <a:ext cx="1044575" cy="5067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5" name="文本框 4"/>
          <p:cNvSpPr txBox="1"/>
          <p:nvPr/>
        </p:nvSpPr>
        <p:spPr>
          <a:xfrm>
            <a:off x="145415" y="2880729"/>
            <a:ext cx="1558290" cy="5067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6" name="云形标注 5"/>
          <p:cNvSpPr/>
          <p:nvPr/>
        </p:nvSpPr>
        <p:spPr>
          <a:xfrm>
            <a:off x="4945380" y="4228597"/>
            <a:ext cx="4113848" cy="1692116"/>
          </a:xfrm>
          <a:prstGeom prst="cloudCallout">
            <a:avLst>
              <a:gd name="adj1" fmla="val 15582"/>
              <a:gd name="adj2" fmla="val -13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即弹簧对其他物体的弹力，施力物体为弹簧</a:t>
            </a:r>
          </a:p>
        </p:txBody>
      </p:sp>
      <p:grpSp>
        <p:nvGrpSpPr>
          <p:cNvPr id="15" name="组合 3"/>
          <p:cNvGrpSpPr/>
          <p:nvPr/>
        </p:nvGrpSpPr>
        <p:grpSpPr bwMode="auto">
          <a:xfrm>
            <a:off x="3371850" y="1257805"/>
            <a:ext cx="1879997" cy="474345"/>
            <a:chOff x="497257" y="753279"/>
            <a:chExt cx="1881032" cy="475146"/>
          </a:xfrm>
        </p:grpSpPr>
        <p:grpSp>
          <p:nvGrpSpPr>
            <p:cNvPr id="16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4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ldLvl="0" animBg="1"/>
      <p:bldP spid="5" grpId="0" bldLvl="0" animBg="1"/>
      <p:bldP spid="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7136" y="1786644"/>
            <a:ext cx="8796713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（2018•徐州）用橡皮筋、回形针、棉线、小瓶盖、牙膏盒、铁丝、钩码和刻度尺等，做一个如图所示的橡皮筋测力计。下列说法中错误的是（　　）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A．刻度可以标在牙膏盒上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B．可以把回形针上端当作指针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C．可以利用钩码拉伸橡皮筋标注刻度 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D．不同橡皮筋做的测力计量程都相同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934806" y="2994643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67" y="2994643"/>
            <a:ext cx="2492241" cy="2414479"/>
          </a:xfrm>
          <a:prstGeom prst="rect">
            <a:avLst/>
          </a:prstGeom>
        </p:spPr>
      </p:pic>
      <p:grpSp>
        <p:nvGrpSpPr>
          <p:cNvPr id="14" name="组合 3"/>
          <p:cNvGrpSpPr/>
          <p:nvPr/>
        </p:nvGrpSpPr>
        <p:grpSpPr bwMode="auto">
          <a:xfrm>
            <a:off x="3371850" y="1257805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7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1006" y="1954053"/>
            <a:ext cx="8653937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（常德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中考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）如图所示，在弹簧测力计的两侧沿水平方向各加4N拉力并使其保持静止，此时弹簧测力计的示数为（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A．0N    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B．2N     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C．4N     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D．8N </a:t>
            </a:r>
          </a:p>
        </p:txBody>
      </p:sp>
      <p:pic>
        <p:nvPicPr>
          <p:cNvPr id="8" name="图片 7" descr="cea0ccad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361" y="3662213"/>
            <a:ext cx="4785836" cy="9544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22822" y="2567364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4" name="组合 3"/>
          <p:cNvGrpSpPr/>
          <p:nvPr/>
        </p:nvGrpSpPr>
        <p:grpSpPr bwMode="auto">
          <a:xfrm>
            <a:off x="3371850" y="1308139"/>
            <a:ext cx="1879997" cy="474345"/>
            <a:chOff x="497257" y="753279"/>
            <a:chExt cx="1881032" cy="475146"/>
          </a:xfrm>
        </p:grpSpPr>
        <p:grpSp>
          <p:nvGrpSpPr>
            <p:cNvPr id="1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7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0402" y="2237279"/>
            <a:ext cx="6613525" cy="25736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一弹簧测力计如图所示，其刻度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（填“是”或“不是”）均匀的，量程为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N，分度值为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N，读数为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74689" y="3413571"/>
            <a:ext cx="79438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0～5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975565" y="3446847"/>
            <a:ext cx="56578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0.2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900150" y="2232269"/>
            <a:ext cx="5391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0889" y="4058960"/>
            <a:ext cx="56578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1.8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4" y="2060409"/>
            <a:ext cx="677887" cy="3030710"/>
          </a:xfrm>
          <a:prstGeom prst="rect">
            <a:avLst/>
          </a:prstGeom>
        </p:spPr>
      </p:pic>
      <p:grpSp>
        <p:nvGrpSpPr>
          <p:cNvPr id="15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16" name="缺角矩形 1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4" name="缺角矩形 23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5" name="缺角矩形 24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6" name="缺角矩形 25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7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0518" y="1834012"/>
            <a:ext cx="8441531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几位同学使用弹簧拉力器锻炼身体，每位同学都可以将弹簧拉力器拉开至两臂伸直，两臂伸直时对弹簧拉力器拉力最大的是（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A．几个同学都一样大           B．手臂长的同学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C．体重大的同学                   D．力气大的同学 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65203" y="3140087"/>
            <a:ext cx="42100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grpSp>
        <p:nvGrpSpPr>
          <p:cNvPr id="5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6" name="缺角矩形 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7" name="缺角矩形 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1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65407" y="4406071"/>
            <a:ext cx="789908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思考：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跳板、跳台有什么特点？它们是怎样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对运动员产生力的作用呢？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29033" y="1340445"/>
            <a:ext cx="4435458" cy="2943402"/>
            <a:chOff x="4029033" y="483195"/>
            <a:chExt cx="4435458" cy="294340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034" y="483195"/>
              <a:ext cx="4435457" cy="2943402"/>
            </a:xfrm>
            <a:prstGeom prst="rect">
              <a:avLst/>
            </a:prstGeom>
          </p:spPr>
        </p:pic>
        <p:pic>
          <p:nvPicPr>
            <p:cNvPr id="2050" name="Picture 2" descr="C:\Users\Administrator\Desktop\视频形式\视频：燃！中国跳水梦之队12枚金牌混剪 (1).pn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033" y="746619"/>
              <a:ext cx="4435457" cy="2416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D:\图标图片\f3373a58f30e42a28f0f3dcc05381ad6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139124" y="2861995"/>
              <a:ext cx="325367" cy="30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455718" y="1657984"/>
            <a:ext cx="333610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2019</a:t>
            </a:r>
            <a:r>
              <a:rPr lang="zh-CN" altLang="en-US" sz="2400" b="1" dirty="0">
                <a:latin typeface="Trebuchet MS" panose="020B0603020202020204" pitchFamily="34" charset="0"/>
                <a:ea typeface="楷体" panose="02010609060101010101" charset="-122"/>
              </a:rPr>
              <a:t>年国际泳联世锦赛跳水比赛，中国跳水队获得</a:t>
            </a:r>
            <a:r>
              <a:rPr lang="en-US" altLang="zh-CN" sz="2400" b="1" dirty="0">
                <a:latin typeface="Trebuchet MS" panose="020B0603020202020204" pitchFamily="34" charset="0"/>
                <a:ea typeface="楷体" panose="02010609060101010101" charset="-122"/>
              </a:rPr>
              <a:t>12</a:t>
            </a:r>
            <a:r>
              <a:rPr lang="zh-CN" altLang="en-US" sz="2400" b="1" dirty="0">
                <a:latin typeface="Trebuchet MS" panose="020B0603020202020204" pitchFamily="34" charset="0"/>
                <a:ea typeface="楷体" panose="02010609060101010101" charset="-122"/>
              </a:rPr>
              <a:t>枚金牌。我们一起欣赏下精彩瞬间。</a:t>
            </a: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979" y="2129287"/>
            <a:ext cx="8782526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下列关于弹力的说法，正确的是（　　）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A．两个物体相互接触，一定有弹力的存在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B．两个没有相互接触的物体之间可能存在弹力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C．在直接接触且发生弹性形变的物体间才产生弹力 </a:t>
            </a:r>
          </a:p>
          <a:p>
            <a:pPr fontAlgn="auto">
              <a:lnSpc>
                <a:spcPct val="150000"/>
              </a:lnSpc>
            </a:pPr>
            <a:r>
              <a:rPr lang="en-US" altLang="zh-CN" sz="2800" b="1" dirty="0" err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D．只要物体发生形变一定有弹力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78921" y="2101030"/>
            <a:ext cx="421005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4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5" name="缺角矩形 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" name="缺角矩形 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1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7650" y="1957128"/>
            <a:ext cx="8648224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4.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关于弹力说法正确的是 （　　）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A．看不出有形变的物体间一定没有弹力 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B．只要物体接触就一定有弹力产生 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C．杆可以提供支撑力也可以提供拉力而且杆的弹力</a:t>
            </a:r>
            <a:endParaRPr lang="en-US" altLang="zh-CN" sz="28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一定沿着杆的方向 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D．绳只能提供拉力，而且一定沿绳收缩的方向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63003" y="2076278"/>
            <a:ext cx="4400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4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5" name="缺角矩形 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" name="缺角矩形 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8" name="缺角矩形 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9" name="缺角矩形 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0" name="缺角矩形 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1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05740" y="1812580"/>
            <a:ext cx="7309009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小明观察发现，弹簧测力计的刻度是均匀的，由此他猜想弹簧的伸长量与它受到的拉力成正比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为了验证猜想，小明决定进行实验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）要完成实验，除了需要如图甲中所示的一根两头带钩的弹簧、若干相同的钩码（每个钩码重力已知）、铁架台以外，还需要的测量仪器是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进行实验后小明记录数据如表，表中数据明显错误的是第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</a:t>
            </a:r>
            <a:r>
              <a:rPr 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次实验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306551" y="4572926"/>
          <a:ext cx="8095615" cy="1149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6680"/>
                <a:gridCol w="777875"/>
                <a:gridCol w="778510"/>
                <a:gridCol w="778510"/>
                <a:gridCol w="778510"/>
                <a:gridCol w="778510"/>
                <a:gridCol w="778510"/>
                <a:gridCol w="778510"/>
              </a:tblGrid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实验次数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拉力</a:t>
                      </a:r>
                      <a:r>
                        <a:rPr lang="en-US" sz="2400" b="0" i="1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8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弹簧伸长量</a:t>
                      </a:r>
                      <a:r>
                        <a:rPr lang="en-US" sz="2400" b="0" u="none" dirty="0" err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△</a:t>
                      </a:r>
                      <a:r>
                        <a:rPr lang="en-US" altLang="zh-CN" sz="2400" b="0" i="1" u="none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="0" u="none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/cm</a:t>
                      </a:r>
                      <a:endParaRPr lang="en-US" altLang="en-US" sz="2400" b="0" u="none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0.4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1.7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2.4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图片 725"/>
          <p:cNvPicPr>
            <a:picLocks noChangeAspect="1"/>
          </p:cNvPicPr>
          <p:nvPr/>
        </p:nvPicPr>
        <p:blipFill>
          <a:blip r:embed="rId2"/>
          <a:srcRect l="5823" r="63522"/>
          <a:stretch>
            <a:fillRect/>
          </a:stretch>
        </p:blipFill>
        <p:spPr>
          <a:xfrm>
            <a:off x="7446169" y="1728761"/>
            <a:ext cx="1360170" cy="28441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2785110" y="3640905"/>
            <a:ext cx="116300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刻度尺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00199" y="3997948"/>
            <a:ext cx="50339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5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6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0016" y="2644414"/>
            <a:ext cx="5539331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）去除错误的一组数据，在如图乙中作出弹簧伸长量与所受拉力的关系图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像。</a:t>
            </a:r>
            <a:endParaRPr 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）由图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像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可验证小明的猜想是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的（填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正确</a:t>
            </a:r>
            <a:r>
              <a:rPr 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或</a:t>
            </a:r>
            <a:r>
              <a:rPr lang="en-US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错误</a:t>
            </a:r>
            <a:r>
              <a:rPr lang="en-US" sz="24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pic>
        <p:nvPicPr>
          <p:cNvPr id="27" name="图片 7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68" y="2644413"/>
            <a:ext cx="3180862" cy="308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48" y="2730883"/>
            <a:ext cx="2950858" cy="28587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0496" y="4892473"/>
            <a:ext cx="8496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正确</a:t>
            </a:r>
          </a:p>
        </p:txBody>
      </p:sp>
      <p:graphicFrame>
        <p:nvGraphicFramePr>
          <p:cNvPr id="7" name="表格 6"/>
          <p:cNvGraphicFramePr/>
          <p:nvPr/>
        </p:nvGraphicFramePr>
        <p:xfrm>
          <a:off x="549832" y="1477388"/>
          <a:ext cx="8095615" cy="11493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6680"/>
                <a:gridCol w="777875"/>
                <a:gridCol w="778510"/>
                <a:gridCol w="778510"/>
                <a:gridCol w="778510"/>
                <a:gridCol w="778510"/>
                <a:gridCol w="778510"/>
                <a:gridCol w="778510"/>
              </a:tblGrid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实验次数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拉力</a:t>
                      </a:r>
                      <a:r>
                        <a:rPr lang="en-US" sz="2400" b="0" i="1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2400" b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78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 err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弹簧伸长量△</a:t>
                      </a:r>
                      <a:r>
                        <a:rPr lang="en-US" altLang="zh-CN" sz="2400" b="0" i="1" u="none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="0" u="none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/</a:t>
                      </a:r>
                      <a:r>
                        <a:rPr lang="en-US" sz="2400" b="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cm</a:t>
                      </a:r>
                      <a:endParaRPr lang="en-US" altLang="en-US" sz="2400" b="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0.4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1.7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1.6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2.4</a:t>
                      </a:r>
                      <a:endParaRPr lang="en-US" altLang="en-US" sz="2400" b="0" dirty="0"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48c6356d[1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22" y="3287893"/>
            <a:ext cx="4634516" cy="2468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1457" y="1807660"/>
            <a:ext cx="8713946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某实验小组的同学对A、B两根长度相同粗细不同的橡皮筋进行测力，将橡皮筋的一端固定，另一端悬挂钩码（图甲所示），记录橡皮筋受到的拉力大小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和橡皮筋伸长量△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x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，根据多组测量数据做出的图线如图乙所示。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62906" y="3564730"/>
            <a:ext cx="4158599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（1）当在两根橡皮筋上悬挂重力为8N的物体时，橡皮筋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的伸长量为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cm，橡皮筋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的伸长量为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cm。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97717" y="4437584"/>
            <a:ext cx="68897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16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64087" y="4861990"/>
            <a:ext cx="35623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8</a:t>
            </a:r>
          </a:p>
        </p:txBody>
      </p:sp>
      <p:grpSp>
        <p:nvGrpSpPr>
          <p:cNvPr id="8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0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能力提升题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353557" y="5222395"/>
            <a:ext cx="8139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△</a:t>
            </a:r>
            <a:r>
              <a:rPr lang="zh-CN" altLang="en-US" sz="16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/cm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0820" y="1907149"/>
            <a:ext cx="8672195" cy="3230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（2）分别用这两根橡皮筋制成的测力计代替弹簧秤，则用橡皮筋</a:t>
            </a:r>
            <a:r>
              <a:rPr lang="en-US" altLang="zh-CN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</a:t>
            </a: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制成的测力计量程大，用橡皮筋</a:t>
            </a:r>
            <a:r>
              <a:rPr lang="en-US" altLang="zh-CN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</a:t>
            </a: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制成的测力计测量的精确程度高（均选填“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”或“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”）。</a:t>
            </a:r>
            <a:endParaRPr lang="zh-CN" altLang="en-US" sz="27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（3）将本实验中相同的两根橡皮筋并联起来代替弹簧秤，能够测量力的最大值为</a:t>
            </a:r>
            <a:r>
              <a:rPr lang="en-US" altLang="zh-CN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__________</a:t>
            </a:r>
            <a:r>
              <a:rPr lang="zh-CN" altLang="en-US" sz="27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N。</a:t>
            </a:r>
            <a:endParaRPr lang="zh-CN" altLang="en-US" sz="27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45343" y="2631731"/>
            <a:ext cx="41211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548853" y="2636135"/>
            <a:ext cx="43116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93845" y="4537684"/>
            <a:ext cx="78549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22.5</a:t>
            </a:r>
          </a:p>
        </p:txBody>
      </p:sp>
      <p:grpSp>
        <p:nvGrpSpPr>
          <p:cNvPr id="6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7SL2.eps" descr="id:2147508647;FounderCES"/>
          <p:cNvPicPr>
            <a:picLocks noChangeAspect="1"/>
          </p:cNvPicPr>
          <p:nvPr/>
        </p:nvPicPr>
        <p:blipFill>
          <a:blip r:embed="rId2"/>
          <a:srcRect l="8731" r="8878"/>
          <a:stretch>
            <a:fillRect/>
          </a:stretch>
        </p:blipFill>
        <p:spPr>
          <a:xfrm>
            <a:off x="73343" y="1754002"/>
            <a:ext cx="8996839" cy="393525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6211" y="2034110"/>
            <a:ext cx="8635510" cy="3283208"/>
            <a:chOff x="508490" y="1176860"/>
            <a:chExt cx="8635510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827270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517687" y="3672655"/>
            <a:ext cx="7552522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弹力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及其产生的条件；认识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弹簧测力计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的原理，会正确使用弹簧测力计测量力的大小。</a:t>
            </a: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193963" y="181464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通过弹簧测力计的制作，培养勤于动手、严谨细致和爱护仪器的良好品质。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9758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6" name="组合 18"/>
          <p:cNvGrpSpPr/>
          <p:nvPr/>
        </p:nvGrpSpPr>
        <p:grpSpPr bwMode="auto">
          <a:xfrm>
            <a:off x="2909888" y="1399672"/>
            <a:ext cx="1264444" cy="384969"/>
            <a:chOff x="2212975" y="684067"/>
            <a:chExt cx="1685925" cy="513291"/>
          </a:xfrm>
        </p:grpSpPr>
        <p:sp>
          <p:nvSpPr>
            <p:cNvPr id="20" name="圆角矩形 19"/>
            <p:cNvSpPr/>
            <p:nvPr/>
          </p:nvSpPr>
          <p:spPr>
            <a:xfrm>
              <a:off x="2212975" y="684067"/>
              <a:ext cx="1685925" cy="454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350"/>
            </a:p>
          </p:txBody>
        </p:sp>
        <p:sp>
          <p:nvSpPr>
            <p:cNvPr id="40970" name="矩形 1"/>
            <p:cNvSpPr>
              <a:spLocks noChangeArrowheads="1"/>
            </p:cNvSpPr>
            <p:nvPr/>
          </p:nvSpPr>
          <p:spPr bwMode="auto">
            <a:xfrm>
              <a:off x="2277957" y="731692"/>
              <a:ext cx="1578186" cy="46566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10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sz="21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793206" y="1344904"/>
            <a:ext cx="2620328" cy="477679"/>
            <a:chOff x="5865" y="1023"/>
            <a:chExt cx="5502" cy="1003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5865" y="1138"/>
              <a:ext cx="3221" cy="888"/>
              <a:chOff x="2058087" y="684067"/>
              <a:chExt cx="2045684" cy="564267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058087" y="684067"/>
                <a:ext cx="2045684" cy="56426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400" dirty="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82556" y="731692"/>
                <a:ext cx="1768988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280" y="1023"/>
              <a:ext cx="2087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弹 力</a:t>
              </a:r>
            </a:p>
          </p:txBody>
        </p:sp>
      </p:grpSp>
      <p:pic>
        <p:nvPicPr>
          <p:cNvPr id="15" name="图片 14" descr="3f2ca831828a45b3bb0afabfa28939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" y="1924182"/>
            <a:ext cx="2863215" cy="1777841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7226060" y="1762090"/>
            <a:ext cx="1614410" cy="69652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恢复到原来形状</a:t>
            </a:r>
          </a:p>
        </p:txBody>
      </p:sp>
      <p:pic>
        <p:nvPicPr>
          <p:cNvPr id="17" name="图片 16" descr="171902112715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" y="4024762"/>
            <a:ext cx="2756059" cy="1806416"/>
          </a:xfrm>
          <a:prstGeom prst="rect">
            <a:avLst/>
          </a:prstGeom>
        </p:spPr>
      </p:pic>
      <p:pic>
        <p:nvPicPr>
          <p:cNvPr id="21" name="图片 20" descr="76e10bcafaf646d1bdff96dace2053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0" y="4017142"/>
            <a:ext cx="2973229" cy="1813560"/>
          </a:xfrm>
          <a:prstGeom prst="rect">
            <a:avLst/>
          </a:prstGeom>
        </p:spPr>
      </p:pic>
      <p:sp>
        <p:nvSpPr>
          <p:cNvPr id="22" name="右箭头 21"/>
          <p:cNvSpPr/>
          <p:nvPr/>
        </p:nvSpPr>
        <p:spPr>
          <a:xfrm>
            <a:off x="6341269" y="1881002"/>
            <a:ext cx="831533" cy="45910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7172959" y="4110990"/>
            <a:ext cx="1860921" cy="69659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没有恢复到原来形状</a:t>
            </a:r>
          </a:p>
        </p:txBody>
      </p:sp>
      <p:pic>
        <p:nvPicPr>
          <p:cNvPr id="26" name="图片 25" descr="ba33986f-642d-4050-8f35-bbf08d0cc5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44" y="1924182"/>
            <a:ext cx="2972753" cy="1778794"/>
          </a:xfrm>
          <a:prstGeom prst="rect">
            <a:avLst/>
          </a:prstGeom>
        </p:spPr>
      </p:pic>
      <p:sp>
        <p:nvSpPr>
          <p:cNvPr id="27" name="右箭头 26"/>
          <p:cNvSpPr/>
          <p:nvPr/>
        </p:nvSpPr>
        <p:spPr>
          <a:xfrm>
            <a:off x="6341110" y="4110990"/>
            <a:ext cx="759460" cy="4267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76169" y="3396112"/>
            <a:ext cx="6130328" cy="82994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用力分别压弹簧、拉橡皮筋、挤压橡皮泥、捏面团；松手后，物体的形变有什么不同吗？</a:t>
            </a:r>
          </a:p>
        </p:txBody>
      </p:sp>
      <p:sp>
        <p:nvSpPr>
          <p:cNvPr id="28" name="右箭头 27"/>
          <p:cNvSpPr/>
          <p:nvPr/>
        </p:nvSpPr>
        <p:spPr>
          <a:xfrm rot="5400000">
            <a:off x="7727633" y="2466949"/>
            <a:ext cx="403384" cy="38766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7496175" y="2862712"/>
            <a:ext cx="1011424" cy="45339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弹性</a:t>
            </a:r>
          </a:p>
        </p:txBody>
      </p:sp>
      <p:sp>
        <p:nvSpPr>
          <p:cNvPr id="30" name="右箭头 29"/>
          <p:cNvSpPr/>
          <p:nvPr/>
        </p:nvSpPr>
        <p:spPr>
          <a:xfrm rot="5400000">
            <a:off x="7764780" y="4818671"/>
            <a:ext cx="370523" cy="348615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1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497128" y="5178240"/>
            <a:ext cx="1011424" cy="501968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塑性</a:t>
            </a:r>
          </a:p>
        </p:txBody>
      </p:sp>
      <p:sp>
        <p:nvSpPr>
          <p:cNvPr id="32" name="TextBox 6"/>
          <p:cNvSpPr txBox="1"/>
          <p:nvPr/>
        </p:nvSpPr>
        <p:spPr>
          <a:xfrm>
            <a:off x="1759268" y="2583392"/>
            <a:ext cx="3243580" cy="46037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这种形变称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+mn-cs"/>
              </a:rPr>
              <a:t>弹性形变。</a:t>
            </a:r>
          </a:p>
        </p:txBody>
      </p:sp>
      <p:sp>
        <p:nvSpPr>
          <p:cNvPr id="16391" name="TextBox 7"/>
          <p:cNvSpPr txBox="1"/>
          <p:nvPr/>
        </p:nvSpPr>
        <p:spPr>
          <a:xfrm>
            <a:off x="1759585" y="4807585"/>
            <a:ext cx="3069590" cy="46037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4BACC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仿宋" panose="02010609060101010101" charset="-122"/>
              </a:rPr>
              <a:t>这种形变称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仿宋" panose="02010609060101010101" charset="-122"/>
              </a:rPr>
              <a:t>塑性形变。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24" grpId="0" bldLvl="0" animBg="1"/>
      <p:bldP spid="29" grpId="0" bldLvl="0" animBg="1"/>
      <p:bldP spid="31" grpId="0" bldLvl="0" animBg="1"/>
      <p:bldP spid="32" grpId="0" bldLvl="0" animBg="1"/>
      <p:bldP spid="1639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img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8" y="2173102"/>
            <a:ext cx="2756059" cy="2510790"/>
          </a:xfrm>
          <a:prstGeom prst="rect">
            <a:avLst/>
          </a:prstGeom>
        </p:spPr>
      </p:pic>
      <p:pic>
        <p:nvPicPr>
          <p:cNvPr id="6" name="图片 5" descr="3f2ca831828a45b3bb0afabfa28939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045" y="2174055"/>
            <a:ext cx="2863215" cy="2510314"/>
          </a:xfrm>
          <a:prstGeom prst="rect">
            <a:avLst/>
          </a:prstGeom>
        </p:spPr>
      </p:pic>
      <p:pic>
        <p:nvPicPr>
          <p:cNvPr id="26" name="图片 25" descr="ba33986f-642d-4050-8f35-bbf08d0cc5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515" y="2173102"/>
            <a:ext cx="2972753" cy="2511266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295275" y="4934162"/>
            <a:ext cx="8438527" cy="8299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    拉长弹簧、压弯弹簧、拉橡皮筋时，可以感受到它们对手有力的作用。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379513" y="139996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弹力的产生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078290" y="1452868"/>
            <a:ext cx="7625593" cy="4009938"/>
          </a:xfrm>
          <a:prstGeom prst="roundRect">
            <a:avLst/>
          </a:prstGeom>
          <a:solidFill>
            <a:srgbClr val="006600"/>
          </a:solidFill>
          <a:ln>
            <a:solidFill>
              <a:srgbClr val="CC99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" y="2018430"/>
            <a:ext cx="1247775" cy="1726883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1633346" y="1988316"/>
            <a:ext cx="63042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物体由于发生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弹性形变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而产生的力叫做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弹力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74441" name="文本框 274440"/>
          <p:cNvSpPr txBox="1"/>
          <p:nvPr/>
        </p:nvSpPr>
        <p:spPr>
          <a:xfrm>
            <a:off x="1573054" y="2703645"/>
            <a:ext cx="256079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弹力产生的条件</a:t>
            </a:r>
            <a:r>
              <a:rPr lang="en-US" altLang="zh-CN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:</a:t>
            </a:r>
          </a:p>
        </p:txBody>
      </p:sp>
      <p:sp>
        <p:nvSpPr>
          <p:cNvPr id="274442" name="文本框 274441"/>
          <p:cNvSpPr txBox="1"/>
          <p:nvPr/>
        </p:nvSpPr>
        <p:spPr>
          <a:xfrm>
            <a:off x="1441450" y="3250565"/>
            <a:ext cx="19551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(1)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相互接触。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  </a:t>
            </a:r>
          </a:p>
        </p:txBody>
      </p:sp>
      <p:sp>
        <p:nvSpPr>
          <p:cNvPr id="274443" name="文本框 274442"/>
          <p:cNvSpPr txBox="1"/>
          <p:nvPr/>
        </p:nvSpPr>
        <p:spPr>
          <a:xfrm>
            <a:off x="3582829" y="3250856"/>
            <a:ext cx="27222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(2)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发生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弹性形变。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</a:t>
            </a:r>
          </a:p>
        </p:txBody>
      </p:sp>
      <p:sp>
        <p:nvSpPr>
          <p:cNvPr id="274445" name="文本框 274444"/>
          <p:cNvSpPr txBox="1"/>
          <p:nvPr/>
        </p:nvSpPr>
        <p:spPr>
          <a:xfrm>
            <a:off x="1573054" y="4517681"/>
            <a:ext cx="617837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常见的弹力</a:t>
            </a:r>
            <a:r>
              <a:rPr lang="en-US" altLang="zh-CN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: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压力、支持力、拉力、推力等。</a:t>
            </a:r>
          </a:p>
        </p:txBody>
      </p:sp>
      <p:sp>
        <p:nvSpPr>
          <p:cNvPr id="4" name="矩形 3"/>
          <p:cNvSpPr/>
          <p:nvPr/>
        </p:nvSpPr>
        <p:spPr>
          <a:xfrm>
            <a:off x="1572895" y="3922395"/>
            <a:ext cx="725232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弹力的方向：</a:t>
            </a:r>
            <a:r>
              <a:rPr lang="zh-CN" altLang="en-US" sz="2400" b="1" dirty="0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总是指向形变物体恢复原状</a:t>
            </a: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的方向。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7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4441" grpId="0"/>
      <p:bldP spid="274442" grpId="0"/>
      <p:bldP spid="274443" grpId="0"/>
      <p:bldP spid="274445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244340" y="2516505"/>
            <a:ext cx="48552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弹力的大小跟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弹性形变大小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有关，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同一物体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弹性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形变越大，弹力越大。</a:t>
            </a:r>
          </a:p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形变消失，弹力随之消失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422959" y="1425538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弹力的大小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04990" y="2198281"/>
            <a:ext cx="3660799" cy="3088356"/>
            <a:chOff x="404990" y="1341031"/>
            <a:chExt cx="3660799" cy="308835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90" y="1341031"/>
              <a:ext cx="3660799" cy="3088356"/>
            </a:xfrm>
            <a:prstGeom prst="rect">
              <a:avLst/>
            </a:prstGeom>
          </p:spPr>
        </p:pic>
        <p:pic>
          <p:nvPicPr>
            <p:cNvPr id="7" name="图片 6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6629" y="1600117"/>
              <a:ext cx="2930971" cy="2533760"/>
            </a:xfrm>
            <a:prstGeom prst="rect">
              <a:avLst/>
            </a:prstGeom>
          </p:spPr>
        </p:pic>
        <p:pic>
          <p:nvPicPr>
            <p:cNvPr id="12" name="Picture 2" descr="D:\图标图片\f3373a58f30e42a28f0f3dcc05381ad6.gif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654306" y="3800079"/>
              <a:ext cx="325367" cy="301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67" y="2682356"/>
            <a:ext cx="5145185" cy="2958289"/>
          </a:xfrm>
          <a:prstGeom prst="rect">
            <a:avLst/>
          </a:prstGeom>
        </p:spPr>
      </p:pic>
      <p:sp>
        <p:nvSpPr>
          <p:cNvPr id="3075" name="Text Box 2"/>
          <p:cNvSpPr txBox="1"/>
          <p:nvPr/>
        </p:nvSpPr>
        <p:spPr>
          <a:xfrm>
            <a:off x="613025" y="2119852"/>
            <a:ext cx="8019247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  物体的弹性有一定的限度，超过了这个限度就不能完全复原。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379513" y="1408760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弹性限度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/>
          <p:nvPr/>
        </p:nvSpPr>
        <p:spPr>
          <a:xfrm>
            <a:off x="906384" y="1916717"/>
            <a:ext cx="710231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分析书放在桌面或倾斜木板上时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,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书和木板间的弹力。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1655049" y="2589195"/>
            <a:ext cx="2749153" cy="1541860"/>
            <a:chOff x="-222" y="0"/>
            <a:chExt cx="2309" cy="1295"/>
          </a:xfrm>
        </p:grpSpPr>
        <p:sp>
          <p:nvSpPr>
            <p:cNvPr id="32814" name="Rectangle 5"/>
            <p:cNvSpPr/>
            <p:nvPr/>
          </p:nvSpPr>
          <p:spPr>
            <a:xfrm>
              <a:off x="227" y="590"/>
              <a:ext cx="1860" cy="91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815" name="Group 6"/>
            <p:cNvGrpSpPr/>
            <p:nvPr/>
          </p:nvGrpSpPr>
          <p:grpSpPr>
            <a:xfrm>
              <a:off x="408" y="409"/>
              <a:ext cx="1497" cy="182"/>
              <a:chOff x="0" y="0"/>
              <a:chExt cx="1497" cy="182"/>
            </a:xfrm>
          </p:grpSpPr>
          <p:sp>
            <p:nvSpPr>
              <p:cNvPr id="32820" name="AutoShape 7"/>
              <p:cNvSpPr/>
              <p:nvPr/>
            </p:nvSpPr>
            <p:spPr>
              <a:xfrm>
                <a:off x="0" y="0"/>
                <a:ext cx="1497" cy="182"/>
              </a:xfrm>
              <a:prstGeom prst="flowChartOnlineStorage">
                <a:avLst/>
              </a:prstGeom>
              <a:solidFill>
                <a:schemeClr val="accent1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24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21" name="Line 8"/>
              <p:cNvSpPr/>
              <p:nvPr/>
            </p:nvSpPr>
            <p:spPr>
              <a:xfrm>
                <a:off x="908" y="46"/>
                <a:ext cx="362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2822" name="Line 9"/>
              <p:cNvSpPr/>
              <p:nvPr/>
            </p:nvSpPr>
            <p:spPr>
              <a:xfrm>
                <a:off x="953" y="91"/>
                <a:ext cx="317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2823" name="Line 10"/>
              <p:cNvSpPr/>
              <p:nvPr/>
            </p:nvSpPr>
            <p:spPr>
              <a:xfrm>
                <a:off x="862" y="136"/>
                <a:ext cx="409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32816" name="Text Box 11"/>
            <p:cNvSpPr txBox="1"/>
            <p:nvPr/>
          </p:nvSpPr>
          <p:spPr>
            <a:xfrm>
              <a:off x="227" y="0"/>
              <a:ext cx="36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charset="-122"/>
                </a:rPr>
                <a:t>书</a:t>
              </a:r>
            </a:p>
          </p:txBody>
        </p:sp>
        <p:sp>
          <p:nvSpPr>
            <p:cNvPr id="32817" name="Line 12"/>
            <p:cNvSpPr/>
            <p:nvPr/>
          </p:nvSpPr>
          <p:spPr>
            <a:xfrm>
              <a:off x="499" y="273"/>
              <a:ext cx="227" cy="1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2818" name="Text Box 13"/>
            <p:cNvSpPr txBox="1"/>
            <p:nvPr/>
          </p:nvSpPr>
          <p:spPr>
            <a:xfrm>
              <a:off x="-222" y="908"/>
              <a:ext cx="812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charset="-122"/>
                </a:rPr>
                <a:t>木板</a:t>
              </a:r>
            </a:p>
          </p:txBody>
        </p:sp>
        <p:sp>
          <p:nvSpPr>
            <p:cNvPr id="32819" name="Line 14"/>
            <p:cNvSpPr/>
            <p:nvPr/>
          </p:nvSpPr>
          <p:spPr>
            <a:xfrm flipV="1">
              <a:off x="499" y="635"/>
              <a:ext cx="318" cy="273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9" name="Group 15"/>
          <p:cNvGrpSpPr/>
          <p:nvPr/>
        </p:nvGrpSpPr>
        <p:grpSpPr>
          <a:xfrm>
            <a:off x="5802471" y="2442575"/>
            <a:ext cx="2108597" cy="1766890"/>
            <a:chOff x="0" y="0"/>
            <a:chExt cx="1771" cy="1484"/>
          </a:xfrm>
        </p:grpSpPr>
        <p:grpSp>
          <p:nvGrpSpPr>
            <p:cNvPr id="32791" name="Group 16"/>
            <p:cNvGrpSpPr/>
            <p:nvPr/>
          </p:nvGrpSpPr>
          <p:grpSpPr>
            <a:xfrm>
              <a:off x="182" y="0"/>
              <a:ext cx="1589" cy="1134"/>
              <a:chOff x="0" y="0"/>
              <a:chExt cx="1589" cy="1134"/>
            </a:xfrm>
          </p:grpSpPr>
          <p:grpSp>
            <p:nvGrpSpPr>
              <p:cNvPr id="32796" name="Group 17"/>
              <p:cNvGrpSpPr/>
              <p:nvPr/>
            </p:nvGrpSpPr>
            <p:grpSpPr>
              <a:xfrm>
                <a:off x="0" y="998"/>
                <a:ext cx="409" cy="136"/>
                <a:chOff x="0" y="0"/>
                <a:chExt cx="409" cy="136"/>
              </a:xfrm>
            </p:grpSpPr>
            <p:sp>
              <p:nvSpPr>
                <p:cNvPr id="32809" name="Line 18"/>
                <p:cNvSpPr/>
                <p:nvPr/>
              </p:nvSpPr>
              <p:spPr>
                <a:xfrm>
                  <a:off x="0" y="0"/>
                  <a:ext cx="409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10" name="Line 19"/>
                <p:cNvSpPr/>
                <p:nvPr/>
              </p:nvSpPr>
              <p:spPr>
                <a:xfrm flipH="1">
                  <a:off x="0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11" name="Line 20"/>
                <p:cNvSpPr/>
                <p:nvPr/>
              </p:nvSpPr>
              <p:spPr>
                <a:xfrm flipV="1">
                  <a:off x="92" y="0"/>
                  <a:ext cx="45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12" name="Line 21"/>
                <p:cNvSpPr/>
                <p:nvPr/>
              </p:nvSpPr>
              <p:spPr>
                <a:xfrm flipH="1">
                  <a:off x="137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13" name="Line 22"/>
                <p:cNvSpPr/>
                <p:nvPr/>
              </p:nvSpPr>
              <p:spPr>
                <a:xfrm flipH="1">
                  <a:off x="227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2797" name="Group 23"/>
              <p:cNvGrpSpPr/>
              <p:nvPr/>
            </p:nvGrpSpPr>
            <p:grpSpPr>
              <a:xfrm>
                <a:off x="227" y="0"/>
                <a:ext cx="1362" cy="998"/>
                <a:chOff x="0" y="0"/>
                <a:chExt cx="1362" cy="998"/>
              </a:xfrm>
            </p:grpSpPr>
            <p:sp>
              <p:nvSpPr>
                <p:cNvPr id="32804" name="Line 24"/>
                <p:cNvSpPr/>
                <p:nvPr/>
              </p:nvSpPr>
              <p:spPr>
                <a:xfrm flipV="1">
                  <a:off x="1" y="0"/>
                  <a:ext cx="1315" cy="952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05" name="Line 25"/>
                <p:cNvSpPr/>
                <p:nvPr/>
              </p:nvSpPr>
              <p:spPr>
                <a:xfrm flipV="1">
                  <a:off x="46" y="45"/>
                  <a:ext cx="1315" cy="952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06" name="Line 26"/>
                <p:cNvSpPr/>
                <p:nvPr/>
              </p:nvSpPr>
              <p:spPr>
                <a:xfrm>
                  <a:off x="92" y="998"/>
                  <a:ext cx="0" cy="0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07" name="Line 27"/>
                <p:cNvSpPr/>
                <p:nvPr/>
              </p:nvSpPr>
              <p:spPr>
                <a:xfrm>
                  <a:off x="0" y="952"/>
                  <a:ext cx="46" cy="45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08" name="Line 28"/>
                <p:cNvSpPr/>
                <p:nvPr/>
              </p:nvSpPr>
              <p:spPr>
                <a:xfrm>
                  <a:off x="1316" y="0"/>
                  <a:ext cx="46" cy="45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2798" name="Group 29"/>
              <p:cNvGrpSpPr/>
              <p:nvPr/>
            </p:nvGrpSpPr>
            <p:grpSpPr>
              <a:xfrm>
                <a:off x="546" y="151"/>
                <a:ext cx="650" cy="514"/>
                <a:chOff x="1" y="15"/>
                <a:chExt cx="650" cy="514"/>
              </a:xfrm>
            </p:grpSpPr>
            <p:sp>
              <p:nvSpPr>
                <p:cNvPr id="32799" name="Line 30"/>
                <p:cNvSpPr/>
                <p:nvPr/>
              </p:nvSpPr>
              <p:spPr>
                <a:xfrm flipV="1">
                  <a:off x="107" y="106"/>
                  <a:ext cx="544" cy="408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32800" name="未知"/>
                <p:cNvSpPr/>
                <p:nvPr/>
              </p:nvSpPr>
              <p:spPr>
                <a:xfrm>
                  <a:off x="1" y="423"/>
                  <a:ext cx="106" cy="106"/>
                </a:xfrm>
                <a:custGeom>
                  <a:avLst/>
                  <a:gdLst>
                    <a:gd name="txL" fmla="*/ 0 w 106"/>
                    <a:gd name="txT" fmla="*/ 0 h 106"/>
                    <a:gd name="txR" fmla="*/ 106 w 106"/>
                    <a:gd name="txB" fmla="*/ 106 h 106"/>
                  </a:gdLst>
                  <a:ahLst/>
                  <a:cxnLst>
                    <a:cxn ang="0">
                      <a:pos x="106" y="91"/>
                    </a:cxn>
                    <a:cxn ang="0">
                      <a:pos x="15" y="91"/>
                    </a:cxn>
                    <a:cxn ang="0">
                      <a:pos x="15" y="0"/>
                    </a:cxn>
                  </a:cxnLst>
                  <a:rect l="txL" t="txT" r="txR" b="txB"/>
                  <a:pathLst>
                    <a:path w="106" h="106">
                      <a:moveTo>
                        <a:pt x="106" y="91"/>
                      </a:moveTo>
                      <a:cubicBezTo>
                        <a:pt x="68" y="98"/>
                        <a:pt x="30" y="106"/>
                        <a:pt x="15" y="91"/>
                      </a:cubicBezTo>
                      <a:cubicBezTo>
                        <a:pt x="0" y="76"/>
                        <a:pt x="0" y="0"/>
                        <a:pt x="15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FF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2801" name="Group 32"/>
                <p:cNvGrpSpPr/>
                <p:nvPr/>
              </p:nvGrpSpPr>
              <p:grpSpPr>
                <a:xfrm>
                  <a:off x="16" y="15"/>
                  <a:ext cx="635" cy="408"/>
                  <a:chOff x="0" y="15"/>
                  <a:chExt cx="635" cy="408"/>
                </a:xfrm>
              </p:grpSpPr>
              <p:sp>
                <p:nvSpPr>
                  <p:cNvPr id="32802" name="Line 33"/>
                  <p:cNvSpPr/>
                  <p:nvPr/>
                </p:nvSpPr>
                <p:spPr>
                  <a:xfrm flipV="1">
                    <a:off x="0" y="15"/>
                    <a:ext cx="544" cy="408"/>
                  </a:xfrm>
                  <a:prstGeom prst="line">
                    <a:avLst/>
                  </a:prstGeom>
                  <a:ln w="9525" cap="flat" cmpd="sng">
                    <a:solidFill>
                      <a:srgbClr val="FF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2803" name="未知"/>
                  <p:cNvSpPr/>
                  <p:nvPr/>
                </p:nvSpPr>
                <p:spPr>
                  <a:xfrm>
                    <a:off x="529" y="15"/>
                    <a:ext cx="106" cy="106"/>
                  </a:xfrm>
                  <a:custGeom>
                    <a:avLst/>
                    <a:gdLst>
                      <a:gd name="txL" fmla="*/ 0 w 106"/>
                      <a:gd name="txT" fmla="*/ 0 h 106"/>
                      <a:gd name="txR" fmla="*/ 106 w 106"/>
                      <a:gd name="txB" fmla="*/ 106 h 106"/>
                    </a:gdLst>
                    <a:ahLst/>
                    <a:cxnLst>
                      <a:cxn ang="0">
                        <a:pos x="106" y="91"/>
                      </a:cxn>
                      <a:cxn ang="0">
                        <a:pos x="15" y="91"/>
                      </a:cxn>
                      <a:cxn ang="0">
                        <a:pos x="15" y="0"/>
                      </a:cxn>
                    </a:cxnLst>
                    <a:rect l="txL" t="txT" r="txR" b="txB"/>
                    <a:pathLst>
                      <a:path w="106" h="106">
                        <a:moveTo>
                          <a:pt x="106" y="91"/>
                        </a:moveTo>
                        <a:cubicBezTo>
                          <a:pt x="68" y="98"/>
                          <a:pt x="30" y="106"/>
                          <a:pt x="15" y="91"/>
                        </a:cubicBezTo>
                        <a:cubicBezTo>
                          <a:pt x="0" y="76"/>
                          <a:pt x="0" y="0"/>
                          <a:pt x="15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FF00FF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32792" name="Line 35"/>
            <p:cNvSpPr/>
            <p:nvPr/>
          </p:nvSpPr>
          <p:spPr>
            <a:xfrm>
              <a:off x="363" y="545"/>
              <a:ext cx="544" cy="0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2793" name="Line 36"/>
            <p:cNvSpPr/>
            <p:nvPr/>
          </p:nvSpPr>
          <p:spPr>
            <a:xfrm>
              <a:off x="635" y="817"/>
              <a:ext cx="0" cy="408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32794" name="Text Box 37"/>
            <p:cNvSpPr txBox="1"/>
            <p:nvPr/>
          </p:nvSpPr>
          <p:spPr>
            <a:xfrm>
              <a:off x="0" y="408"/>
              <a:ext cx="453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charset="-122"/>
                </a:rPr>
                <a:t>书</a:t>
              </a:r>
            </a:p>
          </p:txBody>
        </p:sp>
        <p:sp>
          <p:nvSpPr>
            <p:cNvPr id="32795" name="Text Box 38"/>
            <p:cNvSpPr txBox="1"/>
            <p:nvPr/>
          </p:nvSpPr>
          <p:spPr>
            <a:xfrm>
              <a:off x="297" y="1097"/>
              <a:ext cx="682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latin typeface="Times New Roman" panose="02020603050405020304" pitchFamily="18" charset="0"/>
                  <a:ea typeface="楷体" panose="02010609060101010101" charset="-122"/>
                </a:rPr>
                <a:t>木板</a:t>
              </a:r>
            </a:p>
          </p:txBody>
        </p:sp>
      </p:grpSp>
      <p:grpSp>
        <p:nvGrpSpPr>
          <p:cNvPr id="10" name="Group 39"/>
          <p:cNvGrpSpPr/>
          <p:nvPr/>
        </p:nvGrpSpPr>
        <p:grpSpPr>
          <a:xfrm>
            <a:off x="3230722" y="3316830"/>
            <a:ext cx="782241" cy="734616"/>
            <a:chOff x="21" y="42"/>
            <a:chExt cx="657" cy="617"/>
          </a:xfrm>
        </p:grpSpPr>
        <p:sp>
          <p:nvSpPr>
            <p:cNvPr id="32788" name="Oval 40"/>
            <p:cNvSpPr/>
            <p:nvPr/>
          </p:nvSpPr>
          <p:spPr>
            <a:xfrm>
              <a:off x="21" y="42"/>
              <a:ext cx="48" cy="48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9" name="Line 41"/>
            <p:cNvSpPr/>
            <p:nvPr/>
          </p:nvSpPr>
          <p:spPr>
            <a:xfrm>
              <a:off x="45" y="91"/>
              <a:ext cx="0" cy="363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2790" name="Text Box 42"/>
            <p:cNvSpPr txBox="1"/>
            <p:nvPr/>
          </p:nvSpPr>
          <p:spPr>
            <a:xfrm>
              <a:off x="90" y="272"/>
              <a:ext cx="588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i="1" dirty="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 dirty="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压</a:t>
              </a:r>
            </a:p>
          </p:txBody>
        </p:sp>
      </p:grpSp>
      <p:grpSp>
        <p:nvGrpSpPr>
          <p:cNvPr id="11" name="Group 43"/>
          <p:cNvGrpSpPr/>
          <p:nvPr/>
        </p:nvGrpSpPr>
        <p:grpSpPr>
          <a:xfrm rot="21320988">
            <a:off x="7118883" y="2963412"/>
            <a:ext cx="896541" cy="757238"/>
            <a:chOff x="11" y="24"/>
            <a:chExt cx="753" cy="636"/>
          </a:xfrm>
        </p:grpSpPr>
        <p:sp>
          <p:nvSpPr>
            <p:cNvPr id="32785" name="Oval 44"/>
            <p:cNvSpPr/>
            <p:nvPr/>
          </p:nvSpPr>
          <p:spPr>
            <a:xfrm>
              <a:off x="11" y="24"/>
              <a:ext cx="48" cy="48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6" name="Text Box 45"/>
            <p:cNvSpPr txBox="1"/>
            <p:nvPr/>
          </p:nvSpPr>
          <p:spPr>
            <a:xfrm>
              <a:off x="245" y="273"/>
              <a:ext cx="519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压</a:t>
              </a:r>
            </a:p>
          </p:txBody>
        </p:sp>
        <p:sp>
          <p:nvSpPr>
            <p:cNvPr id="32787" name="Line 46"/>
            <p:cNvSpPr/>
            <p:nvPr/>
          </p:nvSpPr>
          <p:spPr>
            <a:xfrm>
              <a:off x="36" y="47"/>
              <a:ext cx="227" cy="318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12" name="Group 47"/>
          <p:cNvGrpSpPr/>
          <p:nvPr/>
        </p:nvGrpSpPr>
        <p:grpSpPr>
          <a:xfrm>
            <a:off x="3225651" y="2497204"/>
            <a:ext cx="962191" cy="801236"/>
            <a:chOff x="10" y="0"/>
            <a:chExt cx="1044" cy="590"/>
          </a:xfrm>
        </p:grpSpPr>
        <p:sp>
          <p:nvSpPr>
            <p:cNvPr id="32782" name="Oval 48"/>
            <p:cNvSpPr/>
            <p:nvPr/>
          </p:nvSpPr>
          <p:spPr>
            <a:xfrm>
              <a:off x="10" y="545"/>
              <a:ext cx="67" cy="45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3" name="Line 49"/>
            <p:cNvSpPr/>
            <p:nvPr/>
          </p:nvSpPr>
          <p:spPr>
            <a:xfrm flipV="1">
              <a:off x="45" y="91"/>
              <a:ext cx="0" cy="499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32784" name="Text Box 50"/>
            <p:cNvSpPr txBox="1"/>
            <p:nvPr/>
          </p:nvSpPr>
          <p:spPr>
            <a:xfrm>
              <a:off x="136" y="0"/>
              <a:ext cx="918" cy="3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24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支</a:t>
              </a:r>
            </a:p>
          </p:txBody>
        </p:sp>
      </p:grpSp>
      <p:grpSp>
        <p:nvGrpSpPr>
          <p:cNvPr id="13" name="Group 51"/>
          <p:cNvGrpSpPr/>
          <p:nvPr/>
        </p:nvGrpSpPr>
        <p:grpSpPr>
          <a:xfrm>
            <a:off x="6724435" y="2353073"/>
            <a:ext cx="647700" cy="635794"/>
            <a:chOff x="8" y="-80"/>
            <a:chExt cx="544" cy="534"/>
          </a:xfrm>
        </p:grpSpPr>
        <p:sp>
          <p:nvSpPr>
            <p:cNvPr id="32778" name="Oval 52"/>
            <p:cNvSpPr/>
            <p:nvPr/>
          </p:nvSpPr>
          <p:spPr>
            <a:xfrm>
              <a:off x="272" y="409"/>
              <a:ext cx="45" cy="45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24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779" name="Group 53"/>
            <p:cNvGrpSpPr/>
            <p:nvPr/>
          </p:nvGrpSpPr>
          <p:grpSpPr>
            <a:xfrm>
              <a:off x="8" y="-80"/>
              <a:ext cx="544" cy="516"/>
              <a:chOff x="8" y="-80"/>
              <a:chExt cx="544" cy="516"/>
            </a:xfrm>
          </p:grpSpPr>
          <p:sp>
            <p:nvSpPr>
              <p:cNvPr id="32780" name="Line 54"/>
              <p:cNvSpPr/>
              <p:nvPr/>
            </p:nvSpPr>
            <p:spPr>
              <a:xfrm flipH="1" flipV="1">
                <a:off x="71" y="162"/>
                <a:ext cx="228" cy="274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2781" name="Text Box 55"/>
              <p:cNvSpPr txBox="1"/>
              <p:nvPr/>
            </p:nvSpPr>
            <p:spPr>
              <a:xfrm>
                <a:off x="8" y="-80"/>
                <a:ext cx="544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24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F</a:t>
                </a:r>
                <a:r>
                  <a:rPr lang="zh-CN" altLang="en-US" sz="2400" b="1" baseline="-25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支</a:t>
                </a:r>
              </a:p>
            </p:txBody>
          </p:sp>
        </p:grpSp>
      </p:grpSp>
      <p:sp>
        <p:nvSpPr>
          <p:cNvPr id="16" name="Text Box 42"/>
          <p:cNvSpPr txBox="1"/>
          <p:nvPr/>
        </p:nvSpPr>
        <p:spPr>
          <a:xfrm>
            <a:off x="512037" y="4232366"/>
            <a:ext cx="64817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压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：是由于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书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发生了弹性形变而产生的弹力。</a:t>
            </a:r>
          </a:p>
        </p:txBody>
      </p:sp>
      <p:sp>
        <p:nvSpPr>
          <p:cNvPr id="17" name="Text Box 42"/>
          <p:cNvSpPr txBox="1"/>
          <p:nvPr/>
        </p:nvSpPr>
        <p:spPr>
          <a:xfrm>
            <a:off x="595503" y="5333085"/>
            <a:ext cx="64817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i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：是由于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木板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发生了弹性形变而产生的弹力。</a:t>
            </a:r>
          </a:p>
        </p:txBody>
      </p:sp>
      <p:sp>
        <p:nvSpPr>
          <p:cNvPr id="18" name="Text Box 42"/>
          <p:cNvSpPr txBox="1"/>
          <p:nvPr/>
        </p:nvSpPr>
        <p:spPr>
          <a:xfrm>
            <a:off x="1667940" y="4756475"/>
            <a:ext cx="15601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施力物体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224418" y="4233795"/>
            <a:ext cx="400050" cy="506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20" name="文本框 19"/>
          <p:cNvSpPr txBox="1"/>
          <p:nvPr/>
        </p:nvSpPr>
        <p:spPr>
          <a:xfrm>
            <a:off x="2144994" y="5301519"/>
            <a:ext cx="656749" cy="506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2700" b="1"/>
          </a:p>
        </p:txBody>
      </p:sp>
      <p:sp>
        <p:nvSpPr>
          <p:cNvPr id="492558" name="Text Box 14"/>
          <p:cNvSpPr txBox="1"/>
          <p:nvPr/>
        </p:nvSpPr>
        <p:spPr>
          <a:xfrm>
            <a:off x="810055" y="1916717"/>
            <a:ext cx="7595713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>
            <a:solidFill>
              <a:srgbClr val="FFCC00"/>
            </a:solidFill>
            <a:prstDash val="solid"/>
            <a:miter/>
            <a:headEnd type="none" w="med" len="med"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弹力方向：过接触点垂直平面指向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受力物体。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2426503" y="1309572"/>
            <a:ext cx="3958508" cy="495548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弹力方向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bldLvl="0" animBg="1"/>
      <p:bldP spid="20" grpId="0" bldLvl="0" animBg="1"/>
      <p:bldP spid="49255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1231</Words>
  <Application>Microsoft Office PowerPoint</Application>
  <PresentationFormat>全屏显示(4:3)</PresentationFormat>
  <Paragraphs>189</Paragraphs>
  <Slides>27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