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05936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84"/>
      </p:cViewPr>
      <p:guideLst>
        <p:guide orient="horz" pos="159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4D703-EF9E-4EFE-9E58-5EC4B178E125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31788" y="685800"/>
            <a:ext cx="6194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6FB9B-440E-42BD-A708-6F6F53171A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6032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313FAE-BFF9-467C-9FAC-650000627638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71682"/>
            <a:ext cx="7772400" cy="1084484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866973"/>
            <a:ext cx="6400800" cy="12929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2609"/>
            <a:ext cx="2057400" cy="431685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2609"/>
            <a:ext cx="6019800" cy="431685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251109"/>
            <a:ext cx="7772400" cy="100484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44374"/>
            <a:ext cx="7772400" cy="11067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32501"/>
            <a:ext cx="4040188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04474"/>
            <a:ext cx="4040188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32501"/>
            <a:ext cx="4041775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04474"/>
            <a:ext cx="4041775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1438"/>
            <a:ext cx="3008313" cy="8572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1438"/>
            <a:ext cx="5111750" cy="43180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58719"/>
            <a:ext cx="3008313" cy="34607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541554"/>
            <a:ext cx="5486400" cy="4181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2063"/>
            <a:ext cx="5486400" cy="30356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3959655"/>
            <a:ext cx="5486400" cy="5937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2609"/>
            <a:ext cx="8229600" cy="84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80518"/>
            <a:ext cx="8229600" cy="3338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689280"/>
            <a:ext cx="2895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32435" y="1571033"/>
            <a:ext cx="8279130" cy="951135"/>
          </a:xfrm>
        </p:spPr>
        <p:txBody>
          <a:bodyPr>
            <a:normAutofit fontScale="90000"/>
          </a:bodyPr>
          <a:lstStyle/>
          <a:p>
            <a:r>
              <a:rPr lang="zh-CN" altLang="en-US" sz="494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第十四章  内能的利用  复习课件</a:t>
            </a:r>
          </a:p>
        </p:txBody>
      </p:sp>
      <p:sp>
        <p:nvSpPr>
          <p:cNvPr id="4" name="矩形 3"/>
          <p:cNvSpPr/>
          <p:nvPr/>
        </p:nvSpPr>
        <p:spPr>
          <a:xfrm>
            <a:off x="2155190" y="297433"/>
            <a:ext cx="4288353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人教版九年级物理全册</a:t>
            </a:r>
          </a:p>
        </p:txBody>
      </p:sp>
      <p:sp>
        <p:nvSpPr>
          <p:cNvPr id="6" name="矩形 5"/>
          <p:cNvSpPr/>
          <p:nvPr/>
        </p:nvSpPr>
        <p:spPr>
          <a:xfrm>
            <a:off x="156794" y="4166298"/>
            <a:ext cx="8507457" cy="714042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4040" b="1">
                <a:solidFill>
                  <a:srgbClr val="FFC227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知识梳理    </a:t>
            </a:r>
            <a:r>
              <a:rPr lang="zh-CN" altLang="en-US" sz="4040" b="1">
                <a:solidFill>
                  <a:srgbClr val="0070C0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基础达标</a:t>
            </a:r>
            <a:r>
              <a:rPr lang="zh-CN" altLang="en-US" sz="4040" b="1">
                <a:solidFill>
                  <a:srgbClr val="FFC227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    </a:t>
            </a:r>
            <a:r>
              <a:rPr lang="zh-CN" altLang="en-US" sz="4040" b="1">
                <a:solidFill>
                  <a:srgbClr val="00B050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技能强化</a:t>
            </a:r>
          </a:p>
        </p:txBody>
      </p:sp>
      <p:sp>
        <p:nvSpPr>
          <p:cNvPr id="3" name="太阳形 2"/>
          <p:cNvSpPr/>
          <p:nvPr/>
        </p:nvSpPr>
        <p:spPr>
          <a:xfrm>
            <a:off x="1206500" y="2957174"/>
            <a:ext cx="948690" cy="1037267"/>
          </a:xfrm>
          <a:prstGeom prst="sun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太阳形 6"/>
          <p:cNvSpPr/>
          <p:nvPr/>
        </p:nvSpPr>
        <p:spPr>
          <a:xfrm>
            <a:off x="3936365" y="3061116"/>
            <a:ext cx="948690" cy="1037267"/>
          </a:xfrm>
          <a:prstGeom prst="sun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太阳形 7"/>
          <p:cNvSpPr/>
          <p:nvPr/>
        </p:nvSpPr>
        <p:spPr>
          <a:xfrm>
            <a:off x="6703695" y="3061116"/>
            <a:ext cx="948690" cy="1037267"/>
          </a:xfrm>
          <a:prstGeom prst="sun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2814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3"/>
          <p:cNvSpPr/>
          <p:nvPr/>
        </p:nvSpPr>
        <p:spPr>
          <a:xfrm>
            <a:off x="1818813" y="3741971"/>
            <a:ext cx="450847" cy="28621"/>
          </a:xfrm>
          <a:custGeom>
            <a:avLst/>
            <a:gdLst>
              <a:gd name="connsiteX0" fmla="*/ 7274 w 451963"/>
              <a:gd name="connsiteY0" fmla="*/ 7274 h 29097"/>
              <a:gd name="connsiteX1" fmla="*/ 444688 w 451963"/>
              <a:gd name="connsiteY1" fmla="*/ 7274 h 2909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51963" h="29097">
                <a:moveTo>
                  <a:pt x="7274" y="7274"/>
                </a:moveTo>
                <a:lnTo>
                  <a:pt x="444688" y="7274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795"/>
          </a:p>
        </p:txBody>
      </p:sp>
      <p:sp>
        <p:nvSpPr>
          <p:cNvPr id="12" name="Freeform 3"/>
          <p:cNvSpPr/>
          <p:nvPr/>
        </p:nvSpPr>
        <p:spPr>
          <a:xfrm>
            <a:off x="3558089" y="3741971"/>
            <a:ext cx="1393775" cy="28621"/>
          </a:xfrm>
          <a:custGeom>
            <a:avLst/>
            <a:gdLst>
              <a:gd name="connsiteX0" fmla="*/ 7274 w 1397225"/>
              <a:gd name="connsiteY0" fmla="*/ 7274 h 29097"/>
              <a:gd name="connsiteX1" fmla="*/ 1389951 w 1397225"/>
              <a:gd name="connsiteY1" fmla="*/ 7274 h 2909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397225" h="29097">
                <a:moveTo>
                  <a:pt x="7274" y="7274"/>
                </a:moveTo>
                <a:lnTo>
                  <a:pt x="1389951" y="7274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795"/>
          </a:p>
        </p:txBody>
      </p:sp>
      <p:sp>
        <p:nvSpPr>
          <p:cNvPr id="2" name="TextBox 1"/>
          <p:cNvSpPr txBox="1"/>
          <p:nvPr/>
        </p:nvSpPr>
        <p:spPr>
          <a:xfrm>
            <a:off x="3647190" y="3335432"/>
            <a:ext cx="1300036" cy="41806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US" altLang="zh-CN" sz="2385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8.4</a:t>
            </a:r>
            <a:r>
              <a:rPr lang="en-US" altLang="zh-CN" sz="238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385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8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385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CN" sz="238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385" smtClean="0">
              <a:solidFill>
                <a:srgbClr val="000000"/>
              </a:solidFill>
              <a:latin typeface="Symbol" panose="05050102010706020507" pitchFamily="18" charset="2"/>
              <a:cs typeface="Symbol" panose="05050102010706020507" pitchFamily="18" charset="0"/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1835574" y="3410385"/>
            <a:ext cx="474489" cy="35394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138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吸</a:t>
            </a:r>
            <a:r>
              <a:rPr lang="en-US" altLang="zh-CN" sz="238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385" b="1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3583846" y="3747677"/>
            <a:ext cx="1452321" cy="41806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US" altLang="zh-CN" sz="2385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3.12</a:t>
            </a:r>
            <a:r>
              <a:rPr lang="en-US" altLang="zh-CN" sz="238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385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8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385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CN" sz="238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385" smtClean="0">
              <a:solidFill>
                <a:srgbClr val="000000"/>
              </a:solidFill>
              <a:latin typeface="Symbol" pitchFamily="18" charset="2"/>
              <a:cs typeface="Symbol" panose="05050102010706020507" pitchFamily="18" charset="0"/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1822905" y="3847615"/>
            <a:ext cx="474489" cy="366767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zh-CN" sz="138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放</a:t>
            </a:r>
            <a:r>
              <a:rPr lang="en-US" altLang="zh-CN" sz="238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385" b="1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</p:txBody>
      </p:sp>
      <p:sp>
        <p:nvSpPr>
          <p:cNvPr id="18" name="TextBox 1"/>
          <p:cNvSpPr txBox="1"/>
          <p:nvPr/>
        </p:nvSpPr>
        <p:spPr>
          <a:xfrm>
            <a:off x="1164135" y="961904"/>
            <a:ext cx="5009385" cy="39241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700"/>
              </a:lnSpc>
            </a:pP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解：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）水吸收的热量：</a:t>
            </a:r>
            <a:r>
              <a:rPr lang="en-US" altLang="zh-CN" sz="2190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146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吸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190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zh-CN" altLang="en-US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190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190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146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19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1164135" y="1449101"/>
            <a:ext cx="6859250" cy="81560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=4.2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J/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kg·</a:t>
            </a:r>
            <a:r>
              <a:rPr lang="en-US" altLang="zh-CN" sz="21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℃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）×</a:t>
            </a: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50kg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zh-CN" altLang="en-US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60℃-20℃</a:t>
            </a:r>
            <a:r>
              <a:rPr lang="zh-CN" altLang="en-US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=8.4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7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）煤气燃烧放出的热量：</a:t>
            </a:r>
          </a:p>
        </p:txBody>
      </p:sp>
      <p:sp>
        <p:nvSpPr>
          <p:cNvPr id="20" name="TextBox 1"/>
          <p:cNvSpPr txBox="1"/>
          <p:nvPr/>
        </p:nvSpPr>
        <p:spPr>
          <a:xfrm>
            <a:off x="1164136" y="2373529"/>
            <a:ext cx="5293116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2190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146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放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190" i="1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146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煤气</a:t>
            </a:r>
            <a:r>
              <a:rPr lang="en-US" altLang="zh-CN" sz="2190" i="1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=0.8m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3.9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J/m</a:t>
            </a:r>
            <a:r>
              <a:rPr lang="en-US" altLang="zh-CN" sz="146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=3.12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1164136" y="2835742"/>
            <a:ext cx="3226845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）煤气灶烧水的效率：</a:t>
            </a:r>
          </a:p>
        </p:txBody>
      </p:sp>
      <p:sp>
        <p:nvSpPr>
          <p:cNvPr id="22" name="TextBox 1"/>
          <p:cNvSpPr txBox="1"/>
          <p:nvPr/>
        </p:nvSpPr>
        <p:spPr>
          <a:xfrm>
            <a:off x="4559331" y="3385401"/>
            <a:ext cx="88166" cy="20005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zh-CN" sz="138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3" name="TextBox 1"/>
          <p:cNvSpPr txBox="1"/>
          <p:nvPr/>
        </p:nvSpPr>
        <p:spPr>
          <a:xfrm>
            <a:off x="4635343" y="3810138"/>
            <a:ext cx="88166" cy="20005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zh-CN" sz="138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4" name="TextBox 1"/>
          <p:cNvSpPr txBox="1"/>
          <p:nvPr/>
        </p:nvSpPr>
        <p:spPr>
          <a:xfrm>
            <a:off x="1328828" y="3535309"/>
            <a:ext cx="5778826" cy="41806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US" altLang="zh-CN" sz="2385" smtClean="0">
                <a:solidFill>
                  <a:srgbClr val="000000"/>
                </a:solidFill>
                <a:latin typeface="Symbol" pitchFamily="18" charset="2"/>
                <a:cs typeface="Symbol" panose="05050102010706020507" pitchFamily="18" charset="0"/>
              </a:rPr>
              <a:t></a:t>
            </a:r>
            <a:r>
              <a:rPr lang="en-US" altLang="zh-CN" sz="238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zh-CN" sz="2385" smtClean="0">
                <a:solidFill>
                  <a:srgbClr val="000000"/>
                </a:solidFill>
                <a:latin typeface="Symbol" pitchFamily="18" charset="2"/>
                <a:cs typeface="Symbol" panose="05050102010706020507" pitchFamily="18" charset="0"/>
              </a:rPr>
              <a:t></a:t>
            </a:r>
            <a:r>
              <a:rPr lang="en-US" altLang="zh-CN" sz="2385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</a:t>
            </a:r>
            <a:r>
              <a:rPr lang="en-US" altLang="zh-CN" sz="2385" smtClean="0">
                <a:solidFill>
                  <a:srgbClr val="000000"/>
                </a:solidFill>
                <a:latin typeface="Symbol" pitchFamily="18" charset="2"/>
                <a:cs typeface="Symbol" panose="05050102010706020507" pitchFamily="18" charset="0"/>
              </a:rPr>
              <a:t></a:t>
            </a:r>
            <a:r>
              <a:rPr lang="en-US" altLang="zh-CN" sz="238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altLang="zh-CN" sz="2385" smtClean="0">
                <a:solidFill>
                  <a:srgbClr val="000000"/>
                </a:solidFill>
                <a:latin typeface="Symbol" pitchFamily="18" charset="2"/>
                <a:cs typeface="Symbol" panose="05050102010706020507" pitchFamily="18" charset="0"/>
              </a:rPr>
              <a:t></a:t>
            </a:r>
            <a:r>
              <a:rPr lang="en-US" altLang="zh-CN" sz="2385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</a:t>
            </a:r>
            <a:r>
              <a:rPr lang="en-US" altLang="zh-CN" sz="2385" smtClean="0">
                <a:solidFill>
                  <a:srgbClr val="000000"/>
                </a:solidFill>
                <a:latin typeface="Symbol" pitchFamily="18" charset="2"/>
                <a:cs typeface="Symbol" panose="05050102010706020507" pitchFamily="18" charset="0"/>
              </a:rPr>
              <a:t></a:t>
            </a:r>
            <a:r>
              <a:rPr lang="en-US" altLang="zh-CN" sz="238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385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27%</a:t>
            </a:r>
          </a:p>
        </p:txBody>
      </p:sp>
    </p:spTree>
    <p:extLst>
      <p:ext uri="{BB962C8B-B14F-4D97-AF65-F5344CB8AC3E}">
        <p14:creationId xmlns:p14="http://schemas.microsoft.com/office/powerpoint/2010/main" val="3173997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74107" y="1175169"/>
            <a:ext cx="7119777" cy="1973776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43529" y="3286484"/>
            <a:ext cx="3850413" cy="81560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19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由滑梯滑下臀部会有灼热感</a:t>
            </a:r>
            <a:endParaRPr lang="en-US" altLang="zh-CN" sz="219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7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zh-CN" altLang="en-US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19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钻木取火</a:t>
            </a:r>
            <a:endParaRPr lang="en-US" altLang="zh-CN" sz="219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5637892" y="3286484"/>
            <a:ext cx="2728311" cy="81560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  <a:tabLst>
                <a:tab pos="3937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en-US" sz="219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19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搓手取暖</a:t>
            </a:r>
            <a:endParaRPr lang="en-US" altLang="zh-CN" sz="219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700"/>
              </a:lnSpc>
              <a:tabLst>
                <a:tab pos="3937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19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水蒸气将木塞冲出</a:t>
            </a:r>
            <a:endParaRPr lang="en-US" altLang="zh-CN" sz="219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543373" y="864725"/>
            <a:ext cx="7646324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zh-CN" altLang="en-US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例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3</a:t>
            </a:r>
            <a:r>
              <a:rPr lang="zh-CN" altLang="en-US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219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如图所示实验或事例，属于内能转化为机械能的是（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15" name="TextBox 1"/>
          <p:cNvSpPr txBox="1"/>
          <p:nvPr/>
        </p:nvSpPr>
        <p:spPr>
          <a:xfrm>
            <a:off x="3921517" y="4205367"/>
            <a:ext cx="4207883" cy="713016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0" smtClean="0">
                <a:solidFill>
                  <a:srgbClr val="0066FF"/>
                </a:solidFill>
                <a:latin typeface="黑体" panose="02010609060101010101" charset="-122"/>
                <a:cs typeface="黑体" panose="02010609060101010101" charset="-122"/>
              </a:rPr>
              <a:t>水蒸气内能减少，温度降低，水蒸</a:t>
            </a:r>
          </a:p>
          <a:p>
            <a:pPr>
              <a:lnSpc>
                <a:spcPts val="3100"/>
              </a:lnSpc>
            </a:pPr>
            <a:r>
              <a:rPr lang="en-US" altLang="zh-CN" sz="2190" smtClean="0">
                <a:solidFill>
                  <a:srgbClr val="0066FF"/>
                </a:solidFill>
                <a:latin typeface="黑体" panose="02010609060101010101" charset="-122"/>
                <a:cs typeface="黑体" panose="02010609060101010101" charset="-122"/>
              </a:rPr>
              <a:t>气的内能转化为软木塞的机械能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543529" y="4192814"/>
            <a:ext cx="2542363" cy="72584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190" smtClean="0">
                <a:solidFill>
                  <a:srgbClr val="0066FF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19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190" smtClean="0">
                <a:solidFill>
                  <a:srgbClr val="0066FF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19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190" smtClean="0">
                <a:solidFill>
                  <a:srgbClr val="0066FF"/>
                </a:solidFill>
                <a:latin typeface="黑体" panose="02010609060101010101" charset="-122"/>
                <a:cs typeface="黑体" panose="02010609060101010101" charset="-122"/>
              </a:rPr>
              <a:t>项都是机械</a:t>
            </a:r>
          </a:p>
          <a:p>
            <a:pPr>
              <a:lnSpc>
                <a:spcPts val="3000"/>
              </a:lnSpc>
            </a:pPr>
            <a:r>
              <a:rPr lang="en-US" altLang="zh-CN" sz="2195" smtClean="0">
                <a:solidFill>
                  <a:srgbClr val="0066FF"/>
                </a:solidFill>
                <a:latin typeface="黑体" panose="02010609060101010101" charset="-122"/>
                <a:cs typeface="黑体" panose="02010609060101010101" charset="-122"/>
              </a:rPr>
              <a:t>能转化为内能</a:t>
            </a:r>
          </a:p>
        </p:txBody>
      </p:sp>
      <p:sp>
        <p:nvSpPr>
          <p:cNvPr id="18" name="矩形 17"/>
          <p:cNvSpPr/>
          <p:nvPr/>
        </p:nvSpPr>
        <p:spPr>
          <a:xfrm>
            <a:off x="7547892" y="775996"/>
            <a:ext cx="351378" cy="3685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" name="矩形 3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3637554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4780" y="2048729"/>
            <a:ext cx="7306487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化为内能的有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；将光能转化为内能的有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；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1024780" y="1086826"/>
            <a:ext cx="7030771" cy="841256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  <a:tabLst>
                <a:tab pos="558800" algn="l"/>
              </a:tabLst>
            </a:pPr>
            <a:r>
              <a:rPr lang="zh-CN" altLang="en-US" sz="1795" smtClean="0"/>
              <a:t>例</a:t>
            </a:r>
            <a:r>
              <a:rPr lang="en-US" altLang="zh-CN" sz="1795" smtClean="0"/>
              <a:t>4</a:t>
            </a:r>
            <a:r>
              <a:rPr lang="zh-CN" altLang="en-US" sz="1795" smtClean="0"/>
              <a:t>：</a:t>
            </a:r>
            <a:r>
              <a:rPr lang="en-US" altLang="zh-CN" sz="219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小丽家有如下设备：①煤炉，②电炉，③燃气灶，④</a:t>
            </a:r>
            <a:endParaRPr lang="en-US" altLang="zh-CN" sz="219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3100"/>
              </a:lnSpc>
              <a:tabLst>
                <a:tab pos="5588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电饭煲，⑤太阳能热水器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这些设备使用时，将化学能转</a:t>
            </a:r>
          </a:p>
        </p:txBody>
      </p:sp>
      <p:sp>
        <p:nvSpPr>
          <p:cNvPr id="13" name="TextBox 1"/>
          <p:cNvSpPr txBox="1"/>
          <p:nvPr/>
        </p:nvSpPr>
        <p:spPr>
          <a:xfrm>
            <a:off x="1024780" y="2548420"/>
            <a:ext cx="5616922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将电能转化为内能的有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  <a:r>
              <a:rPr lang="zh-CN" altLang="en-US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（填序号）</a:t>
            </a:r>
            <a:endParaRPr lang="en-US" altLang="zh-CN" sz="219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2874402" y="2011252"/>
            <a:ext cx="4650312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①③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⑤</a:t>
            </a:r>
          </a:p>
        </p:txBody>
      </p:sp>
      <p:sp>
        <p:nvSpPr>
          <p:cNvPr id="15" name="TextBox 1"/>
          <p:cNvSpPr txBox="1"/>
          <p:nvPr/>
        </p:nvSpPr>
        <p:spPr>
          <a:xfrm>
            <a:off x="4103260" y="2510943"/>
            <a:ext cx="564257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②④</a:t>
            </a:r>
          </a:p>
        </p:txBody>
      </p:sp>
      <p:sp>
        <p:nvSpPr>
          <p:cNvPr id="4" name="矩形 3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569363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303490" y="1480332"/>
            <a:ext cx="6156960" cy="216194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sz="2695" b="1"/>
              <a:t>1</a:t>
            </a:r>
            <a:r>
              <a:rPr lang="zh-CN" altLang="en-US" sz="2695" b="1"/>
              <a:t>．</a:t>
            </a:r>
            <a:r>
              <a:rPr lang="en-US" altLang="zh-CN" sz="2695" b="1"/>
              <a:t>80 g</a:t>
            </a:r>
            <a:r>
              <a:rPr lang="zh-CN" altLang="en-US" sz="2695" b="1"/>
              <a:t>水和</a:t>
            </a:r>
            <a:r>
              <a:rPr lang="en-US" altLang="zh-CN" sz="2695" b="1"/>
              <a:t>80 g</a:t>
            </a:r>
            <a:r>
              <a:rPr lang="zh-CN" altLang="en-US" sz="2695" b="1"/>
              <a:t>冰，温度都升高</a:t>
            </a:r>
            <a:r>
              <a:rPr lang="en-US" altLang="zh-CN" sz="2695" b="1"/>
              <a:t>10℃</a:t>
            </a:r>
            <a:r>
              <a:rPr lang="zh-CN" altLang="en-US" sz="2695" b="1"/>
              <a:t>物态不发生改变，则水吸收的热量是</a:t>
            </a:r>
            <a:r>
              <a:rPr lang="en-US" altLang="zh-CN" sz="2695" b="1" u="sng"/>
              <a:t>_______</a:t>
            </a:r>
            <a:r>
              <a:rPr lang="en-US" altLang="zh-CN" sz="2695" b="1"/>
              <a:t>J</a:t>
            </a:r>
            <a:r>
              <a:rPr lang="zh-CN" altLang="en-US" sz="2695" b="1"/>
              <a:t>，冰吸收的热</a:t>
            </a:r>
            <a:r>
              <a:rPr lang="en-US" altLang="zh-CN" sz="2695" b="1" u="sng"/>
              <a:t>_________</a:t>
            </a:r>
            <a:r>
              <a:rPr lang="en-US" altLang="zh-CN" sz="2695" b="1" smtClean="0"/>
              <a:t>J</a:t>
            </a:r>
            <a:r>
              <a:rPr lang="zh-CN" altLang="en-US" sz="2695" b="1" smtClean="0"/>
              <a:t>。</a:t>
            </a:r>
            <a:endParaRPr lang="en-US" altLang="zh-CN" sz="2695" b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sz="2695" b="1"/>
              <a:t>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sz="2695" b="1"/>
              <a:t>c</a:t>
            </a:r>
            <a:r>
              <a:rPr lang="zh-CN" altLang="en-US" sz="2695" b="1" baseline="-25000"/>
              <a:t>冰</a:t>
            </a:r>
            <a:r>
              <a:rPr lang="zh-CN" altLang="en-US" sz="2695" b="1"/>
              <a:t>＝</a:t>
            </a:r>
            <a:r>
              <a:rPr lang="en-US" altLang="zh-CN" sz="2695" b="1"/>
              <a:t>2.1×10</a:t>
            </a:r>
            <a:r>
              <a:rPr lang="en-US" altLang="zh-CN" sz="2695" b="1" baseline="30000"/>
              <a:t>3</a:t>
            </a:r>
            <a:r>
              <a:rPr lang="en-US" altLang="zh-CN" sz="2695" b="1"/>
              <a:t>J</a:t>
            </a:r>
            <a:r>
              <a:rPr lang="en-US" altLang="zh-CN" sz="2695" b="1" smtClean="0"/>
              <a:t>/</a:t>
            </a:r>
            <a:r>
              <a:rPr lang="zh-CN" altLang="en-US" sz="2695" b="1" smtClean="0"/>
              <a:t>（</a:t>
            </a:r>
            <a:r>
              <a:rPr lang="en-US" altLang="zh-CN" sz="2695" b="1" smtClean="0"/>
              <a:t>kg</a:t>
            </a:r>
            <a:r>
              <a:rPr lang="en-US" altLang="zh-CN" sz="2695" b="1"/>
              <a:t>·</a:t>
            </a:r>
            <a:r>
              <a:rPr lang="en-US" altLang="zh-CN" sz="2695" b="1" smtClean="0"/>
              <a:t>℃</a:t>
            </a:r>
            <a:r>
              <a:rPr lang="zh-CN" altLang="en-US" sz="2695" b="1" smtClean="0"/>
              <a:t>）</a:t>
            </a:r>
            <a:endParaRPr lang="en-US" altLang="zh-CN" sz="2695" b="1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 flipH="1">
            <a:off x="2063610" y="2154915"/>
            <a:ext cx="700735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FF0066"/>
                </a:solidFill>
              </a:rPr>
              <a:t>336 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5724126" y="2154915"/>
            <a:ext cx="699230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FF0066"/>
                </a:solidFill>
              </a:rPr>
              <a:t>168</a:t>
            </a:r>
            <a:endParaRPr lang="en-US" altLang="zh-CN" sz="2395" b="1" baseline="30000">
              <a:solidFill>
                <a:srgbClr val="FF0066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4174115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55280" y="883047"/>
            <a:ext cx="6156960" cy="333894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CN" sz="2695" b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sz="2695" b="1"/>
              <a:t>2</a:t>
            </a:r>
            <a:r>
              <a:rPr lang="zh-CN" altLang="en-US" sz="2695" b="1"/>
              <a:t>．质量一定的某种物质，它的温度变化越大，则吸收或放出的热量就</a:t>
            </a:r>
            <a:r>
              <a:rPr lang="en-US" altLang="zh-CN" sz="2695" b="1" u="sng"/>
              <a:t>_______</a:t>
            </a:r>
            <a:r>
              <a:rPr lang="zh-CN" altLang="en-US" sz="2695" b="1"/>
              <a:t>；当它吸收的热量为原来的</a:t>
            </a:r>
            <a:r>
              <a:rPr lang="en-US" altLang="zh-CN" sz="2695" b="1"/>
              <a:t>1/2</a:t>
            </a:r>
            <a:r>
              <a:rPr lang="zh-CN" altLang="en-US" sz="2695" b="1"/>
              <a:t>时，升高的温度为原来的</a:t>
            </a:r>
            <a:r>
              <a:rPr lang="en-US" altLang="zh-CN" sz="2695" b="1"/>
              <a:t>______</a:t>
            </a:r>
            <a:r>
              <a:rPr lang="zh-CN" altLang="en-US" sz="2695" b="1"/>
              <a:t>。</a:t>
            </a:r>
          </a:p>
        </p:txBody>
      </p:sp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2309460" y="2051853"/>
            <a:ext cx="800219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66"/>
                </a:solidFill>
              </a:rPr>
              <a:t>越多</a:t>
            </a:r>
          </a:p>
        </p:txBody>
      </p:sp>
      <p:sp>
        <p:nvSpPr>
          <p:cNvPr id="30724" name="Text Box 7"/>
          <p:cNvSpPr txBox="1">
            <a:spLocks noChangeArrowheads="1"/>
          </p:cNvSpPr>
          <p:nvPr/>
        </p:nvSpPr>
        <p:spPr bwMode="auto">
          <a:xfrm>
            <a:off x="6472297" y="2379775"/>
            <a:ext cx="612668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FF0066"/>
                </a:solidFill>
              </a:rPr>
              <a:t>1/2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3344639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  <p:bldP spid="307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322612" y="740585"/>
            <a:ext cx="6499013" cy="432739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695" b="1"/>
              <a:t>3</a:t>
            </a:r>
            <a:r>
              <a:rPr lang="zh-CN" altLang="en-US" sz="2695" b="1"/>
              <a:t>．一太阳能热水器中的水吸收了</a:t>
            </a:r>
            <a:r>
              <a:rPr lang="en-US" altLang="zh-CN" sz="2695" b="1"/>
              <a:t>8.4×10</a:t>
            </a:r>
            <a:r>
              <a:rPr lang="en-US" altLang="zh-CN" sz="2695" b="1" baseline="30000"/>
              <a:t>6</a:t>
            </a:r>
            <a:r>
              <a:rPr lang="en-US" altLang="zh-CN" sz="2695" b="1"/>
              <a:t>J</a:t>
            </a:r>
            <a:r>
              <a:rPr lang="zh-CN" altLang="en-US" sz="2695" b="1"/>
              <a:t>的热量后，水温从</a:t>
            </a:r>
            <a:r>
              <a:rPr lang="en-US" altLang="zh-CN" sz="2695" b="1"/>
              <a:t>20℃</a:t>
            </a:r>
            <a:r>
              <a:rPr lang="zh-CN" altLang="en-US" sz="2695" b="1"/>
              <a:t>升高到</a:t>
            </a:r>
            <a:r>
              <a:rPr lang="en-US" altLang="zh-CN" sz="2695" b="1"/>
              <a:t>40℃</a:t>
            </a:r>
            <a:r>
              <a:rPr lang="zh-CN" altLang="en-US" sz="2695" b="1"/>
              <a:t>。已知水的比热容是</a:t>
            </a:r>
            <a:r>
              <a:rPr lang="en-US" altLang="zh-CN" sz="2695" b="1"/>
              <a:t>4.2×10</a:t>
            </a:r>
            <a:r>
              <a:rPr lang="en-US" altLang="zh-CN" sz="2695" b="1" baseline="30000"/>
              <a:t>3</a:t>
            </a:r>
            <a:r>
              <a:rPr lang="en-US" altLang="zh-CN" sz="2695" b="1"/>
              <a:t> J</a:t>
            </a:r>
            <a:r>
              <a:rPr lang="en-US" altLang="zh-CN" sz="2695" b="1" smtClean="0"/>
              <a:t>/</a:t>
            </a:r>
            <a:r>
              <a:rPr lang="zh-CN" altLang="en-US" sz="2695" b="1" smtClean="0"/>
              <a:t>（</a:t>
            </a:r>
            <a:r>
              <a:rPr lang="en-US" altLang="zh-CN" sz="2695" b="1" smtClean="0"/>
              <a:t>kg</a:t>
            </a:r>
            <a:r>
              <a:rPr lang="en-US" altLang="zh-CN" sz="2695" b="1"/>
              <a:t>·</a:t>
            </a:r>
            <a:r>
              <a:rPr lang="en-US" altLang="zh-CN" sz="2695" b="1" smtClean="0"/>
              <a:t>℃</a:t>
            </a:r>
            <a:r>
              <a:rPr lang="zh-CN" altLang="en-US" sz="2695" b="1" smtClean="0"/>
              <a:t>），则：</a:t>
            </a:r>
            <a:endParaRPr lang="zh-CN" altLang="en-US" sz="2695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695" b="1"/>
              <a:t>  </a:t>
            </a:r>
            <a:r>
              <a:rPr lang="zh-CN" altLang="en-US" sz="2695" b="1" smtClean="0"/>
              <a:t>（</a:t>
            </a:r>
            <a:r>
              <a:rPr lang="en-US" altLang="zh-CN" sz="2695" b="1" smtClean="0"/>
              <a:t>1</a:t>
            </a:r>
            <a:r>
              <a:rPr lang="zh-CN" altLang="en-US" sz="2695" b="1" smtClean="0"/>
              <a:t>）太阳能</a:t>
            </a:r>
            <a:r>
              <a:rPr lang="zh-CN" altLang="en-US" sz="2695" b="1"/>
              <a:t>热水器中水的质量为</a:t>
            </a:r>
            <a:r>
              <a:rPr lang="en-US" altLang="zh-CN" sz="2695" b="1" u="sng"/>
              <a:t>______</a:t>
            </a:r>
            <a:r>
              <a:rPr lang="en-US" altLang="zh-CN" sz="2695" b="1"/>
              <a:t>kg</a:t>
            </a:r>
            <a:r>
              <a:rPr lang="zh-CN" altLang="en-US" sz="2695" b="1"/>
              <a:t>；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695" b="1"/>
              <a:t>  </a:t>
            </a:r>
            <a:r>
              <a:rPr lang="zh-CN" altLang="en-US" sz="2695" b="1" smtClean="0"/>
              <a:t>（</a:t>
            </a:r>
            <a:r>
              <a:rPr lang="en-US" altLang="zh-CN" sz="2695" b="1" smtClean="0"/>
              <a:t>2</a:t>
            </a:r>
            <a:r>
              <a:rPr lang="zh-CN" altLang="en-US" sz="2695" b="1" smtClean="0"/>
              <a:t>）如果</a:t>
            </a:r>
            <a:r>
              <a:rPr lang="zh-CN" altLang="en-US" sz="2695" b="1"/>
              <a:t>要产生上述热量，需完全燃烧某种燃料</a:t>
            </a:r>
            <a:r>
              <a:rPr lang="en-US" altLang="zh-CN" sz="2695" b="1"/>
              <a:t>0.7 kg</a:t>
            </a:r>
            <a:r>
              <a:rPr lang="zh-CN" altLang="en-US" sz="2695" b="1"/>
              <a:t>，则这种燃料的热值是</a:t>
            </a:r>
            <a:r>
              <a:rPr lang="en-US" altLang="zh-CN" sz="2695" b="1" u="sng"/>
              <a:t>________</a:t>
            </a:r>
            <a:r>
              <a:rPr lang="en-US" altLang="zh-CN" sz="2695" b="1"/>
              <a:t>J/kg</a:t>
            </a:r>
            <a:r>
              <a:rPr lang="zh-CN" altLang="en-US" sz="2695" b="1"/>
              <a:t>。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830941" y="2827037"/>
            <a:ext cx="833755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FF0066"/>
                </a:solidFill>
              </a:rPr>
              <a:t>100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830681" y="4094546"/>
            <a:ext cx="1325456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FF0066"/>
                </a:solidFill>
              </a:rPr>
              <a:t>1.2X10</a:t>
            </a:r>
            <a:r>
              <a:rPr lang="en-US" altLang="zh-CN" sz="2395" b="1" baseline="30000">
                <a:solidFill>
                  <a:srgbClr val="FF0066"/>
                </a:solidFill>
              </a:rPr>
              <a:t>7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5897093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444084" y="1103107"/>
            <a:ext cx="6256726" cy="314804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995" b="1"/>
              <a:t>4</a:t>
            </a:r>
            <a:r>
              <a:rPr lang="zh-CN" altLang="en-US" sz="2995" b="1"/>
              <a:t>．甲、乙两物体由同种物质组成，体积之比为</a:t>
            </a:r>
            <a:r>
              <a:rPr lang="en-US" altLang="zh-CN" sz="2995" b="1" i="1"/>
              <a:t>V</a:t>
            </a:r>
            <a:r>
              <a:rPr lang="zh-CN" altLang="en-US" sz="2995" b="1" baseline="-25000"/>
              <a:t>甲</a:t>
            </a:r>
            <a:r>
              <a:rPr lang="zh-CN" altLang="en-US" sz="2995" b="1"/>
              <a:t>∶</a:t>
            </a:r>
            <a:r>
              <a:rPr lang="en-US" altLang="zh-CN" sz="2995" b="1" i="1"/>
              <a:t>V</a:t>
            </a:r>
            <a:r>
              <a:rPr lang="zh-CN" altLang="en-US" sz="2995" b="1" baseline="-25000"/>
              <a:t>乙</a:t>
            </a:r>
            <a:r>
              <a:rPr lang="zh-CN" altLang="en-US" sz="2995" b="1"/>
              <a:t>＝</a:t>
            </a:r>
            <a:r>
              <a:rPr lang="en-US" altLang="zh-CN" sz="2995" b="1"/>
              <a:t>2∶1</a:t>
            </a:r>
            <a:r>
              <a:rPr lang="zh-CN" altLang="en-US" sz="2995" b="1"/>
              <a:t>，吸收的热量之比为</a:t>
            </a:r>
            <a:r>
              <a:rPr lang="en-US" altLang="zh-CN" sz="2995" b="1" i="1"/>
              <a:t>Q</a:t>
            </a:r>
            <a:r>
              <a:rPr lang="zh-CN" altLang="en-US" sz="2995" b="1" baseline="-25000"/>
              <a:t>甲</a:t>
            </a:r>
            <a:r>
              <a:rPr lang="zh-CN" altLang="en-US" sz="2995" b="1"/>
              <a:t>∶</a:t>
            </a:r>
            <a:r>
              <a:rPr lang="en-US" altLang="zh-CN" sz="2995" b="1" i="1"/>
              <a:t>Q</a:t>
            </a:r>
            <a:r>
              <a:rPr lang="zh-CN" altLang="en-US" sz="2995" b="1" baseline="-25000"/>
              <a:t>乙</a:t>
            </a:r>
            <a:r>
              <a:rPr lang="zh-CN" altLang="en-US" sz="2995" b="1"/>
              <a:t>＝</a:t>
            </a:r>
            <a:r>
              <a:rPr lang="en-US" altLang="zh-CN" sz="2995" b="1"/>
              <a:t>2∶1</a:t>
            </a:r>
            <a:r>
              <a:rPr lang="zh-CN" altLang="en-US" sz="2995" b="1"/>
              <a:t>，则甲、乙两物体升高的温度之比为</a:t>
            </a:r>
            <a:r>
              <a:rPr lang="en-US" altLang="zh-CN" sz="2995" b="1" u="sng" smtClean="0"/>
              <a:t>________</a:t>
            </a:r>
            <a:r>
              <a:rPr lang="zh-CN" altLang="en-US" sz="2995" b="1" u="sng" smtClean="0"/>
              <a:t>（</a:t>
            </a:r>
            <a:r>
              <a:rPr lang="zh-CN" altLang="en-US" sz="2995" b="1" smtClean="0"/>
              <a:t>设</a:t>
            </a:r>
            <a:r>
              <a:rPr lang="zh-CN" altLang="en-US" sz="2995" b="1"/>
              <a:t>甲、乙均匀实心物体）</a:t>
            </a:r>
            <a:r>
              <a:rPr lang="zh-CN" altLang="en-US" sz="2995" b="1" smtClean="0"/>
              <a:t>。</a:t>
            </a:r>
            <a:endParaRPr lang="zh-CN" altLang="en-US" sz="2995" b="1"/>
          </a:p>
        </p:txBody>
      </p:sp>
      <p:sp>
        <p:nvSpPr>
          <p:cNvPr id="32771" name="Text Box 6"/>
          <p:cNvSpPr txBox="1">
            <a:spLocks noChangeArrowheads="1"/>
          </p:cNvSpPr>
          <p:nvPr/>
        </p:nvSpPr>
        <p:spPr bwMode="auto">
          <a:xfrm>
            <a:off x="2367656" y="2924533"/>
            <a:ext cx="630301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FF0066"/>
                </a:solidFill>
              </a:rPr>
              <a:t>1:1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20416125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417509" y="1264930"/>
            <a:ext cx="6613031" cy="2623374"/>
          </a:xfrm>
        </p:spPr>
        <p:txBody>
          <a:bodyPr>
            <a:no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795" b="1"/>
              <a:t>5</a:t>
            </a:r>
            <a:r>
              <a:rPr lang="zh-CN" altLang="en-US" sz="2795" b="1"/>
              <a:t>．单缸四冲程内燃机有</a:t>
            </a:r>
            <a:r>
              <a:rPr lang="en-US" altLang="zh-CN" sz="2795" b="1" u="sng"/>
              <a:t>_____</a:t>
            </a:r>
            <a:r>
              <a:rPr lang="zh-CN" altLang="en-US" sz="2795" b="1"/>
              <a:t>机和</a:t>
            </a:r>
            <a:r>
              <a:rPr lang="en-US" altLang="zh-CN" sz="2795" b="1" u="sng"/>
              <a:t>_____</a:t>
            </a:r>
            <a:r>
              <a:rPr lang="zh-CN" altLang="en-US" sz="2795" b="1"/>
              <a:t>机，它的一个工作循环由</a:t>
            </a:r>
            <a:r>
              <a:rPr lang="en-US" altLang="zh-CN" sz="2795" b="1" u="sng"/>
              <a:t>_______</a:t>
            </a:r>
            <a:r>
              <a:rPr lang="zh-CN" altLang="en-US" sz="2795" b="1"/>
              <a:t>、</a:t>
            </a:r>
            <a:r>
              <a:rPr lang="en-US" altLang="zh-CN" sz="2795" b="1" u="sng"/>
              <a:t>_________</a:t>
            </a:r>
            <a:r>
              <a:rPr lang="zh-CN" altLang="en-US" sz="2795" b="1"/>
              <a:t>、</a:t>
            </a:r>
            <a:r>
              <a:rPr lang="en-US" altLang="zh-CN" sz="2795" b="1" u="sng"/>
              <a:t>________</a:t>
            </a:r>
            <a:r>
              <a:rPr lang="zh-CN" altLang="en-US" sz="2795" b="1"/>
              <a:t>、</a:t>
            </a:r>
            <a:r>
              <a:rPr lang="en-US" altLang="zh-CN" sz="2795" b="1" u="sng"/>
              <a:t>_________</a:t>
            </a:r>
            <a:r>
              <a:rPr lang="zh-CN" altLang="en-US" sz="2795" b="1"/>
              <a:t>四个冲程组成；一个工作循环中，活塞要来回</a:t>
            </a:r>
            <a:r>
              <a:rPr lang="en-US" altLang="zh-CN" sz="2795" b="1" u="sng"/>
              <a:t>_________</a:t>
            </a:r>
            <a:r>
              <a:rPr lang="zh-CN" altLang="en-US" sz="2795" b="1"/>
              <a:t>次，曲轴要转动</a:t>
            </a:r>
            <a:r>
              <a:rPr lang="en-US" altLang="zh-CN" sz="2795" b="1" u="sng"/>
              <a:t>_</a:t>
            </a:r>
            <a:r>
              <a:rPr lang="zh-CN" altLang="en-US" sz="2795" b="1" u="sng"/>
              <a:t> </a:t>
            </a:r>
            <a:r>
              <a:rPr lang="en-US" altLang="zh-CN" sz="2795" b="1" u="sng"/>
              <a:t>__</a:t>
            </a:r>
            <a:r>
              <a:rPr lang="zh-CN" altLang="en-US" sz="2795" b="1"/>
              <a:t>周</a:t>
            </a:r>
            <a:r>
              <a:rPr lang="zh-CN" altLang="en-US" sz="2795" b="1" smtClean="0"/>
              <a:t>。</a:t>
            </a:r>
            <a:endParaRPr lang="zh-CN" altLang="en-US" sz="2795" b="1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5332119" y="1293623"/>
            <a:ext cx="1033286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66"/>
                </a:solidFill>
              </a:rPr>
              <a:t>汽油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6852356" y="1293622"/>
            <a:ext cx="970338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66"/>
                </a:solidFill>
              </a:rPr>
              <a:t>柴油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989787" y="1688759"/>
            <a:ext cx="836130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66"/>
                </a:solidFill>
              </a:rPr>
              <a:t>吸气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139622" y="2122502"/>
            <a:ext cx="915705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66"/>
                </a:solidFill>
              </a:rPr>
              <a:t>压缩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4115930" y="2142872"/>
            <a:ext cx="844445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66"/>
                </a:solidFill>
              </a:rPr>
              <a:t>做功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5841921" y="2142872"/>
            <a:ext cx="1131863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66"/>
                </a:solidFill>
              </a:rPr>
              <a:t>排气</a:t>
            </a:r>
          </a:p>
        </p:txBody>
      </p:sp>
      <p:sp>
        <p:nvSpPr>
          <p:cNvPr id="33801" name="Text Box 10"/>
          <p:cNvSpPr txBox="1">
            <a:spLocks noChangeArrowheads="1"/>
          </p:cNvSpPr>
          <p:nvPr/>
        </p:nvSpPr>
        <p:spPr bwMode="auto">
          <a:xfrm>
            <a:off x="3495746" y="2949751"/>
            <a:ext cx="492443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66"/>
                </a:solidFill>
              </a:rPr>
              <a:t>两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7227462" y="2949683"/>
            <a:ext cx="595031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66"/>
                </a:solidFill>
              </a:rPr>
              <a:t>两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33484021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/>
      <p:bldP spid="33796" grpId="0"/>
      <p:bldP spid="33797" grpId="0"/>
      <p:bldP spid="33798" grpId="0"/>
      <p:bldP spid="33799" grpId="0"/>
      <p:bldP spid="33800" grpId="0"/>
      <p:bldP spid="33801" grpId="0"/>
      <p:bldP spid="3380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531526" y="1405379"/>
            <a:ext cx="6156960" cy="239031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zh-CN" altLang="en-US" sz="2695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695" b="1"/>
              <a:t>6</a:t>
            </a:r>
            <a:r>
              <a:rPr lang="zh-CN" altLang="en-US" sz="2695" b="1"/>
              <a:t>．在内燃机工作的四个冲程中，只有</a:t>
            </a:r>
            <a:r>
              <a:rPr lang="en-US" altLang="zh-CN" sz="2695" b="1" u="sng" smtClean="0"/>
              <a:t>__________</a:t>
            </a:r>
            <a:r>
              <a:rPr lang="zh-CN" altLang="en-US" sz="2695" b="1" smtClean="0"/>
              <a:t>冲程</a:t>
            </a:r>
            <a:r>
              <a:rPr lang="zh-CN" altLang="en-US" sz="2695" b="1"/>
              <a:t>燃气</a:t>
            </a:r>
            <a:r>
              <a:rPr lang="zh-CN" altLang="en-US" sz="2695" b="1" smtClean="0"/>
              <a:t>对外做功，</a:t>
            </a:r>
            <a:r>
              <a:rPr lang="zh-CN" altLang="en-US" sz="2695" b="1"/>
              <a:t>完成</a:t>
            </a:r>
            <a:r>
              <a:rPr lang="en-US" altLang="zh-CN" sz="2695" b="1" u="sng"/>
              <a:t>_______</a:t>
            </a:r>
            <a:r>
              <a:rPr lang="zh-CN" altLang="en-US" sz="2695" b="1"/>
              <a:t>能转化为</a:t>
            </a:r>
            <a:r>
              <a:rPr lang="en-US" altLang="zh-CN" sz="2695" b="1" u="sng"/>
              <a:t>_______</a:t>
            </a:r>
            <a:r>
              <a:rPr lang="zh-CN" altLang="en-US" sz="2695" b="1"/>
              <a:t>能</a:t>
            </a:r>
          </a:p>
        </p:txBody>
      </p:sp>
      <p:sp>
        <p:nvSpPr>
          <p:cNvPr id="34819" name="Text Box 11"/>
          <p:cNvSpPr txBox="1">
            <a:spLocks noChangeArrowheads="1"/>
          </p:cNvSpPr>
          <p:nvPr/>
        </p:nvSpPr>
        <p:spPr bwMode="auto">
          <a:xfrm>
            <a:off x="2196631" y="2308335"/>
            <a:ext cx="1281513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66"/>
                </a:solidFill>
              </a:rPr>
              <a:t>做功</a:t>
            </a:r>
          </a:p>
        </p:txBody>
      </p:sp>
      <p:sp>
        <p:nvSpPr>
          <p:cNvPr id="34820" name="Text Box 12"/>
          <p:cNvSpPr txBox="1">
            <a:spLocks noChangeArrowheads="1"/>
          </p:cNvSpPr>
          <p:nvPr/>
        </p:nvSpPr>
        <p:spPr bwMode="auto">
          <a:xfrm>
            <a:off x="4686019" y="2693642"/>
            <a:ext cx="836130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 smtClean="0">
                <a:solidFill>
                  <a:srgbClr val="FF0066"/>
                </a:solidFill>
              </a:rPr>
              <a:t>机械</a:t>
            </a:r>
            <a:endParaRPr lang="zh-CN" altLang="en-US" sz="2395" b="1">
              <a:solidFill>
                <a:srgbClr val="FF0066"/>
              </a:solidFill>
            </a:endParaRPr>
          </a:p>
        </p:txBody>
      </p:sp>
      <p:sp>
        <p:nvSpPr>
          <p:cNvPr id="34821" name="Text Box 13"/>
          <p:cNvSpPr txBox="1">
            <a:spLocks noChangeArrowheads="1"/>
          </p:cNvSpPr>
          <p:nvPr/>
        </p:nvSpPr>
        <p:spPr bwMode="auto">
          <a:xfrm>
            <a:off x="2508991" y="2734634"/>
            <a:ext cx="484576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66"/>
                </a:solidFill>
              </a:rPr>
              <a:t>内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22889572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/>
      <p:bldP spid="34820" grpId="0"/>
      <p:bldP spid="348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455514" y="1105565"/>
            <a:ext cx="6156960" cy="249689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sz="2695" b="1"/>
              <a:t>7</a:t>
            </a:r>
            <a:r>
              <a:rPr lang="zh-CN" altLang="en-US" sz="2695" b="1"/>
              <a:t>．在热传递过程中，被传递的是 </a:t>
            </a:r>
            <a:r>
              <a:rPr lang="en-US" altLang="zh-CN" sz="2695" b="1"/>
              <a:t>[      ]</a:t>
            </a:r>
          </a:p>
          <a:p>
            <a:pPr marL="0" indent="0" eaLnBrk="1" hangingPunct="1">
              <a:buNone/>
            </a:pPr>
            <a:r>
              <a:rPr lang="en-US" altLang="zh-CN" sz="2695" b="1"/>
              <a:t>A</a:t>
            </a:r>
            <a:r>
              <a:rPr lang="zh-CN" altLang="en-US" sz="2695" b="1"/>
              <a:t>．质量       </a:t>
            </a:r>
            <a:endParaRPr lang="en-US" altLang="zh-CN" sz="2695" b="1"/>
          </a:p>
          <a:p>
            <a:pPr marL="0" indent="0" eaLnBrk="1" hangingPunct="1">
              <a:buNone/>
            </a:pPr>
            <a:r>
              <a:rPr lang="en-US" altLang="zh-CN" sz="2695" b="1"/>
              <a:t>B</a:t>
            </a:r>
            <a:r>
              <a:rPr lang="zh-CN" altLang="en-US" sz="2695" b="1"/>
              <a:t>．温度      </a:t>
            </a:r>
            <a:endParaRPr lang="en-US" altLang="zh-CN" sz="2695" b="1"/>
          </a:p>
          <a:p>
            <a:pPr marL="0" indent="0" eaLnBrk="1" hangingPunct="1">
              <a:buNone/>
            </a:pPr>
            <a:r>
              <a:rPr lang="en-US" altLang="zh-CN" sz="2695" b="1"/>
              <a:t>C</a:t>
            </a:r>
            <a:r>
              <a:rPr lang="zh-CN" altLang="en-US" sz="2695" b="1"/>
              <a:t>．比热容      </a:t>
            </a:r>
            <a:endParaRPr lang="en-US" altLang="zh-CN" sz="2695" b="1"/>
          </a:p>
          <a:p>
            <a:pPr marL="0" indent="0" eaLnBrk="1" hangingPunct="1">
              <a:buNone/>
            </a:pPr>
            <a:r>
              <a:rPr lang="en-US" altLang="zh-CN" sz="2695" b="1"/>
              <a:t>D</a:t>
            </a:r>
            <a:r>
              <a:rPr lang="zh-CN" altLang="en-US" sz="2695" b="1"/>
              <a:t>．内能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6814351" y="1194572"/>
            <a:ext cx="405880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FF0066"/>
                </a:solidFill>
              </a:rPr>
              <a:t>D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28422762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/>
          <p:nvPr/>
        </p:nvSpPr>
        <p:spPr>
          <a:xfrm>
            <a:off x="4190365" y="672494"/>
            <a:ext cx="1616710" cy="315471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400" b="1" smtClean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热  机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644722" y="1461594"/>
            <a:ext cx="8276305" cy="245708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  <a:tabLst>
                <a:tab pos="139700" algn="l"/>
                <a:tab pos="4191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、热机是把内能转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化为机械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能的机器。</a:t>
            </a:r>
            <a:endParaRPr lang="en-US" altLang="zh-CN" sz="2190" smtClean="0">
              <a:solidFill>
                <a:srgbClr val="000000"/>
              </a:solidFill>
              <a:latin typeface="黑体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200"/>
              </a:lnSpc>
              <a:tabLst>
                <a:tab pos="139700" algn="l"/>
                <a:tab pos="419100" algn="l"/>
              </a:tabLst>
            </a:pPr>
            <a:r>
              <a:rPr lang="en-US" altLang="zh-CN" sz="1795" smtClean="0"/>
              <a:t>	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（蒸汽机、内燃机、汽轮机、喷气发动机等）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300"/>
              </a:lnSpc>
              <a:tabLst>
                <a:tab pos="139700" algn="l"/>
                <a:tab pos="4191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内燃机：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是燃料在汽缸内燃烧的机器，它分为汽油机和柴油机。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300"/>
              </a:lnSpc>
              <a:tabLst>
                <a:tab pos="139700" algn="l"/>
                <a:tab pos="4191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冲程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：活塞在汽缸内</a:t>
            </a:r>
            <a:r>
              <a:rPr lang="zh-CN" altLang="en-US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19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从汽缸的一端运动到汽缸的另一端。</a:t>
            </a:r>
            <a:endParaRPr lang="en-US" altLang="zh-CN" sz="219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700"/>
              </a:lnSpc>
              <a:tabLst>
                <a:tab pos="139700" algn="l"/>
                <a:tab pos="4191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、内燃机的工作过程：（</a:t>
            </a: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四个冲程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1295610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493426" y="740491"/>
            <a:ext cx="6156960" cy="432739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sz="2695" b="1"/>
              <a:t>8</a:t>
            </a:r>
            <a:r>
              <a:rPr lang="zh-CN" altLang="en-US" sz="2695" b="1"/>
              <a:t>．甲、乙两物体的体积相同，甲的密度是乙的</a:t>
            </a:r>
            <a:r>
              <a:rPr lang="en-US" altLang="zh-CN" sz="2695" b="1"/>
              <a:t>3</a:t>
            </a:r>
            <a:r>
              <a:rPr lang="zh-CN" altLang="en-US" sz="2695" b="1"/>
              <a:t>倍，乙的比热容是甲</a:t>
            </a:r>
            <a:r>
              <a:rPr lang="en-US" altLang="zh-CN" sz="2695" b="1"/>
              <a:t>1/3</a:t>
            </a:r>
            <a:r>
              <a:rPr lang="zh-CN" altLang="en-US" sz="2695" b="1"/>
              <a:t>的，若它们吸收了相同的热量，则它们升高的温度之比为 </a:t>
            </a:r>
            <a:r>
              <a:rPr lang="en-US" altLang="zh-CN" sz="2695" b="1"/>
              <a:t>[    ]</a:t>
            </a:r>
          </a:p>
          <a:p>
            <a:pPr marL="0" indent="0" eaLnBrk="1" hangingPunct="1">
              <a:buNone/>
            </a:pPr>
            <a:r>
              <a:rPr lang="en-US" altLang="zh-CN" sz="2695" b="1"/>
              <a:t>A</a:t>
            </a:r>
            <a:r>
              <a:rPr lang="zh-CN" altLang="en-US" sz="2695" b="1"/>
              <a:t>．</a:t>
            </a:r>
            <a:r>
              <a:rPr lang="en-US" altLang="zh-CN" sz="2695" b="1"/>
              <a:t>1∶9       </a:t>
            </a:r>
          </a:p>
          <a:p>
            <a:pPr marL="0" indent="0" eaLnBrk="1" hangingPunct="1">
              <a:buNone/>
            </a:pPr>
            <a:r>
              <a:rPr lang="en-US" altLang="zh-CN" sz="2695" b="1"/>
              <a:t>B</a:t>
            </a:r>
            <a:r>
              <a:rPr lang="zh-CN" altLang="en-US" sz="2695" b="1"/>
              <a:t>．</a:t>
            </a:r>
            <a:r>
              <a:rPr lang="en-US" altLang="zh-CN" sz="2695" b="1"/>
              <a:t>3∶1       </a:t>
            </a:r>
          </a:p>
          <a:p>
            <a:pPr marL="0" indent="0" eaLnBrk="1" hangingPunct="1">
              <a:buNone/>
            </a:pPr>
            <a:r>
              <a:rPr lang="en-US" altLang="zh-CN" sz="2695" b="1"/>
              <a:t>C</a:t>
            </a:r>
            <a:r>
              <a:rPr lang="zh-CN" altLang="en-US" sz="2695" b="1"/>
              <a:t>．</a:t>
            </a:r>
            <a:r>
              <a:rPr lang="en-US" altLang="zh-CN" sz="2695" b="1"/>
              <a:t>9∶1       </a:t>
            </a:r>
          </a:p>
          <a:p>
            <a:pPr marL="0" indent="0" eaLnBrk="1" hangingPunct="1">
              <a:buNone/>
            </a:pPr>
            <a:r>
              <a:rPr lang="en-US" altLang="zh-CN" sz="2695" b="1"/>
              <a:t>D</a:t>
            </a:r>
            <a:r>
              <a:rPr lang="zh-CN" altLang="en-US" sz="2695" b="1"/>
              <a:t>．</a:t>
            </a:r>
            <a:r>
              <a:rPr lang="en-US" altLang="zh-CN" sz="2695" b="1"/>
              <a:t>1∶1</a:t>
            </a:r>
          </a:p>
        </p:txBody>
      </p:sp>
      <p:sp>
        <p:nvSpPr>
          <p:cNvPr id="36867" name="Text Box 4"/>
          <p:cNvSpPr txBox="1">
            <a:spLocks noChangeArrowheads="1"/>
          </p:cNvSpPr>
          <p:nvPr/>
        </p:nvSpPr>
        <p:spPr bwMode="auto">
          <a:xfrm>
            <a:off x="3458093" y="2030634"/>
            <a:ext cx="405880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3334065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493614" y="564726"/>
            <a:ext cx="6156960" cy="4327395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zh-CN" sz="2695" b="1"/>
          </a:p>
          <a:p>
            <a:pPr marL="0" indent="0" eaLnBrk="1" hangingPunct="1">
              <a:buNone/>
            </a:pPr>
            <a:r>
              <a:rPr lang="en-US" altLang="zh-CN" sz="2695" b="1"/>
              <a:t>9</a:t>
            </a:r>
            <a:r>
              <a:rPr lang="zh-CN" altLang="en-US" sz="2695" b="1"/>
              <a:t>．若比热容不同的物体同时放入冰箱，下列说法正确的是 </a:t>
            </a:r>
            <a:r>
              <a:rPr lang="en-US" altLang="zh-CN" sz="2695" b="1"/>
              <a:t>[         ]</a:t>
            </a:r>
          </a:p>
          <a:p>
            <a:pPr marL="0" indent="0" eaLnBrk="1" hangingPunct="1">
              <a:buNone/>
            </a:pPr>
            <a:r>
              <a:rPr lang="en-US" altLang="zh-CN" sz="2695" b="1"/>
              <a:t>A</a:t>
            </a:r>
            <a:r>
              <a:rPr lang="zh-CN" altLang="en-US" sz="2695" b="1"/>
              <a:t>．比热容大的物体放出的热量多   </a:t>
            </a:r>
            <a:r>
              <a:rPr lang="en-US" altLang="zh-CN" sz="2695" b="1"/>
              <a:t>B</a:t>
            </a:r>
            <a:r>
              <a:rPr lang="zh-CN" altLang="en-US" sz="2695" b="1"/>
              <a:t>．温度高的物体放出的热量多</a:t>
            </a:r>
          </a:p>
          <a:p>
            <a:pPr marL="0" indent="0" eaLnBrk="1" hangingPunct="1">
              <a:buNone/>
            </a:pPr>
            <a:r>
              <a:rPr lang="en-US" altLang="zh-CN" sz="2695" b="1"/>
              <a:t>C</a:t>
            </a:r>
            <a:r>
              <a:rPr lang="zh-CN" altLang="en-US" sz="2695" b="1"/>
              <a:t>．质量大的物体放出的热量多      </a:t>
            </a:r>
            <a:endParaRPr lang="en-US" altLang="zh-CN" sz="2695" b="1"/>
          </a:p>
          <a:p>
            <a:pPr marL="0" indent="0" eaLnBrk="1" hangingPunct="1">
              <a:buNone/>
            </a:pPr>
            <a:r>
              <a:rPr lang="en-US" altLang="zh-CN" sz="2695" b="1"/>
              <a:t>D</a:t>
            </a:r>
            <a:r>
              <a:rPr lang="zh-CN" altLang="en-US" sz="2695" b="1"/>
              <a:t>．无法确定谁放出的热量多</a:t>
            </a:r>
          </a:p>
        </p:txBody>
      </p:sp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4753305" y="1467682"/>
            <a:ext cx="405880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FF0066"/>
                </a:solidFill>
              </a:rPr>
              <a:t>D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18579575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904570" y="740676"/>
            <a:ext cx="4993029" cy="427352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b="1"/>
              <a:t>10</a:t>
            </a:r>
            <a:r>
              <a:rPr lang="zh-CN" altLang="en-US" b="1"/>
              <a:t>．如图</a:t>
            </a:r>
            <a:r>
              <a:rPr lang="en-US" altLang="zh-CN" b="1"/>
              <a:t>15-1</a:t>
            </a:r>
            <a:r>
              <a:rPr lang="zh-CN" altLang="en-US" b="1"/>
              <a:t>所示，用两个完全相同的电加热器给水和煤油加热相同时间，在此过程中，水和煤油升高的温度相同，由此可以判定 </a:t>
            </a:r>
            <a:r>
              <a:rPr lang="en-US" altLang="zh-CN" b="1"/>
              <a:t>[    ]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b="1"/>
              <a:t> </a:t>
            </a:r>
            <a:r>
              <a:rPr lang="zh-CN" altLang="en-US" b="1"/>
              <a:t> </a:t>
            </a:r>
            <a:r>
              <a:rPr lang="zh-CN" altLang="en-US" b="1" smtClean="0"/>
              <a:t>  </a:t>
            </a:r>
            <a:r>
              <a:rPr lang="en-US" altLang="zh-CN" b="1" smtClean="0"/>
              <a:t>A</a:t>
            </a:r>
            <a:r>
              <a:rPr lang="zh-CN" altLang="en-US" b="1"/>
              <a:t>．水的体积小于煤油的体积   </a:t>
            </a:r>
            <a:r>
              <a:rPr lang="en-US" altLang="zh-CN" b="1" smtClean="0"/>
              <a:t>B</a:t>
            </a:r>
            <a:r>
              <a:rPr lang="zh-CN" altLang="en-US" b="1"/>
              <a:t>．水的体积大于煤油的体积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b="1"/>
              <a:t>  </a:t>
            </a:r>
            <a:r>
              <a:rPr lang="zh-CN" altLang="en-US" b="1" smtClean="0"/>
              <a:t>  </a:t>
            </a:r>
            <a:r>
              <a:rPr lang="en-US" altLang="zh-CN" b="1" smtClean="0"/>
              <a:t>C</a:t>
            </a:r>
            <a:r>
              <a:rPr lang="zh-CN" altLang="en-US" b="1"/>
              <a:t>．水的质量大于煤油的质量         </a:t>
            </a:r>
            <a:r>
              <a:rPr lang="en-US" altLang="zh-CN" b="1"/>
              <a:t>D</a:t>
            </a:r>
            <a:r>
              <a:rPr lang="zh-CN" altLang="en-US" b="1"/>
              <a:t>．水的质量等于煤油的质量</a:t>
            </a:r>
          </a:p>
          <a:p>
            <a:pPr eaLnBrk="1" hangingPunct="1"/>
            <a:endParaRPr lang="zh-CN" altLang="en-US" b="1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1151468" y="1501663"/>
            <a:ext cx="184731" cy="29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zh-CN" altLang="en-US" sz="1345">
              <a:solidFill>
                <a:srgbClr val="000000"/>
              </a:solidFill>
            </a:endParaRPr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91946" y="1146301"/>
            <a:ext cx="1504797" cy="2766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2858653" y="2405053"/>
            <a:ext cx="405880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16332715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337780" y="1044248"/>
            <a:ext cx="6653412" cy="432739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695" b="1"/>
              <a:t>11</a:t>
            </a:r>
            <a:r>
              <a:rPr lang="zh-CN" altLang="en-US" sz="2695" b="1"/>
              <a:t>．某单缸四冲程汽油机的转速是</a:t>
            </a:r>
            <a:r>
              <a:rPr lang="en-US" altLang="zh-CN" sz="2695" b="1"/>
              <a:t>600 </a:t>
            </a:r>
            <a:r>
              <a:rPr lang="en-US" altLang="zh-CN" sz="2695" b="1" smtClean="0"/>
              <a:t>R/min</a:t>
            </a:r>
            <a:r>
              <a:rPr lang="zh-CN" altLang="en-US" sz="2695" b="1" smtClean="0"/>
              <a:t>，则</a:t>
            </a:r>
            <a:r>
              <a:rPr lang="zh-CN" altLang="en-US" sz="2695" b="1"/>
              <a:t>下列说法正确的是 </a:t>
            </a:r>
            <a:r>
              <a:rPr lang="en-US" altLang="zh-CN" sz="2695" b="1"/>
              <a:t>[  </a:t>
            </a:r>
            <a:r>
              <a:rPr lang="en-US" altLang="zh-CN" sz="2695" b="1" smtClean="0"/>
              <a:t> </a:t>
            </a:r>
            <a:r>
              <a:rPr lang="en-US" altLang="zh-CN" sz="2695" b="1"/>
              <a:t>]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695" b="1"/>
              <a:t>A</a:t>
            </a:r>
            <a:r>
              <a:rPr lang="zh-CN" altLang="en-US" sz="2695" b="1"/>
              <a:t>．</a:t>
            </a:r>
            <a:r>
              <a:rPr lang="en-US" altLang="zh-CN" sz="2695" b="1"/>
              <a:t>1 min</a:t>
            </a:r>
            <a:r>
              <a:rPr lang="zh-CN" altLang="en-US" sz="2695" b="1"/>
              <a:t>内燃机对外做了</a:t>
            </a:r>
            <a:r>
              <a:rPr lang="en-US" altLang="zh-CN" sz="2695" b="1"/>
              <a:t>600</a:t>
            </a:r>
            <a:r>
              <a:rPr lang="zh-CN" altLang="en-US" sz="2695" b="1"/>
              <a:t>次功       </a:t>
            </a:r>
            <a:endParaRPr lang="en-US" altLang="zh-CN" sz="2695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695" b="1"/>
              <a:t>B</a:t>
            </a:r>
            <a:r>
              <a:rPr lang="zh-CN" altLang="en-US" sz="2695" b="1"/>
              <a:t>．</a:t>
            </a:r>
            <a:r>
              <a:rPr lang="en-US" altLang="zh-CN" sz="2695" b="1"/>
              <a:t>1 s</a:t>
            </a:r>
            <a:r>
              <a:rPr lang="zh-CN" altLang="en-US" sz="2695" b="1"/>
              <a:t>内完成了</a:t>
            </a:r>
            <a:r>
              <a:rPr lang="en-US" altLang="zh-CN" sz="2695" b="1"/>
              <a:t>10</a:t>
            </a:r>
            <a:r>
              <a:rPr lang="zh-CN" altLang="en-US" sz="2695" b="1"/>
              <a:t>个工作循环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695" b="1"/>
              <a:t>C</a:t>
            </a:r>
            <a:r>
              <a:rPr lang="zh-CN" altLang="en-US" sz="2695" b="1"/>
              <a:t>．燃气做一次功的时间间隔是</a:t>
            </a:r>
            <a:r>
              <a:rPr lang="en-US" altLang="zh-CN" sz="2695" b="1"/>
              <a:t>0.2 s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695" b="1"/>
              <a:t>D</a:t>
            </a:r>
            <a:r>
              <a:rPr lang="zh-CN" altLang="en-US" sz="2695" b="1"/>
              <a:t>．</a:t>
            </a:r>
            <a:r>
              <a:rPr lang="en-US" altLang="zh-CN" sz="2695" b="1"/>
              <a:t>1 s</a:t>
            </a:r>
            <a:r>
              <a:rPr lang="zh-CN" altLang="en-US" sz="2695" b="1"/>
              <a:t>内活塞共来回</a:t>
            </a:r>
            <a:r>
              <a:rPr lang="en-US" altLang="zh-CN" sz="2695" b="1"/>
              <a:t>20</a:t>
            </a:r>
            <a:r>
              <a:rPr lang="zh-CN" altLang="en-US" sz="2695" b="1"/>
              <a:t>次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6266416" y="1441650"/>
            <a:ext cx="405880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FF0066"/>
                </a:solidFill>
              </a:rPr>
              <a:t>C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39604341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551940" y="740608"/>
            <a:ext cx="6156960" cy="2602293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en-US" altLang="zh-CN" b="1"/>
              <a:t>12</a:t>
            </a:r>
            <a:r>
              <a:rPr lang="zh-CN" altLang="en-US" sz="2095" b="1"/>
              <a:t>．</a:t>
            </a:r>
            <a:r>
              <a:rPr lang="zh-CN" altLang="en-US" sz="2665" b="1"/>
              <a:t>小明家的太阳能热水器内装有</a:t>
            </a:r>
            <a:r>
              <a:rPr lang="en-US" altLang="zh-CN" sz="2665" b="1"/>
              <a:t>1000kg</a:t>
            </a:r>
            <a:r>
              <a:rPr lang="zh-CN" altLang="en-US" sz="2665" b="1"/>
              <a:t>、</a:t>
            </a:r>
            <a:r>
              <a:rPr lang="en-US" altLang="zh-CN" sz="2665" b="1"/>
              <a:t>25℃</a:t>
            </a:r>
            <a:r>
              <a:rPr lang="zh-CN" altLang="en-US" sz="2665" b="1"/>
              <a:t>的水．经过一天照射后，温度升高到</a:t>
            </a:r>
            <a:r>
              <a:rPr lang="en-US" altLang="zh-CN" sz="2665" b="1"/>
              <a:t>75℃</a:t>
            </a:r>
            <a:r>
              <a:rPr lang="zh-CN" altLang="en-US" sz="2665" b="1"/>
              <a:t>，假设用煤烧水，水吸收的热量占煤完全燃烧放出的热量的</a:t>
            </a:r>
            <a:r>
              <a:rPr lang="en-US" altLang="zh-CN" sz="2665" b="1"/>
              <a:t>30</a:t>
            </a:r>
            <a:r>
              <a:rPr lang="en-US" altLang="zh-CN" sz="2665" b="1" i="1"/>
              <a:t>%</a:t>
            </a:r>
            <a:r>
              <a:rPr lang="zh-CN" altLang="en-US" sz="2665" b="1"/>
              <a:t>，煤的热值是</a:t>
            </a:r>
            <a:r>
              <a:rPr lang="en-US" altLang="zh-CN" sz="2665" b="1"/>
              <a:t>3.5×10</a:t>
            </a:r>
            <a:r>
              <a:rPr lang="en-US" altLang="zh-CN" sz="2665" b="1" baseline="30000"/>
              <a:t>7</a:t>
            </a:r>
            <a:r>
              <a:rPr lang="en-US" altLang="zh-CN" sz="2665" b="1"/>
              <a:t>J/kg</a:t>
            </a:r>
            <a:r>
              <a:rPr lang="zh-CN" altLang="en-US" sz="2665" b="1"/>
              <a:t>．问：（</a:t>
            </a:r>
            <a:r>
              <a:rPr lang="en-US" altLang="zh-CN" sz="2665" b="1"/>
              <a:t>1</a:t>
            </a:r>
            <a:r>
              <a:rPr lang="zh-CN" altLang="en-US" sz="2665" b="1"/>
              <a:t>）热水器中的水升温吸收的热量为多少？（</a:t>
            </a:r>
            <a:r>
              <a:rPr lang="en-US" altLang="zh-CN" sz="2665" b="1"/>
              <a:t>2</a:t>
            </a:r>
            <a:r>
              <a:rPr lang="zh-CN" altLang="en-US" sz="2665" b="1"/>
              <a:t>）如果用煤烧水，那么需要多少千克的煤？</a:t>
            </a:r>
          </a:p>
        </p:txBody>
      </p:sp>
      <p:sp>
        <p:nvSpPr>
          <p:cNvPr id="40963" name="矩形 3"/>
          <p:cNvSpPr>
            <a:spLocks noChangeArrowheads="1"/>
          </p:cNvSpPr>
          <p:nvPr/>
        </p:nvSpPr>
        <p:spPr bwMode="auto">
          <a:xfrm>
            <a:off x="1210852" y="2889073"/>
            <a:ext cx="723275" cy="414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095" b="1">
                <a:solidFill>
                  <a:srgbClr val="FF0000"/>
                </a:solidFill>
              </a:rPr>
              <a:t>解：</a:t>
            </a:r>
          </a:p>
        </p:txBody>
      </p:sp>
      <p:sp>
        <p:nvSpPr>
          <p:cNvPr id="40964" name="矩形 4"/>
          <p:cNvSpPr>
            <a:spLocks noChangeArrowheads="1"/>
          </p:cNvSpPr>
          <p:nvPr/>
        </p:nvSpPr>
        <p:spPr bwMode="auto">
          <a:xfrm>
            <a:off x="1675426" y="2889075"/>
            <a:ext cx="3314829" cy="460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00"/>
                </a:solidFill>
              </a:rPr>
              <a:t>（</a:t>
            </a:r>
            <a:r>
              <a:rPr lang="en-US" altLang="zh-CN" sz="2395" b="1">
                <a:solidFill>
                  <a:srgbClr val="FF0000"/>
                </a:solidFill>
              </a:rPr>
              <a:t>1</a:t>
            </a:r>
            <a:r>
              <a:rPr lang="zh-CN" altLang="en-US" sz="2395" b="1">
                <a:solidFill>
                  <a:srgbClr val="FF0000"/>
                </a:solidFill>
              </a:rPr>
              <a:t>）</a:t>
            </a:r>
            <a:r>
              <a:rPr lang="en-US" altLang="zh-CN" sz="2395" b="1" i="1">
                <a:solidFill>
                  <a:srgbClr val="FF0000"/>
                </a:solidFill>
              </a:rPr>
              <a:t>Q</a:t>
            </a:r>
            <a:r>
              <a:rPr lang="zh-CN" altLang="en-US" sz="2395" b="1" baseline="-25000">
                <a:solidFill>
                  <a:srgbClr val="FF0000"/>
                </a:solidFill>
              </a:rPr>
              <a:t>吸</a:t>
            </a:r>
            <a:r>
              <a:rPr lang="en-US" altLang="zh-CN" sz="2395" b="1" i="1">
                <a:solidFill>
                  <a:srgbClr val="FF0000"/>
                </a:solidFill>
              </a:rPr>
              <a:t>=</a:t>
            </a:r>
            <a:r>
              <a:rPr lang="en-US" altLang="zh-CN" sz="2395" b="1" i="1" smtClean="0">
                <a:solidFill>
                  <a:srgbClr val="FF0000"/>
                </a:solidFill>
              </a:rPr>
              <a:t>cm</a:t>
            </a:r>
            <a:r>
              <a:rPr lang="zh-CN" altLang="en-US" sz="2395" b="1" i="1" smtClean="0">
                <a:solidFill>
                  <a:srgbClr val="FF0000"/>
                </a:solidFill>
              </a:rPr>
              <a:t>（</a:t>
            </a:r>
            <a:r>
              <a:rPr lang="en-US" altLang="zh-CN" sz="2395" b="1" i="1" smtClean="0">
                <a:solidFill>
                  <a:srgbClr val="FF0000"/>
                </a:solidFill>
              </a:rPr>
              <a:t>t </a:t>
            </a:r>
            <a:r>
              <a:rPr lang="en-US" altLang="zh-CN" sz="2395" b="1" i="1">
                <a:solidFill>
                  <a:srgbClr val="FF0000"/>
                </a:solidFill>
              </a:rPr>
              <a:t>- </a:t>
            </a:r>
            <a:r>
              <a:rPr lang="en-US" altLang="zh-CN" sz="2395" b="1" i="1" smtClean="0">
                <a:solidFill>
                  <a:srgbClr val="FF0000"/>
                </a:solidFill>
              </a:rPr>
              <a:t>t</a:t>
            </a:r>
            <a:r>
              <a:rPr lang="en-US" altLang="zh-CN" sz="2395" b="1" baseline="-25000" smtClean="0">
                <a:solidFill>
                  <a:srgbClr val="FF0000"/>
                </a:solidFill>
              </a:rPr>
              <a:t>0</a:t>
            </a:r>
            <a:r>
              <a:rPr lang="zh-CN" altLang="en-US" sz="2395" b="1" i="1" smtClean="0">
                <a:solidFill>
                  <a:srgbClr val="FF0000"/>
                </a:solidFill>
              </a:rPr>
              <a:t>）</a:t>
            </a:r>
            <a:endParaRPr lang="en-US" altLang="zh-CN" sz="2395" b="1" i="1">
              <a:solidFill>
                <a:srgbClr val="FF0000"/>
              </a:solidFill>
            </a:endParaRPr>
          </a:p>
        </p:txBody>
      </p:sp>
      <p:sp>
        <p:nvSpPr>
          <p:cNvPr id="40965" name="矩形 5"/>
          <p:cNvSpPr>
            <a:spLocks noChangeArrowheads="1"/>
          </p:cNvSpPr>
          <p:nvPr/>
        </p:nvSpPr>
        <p:spPr bwMode="auto">
          <a:xfrm>
            <a:off x="2093301" y="3177328"/>
            <a:ext cx="6887386" cy="50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695" b="1">
                <a:solidFill>
                  <a:srgbClr val="160EBE"/>
                </a:solidFill>
              </a:rPr>
              <a:t>=</a:t>
            </a:r>
            <a:r>
              <a:rPr lang="en-US" altLang="zh-CN" sz="2395" b="1">
                <a:solidFill>
                  <a:srgbClr val="0000FF"/>
                </a:solidFill>
              </a:rPr>
              <a:t>4.2×10</a:t>
            </a:r>
            <a:r>
              <a:rPr lang="en-US" altLang="zh-CN" sz="2395" b="1" baseline="30000">
                <a:solidFill>
                  <a:srgbClr val="0000FF"/>
                </a:solidFill>
              </a:rPr>
              <a:t>3</a:t>
            </a:r>
            <a:r>
              <a:rPr lang="en-US" altLang="zh-CN" sz="2395" b="1">
                <a:solidFill>
                  <a:srgbClr val="0000FF"/>
                </a:solidFill>
              </a:rPr>
              <a:t>J/</a:t>
            </a:r>
            <a:r>
              <a:rPr lang="zh-CN" altLang="en-US" sz="2395" b="1">
                <a:solidFill>
                  <a:srgbClr val="0000FF"/>
                </a:solidFill>
              </a:rPr>
              <a:t>（</a:t>
            </a:r>
            <a:r>
              <a:rPr lang="en-US" altLang="zh-CN" sz="2395" b="1">
                <a:solidFill>
                  <a:srgbClr val="0000FF"/>
                </a:solidFill>
              </a:rPr>
              <a:t>kg .℃ </a:t>
            </a:r>
            <a:r>
              <a:rPr lang="zh-CN" altLang="en-US" sz="2395" b="1">
                <a:solidFill>
                  <a:srgbClr val="0000FF"/>
                </a:solidFill>
              </a:rPr>
              <a:t>）</a:t>
            </a:r>
            <a:r>
              <a:rPr lang="en-US" altLang="zh-CN" sz="2395" b="1">
                <a:solidFill>
                  <a:srgbClr val="0000FF"/>
                </a:solidFill>
              </a:rPr>
              <a:t>×1000kg</a:t>
            </a:r>
            <a:r>
              <a:rPr lang="en-US" altLang="zh-CN" sz="2395" b="1" smtClean="0">
                <a:solidFill>
                  <a:srgbClr val="0000FF"/>
                </a:solidFill>
              </a:rPr>
              <a:t>×</a:t>
            </a:r>
            <a:r>
              <a:rPr lang="zh-CN" altLang="en-US" sz="2395" b="1" smtClean="0">
                <a:solidFill>
                  <a:srgbClr val="0000FF"/>
                </a:solidFill>
              </a:rPr>
              <a:t>（</a:t>
            </a:r>
            <a:r>
              <a:rPr lang="en-US" altLang="zh-CN" sz="2395" b="1" smtClean="0">
                <a:solidFill>
                  <a:srgbClr val="0000FF"/>
                </a:solidFill>
              </a:rPr>
              <a:t>75</a:t>
            </a:r>
            <a:r>
              <a:rPr lang="en-US" altLang="zh-CN" sz="2395" b="1">
                <a:solidFill>
                  <a:srgbClr val="0000FF"/>
                </a:solidFill>
              </a:rPr>
              <a:t>℃ - 25</a:t>
            </a:r>
            <a:r>
              <a:rPr lang="en-US" altLang="zh-CN" sz="2395" b="1" smtClean="0">
                <a:solidFill>
                  <a:srgbClr val="0000FF"/>
                </a:solidFill>
              </a:rPr>
              <a:t>℃</a:t>
            </a:r>
            <a:r>
              <a:rPr lang="zh-CN" altLang="en-US" sz="2395" b="1" smtClean="0">
                <a:solidFill>
                  <a:srgbClr val="0000FF"/>
                </a:solidFill>
              </a:rPr>
              <a:t>）</a:t>
            </a:r>
            <a:endParaRPr lang="en-US" altLang="zh-CN" sz="2395" b="1">
              <a:solidFill>
                <a:srgbClr val="0000FF"/>
              </a:solidFill>
            </a:endParaRPr>
          </a:p>
        </p:txBody>
      </p:sp>
      <p:sp>
        <p:nvSpPr>
          <p:cNvPr id="40966" name="矩形 6"/>
          <p:cNvSpPr>
            <a:spLocks noChangeArrowheads="1"/>
          </p:cNvSpPr>
          <p:nvPr/>
        </p:nvSpPr>
        <p:spPr bwMode="auto">
          <a:xfrm>
            <a:off x="2093302" y="3591916"/>
            <a:ext cx="2585590" cy="460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0000FF"/>
                </a:solidFill>
              </a:rPr>
              <a:t>=2.1×10</a:t>
            </a:r>
            <a:r>
              <a:rPr lang="en-US" altLang="zh-CN" sz="2395" b="1" baseline="30000">
                <a:solidFill>
                  <a:srgbClr val="0000FF"/>
                </a:solidFill>
              </a:rPr>
              <a:t>8</a:t>
            </a:r>
            <a:r>
              <a:rPr lang="en-US" altLang="zh-CN" sz="2395" b="1">
                <a:solidFill>
                  <a:srgbClr val="0000FF"/>
                </a:solidFill>
              </a:rPr>
              <a:t>J</a:t>
            </a:r>
          </a:p>
        </p:txBody>
      </p:sp>
      <p:sp>
        <p:nvSpPr>
          <p:cNvPr id="40967" name="矩形 7"/>
          <p:cNvSpPr>
            <a:spLocks noChangeArrowheads="1"/>
          </p:cNvSpPr>
          <p:nvPr/>
        </p:nvSpPr>
        <p:spPr bwMode="auto">
          <a:xfrm>
            <a:off x="1551717" y="3910468"/>
            <a:ext cx="4160461" cy="460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00"/>
                </a:solidFill>
              </a:rPr>
              <a:t>（</a:t>
            </a:r>
            <a:r>
              <a:rPr lang="en-US" altLang="zh-CN" sz="2395" b="1">
                <a:solidFill>
                  <a:srgbClr val="FF0000"/>
                </a:solidFill>
              </a:rPr>
              <a:t>2</a:t>
            </a:r>
            <a:r>
              <a:rPr lang="zh-CN" altLang="en-US" sz="2395" b="1">
                <a:solidFill>
                  <a:srgbClr val="FF0000"/>
                </a:solidFill>
              </a:rPr>
              <a:t>）</a:t>
            </a:r>
            <a:r>
              <a:rPr lang="en-US" altLang="zh-CN" sz="2395" b="1" i="1">
                <a:solidFill>
                  <a:srgbClr val="FF0000"/>
                </a:solidFill>
              </a:rPr>
              <a:t>Q</a:t>
            </a:r>
            <a:r>
              <a:rPr lang="zh-CN" altLang="en-US" sz="2395" b="1" baseline="-25000">
                <a:solidFill>
                  <a:srgbClr val="FF0000"/>
                </a:solidFill>
              </a:rPr>
              <a:t>放</a:t>
            </a:r>
            <a:r>
              <a:rPr lang="en-US" altLang="zh-CN" sz="2395" b="1" i="1">
                <a:solidFill>
                  <a:srgbClr val="FF0000"/>
                </a:solidFill>
              </a:rPr>
              <a:t>= Q</a:t>
            </a:r>
            <a:r>
              <a:rPr lang="zh-CN" altLang="en-US" sz="2395" b="1" baseline="-25000">
                <a:solidFill>
                  <a:srgbClr val="FF0000"/>
                </a:solidFill>
              </a:rPr>
              <a:t>吸</a:t>
            </a:r>
            <a:r>
              <a:rPr lang="en-US" altLang="zh-CN" sz="2395" b="1" i="1">
                <a:solidFill>
                  <a:srgbClr val="FF0000"/>
                </a:solidFill>
              </a:rPr>
              <a:t>/30%</a:t>
            </a:r>
          </a:p>
        </p:txBody>
      </p:sp>
      <p:sp>
        <p:nvSpPr>
          <p:cNvPr id="40968" name="矩形 10"/>
          <p:cNvSpPr>
            <a:spLocks noChangeArrowheads="1"/>
          </p:cNvSpPr>
          <p:nvPr/>
        </p:nvSpPr>
        <p:spPr bwMode="auto">
          <a:xfrm>
            <a:off x="4248951" y="3878845"/>
            <a:ext cx="2471573" cy="50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695" b="1">
                <a:solidFill>
                  <a:srgbClr val="FF0000"/>
                </a:solidFill>
              </a:rPr>
              <a:t>=</a:t>
            </a:r>
            <a:r>
              <a:rPr lang="en-US" altLang="zh-CN" sz="2095" b="1">
                <a:solidFill>
                  <a:srgbClr val="FF0000"/>
                </a:solidFill>
              </a:rPr>
              <a:t>7</a:t>
            </a:r>
            <a:r>
              <a:rPr lang="en-US" altLang="zh-CN" sz="2095" b="1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×10</a:t>
            </a:r>
            <a:r>
              <a:rPr lang="en-US" altLang="zh-CN" sz="2095" b="1" baseline="3000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lang="en-US" altLang="zh-CN" sz="2095" b="1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J</a:t>
            </a:r>
            <a:endParaRPr lang="en-US" altLang="zh-CN" sz="2695" b="1">
              <a:solidFill>
                <a:srgbClr val="FF0000"/>
              </a:solidFill>
            </a:endParaRPr>
          </a:p>
        </p:txBody>
      </p:sp>
      <p:sp>
        <p:nvSpPr>
          <p:cNvPr id="40969" name="Text Box 4"/>
          <p:cNvSpPr txBox="1">
            <a:spLocks noChangeArrowheads="1"/>
          </p:cNvSpPr>
          <p:nvPr/>
        </p:nvSpPr>
        <p:spPr bwMode="auto">
          <a:xfrm>
            <a:off x="4883175" y="4443340"/>
            <a:ext cx="1412159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0000FF"/>
                </a:solidFill>
              </a:rPr>
              <a:t>=20kg</a:t>
            </a:r>
          </a:p>
        </p:txBody>
      </p:sp>
      <p:sp>
        <p:nvSpPr>
          <p:cNvPr id="40970" name="Text Box 8"/>
          <p:cNvSpPr txBox="1">
            <a:spLocks noChangeArrowheads="1"/>
          </p:cNvSpPr>
          <p:nvPr/>
        </p:nvSpPr>
        <p:spPr bwMode="auto">
          <a:xfrm>
            <a:off x="1675237" y="4355504"/>
            <a:ext cx="1777964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0000FF"/>
                </a:solidFill>
              </a:rPr>
              <a:t>m'=Q</a:t>
            </a:r>
            <a:r>
              <a:rPr lang="zh-CN" altLang="en-US" sz="2395" b="1" baseline="-25000">
                <a:solidFill>
                  <a:srgbClr val="0000FF"/>
                </a:solidFill>
              </a:rPr>
              <a:t>放</a:t>
            </a:r>
            <a:r>
              <a:rPr lang="en-US" altLang="zh-CN" sz="2395" b="1">
                <a:solidFill>
                  <a:srgbClr val="0000FF"/>
                </a:solidFill>
              </a:rPr>
              <a:t>/q</a:t>
            </a:r>
          </a:p>
        </p:txBody>
      </p:sp>
      <p:sp>
        <p:nvSpPr>
          <p:cNvPr id="40971" name="Text Box 3"/>
          <p:cNvSpPr txBox="1">
            <a:spLocks noChangeArrowheads="1"/>
          </p:cNvSpPr>
          <p:nvPr/>
        </p:nvSpPr>
        <p:spPr bwMode="auto">
          <a:xfrm>
            <a:off x="3301178" y="4224335"/>
            <a:ext cx="1189749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0000FF"/>
                </a:solidFill>
              </a:rPr>
              <a:t>7X10</a:t>
            </a:r>
            <a:r>
              <a:rPr lang="en-US" altLang="zh-CN" sz="2395" b="1" baseline="30000">
                <a:solidFill>
                  <a:srgbClr val="0000FF"/>
                </a:solidFill>
              </a:rPr>
              <a:t>8</a:t>
            </a:r>
            <a:r>
              <a:rPr lang="en-US" altLang="zh-CN" sz="2395" b="1">
                <a:solidFill>
                  <a:srgbClr val="0000FF"/>
                </a:solidFill>
              </a:rPr>
              <a:t>J</a:t>
            </a:r>
            <a:endParaRPr lang="en-US" altLang="zh-CN" sz="2395" b="1" baseline="30000">
              <a:solidFill>
                <a:srgbClr val="0000FF"/>
              </a:solidFill>
            </a:endParaRPr>
          </a:p>
        </p:txBody>
      </p:sp>
      <p:cxnSp>
        <p:nvCxnSpPr>
          <p:cNvPr id="40972" name="直接连接符 14"/>
          <p:cNvCxnSpPr>
            <a:cxnSpLocks noChangeShapeType="1"/>
          </p:cNvCxnSpPr>
          <p:nvPr/>
        </p:nvCxnSpPr>
        <p:spPr bwMode="auto">
          <a:xfrm>
            <a:off x="3352248" y="4645948"/>
            <a:ext cx="1401469" cy="0"/>
          </a:xfrm>
          <a:prstGeom prst="line">
            <a:avLst/>
          </a:prstGeom>
          <a:noFill/>
          <a:ln w="38100" cmpd="sng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3" name="Text Box 4"/>
          <p:cNvSpPr txBox="1">
            <a:spLocks noChangeArrowheads="1"/>
          </p:cNvSpPr>
          <p:nvPr/>
        </p:nvSpPr>
        <p:spPr bwMode="auto">
          <a:xfrm>
            <a:off x="3178846" y="4655318"/>
            <a:ext cx="2171089" cy="46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0000FF"/>
                </a:solidFill>
                <a:latin typeface="Calibri" panose="020F0502020204030204" charset="0"/>
              </a:rPr>
              <a:t>3.5×10</a:t>
            </a:r>
            <a:r>
              <a:rPr lang="en-US" altLang="zh-CN" sz="2395" b="1" baseline="30000">
                <a:solidFill>
                  <a:srgbClr val="0000FF"/>
                </a:solidFill>
                <a:latin typeface="Calibri" panose="020F0502020204030204" charset="0"/>
              </a:rPr>
              <a:t>7</a:t>
            </a:r>
            <a:r>
              <a:rPr lang="en-US" altLang="zh-CN" sz="2395" b="1">
                <a:solidFill>
                  <a:srgbClr val="0000FF"/>
                </a:solidFill>
                <a:latin typeface="Calibri" panose="020F0502020204030204" charset="0"/>
              </a:rPr>
              <a:t>J/kg</a:t>
            </a:r>
            <a:endParaRPr lang="en-US" altLang="zh-CN" sz="2395" b="1">
              <a:solidFill>
                <a:srgbClr val="0000FF"/>
              </a:solidFill>
            </a:endParaRPr>
          </a:p>
        </p:txBody>
      </p:sp>
      <p:sp>
        <p:nvSpPr>
          <p:cNvPr id="40974" name="矩形 16"/>
          <p:cNvSpPr>
            <a:spLocks noChangeArrowheads="1"/>
          </p:cNvSpPr>
          <p:nvPr/>
        </p:nvSpPr>
        <p:spPr bwMode="auto">
          <a:xfrm>
            <a:off x="3019695" y="4430458"/>
            <a:ext cx="364202" cy="460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395" b="1">
                <a:solidFill>
                  <a:srgbClr val="0000FF"/>
                </a:solidFill>
              </a:rPr>
              <a:t>=</a:t>
            </a:r>
            <a:endParaRPr lang="zh-CN" altLang="en-US" sz="1345">
              <a:solidFill>
                <a:srgbClr val="0000FF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27222016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/>
      <p:bldP spid="40964" grpId="0"/>
      <p:bldP spid="40965" grpId="0"/>
      <p:bldP spid="40966" grpId="0"/>
      <p:bldP spid="40967" grpId="0"/>
      <p:bldP spid="40968" grpId="0"/>
      <p:bldP spid="40969" grpId="0"/>
      <p:bldP spid="40970" grpId="0"/>
      <p:bldP spid="40971" grpId="0"/>
      <p:bldP spid="40973" grpId="0"/>
      <p:bldP spid="4097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body" idx="4294967295"/>
          </p:nvPr>
        </p:nvSpPr>
        <p:spPr>
          <a:xfrm>
            <a:off x="1365250" y="139367"/>
            <a:ext cx="6156960" cy="2231038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13.</a:t>
            </a: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某中学为学生供应开水，用锅炉将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200kg</a:t>
            </a: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的水从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25℃</a:t>
            </a: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加热到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100℃</a:t>
            </a: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，燃烧了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6kg</a:t>
            </a: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的无烟煤。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（无烟煤的热值是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3.4×10</a:t>
            </a:r>
            <a:r>
              <a:rPr lang="en-US" altLang="zh-CN" sz="2095" b="1" baseline="3000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J/kg</a:t>
            </a: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）求：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）锅炉内的水吸收的热量是多少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?</a:t>
            </a:r>
            <a:r>
              <a:rPr lang="en-US" altLang="zh-CN" sz="2095" b="1">
                <a:solidFill>
                  <a:srgbClr val="000000"/>
                </a:solidFill>
                <a:cs typeface="Times New Roman" panose="02020603050405020304" pitchFamily="18" charset="0"/>
              </a:rPr>
              <a:t>  </a:t>
            </a:r>
            <a:endParaRPr lang="en-US" altLang="zh-CN" sz="2095" b="1">
              <a:solidFill>
                <a:srgbClr val="000000"/>
              </a:solidFill>
              <a:latin typeface="宋体" pitchFamily="2" charset="-122"/>
              <a:cs typeface="Times New Roman" pitchFamily="18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）无烟煤完全燃烧放出的热量是多少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?</a:t>
            </a:r>
            <a:r>
              <a:rPr lang="en-US" altLang="zh-CN" sz="2095" b="1">
                <a:solidFill>
                  <a:srgbClr val="000000"/>
                </a:solidFill>
                <a:cs typeface="Times New Roman" panose="02020603050405020304" pitchFamily="18" charset="0"/>
              </a:rPr>
              <a:t>  </a:t>
            </a:r>
            <a:endParaRPr lang="en-US" altLang="zh-CN" sz="2095" b="1">
              <a:solidFill>
                <a:srgbClr val="00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）此锅炉的效率是多少</a:t>
            </a:r>
            <a:r>
              <a:rPr lang="en-US" altLang="zh-CN" sz="20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?</a:t>
            </a:r>
            <a:r>
              <a:rPr lang="en-US" altLang="zh-CN" sz="2095" b="1">
                <a:solidFill>
                  <a:srgbClr val="000000"/>
                </a:solidFill>
                <a:cs typeface="Times New Roman" panose="02020603050405020304" pitchFamily="18" charset="0"/>
              </a:rPr>
              <a:t> </a:t>
            </a:r>
            <a:endParaRPr lang="zh-CN" altLang="en-US" sz="2095" b="1">
              <a:solidFill>
                <a:srgbClr val="00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1987" name="矩形 3"/>
          <p:cNvSpPr>
            <a:spLocks noChangeArrowheads="1"/>
          </p:cNvSpPr>
          <p:nvPr/>
        </p:nvSpPr>
        <p:spPr bwMode="auto">
          <a:xfrm>
            <a:off x="1202536" y="2298967"/>
            <a:ext cx="2761368" cy="460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FF0000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zh-CN" sz="2395" b="1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2395" b="1">
                <a:solidFill>
                  <a:srgbClr val="FF0000"/>
                </a:solidFill>
                <a:latin typeface="Times New Roman" panose="02020603050405020304" pitchFamily="18" charset="0"/>
              </a:rPr>
              <a:t>）</a:t>
            </a:r>
            <a:r>
              <a:rPr lang="en-US" altLang="zh-CN" sz="2395" b="1" i="1">
                <a:solidFill>
                  <a:srgbClr val="FF0000"/>
                </a:solidFill>
                <a:latin typeface="Times New Roman" panose="02020603050405020304" pitchFamily="18" charset="0"/>
              </a:rPr>
              <a:t>Q</a:t>
            </a:r>
            <a:r>
              <a:rPr lang="zh-CN" altLang="en-US" sz="2395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吸</a:t>
            </a:r>
            <a:r>
              <a:rPr lang="en-US" altLang="zh-CN" sz="2395" b="1" i="1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CN" sz="2395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zh-CN" altLang="en-US" sz="2395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zh-CN" sz="2395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 - t</a:t>
            </a:r>
            <a:r>
              <a:rPr lang="en-US" altLang="zh-CN" sz="2395" b="1" baseline="-2500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r>
              <a:rPr lang="zh-CN" altLang="en-US" sz="2395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）</a:t>
            </a:r>
            <a:endParaRPr lang="en-US" altLang="zh-CN" sz="2395" b="1" i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1988" name="矩形 4"/>
          <p:cNvSpPr>
            <a:spLocks noChangeArrowheads="1"/>
          </p:cNvSpPr>
          <p:nvPr/>
        </p:nvSpPr>
        <p:spPr bwMode="auto">
          <a:xfrm>
            <a:off x="2147935" y="2729949"/>
            <a:ext cx="6086886" cy="50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695" b="1">
                <a:solidFill>
                  <a:srgbClr val="160EBE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CN" sz="2095" b="1">
                <a:solidFill>
                  <a:srgbClr val="160EBE"/>
                </a:solidFill>
                <a:latin typeface="Times New Roman" panose="02020603050405020304" pitchFamily="18" charset="0"/>
              </a:rPr>
              <a:t>4.2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×10</a:t>
            </a:r>
            <a:r>
              <a:rPr lang="en-US" altLang="zh-CN" sz="2095" b="1" baseline="30000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J/</a:t>
            </a:r>
            <a:r>
              <a:rPr lang="zh-CN" altLang="en-US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kg </a:t>
            </a:r>
            <a:r>
              <a:rPr lang="en-US" altLang="zh-CN" sz="2095" b="1" baseline="30000">
                <a:solidFill>
                  <a:srgbClr val="160EBE"/>
                </a:solidFill>
                <a:latin typeface="Times New Roman" panose="02020603050405020304" pitchFamily="18" charset="0"/>
              </a:rPr>
              <a:t>.</a:t>
            </a:r>
            <a:r>
              <a:rPr lang="en-US" altLang="zh-CN" sz="2095" b="1">
                <a:solidFill>
                  <a:srgbClr val="160EBE"/>
                </a:solidFill>
                <a:latin typeface="Times New Roman" panose="02020603050405020304" pitchFamily="18" charset="0"/>
              </a:rPr>
              <a:t>℃ </a:t>
            </a:r>
            <a:r>
              <a:rPr lang="zh-CN" altLang="en-US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×200kg</a:t>
            </a:r>
            <a:r>
              <a:rPr lang="en-US" altLang="zh-CN" sz="2095" b="1" smtClean="0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zh-CN" altLang="en-US" sz="2695" b="1" smtClean="0">
                <a:solidFill>
                  <a:srgbClr val="160EBE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zh-CN" sz="2095" b="1" smtClean="0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100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en-US" altLang="zh-CN" sz="2695" b="1">
                <a:solidFill>
                  <a:srgbClr val="160EBE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2095" b="1" smtClean="0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zh-CN" altLang="en-US" sz="2695" b="1" smtClean="0">
                <a:solidFill>
                  <a:srgbClr val="160EBE"/>
                </a:solidFill>
                <a:latin typeface="Times New Roman" panose="02020603050405020304" pitchFamily="18" charset="0"/>
              </a:rPr>
              <a:t>）</a:t>
            </a:r>
            <a:endParaRPr lang="en-US" altLang="zh-CN" sz="2695" b="1">
              <a:solidFill>
                <a:srgbClr val="160EBE"/>
              </a:solidFill>
              <a:latin typeface="Times New Roman" pitchFamily="18" charset="0"/>
            </a:endParaRPr>
          </a:p>
        </p:txBody>
      </p:sp>
      <p:sp>
        <p:nvSpPr>
          <p:cNvPr id="41989" name="矩形 5"/>
          <p:cNvSpPr>
            <a:spLocks noChangeArrowheads="1"/>
          </p:cNvSpPr>
          <p:nvPr/>
        </p:nvSpPr>
        <p:spPr bwMode="auto">
          <a:xfrm>
            <a:off x="847419" y="2304820"/>
            <a:ext cx="723275" cy="414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095" b="1">
                <a:solidFill>
                  <a:srgbClr val="FF0000"/>
                </a:solidFill>
                <a:latin typeface="Times New Roman" panose="02020603050405020304" pitchFamily="18" charset="0"/>
              </a:rPr>
              <a:t>解：</a:t>
            </a:r>
          </a:p>
        </p:txBody>
      </p:sp>
      <p:sp>
        <p:nvSpPr>
          <p:cNvPr id="41990" name="矩形 7"/>
          <p:cNvSpPr>
            <a:spLocks noChangeArrowheads="1"/>
          </p:cNvSpPr>
          <p:nvPr/>
        </p:nvSpPr>
        <p:spPr bwMode="auto">
          <a:xfrm>
            <a:off x="2147935" y="3115256"/>
            <a:ext cx="2585590" cy="50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695" b="1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CN" sz="2095" b="1">
                <a:solidFill>
                  <a:srgbClr val="FF0000"/>
                </a:solidFill>
                <a:latin typeface="Times New Roman" panose="02020603050405020304" pitchFamily="18" charset="0"/>
              </a:rPr>
              <a:t>6.3</a:t>
            </a:r>
            <a:r>
              <a:rPr lang="en-US" altLang="zh-CN" sz="2095" b="1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×10</a:t>
            </a:r>
            <a:r>
              <a:rPr lang="en-US" altLang="zh-CN" sz="2095" b="1" baseline="3000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en-US" altLang="zh-CN" sz="2095" b="1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J</a:t>
            </a:r>
            <a:endParaRPr lang="en-US" altLang="zh-CN" sz="2695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1991" name="矩形 1"/>
          <p:cNvSpPr>
            <a:spLocks noChangeArrowheads="1"/>
          </p:cNvSpPr>
          <p:nvPr/>
        </p:nvSpPr>
        <p:spPr bwMode="auto">
          <a:xfrm>
            <a:off x="1202491" y="3615047"/>
            <a:ext cx="2262540" cy="460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3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3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3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） </a:t>
            </a:r>
            <a:r>
              <a:rPr lang="en-US" altLang="zh-CN" sz="23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Q</a:t>
            </a:r>
            <a:r>
              <a:rPr lang="zh-CN" altLang="en-US" sz="2395" b="1" baseline="-3000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放</a:t>
            </a:r>
            <a:r>
              <a:rPr lang="en-US" altLang="zh-CN" sz="23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=mq </a:t>
            </a:r>
            <a:endParaRPr lang="zh-CN" altLang="en-US" sz="449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992" name="矩形 9"/>
          <p:cNvSpPr>
            <a:spLocks noChangeArrowheads="1"/>
          </p:cNvSpPr>
          <p:nvPr/>
        </p:nvSpPr>
        <p:spPr bwMode="auto">
          <a:xfrm>
            <a:off x="2147935" y="4093027"/>
            <a:ext cx="2855196" cy="50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695" b="1">
                <a:solidFill>
                  <a:srgbClr val="160EBE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6kg×</a:t>
            </a:r>
            <a:r>
              <a:rPr lang="en-US" altLang="zh-CN" sz="2095" b="1">
                <a:solidFill>
                  <a:srgbClr val="160EBE"/>
                </a:solidFill>
                <a:latin typeface="Times New Roman" panose="02020603050405020304" pitchFamily="18" charset="0"/>
              </a:rPr>
              <a:t>3.4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×10</a:t>
            </a:r>
            <a:r>
              <a:rPr lang="en-US" altLang="zh-CN" sz="2095" b="1" baseline="30000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J/kg </a:t>
            </a:r>
            <a:endParaRPr lang="en-US" altLang="zh-CN" sz="2695" b="1">
              <a:solidFill>
                <a:srgbClr val="160EBE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93" name="矩形 10"/>
          <p:cNvSpPr>
            <a:spLocks noChangeArrowheads="1"/>
          </p:cNvSpPr>
          <p:nvPr/>
        </p:nvSpPr>
        <p:spPr bwMode="auto">
          <a:xfrm>
            <a:off x="2148430" y="4450088"/>
            <a:ext cx="2585590" cy="50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695" b="1">
                <a:solidFill>
                  <a:srgbClr val="160EBE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CN" sz="2095" b="1">
                <a:solidFill>
                  <a:srgbClr val="FF0000"/>
                </a:solidFill>
                <a:latin typeface="Times New Roman" panose="02020603050405020304" pitchFamily="18" charset="0"/>
              </a:rPr>
              <a:t>2.04</a:t>
            </a:r>
            <a:r>
              <a:rPr lang="en-US" altLang="zh-CN" sz="2095" b="1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×10</a:t>
            </a:r>
            <a:r>
              <a:rPr lang="en-US" altLang="zh-CN" sz="2095" b="1" baseline="3000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lang="en-US" altLang="zh-CN" sz="2095" b="1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J</a:t>
            </a:r>
            <a:endParaRPr lang="en-US" altLang="zh-CN" sz="2695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94" name="矩形 8"/>
          <p:cNvSpPr>
            <a:spLocks noChangeArrowheads="1"/>
          </p:cNvSpPr>
          <p:nvPr/>
        </p:nvSpPr>
        <p:spPr bwMode="auto">
          <a:xfrm>
            <a:off x="4428292" y="3249938"/>
            <a:ext cx="1572866" cy="50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6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6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6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695" b="1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η=</a:t>
            </a:r>
            <a:endParaRPr lang="zh-CN" altLang="en-US" sz="2695" b="1">
              <a:solidFill>
                <a:srgbClr val="000000"/>
              </a:solidFill>
              <a:latin typeface="宋体" pitchFamily="2" charset="-122"/>
              <a:cs typeface="Times New Roman" pitchFamily="18" charset="0"/>
            </a:endParaRPr>
          </a:p>
        </p:txBody>
      </p:sp>
      <p:grpSp>
        <p:nvGrpSpPr>
          <p:cNvPr id="2" name="组合 16"/>
          <p:cNvGrpSpPr/>
          <p:nvPr/>
        </p:nvGrpSpPr>
        <p:grpSpPr>
          <a:xfrm>
            <a:off x="5959216" y="3073095"/>
            <a:ext cx="682920" cy="904761"/>
            <a:chOff x="0" y="0"/>
            <a:chExt cx="912987" cy="1227269"/>
          </a:xfrm>
        </p:grpSpPr>
        <p:sp>
          <p:nvSpPr>
            <p:cNvPr id="41996" name="矩形 11"/>
            <p:cNvSpPr>
              <a:spLocks noChangeArrowheads="1"/>
            </p:cNvSpPr>
            <p:nvPr/>
          </p:nvSpPr>
          <p:spPr bwMode="auto">
            <a:xfrm>
              <a:off x="36520" y="0"/>
              <a:ext cx="816925" cy="62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r>
                <a:rPr lang="en-US" altLang="zh-CN" sz="2395" b="1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zh-CN" altLang="en-US" sz="2395" b="1" baseline="-25000">
                  <a:solidFill>
                    <a:srgbClr val="FF0000"/>
                  </a:solidFill>
                  <a:latin typeface="Times New Roman" panose="02020603050405020304" pitchFamily="18" charset="0"/>
                </a:rPr>
                <a:t>吸</a:t>
              </a:r>
              <a:endParaRPr lang="zh-CN" altLang="en-US" sz="449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97" name="矩形 12"/>
            <p:cNvSpPr>
              <a:spLocks noChangeArrowheads="1"/>
            </p:cNvSpPr>
            <p:nvPr/>
          </p:nvSpPr>
          <p:spPr bwMode="auto">
            <a:xfrm>
              <a:off x="79390" y="602085"/>
              <a:ext cx="816925" cy="62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r>
                <a:rPr lang="en-US" altLang="zh-CN" sz="2395" b="1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zh-CN" altLang="en-US" sz="2395" b="1" baseline="-25000">
                  <a:solidFill>
                    <a:srgbClr val="FF0000"/>
                  </a:solidFill>
                  <a:latin typeface="Times New Roman" panose="02020603050405020304" pitchFamily="18" charset="0"/>
                </a:rPr>
                <a:t>放</a:t>
              </a:r>
              <a:endParaRPr lang="zh-CN" altLang="en-US" sz="449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cxnSp>
          <p:nvCxnSpPr>
            <p:cNvPr id="41998" name="直接连接符 14"/>
            <p:cNvCxnSpPr>
              <a:cxnSpLocks noChangeShapeType="1"/>
            </p:cNvCxnSpPr>
            <p:nvPr/>
          </p:nvCxnSpPr>
          <p:spPr bwMode="auto">
            <a:xfrm>
              <a:off x="0" y="614794"/>
              <a:ext cx="912987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1999" name="直接连接符 18"/>
          <p:cNvCxnSpPr>
            <a:cxnSpLocks noChangeShapeType="1"/>
          </p:cNvCxnSpPr>
          <p:nvPr/>
        </p:nvCxnSpPr>
        <p:spPr bwMode="auto">
          <a:xfrm>
            <a:off x="6032854" y="4229018"/>
            <a:ext cx="1825473" cy="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00" name="矩形 19"/>
          <p:cNvSpPr>
            <a:spLocks noChangeArrowheads="1"/>
          </p:cNvSpPr>
          <p:nvPr/>
        </p:nvSpPr>
        <p:spPr bwMode="auto">
          <a:xfrm>
            <a:off x="5690800" y="3950286"/>
            <a:ext cx="381836" cy="50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695" b="1">
                <a:solidFill>
                  <a:srgbClr val="160EBE"/>
                </a:solidFill>
                <a:latin typeface="Times New Roman" panose="02020603050405020304" pitchFamily="18" charset="0"/>
              </a:rPr>
              <a:t>=</a:t>
            </a:r>
            <a:endParaRPr lang="zh-CN" altLang="en-US" sz="449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001" name="矩形 21"/>
          <p:cNvSpPr>
            <a:spLocks noChangeArrowheads="1"/>
          </p:cNvSpPr>
          <p:nvPr/>
        </p:nvSpPr>
        <p:spPr bwMode="auto">
          <a:xfrm>
            <a:off x="6032853" y="3843710"/>
            <a:ext cx="1750648" cy="414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095" b="1">
                <a:solidFill>
                  <a:srgbClr val="160EBE"/>
                </a:solidFill>
                <a:latin typeface="Times New Roman" panose="02020603050405020304" pitchFamily="18" charset="0"/>
              </a:rPr>
              <a:t>6.3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×10</a:t>
            </a:r>
            <a:r>
              <a:rPr lang="en-US" altLang="zh-CN" sz="2095" b="1" baseline="30000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J</a:t>
            </a:r>
            <a:endParaRPr lang="en-US" altLang="zh-CN" sz="2695" b="1">
              <a:solidFill>
                <a:srgbClr val="160EBE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002" name="矩形 22"/>
          <p:cNvSpPr>
            <a:spLocks noChangeArrowheads="1"/>
          </p:cNvSpPr>
          <p:nvPr/>
        </p:nvSpPr>
        <p:spPr bwMode="auto">
          <a:xfrm>
            <a:off x="6032853" y="4184514"/>
            <a:ext cx="1555868" cy="414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095" b="1">
                <a:solidFill>
                  <a:srgbClr val="160EBE"/>
                </a:solidFill>
                <a:latin typeface="Times New Roman" panose="02020603050405020304" pitchFamily="18" charset="0"/>
              </a:rPr>
              <a:t>2.04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×10</a:t>
            </a:r>
            <a:r>
              <a:rPr lang="en-US" altLang="zh-CN" sz="2095" b="1" baseline="30000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lang="en-US" altLang="zh-CN" sz="2095" b="1">
                <a:solidFill>
                  <a:srgbClr val="160EBE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J</a:t>
            </a:r>
            <a:endParaRPr lang="en-US" altLang="zh-CN" sz="2695" b="1">
              <a:solidFill>
                <a:srgbClr val="160EBE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003" name="矩形 24"/>
          <p:cNvSpPr>
            <a:spLocks noChangeArrowheads="1"/>
          </p:cNvSpPr>
          <p:nvPr/>
        </p:nvSpPr>
        <p:spPr bwMode="auto">
          <a:xfrm>
            <a:off x="5757311" y="4494869"/>
            <a:ext cx="2585591" cy="50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zh-CN" sz="2695" b="1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CN" sz="2095" b="1">
                <a:solidFill>
                  <a:srgbClr val="FF0000"/>
                </a:solidFill>
                <a:latin typeface="Times New Roman" panose="02020603050405020304" pitchFamily="18" charset="0"/>
              </a:rPr>
              <a:t>31%</a:t>
            </a:r>
            <a:endParaRPr lang="en-US" altLang="zh-CN" sz="2695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675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/>
      <p:bldP spid="41988" grpId="0"/>
      <p:bldP spid="41989" grpId="0"/>
      <p:bldP spid="41990" grpId="0"/>
      <p:bldP spid="41991" grpId="0"/>
      <p:bldP spid="41992" grpId="0"/>
      <p:bldP spid="41993" grpId="0"/>
      <p:bldP spid="41994" grpId="0"/>
      <p:bldP spid="42000" grpId="0"/>
      <p:bldP spid="42001" grpId="0"/>
      <p:bldP spid="42002" grpId="0"/>
      <p:bldP spid="420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1379" y="961896"/>
            <a:ext cx="7995779" cy="75148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、在汽油机的一个工作循环中，</a:t>
            </a:r>
            <a:r>
              <a:rPr lang="en-US" altLang="zh-CN" sz="2190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活塞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往复运动</a:t>
            </a:r>
            <a:r>
              <a:rPr lang="en-US" altLang="zh-CN" sz="2190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两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次、</a:t>
            </a:r>
            <a:r>
              <a:rPr lang="en-US" altLang="zh-CN" sz="2190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曲轴和飞轮</a:t>
            </a:r>
            <a:endParaRPr lang="en-US" altLang="zh-CN" sz="2190" smtClean="0">
              <a:solidFill>
                <a:srgbClr val="FF0066"/>
              </a:solidFill>
              <a:latin typeface="黑体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200"/>
              </a:lnSpc>
            </a:pP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转动</a:t>
            </a:r>
            <a:r>
              <a:rPr lang="en-US" altLang="zh-CN" sz="2195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两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圈、对外做功</a:t>
            </a:r>
            <a:r>
              <a:rPr lang="en-US" altLang="zh-CN" sz="21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一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次。</a:t>
            </a:r>
            <a:endParaRPr lang="en-US" altLang="zh-CN" sz="2195" smtClean="0">
              <a:solidFill>
                <a:srgbClr val="000000"/>
              </a:solidFill>
              <a:latin typeface="黑体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581379" y="2088356"/>
            <a:ext cx="3507370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、汽油机和柴油机的区别：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932816" y="2629241"/>
            <a:ext cx="2746375" cy="315471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构造；      燃料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906129" y="3449076"/>
            <a:ext cx="1402628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点火方式；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2597769" y="3448651"/>
            <a:ext cx="3927357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吸气冲程中进入汽缸内的物质。</a:t>
            </a:r>
          </a:p>
        </p:txBody>
      </p:sp>
      <p:sp>
        <p:nvSpPr>
          <p:cNvPr id="3" name="矩形 2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281636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4077" y="3010634"/>
            <a:ext cx="3226845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、放出热量的计算公式：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4635343" y="3048110"/>
            <a:ext cx="894476" cy="32829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altLang="zh-CN" sz="2195" i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1460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放</a:t>
            </a:r>
            <a:r>
              <a:rPr lang="en-US" altLang="zh-CN" sz="2195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195" i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mq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784076" y="3610262"/>
            <a:ext cx="7899598" cy="75148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注意：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热值是燃料本身的一种特性，它</a:t>
            </a:r>
            <a:r>
              <a:rPr lang="en-US" altLang="zh-CN" sz="2195" smtClean="0">
                <a:solidFill>
                  <a:srgbClr val="0000FF"/>
                </a:solidFill>
                <a:latin typeface="黑体" panose="02010609060101010101" charset="-122"/>
                <a:cs typeface="黑体" panose="02010609060101010101" charset="-122"/>
              </a:rPr>
              <a:t>只是与燃料的种类有关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400"/>
              </a:lnSpc>
            </a:pPr>
            <a:r>
              <a:rPr lang="en-US" altLang="zh-CN" sz="219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与燃料的形态、质量、体积、是否完全燃烧均没有关系</a:t>
            </a:r>
            <a:r>
              <a:rPr lang="zh-CN" altLang="en-US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19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6117574" y="3060602"/>
            <a:ext cx="862416" cy="32829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altLang="zh-CN" sz="219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1460" smtClean="0">
                <a:solidFill>
                  <a:srgbClr val="0000FF"/>
                </a:solidFill>
                <a:latin typeface="黑体" panose="02010609060101010101" charset="-122"/>
                <a:cs typeface="黑体" panose="02010609060101010101" charset="-122"/>
              </a:rPr>
              <a:t>放</a:t>
            </a:r>
            <a:r>
              <a:rPr lang="en-US" altLang="zh-CN" sz="219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19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Vq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784076" y="574644"/>
            <a:ext cx="7577395" cy="23544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algn="l">
              <a:lnSpc>
                <a:spcPts val="2300"/>
              </a:lnSpc>
              <a:tabLst>
                <a:tab pos="25400" algn="l"/>
              </a:tabLst>
            </a:pPr>
            <a:r>
              <a:rPr lang="zh-CN" altLang="en-US" sz="179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知识点</a:t>
            </a:r>
            <a:r>
              <a:rPr lang="en-US" altLang="zh-CN" sz="219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1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altLang="zh-CN" sz="2195" b="1" smtClean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燃料的热值</a:t>
            </a:r>
            <a:endParaRPr lang="en-US" altLang="zh-CN" sz="2195" smtClean="0">
              <a:solidFill>
                <a:srgbClr val="0066FF"/>
              </a:solidFill>
              <a:latin typeface="黑体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3200"/>
              </a:lnSpc>
              <a:tabLst>
                <a:tab pos="254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、定义：</a:t>
            </a:r>
            <a:r>
              <a:rPr lang="en-US" altLang="zh-CN" sz="219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1kg</a:t>
            </a:r>
            <a:r>
              <a:rPr lang="en-US" altLang="zh-CN" sz="2190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某种燃料完全燃烧放出的能量，叫做这种燃料的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400"/>
              </a:lnSpc>
              <a:tabLst>
                <a:tab pos="25400" algn="l"/>
              </a:tabLst>
            </a:pPr>
            <a:r>
              <a:rPr lang="en-US" altLang="zh-CN" sz="2190" err="1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热值</a:t>
            </a:r>
            <a:r>
              <a:rPr lang="zh-CN" altLang="en-US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19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900"/>
              </a:lnSpc>
              <a:tabLst>
                <a:tab pos="254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、符号：</a:t>
            </a:r>
            <a:r>
              <a:rPr lang="en-US" altLang="zh-CN" sz="219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3200"/>
              </a:lnSpc>
              <a:tabLst>
                <a:tab pos="25400" algn="l"/>
              </a:tabLst>
            </a:pP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、单位：</a:t>
            </a:r>
            <a:r>
              <a:rPr lang="en-US" altLang="zh-CN" sz="2195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J/kg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763627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5929" y="3947553"/>
            <a:ext cx="1421864" cy="41806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US" altLang="zh-CN" sz="219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19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19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———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695397" y="936919"/>
            <a:ext cx="8032648" cy="291874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  <a:tabLst>
                <a:tab pos="1524000" algn="l"/>
                <a:tab pos="26924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、热机能量的损失：</a:t>
            </a:r>
            <a:r>
              <a:rPr lang="en-US" altLang="zh-CN" sz="2190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燃料未能完全燃烧；</a:t>
            </a:r>
          </a:p>
          <a:p>
            <a:pPr>
              <a:lnSpc>
                <a:spcPts val="2900"/>
              </a:lnSpc>
              <a:tabLst>
                <a:tab pos="1524000" algn="l"/>
                <a:tab pos="2692400" algn="l"/>
              </a:tabLst>
            </a:pPr>
            <a:r>
              <a:rPr lang="en-US" altLang="zh-CN" sz="1795" smtClean="0"/>
              <a:t>		</a:t>
            </a:r>
            <a:r>
              <a:rPr lang="en-US" altLang="zh-CN" sz="2190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废气带走很大一部分能量；</a:t>
            </a:r>
          </a:p>
          <a:p>
            <a:pPr>
              <a:lnSpc>
                <a:spcPts val="3100"/>
              </a:lnSpc>
              <a:tabLst>
                <a:tab pos="1524000" algn="l"/>
                <a:tab pos="2692400" algn="l"/>
              </a:tabLst>
            </a:pPr>
            <a:r>
              <a:rPr lang="en-US" altLang="zh-CN" sz="1795" smtClean="0"/>
              <a:t>		</a:t>
            </a:r>
            <a:r>
              <a:rPr lang="en-US" altLang="zh-CN" sz="2190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一部分能量消耗在散热上；</a:t>
            </a:r>
          </a:p>
          <a:p>
            <a:pPr>
              <a:lnSpc>
                <a:spcPts val="3100"/>
              </a:lnSpc>
              <a:tabLst>
                <a:tab pos="1524000" algn="l"/>
                <a:tab pos="2692400" algn="l"/>
              </a:tabLst>
            </a:pPr>
            <a:r>
              <a:rPr lang="en-US" altLang="zh-CN" sz="1795" smtClean="0"/>
              <a:t>		</a:t>
            </a:r>
            <a:r>
              <a:rPr lang="en-US" altLang="zh-CN" sz="2195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克服摩擦做功。</a:t>
            </a:r>
            <a:endParaRPr lang="en-US" altLang="zh-CN" sz="2195" smtClean="0">
              <a:solidFill>
                <a:srgbClr val="FF0066"/>
              </a:solidFill>
              <a:latin typeface="黑体"/>
              <a:cs typeface="黑体" panose="02010609060101010101" charset="-122"/>
            </a:endParaRPr>
          </a:p>
          <a:p>
            <a:pPr>
              <a:lnSpc>
                <a:spcPts val="3300"/>
              </a:lnSpc>
              <a:tabLst>
                <a:tab pos="1524000" algn="l"/>
                <a:tab pos="26924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、热机效率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700"/>
              </a:lnSpc>
              <a:tabLst>
                <a:tab pos="1524000" algn="l"/>
                <a:tab pos="26924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）定义：</a:t>
            </a:r>
            <a:r>
              <a:rPr lang="en-US" altLang="zh-CN" sz="21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用来做有用功的那部分能量和燃料完全燃烧放出的能</a:t>
            </a:r>
            <a:endParaRPr lang="en-US" altLang="zh-CN" sz="2195" smtClean="0">
              <a:solidFill>
                <a:srgbClr val="FF0000"/>
              </a:solidFill>
              <a:latin typeface="黑体"/>
              <a:cs typeface="黑体" panose="02010609060101010101" charset="-122"/>
            </a:endParaRPr>
          </a:p>
          <a:p>
            <a:pPr>
              <a:lnSpc>
                <a:spcPts val="3000"/>
              </a:lnSpc>
              <a:tabLst>
                <a:tab pos="1524000" algn="l"/>
                <a:tab pos="2692400" algn="l"/>
              </a:tabLst>
            </a:pPr>
            <a:r>
              <a:rPr lang="en-US" altLang="zh-CN" sz="1795" smtClean="0"/>
              <a:t>	</a:t>
            </a:r>
            <a:r>
              <a:rPr lang="en-US" altLang="zh-CN" sz="219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量之比</a:t>
            </a:r>
            <a:r>
              <a:rPr lang="zh-CN" altLang="en-US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190" smtClean="0">
              <a:solidFill>
                <a:srgbClr val="FF0000"/>
              </a:solidFill>
              <a:latin typeface="黑体"/>
              <a:cs typeface="黑体" panose="02010609060101010101" charset="-122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4964728" y="3810138"/>
            <a:ext cx="429605" cy="81560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>
                <a:tab pos="38100" algn="l"/>
              </a:tabLst>
            </a:pPr>
            <a:r>
              <a:rPr lang="en-US" altLang="zh-CN" sz="219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1460" smtClean="0">
                <a:solidFill>
                  <a:srgbClr val="0000FF"/>
                </a:solidFill>
                <a:latin typeface="黑体" panose="02010609060101010101" charset="-122"/>
                <a:cs typeface="黑体" panose="02010609060101010101" charset="-122"/>
              </a:rPr>
              <a:t>吸</a:t>
            </a:r>
            <a:endParaRPr lang="en-US" altLang="zh-CN" sz="1460" smtClean="0">
              <a:solidFill>
                <a:srgbClr val="0000FF"/>
              </a:solidFill>
              <a:latin typeface="黑体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800"/>
              </a:lnSpc>
              <a:tabLst>
                <a:tab pos="38100" algn="l"/>
              </a:tabLst>
            </a:pPr>
            <a:r>
              <a:rPr lang="en-US" altLang="zh-CN" sz="1795" smtClean="0"/>
              <a:t>	</a:t>
            </a:r>
            <a:r>
              <a:rPr lang="en-US" altLang="zh-CN" sz="219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1460" smtClean="0">
                <a:solidFill>
                  <a:srgbClr val="0000FF"/>
                </a:solidFill>
                <a:latin typeface="黑体" panose="02010609060101010101" charset="-122"/>
                <a:cs typeface="黑体" panose="02010609060101010101" charset="-122"/>
              </a:rPr>
              <a:t>放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695397" y="3822630"/>
            <a:ext cx="3036088" cy="81560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>
                <a:tab pos="2324100" algn="l"/>
                <a:tab pos="2565400" algn="l"/>
              </a:tabLst>
            </a:pPr>
            <a:r>
              <a:rPr lang="en-US" altLang="zh-CN" sz="1795" smtClean="0"/>
              <a:t>	</a:t>
            </a:r>
            <a:r>
              <a:rPr lang="en-US" altLang="zh-CN" sz="2190" i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zh-CN" sz="1460" smtClean="0">
                <a:solidFill>
                  <a:srgbClr val="FF0066"/>
                </a:solidFill>
                <a:latin typeface="黑体" panose="02010609060101010101" charset="-122"/>
                <a:cs typeface="黑体" panose="02010609060101010101" charset="-122"/>
              </a:rPr>
              <a:t>有用</a:t>
            </a:r>
            <a:endParaRPr lang="en-US" altLang="zh-CN" sz="1460" smtClean="0">
              <a:solidFill>
                <a:srgbClr val="FF0066"/>
              </a:solidFill>
              <a:latin typeface="黑体"/>
              <a:cs typeface="黑体" panose="02010609060101010101" charset="-122"/>
            </a:endParaRPr>
          </a:p>
          <a:p>
            <a:pPr>
              <a:lnSpc>
                <a:spcPts val="2000"/>
              </a:lnSpc>
              <a:tabLst>
                <a:tab pos="2324100" algn="l"/>
                <a:tab pos="25654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）公式：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90" i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19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19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———</a:t>
            </a:r>
          </a:p>
          <a:p>
            <a:pPr>
              <a:lnSpc>
                <a:spcPts val="1800"/>
              </a:lnSpc>
              <a:tabLst>
                <a:tab pos="2324100" algn="l"/>
                <a:tab pos="2565400" algn="l"/>
              </a:tabLst>
            </a:pPr>
            <a:r>
              <a:rPr lang="en-US" altLang="zh-CN" sz="1795" smtClean="0"/>
              <a:t>		</a:t>
            </a:r>
            <a:r>
              <a:rPr lang="en-US" altLang="zh-CN" sz="2195" i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720733" y="312306"/>
            <a:ext cx="577081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zh-CN" altLang="en-US" sz="179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知点</a:t>
            </a:r>
            <a:r>
              <a:rPr lang="en-US" altLang="zh-CN" sz="1795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4015811" y="430024"/>
            <a:ext cx="1231106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400" b="1" smtClean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热机效率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29885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2787" y="1024365"/>
            <a:ext cx="3787896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、提高热机效率的主要途径：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265485" y="1636485"/>
            <a:ext cx="2946319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）使燃料尽量燃烧；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265484" y="2086207"/>
            <a:ext cx="3526606" cy="777136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1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）尽量减少各种热损失；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400"/>
              </a:lnSpc>
            </a:pP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）采用先进的技术；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1265485" y="2923187"/>
            <a:ext cx="5471050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）减小因克服摩擦阻力而额外消耗的功。</a:t>
            </a:r>
          </a:p>
        </p:txBody>
      </p:sp>
      <p:sp>
        <p:nvSpPr>
          <p:cNvPr id="3" name="矩形 2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85612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390" y="1224241"/>
            <a:ext cx="7870744" cy="323934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  <a:tabLst>
                <a:tab pos="406400" algn="l"/>
                <a:tab pos="571500" algn="l"/>
              </a:tabLst>
            </a:pPr>
            <a:r>
              <a:rPr lang="en-US" altLang="zh-CN" sz="2195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195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</a:rPr>
              <a:t>、能的转化和转移：</a:t>
            </a:r>
          </a:p>
          <a:p>
            <a:pPr>
              <a:lnSpc>
                <a:spcPts val="2600"/>
              </a:lnSpc>
              <a:tabLst>
                <a:tab pos="406400" algn="l"/>
                <a:tab pos="5715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</a:rPr>
              <a:t>    不同形式的能量可以相互转化，能的形式发生了变化。</a:t>
            </a:r>
          </a:p>
          <a:p>
            <a:pPr>
              <a:lnSpc>
                <a:spcPts val="1000"/>
              </a:lnSpc>
            </a:pPr>
            <a:endParaRPr lang="en-US" altLang="zh-CN" sz="1795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ts val="2800"/>
              </a:lnSpc>
              <a:tabLst>
                <a:tab pos="406400" algn="l"/>
                <a:tab pos="5715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</a:rPr>
              <a:t>    能的转移，是同种形式的能量发生转移。</a:t>
            </a:r>
          </a:p>
          <a:p>
            <a:pPr>
              <a:lnSpc>
                <a:spcPts val="1000"/>
              </a:lnSpc>
            </a:pPr>
            <a:endParaRPr lang="en-US" altLang="zh-CN" sz="1795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ts val="2900"/>
              </a:lnSpc>
              <a:tabLst>
                <a:tab pos="406400" algn="l"/>
                <a:tab pos="571500" algn="l"/>
              </a:tabLst>
            </a:pPr>
            <a:r>
              <a:rPr lang="en-US" altLang="zh-CN" sz="2195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195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</a:rPr>
              <a:t>、能量守恒定律：</a:t>
            </a:r>
          </a:p>
          <a:p>
            <a:pPr>
              <a:lnSpc>
                <a:spcPts val="1000"/>
              </a:lnSpc>
            </a:pPr>
            <a:endParaRPr lang="en-US" altLang="zh-CN" sz="1795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ts val="2500"/>
              </a:lnSpc>
              <a:tabLst>
                <a:tab pos="406400" algn="l"/>
                <a:tab pos="571500" algn="l"/>
              </a:tabLst>
            </a:pPr>
            <a:r>
              <a:rPr lang="en-US" altLang="zh-CN" sz="1795" smtClean="0">
                <a:latin typeface="楷体" panose="02010609060101010101" pitchFamily="49" charset="-122"/>
                <a:ea typeface="楷体" panose="02010609060101010101" pitchFamily="49" charset="-122"/>
              </a:rPr>
              <a:t>		</a:t>
            </a:r>
            <a:r>
              <a:rPr lang="en-US" altLang="zh-CN" sz="219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</a:rPr>
              <a:t>能量既不会凭空消灭，也不会凭空产生，它只会从一种形式</a:t>
            </a:r>
          </a:p>
          <a:p>
            <a:pPr>
              <a:lnSpc>
                <a:spcPts val="1000"/>
              </a:lnSpc>
            </a:pPr>
            <a:endParaRPr lang="en-US" altLang="zh-CN" sz="1795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ts val="2400"/>
              </a:lnSpc>
              <a:tabLst>
                <a:tab pos="406400" algn="l"/>
                <a:tab pos="5715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</a:rPr>
              <a:t>转化为其他形式，或者从一个物体转移到另一个物体，而在转化</a:t>
            </a:r>
          </a:p>
          <a:p>
            <a:pPr>
              <a:lnSpc>
                <a:spcPts val="1000"/>
              </a:lnSpc>
            </a:pPr>
            <a:endParaRPr lang="en-US" altLang="zh-CN" sz="1795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ts val="2400"/>
              </a:lnSpc>
              <a:tabLst>
                <a:tab pos="406400" algn="l"/>
                <a:tab pos="5715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</a:rPr>
              <a:t>和转移的过程中，能量的总量保持不变。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1759561" y="524675"/>
            <a:ext cx="3940181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0" smtClean="0">
                <a:solidFill>
                  <a:srgbClr val="0066FF"/>
                </a:solidFill>
                <a:latin typeface="黑体" panose="02010609060101010101" charset="-122"/>
                <a:cs typeface="黑体" panose="02010609060101010101" charset="-122"/>
              </a:rPr>
              <a:t>                </a:t>
            </a:r>
            <a:r>
              <a:rPr lang="en-US" altLang="zh-CN" sz="2190" b="1" smtClean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能量守恒定律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1716800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9384" y="2123683"/>
            <a:ext cx="7877156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四个冲程组成，其中只有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619385" y="3123063"/>
            <a:ext cx="1444225" cy="34111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周</a:t>
            </a:r>
            <a:r>
              <a:rPr lang="zh-CN" altLang="en-US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19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619384" y="1161780"/>
            <a:ext cx="8040663" cy="841256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  <a:tabLst>
                <a:tab pos="571500" algn="l"/>
              </a:tabLst>
            </a:pPr>
            <a:r>
              <a:rPr lang="zh-CN" altLang="en-US" sz="1795" smtClean="0"/>
              <a:t>例</a:t>
            </a:r>
            <a:r>
              <a:rPr lang="en-US" altLang="zh-CN" sz="1795" smtClean="0"/>
              <a:t>1</a:t>
            </a:r>
            <a:r>
              <a:rPr lang="zh-CN" altLang="en-US" sz="1795" smtClean="0"/>
              <a:t>：</a:t>
            </a:r>
            <a:r>
              <a:rPr lang="en-US" altLang="zh-CN" sz="219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汽油机工作的时候，活塞在汽缸里往复运动，活塞从汽缸的</a:t>
            </a:r>
            <a:endParaRPr lang="en-US" altLang="zh-CN" sz="219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3100"/>
              </a:lnSpc>
              <a:tabLst>
                <a:tab pos="571500" algn="l"/>
              </a:tabLst>
            </a:pPr>
            <a:r>
              <a:rPr lang="en-US" altLang="zh-CN" sz="21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一端运动到另一端叫做一个</a:t>
            </a: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zh-CN" altLang="en-US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1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四冲程汽油机的工作过程由</a:t>
            </a:r>
            <a:endParaRPr lang="en-US" altLang="zh-CN" sz="21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619384" y="2635865"/>
            <a:ext cx="7194277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冲程是燃气对外做功，完成一个工作循环曲轴要转</a:t>
            </a:r>
          </a:p>
        </p:txBody>
      </p:sp>
      <p:sp>
        <p:nvSpPr>
          <p:cNvPr id="17" name="TextBox 1"/>
          <p:cNvSpPr txBox="1"/>
          <p:nvPr/>
        </p:nvSpPr>
        <p:spPr>
          <a:xfrm>
            <a:off x="4128598" y="1599008"/>
            <a:ext cx="561051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冲程</a:t>
            </a:r>
          </a:p>
        </p:txBody>
      </p:sp>
      <p:sp>
        <p:nvSpPr>
          <p:cNvPr id="18" name="TextBox 1"/>
          <p:cNvSpPr txBox="1"/>
          <p:nvPr/>
        </p:nvSpPr>
        <p:spPr>
          <a:xfrm>
            <a:off x="2304313" y="3585277"/>
            <a:ext cx="4488408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0" smtClean="0">
                <a:solidFill>
                  <a:srgbClr val="0066FF"/>
                </a:solidFill>
                <a:latin typeface="黑体" panose="02010609060101010101" charset="-122"/>
                <a:cs typeface="黑体" panose="02010609060101010101" charset="-122"/>
              </a:rPr>
              <a:t>其他三个冲程要靠飞轮的惯性来完成</a:t>
            </a:r>
            <a:endParaRPr lang="en-US" altLang="zh-CN" sz="2190" smtClean="0">
              <a:solidFill>
                <a:srgbClr val="0066FF"/>
              </a:solidFill>
              <a:latin typeface="黑体"/>
              <a:cs typeface="黑体" panose="02010609060101010101" charset="-122"/>
            </a:endParaRPr>
          </a:p>
        </p:txBody>
      </p:sp>
      <p:sp>
        <p:nvSpPr>
          <p:cNvPr id="20" name="TextBox 1"/>
          <p:cNvSpPr txBox="1"/>
          <p:nvPr/>
        </p:nvSpPr>
        <p:spPr>
          <a:xfrm>
            <a:off x="822082" y="2098699"/>
            <a:ext cx="4430700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吸气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zh-CN" sz="219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压缩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zh-CN" sz="219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做功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排气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834751" y="2598389"/>
            <a:ext cx="561051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做功</a:t>
            </a:r>
          </a:p>
        </p:txBody>
      </p:sp>
      <p:sp>
        <p:nvSpPr>
          <p:cNvPr id="22" name="TextBox 1"/>
          <p:cNvSpPr txBox="1"/>
          <p:nvPr/>
        </p:nvSpPr>
        <p:spPr>
          <a:xfrm>
            <a:off x="999443" y="3085587"/>
            <a:ext cx="280526" cy="31547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219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两</a:t>
            </a:r>
          </a:p>
        </p:txBody>
      </p:sp>
      <p:sp>
        <p:nvSpPr>
          <p:cNvPr id="4" name="矩形 3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604596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4076" y="986889"/>
            <a:ext cx="7878760" cy="275203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  <a:tabLst>
                <a:tab pos="558800" algn="l"/>
              </a:tabLst>
            </a:pPr>
            <a:r>
              <a:rPr lang="zh-CN" altLang="en-US" sz="1795" smtClean="0"/>
              <a:t>例</a:t>
            </a:r>
            <a:r>
              <a:rPr lang="en-US" altLang="zh-CN" sz="1795" smtClean="0"/>
              <a:t>2</a:t>
            </a:r>
            <a:r>
              <a:rPr lang="zh-CN" altLang="en-US" sz="1795" smtClean="0"/>
              <a:t>：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某家庭需要将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50kg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20℃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的水加热到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60℃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作为生活用热水，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400"/>
              </a:lnSpc>
              <a:tabLst>
                <a:tab pos="558800" algn="l"/>
              </a:tabLst>
            </a:pP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他们利用煤气灶烧水，需燃烧</a:t>
            </a:r>
            <a:r>
              <a:rPr lang="en-US" altLang="zh-CN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0.8m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煤气</a:t>
            </a:r>
            <a:r>
              <a:rPr lang="zh-CN" altLang="en-US" sz="21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1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已知煤气的热值</a:t>
            </a:r>
            <a:endParaRPr lang="en-US" altLang="zh-CN" sz="21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2400"/>
              </a:lnSpc>
              <a:tabLst>
                <a:tab pos="558800" algn="l"/>
              </a:tabLst>
            </a:pPr>
            <a:r>
              <a:rPr lang="en-US" altLang="zh-CN" sz="2190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=3.9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J/m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，水的比热容</a:t>
            </a:r>
            <a:r>
              <a:rPr lang="en-US" altLang="zh-CN" sz="2190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=4.2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J/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kg·</a:t>
            </a:r>
            <a:r>
              <a:rPr lang="en-US" altLang="zh-CN" sz="219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℃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  <a:r>
              <a:rPr lang="zh-CN" altLang="en-US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求：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3000"/>
              </a:lnSpc>
              <a:tabLst>
                <a:tab pos="5588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50kg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20℃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的水加热到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60℃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需吸收的热量；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3000"/>
              </a:lnSpc>
              <a:tabLst>
                <a:tab pos="5588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）完全燃烧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0.8m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煤气放出的热量；</a:t>
            </a:r>
          </a:p>
          <a:p>
            <a:pPr>
              <a:lnSpc>
                <a:spcPts val="1000"/>
              </a:lnSpc>
            </a:pPr>
            <a:endParaRPr lang="en-US" altLang="zh-CN" sz="1795" smtClean="0"/>
          </a:p>
          <a:p>
            <a:pPr>
              <a:lnSpc>
                <a:spcPts val="3000"/>
              </a:lnSpc>
              <a:tabLst>
                <a:tab pos="558800" algn="l"/>
              </a:tabLst>
            </a:pP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9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）煤气灶烧水的效率</a:t>
            </a:r>
            <a:r>
              <a:rPr lang="zh-CN" altLang="en-US" sz="219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19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925665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1604</Words>
  <Application>Microsoft Office PowerPoint</Application>
  <PresentationFormat>自定义</PresentationFormat>
  <Paragraphs>243</Paragraphs>
  <Slides>25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26" baseType="lpstr">
      <vt:lpstr>Office 主题</vt:lpstr>
      <vt:lpstr>第十四章  内能的利用  复习课件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3</cp:revision>
  <dcterms:created xsi:type="dcterms:W3CDTF">2020-12-08T12:57:07Z</dcterms:created>
  <dcterms:modified xsi:type="dcterms:W3CDTF">2020-12-08T13:00:51Z</dcterms:modified>
</cp:coreProperties>
</file>