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B636D-6C0C-43E3-8120-825460B15B61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42DC7-E2BA-4FA3-8617-8BB5A820B2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95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tags" Target="../tags/tag57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5" Type="http://schemas.openxmlformats.org/officeDocument/2006/relationships/tags" Target="../tags/tag50.xml"/><Relationship Id="rId10" Type="http://schemas.openxmlformats.org/officeDocument/2006/relationships/tags" Target="../tags/tag55.xml"/><Relationship Id="rId4" Type="http://schemas.openxmlformats.org/officeDocument/2006/relationships/tags" Target="../tags/tag49.xml"/><Relationship Id="rId9" Type="http://schemas.openxmlformats.org/officeDocument/2006/relationships/tags" Target="../tags/tag5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2" Type="http://schemas.openxmlformats.org/officeDocument/2006/relationships/tags" Target="../tags/tag58.xml"/><Relationship Id="rId1" Type="http://schemas.openxmlformats.org/officeDocument/2006/relationships/vmlDrawing" Target="../drawings/vmlDrawing1.vml"/><Relationship Id="rId6" Type="http://schemas.openxmlformats.org/officeDocument/2006/relationships/tags" Target="../tags/tag62.xml"/><Relationship Id="rId11" Type="http://schemas.openxmlformats.org/officeDocument/2006/relationships/image" Target="../media/image8.wmf"/><Relationship Id="rId5" Type="http://schemas.openxmlformats.org/officeDocument/2006/relationships/tags" Target="../tags/tag61.xml"/><Relationship Id="rId10" Type="http://schemas.openxmlformats.org/officeDocument/2006/relationships/oleObject" Target="../embeddings/oleObject1.bin"/><Relationship Id="rId4" Type="http://schemas.openxmlformats.org/officeDocument/2006/relationships/tags" Target="../tags/tag60.xml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7" Type="http://schemas.openxmlformats.org/officeDocument/2006/relationships/image" Target="../media/image9.png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vmlDrawing" Target="../drawings/vmlDrawing2.vml"/><Relationship Id="rId6" Type="http://schemas.openxmlformats.org/officeDocument/2006/relationships/tags" Target="../tags/tag73.xml"/><Relationship Id="rId11" Type="http://schemas.openxmlformats.org/officeDocument/2006/relationships/image" Target="../media/image10.wmf"/><Relationship Id="rId5" Type="http://schemas.openxmlformats.org/officeDocument/2006/relationships/tags" Target="../tags/tag72.xml"/><Relationship Id="rId10" Type="http://schemas.openxmlformats.org/officeDocument/2006/relationships/oleObject" Target="../embeddings/oleObject2.bin"/><Relationship Id="rId4" Type="http://schemas.openxmlformats.org/officeDocument/2006/relationships/tags" Target="../tags/tag71.xml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image" Target="../media/image13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8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7" Type="http://schemas.openxmlformats.org/officeDocument/2006/relationships/image" Target="../media/image14.png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7.xml"/><Relationship Id="rId4" Type="http://schemas.openxmlformats.org/officeDocument/2006/relationships/tags" Target="../tags/tag8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13" Type="http://schemas.openxmlformats.org/officeDocument/2006/relationships/tags" Target="../tags/tag100.xml"/><Relationship Id="rId18" Type="http://schemas.openxmlformats.org/officeDocument/2006/relationships/tags" Target="../tags/tag105.xml"/><Relationship Id="rId26" Type="http://schemas.openxmlformats.org/officeDocument/2006/relationships/tags" Target="../tags/tag113.xml"/><Relationship Id="rId3" Type="http://schemas.openxmlformats.org/officeDocument/2006/relationships/tags" Target="../tags/tag90.xml"/><Relationship Id="rId21" Type="http://schemas.openxmlformats.org/officeDocument/2006/relationships/tags" Target="../tags/tag108.xml"/><Relationship Id="rId7" Type="http://schemas.openxmlformats.org/officeDocument/2006/relationships/tags" Target="../tags/tag94.xml"/><Relationship Id="rId12" Type="http://schemas.openxmlformats.org/officeDocument/2006/relationships/tags" Target="../tags/tag99.xml"/><Relationship Id="rId17" Type="http://schemas.openxmlformats.org/officeDocument/2006/relationships/tags" Target="../tags/tag104.xml"/><Relationship Id="rId25" Type="http://schemas.openxmlformats.org/officeDocument/2006/relationships/tags" Target="../tags/tag112.xml"/><Relationship Id="rId2" Type="http://schemas.openxmlformats.org/officeDocument/2006/relationships/tags" Target="../tags/tag89.xml"/><Relationship Id="rId16" Type="http://schemas.openxmlformats.org/officeDocument/2006/relationships/tags" Target="../tags/tag103.xml"/><Relationship Id="rId20" Type="http://schemas.openxmlformats.org/officeDocument/2006/relationships/tags" Target="../tags/tag107.xml"/><Relationship Id="rId29" Type="http://schemas.openxmlformats.org/officeDocument/2006/relationships/tags" Target="../tags/tag116.xml"/><Relationship Id="rId1" Type="http://schemas.openxmlformats.org/officeDocument/2006/relationships/tags" Target="../tags/tag88.xml"/><Relationship Id="rId6" Type="http://schemas.openxmlformats.org/officeDocument/2006/relationships/tags" Target="../tags/tag93.xml"/><Relationship Id="rId11" Type="http://schemas.openxmlformats.org/officeDocument/2006/relationships/tags" Target="../tags/tag98.xml"/><Relationship Id="rId24" Type="http://schemas.openxmlformats.org/officeDocument/2006/relationships/tags" Target="../tags/tag111.xml"/><Relationship Id="rId5" Type="http://schemas.openxmlformats.org/officeDocument/2006/relationships/tags" Target="../tags/tag92.xml"/><Relationship Id="rId15" Type="http://schemas.openxmlformats.org/officeDocument/2006/relationships/tags" Target="../tags/tag102.xml"/><Relationship Id="rId23" Type="http://schemas.openxmlformats.org/officeDocument/2006/relationships/tags" Target="../tags/tag110.xml"/><Relationship Id="rId28" Type="http://schemas.openxmlformats.org/officeDocument/2006/relationships/tags" Target="../tags/tag115.xml"/><Relationship Id="rId10" Type="http://schemas.openxmlformats.org/officeDocument/2006/relationships/tags" Target="../tags/tag97.xml"/><Relationship Id="rId19" Type="http://schemas.openxmlformats.org/officeDocument/2006/relationships/tags" Target="../tags/tag106.xml"/><Relationship Id="rId31" Type="http://schemas.openxmlformats.org/officeDocument/2006/relationships/slideLayout" Target="../slideLayouts/slideLayout7.xml"/><Relationship Id="rId4" Type="http://schemas.openxmlformats.org/officeDocument/2006/relationships/tags" Target="../tags/tag91.xml"/><Relationship Id="rId9" Type="http://schemas.openxmlformats.org/officeDocument/2006/relationships/tags" Target="../tags/tag96.xml"/><Relationship Id="rId14" Type="http://schemas.openxmlformats.org/officeDocument/2006/relationships/tags" Target="../tags/tag101.xml"/><Relationship Id="rId22" Type="http://schemas.openxmlformats.org/officeDocument/2006/relationships/tags" Target="../tags/tag109.xml"/><Relationship Id="rId27" Type="http://schemas.openxmlformats.org/officeDocument/2006/relationships/tags" Target="../tags/tag114.xml"/><Relationship Id="rId30" Type="http://schemas.openxmlformats.org/officeDocument/2006/relationships/tags" Target="../tags/tag1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13" Type="http://schemas.openxmlformats.org/officeDocument/2006/relationships/tags" Target="../tags/tag130.xml"/><Relationship Id="rId18" Type="http://schemas.openxmlformats.org/officeDocument/2006/relationships/tags" Target="../tags/tag135.xml"/><Relationship Id="rId3" Type="http://schemas.openxmlformats.org/officeDocument/2006/relationships/tags" Target="../tags/tag120.xml"/><Relationship Id="rId21" Type="http://schemas.openxmlformats.org/officeDocument/2006/relationships/tags" Target="../tags/tag138.xml"/><Relationship Id="rId7" Type="http://schemas.openxmlformats.org/officeDocument/2006/relationships/tags" Target="../tags/tag124.xml"/><Relationship Id="rId12" Type="http://schemas.openxmlformats.org/officeDocument/2006/relationships/tags" Target="../tags/tag129.xml"/><Relationship Id="rId17" Type="http://schemas.openxmlformats.org/officeDocument/2006/relationships/tags" Target="../tags/tag134.xml"/><Relationship Id="rId2" Type="http://schemas.openxmlformats.org/officeDocument/2006/relationships/tags" Target="../tags/tag119.xml"/><Relationship Id="rId16" Type="http://schemas.openxmlformats.org/officeDocument/2006/relationships/tags" Target="../tags/tag133.xml"/><Relationship Id="rId20" Type="http://schemas.openxmlformats.org/officeDocument/2006/relationships/tags" Target="../tags/tag137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11" Type="http://schemas.openxmlformats.org/officeDocument/2006/relationships/tags" Target="../tags/tag128.xml"/><Relationship Id="rId5" Type="http://schemas.openxmlformats.org/officeDocument/2006/relationships/tags" Target="../tags/tag122.xml"/><Relationship Id="rId15" Type="http://schemas.openxmlformats.org/officeDocument/2006/relationships/tags" Target="../tags/tag132.xml"/><Relationship Id="rId23" Type="http://schemas.openxmlformats.org/officeDocument/2006/relationships/image" Target="../media/image15.png"/><Relationship Id="rId10" Type="http://schemas.openxmlformats.org/officeDocument/2006/relationships/tags" Target="../tags/tag127.xml"/><Relationship Id="rId19" Type="http://schemas.openxmlformats.org/officeDocument/2006/relationships/tags" Target="../tags/tag136.xml"/><Relationship Id="rId4" Type="http://schemas.openxmlformats.org/officeDocument/2006/relationships/tags" Target="../tags/tag121.xml"/><Relationship Id="rId9" Type="http://schemas.openxmlformats.org/officeDocument/2006/relationships/tags" Target="../tags/tag126.xml"/><Relationship Id="rId14" Type="http://schemas.openxmlformats.org/officeDocument/2006/relationships/tags" Target="../tags/tag131.xml"/><Relationship Id="rId2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7" Type="http://schemas.openxmlformats.org/officeDocument/2006/relationships/image" Target="../media/image17.png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image" Target="../media/image16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image" Target="../media/image3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image" Target="../media/image4.png"/><Relationship Id="rId5" Type="http://schemas.openxmlformats.org/officeDocument/2006/relationships/tags" Target="../tags/tag1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5.xml"/><Relationship Id="rId9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23.xml"/><Relationship Id="rId7" Type="http://schemas.openxmlformats.org/officeDocument/2006/relationships/image" Target="../media/image3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6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image" Target="../media/image7.png"/><Relationship Id="rId5" Type="http://schemas.openxmlformats.org/officeDocument/2006/relationships/tags" Target="../tags/tag42.xml"/><Relationship Id="rId10" Type="http://schemas.openxmlformats.org/officeDocument/2006/relationships/image" Target="../media/image6.png"/><Relationship Id="rId4" Type="http://schemas.openxmlformats.org/officeDocument/2006/relationships/tags" Target="../tags/tag41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标题 1"/>
          <p:cNvSpPr>
            <a:spLocks noGrp="1" noChangeArrowheads="1"/>
          </p:cNvSpPr>
          <p:nvPr>
            <p:ph type="ctrTitle"/>
          </p:nvPr>
        </p:nvSpPr>
        <p:spPr>
          <a:xfrm>
            <a:off x="119063" y="1958975"/>
            <a:ext cx="8474075" cy="2671763"/>
          </a:xfrm>
        </p:spPr>
        <p:txBody>
          <a:bodyPr>
            <a:normAutofit/>
          </a:bodyPr>
          <a:lstStyle/>
          <a:p>
            <a:r>
              <a:rPr lang="en-US" altLang="zh-CN" sz="54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14.3 </a:t>
            </a:r>
            <a:r>
              <a:rPr lang="zh-CN" altLang="en-US" sz="54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欧姆定律</a:t>
            </a:r>
            <a:br>
              <a:rPr lang="zh-CN" altLang="en-US" sz="54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</a:br>
            <a:endParaRPr lang="zh-CN" altLang="en-US" sz="5400" b="1" dirty="0" smtClean="0">
              <a:solidFill>
                <a:srgbClr val="0070C0"/>
              </a:solidFill>
              <a:latin typeface="隶书" pitchFamily="49" charset="-122"/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136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70485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【二、欧姆定律】</a:t>
            </a:r>
          </a:p>
        </p:txBody>
      </p:sp>
      <p:sp>
        <p:nvSpPr>
          <p:cNvPr id="21506" name="文本框 11265"/>
          <p:cNvSpPr txBox="1"/>
          <p:nvPr>
            <p:custDataLst>
              <p:tags r:id="rId2"/>
            </p:custDataLst>
          </p:nvPr>
        </p:nvSpPr>
        <p:spPr>
          <a:xfrm>
            <a:off x="123825" y="2041525"/>
            <a:ext cx="8896350" cy="2247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latin typeface="宋体" charset="-122"/>
              </a:rPr>
              <a:t>要多次测量，使实验结论具有普遍性；</a:t>
            </a:r>
            <a:endParaRPr lang="en-US" altLang="zh-CN" sz="28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  <a:sym typeface="宋体" charset="-122"/>
              </a:rPr>
              <a:t>欧姆定律：</a:t>
            </a:r>
            <a:r>
              <a:rPr lang="zh-CN" altLang="en-US" sz="2800" b="1">
                <a:latin typeface="宋体" charset="-122"/>
              </a:rPr>
              <a:t>导体中的电流与导体两端的电压成正比，</a:t>
            </a:r>
          </a:p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latin typeface="宋体" charset="-122"/>
              </a:rPr>
              <a:t>  与导体的电阻成反比；</a:t>
            </a:r>
            <a:endParaRPr lang="en-US" altLang="zh-CN" sz="28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3.</a:t>
            </a:r>
            <a:r>
              <a:rPr lang="zh-CN" altLang="en-US" sz="2800" b="1">
                <a:latin typeface="宋体" charset="-122"/>
              </a:rPr>
              <a:t>用数学公式来表达该物理规律，则：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电流、</a:t>
            </a:r>
            <a:r>
              <a:rPr lang="zh-CN" altLang="en-US" sz="2800" b="1">
                <a:latin typeface="宋体" charset="-122"/>
              </a:rPr>
              <a:t>电压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、</a:t>
            </a:r>
            <a:r>
              <a:rPr lang="zh-CN" altLang="en-US" sz="2800" b="1">
                <a:latin typeface="宋体" charset="-122"/>
              </a:rPr>
              <a:t>电</a:t>
            </a:r>
          </a:p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latin typeface="宋体" charset="-122"/>
              </a:rPr>
              <a:t>  阻三者之间的关系为：</a:t>
            </a:r>
          </a:p>
        </p:txBody>
      </p:sp>
      <p:sp>
        <p:nvSpPr>
          <p:cNvPr id="21507" name="文本框 11265"/>
          <p:cNvSpPr/>
          <p:nvPr>
            <p:custDataLst>
              <p:tags r:id="rId3"/>
            </p:custDataLst>
          </p:nvPr>
        </p:nvSpPr>
        <p:spPr>
          <a:xfrm>
            <a:off x="292100" y="5761038"/>
            <a:ext cx="8621713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注意：公式中</a:t>
            </a:r>
            <a:r>
              <a:rPr lang="en-US" altLang="zh-CN" sz="3200" b="1">
                <a:solidFill>
                  <a:srgbClr val="FF0000"/>
                </a:solidFill>
                <a:latin typeface="宋体" charset="-122"/>
              </a:rPr>
              <a:t>I</a:t>
            </a: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宋体" charset="-122"/>
              </a:rPr>
              <a:t>U</a:t>
            </a: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宋体" charset="-122"/>
              </a:rPr>
              <a:t>R</a:t>
            </a: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必须要对应同一段电路！</a:t>
            </a:r>
          </a:p>
        </p:txBody>
      </p:sp>
      <p:sp>
        <p:nvSpPr>
          <p:cNvPr id="71685" name="标题 1"/>
          <p:cNvSpPr>
            <a:spLocks noGrp="1" noChangeArrowheads="1"/>
          </p:cNvSpPr>
          <p:nvPr>
            <p:custDataLst>
              <p:tags r:id="rId4"/>
            </p:custDataLst>
          </p:nvPr>
        </p:nvSpPr>
        <p:spPr bwMode="auto">
          <a:xfrm>
            <a:off x="292100" y="1138238"/>
            <a:ext cx="5097463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5.</a:t>
            </a:r>
            <a:r>
              <a:rPr lang="zh-CN" altLang="en-US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实验小结与评价：</a:t>
            </a:r>
            <a:endParaRPr lang="zh-CN" altLang="en-US" sz="2800" b="1">
              <a:solidFill>
                <a:srgbClr val="FF0000"/>
              </a:solidFill>
              <a:latin typeface="宋体" charset="-122"/>
            </a:endParaRPr>
          </a:p>
        </p:txBody>
      </p:sp>
      <p:grpSp>
        <p:nvGrpSpPr>
          <p:cNvPr id="71686" name="组合 4"/>
          <p:cNvGrpSpPr>
            <a:grpSpLocks/>
          </p:cNvGrpSpPr>
          <p:nvPr/>
        </p:nvGrpSpPr>
        <p:grpSpPr bwMode="auto">
          <a:xfrm>
            <a:off x="4057650" y="4248150"/>
            <a:ext cx="2209800" cy="1489075"/>
            <a:chOff x="6692" y="6466"/>
            <a:chExt cx="3480" cy="2344"/>
          </a:xfrm>
        </p:grpSpPr>
        <p:sp>
          <p:nvSpPr>
            <p:cNvPr id="71687" name="Text Box 11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411" y="6466"/>
              <a:ext cx="2760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U = IR</a:t>
              </a:r>
            </a:p>
          </p:txBody>
        </p:sp>
        <p:grpSp>
          <p:nvGrpSpPr>
            <p:cNvPr id="71688" name="组合 84006"/>
            <p:cNvGrpSpPr>
              <a:grpSpLocks/>
            </p:cNvGrpSpPr>
            <p:nvPr/>
          </p:nvGrpSpPr>
          <p:grpSpPr bwMode="auto">
            <a:xfrm>
              <a:off x="7412" y="7310"/>
              <a:ext cx="2004" cy="1500"/>
              <a:chOff x="0" y="14"/>
              <a:chExt cx="680" cy="497"/>
            </a:xfrm>
          </p:grpSpPr>
          <p:sp>
            <p:nvSpPr>
              <p:cNvPr id="71689" name="矩形 84007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0" y="136"/>
                <a:ext cx="680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solidFill>
                      <a:srgbClr val="FF0000"/>
                    </a:solidFill>
                    <a:latin typeface="Times New Roman" pitchFamily="18" charset="0"/>
                  </a:rPr>
                  <a:t>R =</a:t>
                </a:r>
              </a:p>
            </p:txBody>
          </p:sp>
          <p:sp>
            <p:nvSpPr>
              <p:cNvPr id="71690" name="矩形 84008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85" y="14"/>
                <a:ext cx="237" cy="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solidFill>
                      <a:srgbClr val="FF0000"/>
                    </a:solidFill>
                    <a:latin typeface="Times New Roman" pitchFamily="18" charset="0"/>
                  </a:rPr>
                  <a:t>U</a:t>
                </a:r>
              </a:p>
              <a:p>
                <a:r>
                  <a:rPr lang="en-US" altLang="zh-CN" sz="2800" b="1">
                    <a:solidFill>
                      <a:srgbClr val="FF0000"/>
                    </a:solidFill>
                    <a:latin typeface="Times New Roman" pitchFamily="18" charset="0"/>
                  </a:rPr>
                  <a:t> I</a:t>
                </a:r>
              </a:p>
            </p:txBody>
          </p:sp>
          <p:sp>
            <p:nvSpPr>
              <p:cNvPr id="71691" name="直接连接符 8400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85" y="295"/>
                <a:ext cx="237" cy="0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692" name="左大括号 840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692" y="6977"/>
              <a:ext cx="720" cy="1092"/>
            </a:xfrm>
            <a:prstGeom prst="leftBrace">
              <a:avLst>
                <a:gd name="adj1" fmla="val 15209"/>
                <a:gd name="adj2" fmla="val 50000"/>
              </a:avLst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zh-CN" altLang="zh-CN">
                <a:latin typeface="微软雅黑" charset="-122"/>
                <a:ea typeface="微软雅黑" charset="-122"/>
              </a:endParaRPr>
            </a:p>
          </p:txBody>
        </p:sp>
      </p:grpSp>
      <p:grpSp>
        <p:nvGrpSpPr>
          <p:cNvPr id="71693" name="组合 84001"/>
          <p:cNvGrpSpPr>
            <a:grpSpLocks/>
          </p:cNvGrpSpPr>
          <p:nvPr/>
        </p:nvGrpSpPr>
        <p:grpSpPr bwMode="auto">
          <a:xfrm>
            <a:off x="2130425" y="4338638"/>
            <a:ext cx="1473200" cy="1198562"/>
            <a:chOff x="0" y="14"/>
            <a:chExt cx="680" cy="579"/>
          </a:xfrm>
        </p:grpSpPr>
        <p:sp>
          <p:nvSpPr>
            <p:cNvPr id="71694" name="矩形 84002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0" y="136"/>
              <a:ext cx="680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>
                  <a:solidFill>
                    <a:srgbClr val="FF0000"/>
                  </a:solidFill>
                  <a:latin typeface="Times New Roman" pitchFamily="18" charset="0"/>
                </a:rPr>
                <a:t>I =</a:t>
              </a:r>
            </a:p>
          </p:txBody>
        </p:sp>
        <p:sp>
          <p:nvSpPr>
            <p:cNvPr id="21518" name="矩形 84003"/>
            <p:cNvSpPr/>
            <p:nvPr>
              <p:custDataLst>
                <p:tags r:id="rId6"/>
              </p:custDataLst>
            </p:nvPr>
          </p:nvSpPr>
          <p:spPr>
            <a:xfrm>
              <a:off x="385" y="14"/>
              <a:ext cx="254" cy="579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>
              <a:spAutoFit/>
            </a:bodyPr>
            <a:lstStyle/>
            <a:p>
              <a:pPr>
                <a:buSzTx/>
              </a:pPr>
              <a:r>
                <a:rPr lang="en-US" altLang="x-none" sz="3600" b="1" noProof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gradFill flip="none" rotWithShape="0"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ang="0" scaled="0"/>
                    <a:tileRect l="-100000" t="-100000"/>
                  </a:gradFill>
                  <a:latin typeface="Times New Roman" pitchFamily="18" charset="0"/>
                  <a:ea typeface="宋体" pitchFamily="2" charset="-122"/>
                  <a:cs typeface="宋体"/>
                  <a:sym typeface="Wingdings"/>
                </a:rPr>
                <a:t>U</a:t>
              </a:r>
              <a:endParaRPr lang="en-US" altLang="x-none" sz="3600" b="1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itchFamily="18" charset="0"/>
                <a:ea typeface="宋体" pitchFamily="2" charset="-122"/>
              </a:endParaRPr>
            </a:p>
            <a:p>
              <a:pPr>
                <a:buSzTx/>
              </a:pPr>
              <a:r>
                <a:rPr lang="en-US" altLang="x-none" sz="3600" b="1" noProof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gradFill flip="none" rotWithShape="0"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ang="0" scaled="0"/>
                    <a:tileRect l="-100000" t="-100000"/>
                  </a:gradFill>
                  <a:latin typeface="Times New Roman" pitchFamily="18" charset="0"/>
                  <a:ea typeface="宋体" pitchFamily="2" charset="-122"/>
                  <a:cs typeface="宋体"/>
                  <a:sym typeface="Wingdings"/>
                </a:rPr>
                <a:t>R</a:t>
              </a:r>
              <a:endParaRPr lang="en-US" altLang="x-none" sz="3600" b="1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itchFamily="18" charset="0"/>
                <a:ea typeface="宋体" pitchFamily="2" charset="-122"/>
                <a:cs typeface="+mn-ea"/>
              </a:endParaRPr>
            </a:p>
          </p:txBody>
        </p:sp>
        <p:sp>
          <p:nvSpPr>
            <p:cNvPr id="71696" name="直接连接符 84004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385" y="295"/>
              <a:ext cx="273" cy="0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264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00250" y="1101725"/>
            <a:ext cx="66246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solidFill>
                  <a:srgbClr val="FF0000"/>
                </a:solidFill>
                <a:latin typeface="Calibri" charset="0"/>
                <a:sym typeface="宋体" charset="-122"/>
              </a:rPr>
              <a:t>用欧姆定律分析串联电路中电压的特点</a:t>
            </a:r>
          </a:p>
        </p:txBody>
      </p:sp>
      <p:sp>
        <p:nvSpPr>
          <p:cNvPr id="72707" name="Text Box 4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0975" y="1095375"/>
            <a:ext cx="192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1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pic>
        <p:nvPicPr>
          <p:cNvPr id="72708" name="图片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25" y="2135188"/>
            <a:ext cx="3175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709" name="组合 5"/>
          <p:cNvGrpSpPr>
            <a:grpSpLocks/>
          </p:cNvGrpSpPr>
          <p:nvPr/>
        </p:nvGrpSpPr>
        <p:grpSpPr bwMode="auto">
          <a:xfrm>
            <a:off x="431800" y="1695450"/>
            <a:ext cx="8302625" cy="3552825"/>
            <a:chOff x="681" y="2669"/>
            <a:chExt cx="13074" cy="5596"/>
          </a:xfrm>
        </p:grpSpPr>
        <p:sp>
          <p:nvSpPr>
            <p:cNvPr id="72710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81" y="2669"/>
              <a:ext cx="13074" cy="5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ts val="3375"/>
                </a:lnSpc>
              </a:pPr>
              <a:r>
                <a:rPr lang="zh-CN" altLang="en-US" sz="2400" b="1">
                  <a:latin typeface="宋体" charset="-122"/>
                  <a:sym typeface="宋体" charset="-122"/>
                </a:rPr>
                <a:t>如图：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1.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串联电路中：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I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=I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  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；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2.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由欧姆定律知：</a:t>
              </a: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   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两端的电压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U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=I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；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   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两端的电压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U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=I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；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3.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则：</a:t>
              </a:r>
            </a:p>
            <a:p>
              <a:pPr eaLnBrk="0" hangingPunct="0">
                <a:lnSpc>
                  <a:spcPts val="3375"/>
                </a:lnSpc>
              </a:pPr>
              <a:endParaRPr lang="zh-CN" altLang="en-US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zh-CN" altLang="en-US" sz="2400" b="1">
                  <a:latin typeface="宋体" charset="-122"/>
                  <a:sym typeface="宋体" charset="-122"/>
                </a:rPr>
                <a:t>即：</a:t>
              </a:r>
              <a:r>
                <a:rPr lang="zh-CN" altLang="en-US" sz="2400" b="1">
                  <a:solidFill>
                    <a:srgbClr val="FF0000"/>
                  </a:solidFill>
                  <a:latin typeface="宋体" charset="-122"/>
                  <a:sym typeface="宋体" charset="-122"/>
                </a:rPr>
                <a:t>串联电路中，各用电器两端的电压之比等于电阻之比。</a:t>
              </a:r>
            </a:p>
          </p:txBody>
        </p:sp>
        <p:graphicFrame>
          <p:nvGraphicFramePr>
            <p:cNvPr id="72711" name="对象 -2147482623"/>
            <p:cNvGraphicFramePr>
              <a:graphicFrameLocks noChangeAspect="1"/>
            </p:cNvGraphicFramePr>
            <p:nvPr>
              <p:custDataLst>
                <p:tags r:id="rId7"/>
              </p:custDataLst>
            </p:nvPr>
          </p:nvGraphicFramePr>
          <p:xfrm>
            <a:off x="2858" y="6259"/>
            <a:ext cx="3078" cy="1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r:id="rId10" imgW="1028520" imgH="431640" progId="Equation.KSEE3">
                    <p:embed/>
                  </p:oleObj>
                </mc:Choice>
                <mc:Fallback>
                  <p:oleObj r:id="rId10" imgW="1028520" imgH="431640" progId="Equation.KSEE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8" y="6259"/>
                          <a:ext cx="3078" cy="1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 algn="ctr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35" name="文本框 11265"/>
          <p:cNvSpPr/>
          <p:nvPr>
            <p:custDataLst>
              <p:tags r:id="rId5"/>
            </p:custDataLst>
          </p:nvPr>
        </p:nvSpPr>
        <p:spPr>
          <a:xfrm>
            <a:off x="293688" y="5503863"/>
            <a:ext cx="8440737" cy="9540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简单来说：</a:t>
            </a:r>
            <a:r>
              <a:rPr lang="zh-CN" altLang="en-US" sz="2400" b="1">
                <a:latin typeface="宋体" charset="-122"/>
              </a:rPr>
              <a:t>串联电路中，电阻大的，需要分到的电压也要大；这样才能让通过的电流相同。</a:t>
            </a:r>
          </a:p>
        </p:txBody>
      </p:sp>
    </p:spTree>
    <p:extLst>
      <p:ext uri="{BB962C8B-B14F-4D97-AF65-F5344CB8AC3E}">
        <p14:creationId xmlns:p14="http://schemas.microsoft.com/office/powerpoint/2010/main" val="1798495030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00250" y="1101725"/>
            <a:ext cx="66246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solidFill>
                  <a:srgbClr val="FF0000"/>
                </a:solidFill>
                <a:latin typeface="Calibri" charset="0"/>
                <a:sym typeface="宋体" charset="-122"/>
              </a:rPr>
              <a:t>用欧姆定律分析串联电路中电阻的特点</a:t>
            </a:r>
          </a:p>
        </p:txBody>
      </p:sp>
      <p:sp>
        <p:nvSpPr>
          <p:cNvPr id="73731" name="Text Box 4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0975" y="1095375"/>
            <a:ext cx="192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2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sp>
        <p:nvSpPr>
          <p:cNvPr id="23555" name="Rectangle 4"/>
          <p:cNvSpPr/>
          <p:nvPr>
            <p:custDataLst>
              <p:tags r:id="rId3"/>
            </p:custDataLst>
          </p:nvPr>
        </p:nvSpPr>
        <p:spPr>
          <a:xfrm>
            <a:off x="506413" y="1806575"/>
            <a:ext cx="8302625" cy="3554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宋体" charset="-122"/>
                <a:sym typeface="宋体" charset="-122"/>
              </a:rPr>
              <a:t>如图：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1. </a:t>
            </a:r>
            <a:r>
              <a:rPr lang="zh-CN" altLang="en-US" sz="2400" b="1">
                <a:latin typeface="宋体" charset="-122"/>
                <a:sym typeface="宋体" charset="-122"/>
              </a:rPr>
              <a:t>串联电路中：</a:t>
            </a:r>
            <a:r>
              <a:rPr lang="en-US" altLang="zh-CN" sz="2400" b="1">
                <a:latin typeface="宋体" charset="-122"/>
                <a:sym typeface="宋体" charset="-122"/>
              </a:rPr>
              <a:t>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0</a:t>
            </a:r>
            <a:r>
              <a:rPr lang="en-US" altLang="zh-CN" sz="2400" b="1">
                <a:latin typeface="宋体" charset="-122"/>
                <a:sym typeface="宋体" charset="-122"/>
              </a:rPr>
              <a:t>=I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</a:t>
            </a:r>
            <a:r>
              <a:rPr lang="en-US" altLang="zh-CN" sz="2400" b="1">
                <a:latin typeface="宋体" charset="-122"/>
                <a:sym typeface="宋体" charset="-122"/>
              </a:rPr>
              <a:t>=I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  </a:t>
            </a:r>
            <a:r>
              <a:rPr lang="zh-CN" altLang="en-US" sz="2400" b="1" baseline="-25000">
                <a:latin typeface="宋体" charset="-122"/>
                <a:sym typeface="宋体" charset="-122"/>
              </a:rPr>
              <a:t>、</a:t>
            </a:r>
            <a:r>
              <a:rPr lang="en-US" altLang="zh-CN" sz="2400" b="1">
                <a:latin typeface="宋体" charset="-122"/>
                <a:sym typeface="宋体" charset="-122"/>
              </a:rPr>
              <a:t>U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0</a:t>
            </a:r>
            <a:r>
              <a:rPr lang="en-US" altLang="zh-CN" sz="2400" b="1">
                <a:latin typeface="宋体" charset="-122"/>
                <a:sym typeface="宋体" charset="-122"/>
              </a:rPr>
              <a:t>=U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</a:t>
            </a:r>
            <a:r>
              <a:rPr lang="en-US" altLang="zh-CN" sz="2400" b="1">
                <a:latin typeface="宋体" charset="-122"/>
                <a:sym typeface="宋体" charset="-122"/>
              </a:rPr>
              <a:t>+U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2. </a:t>
            </a:r>
            <a:r>
              <a:rPr lang="zh-CN" altLang="en-US" sz="2400" b="1">
                <a:latin typeface="宋体" charset="-122"/>
                <a:sym typeface="宋体" charset="-122"/>
              </a:rPr>
              <a:t>由欧姆定律知：</a:t>
            </a: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   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</a:t>
            </a:r>
            <a:r>
              <a:rPr lang="zh-CN" altLang="en-US" sz="2400" b="1">
                <a:latin typeface="宋体" charset="-122"/>
                <a:sym typeface="宋体" charset="-122"/>
              </a:rPr>
              <a:t>两端的电压</a:t>
            </a:r>
            <a:r>
              <a:rPr lang="en-US" altLang="zh-CN" sz="2400" b="1">
                <a:latin typeface="宋体" charset="-122"/>
                <a:sym typeface="宋体" charset="-122"/>
              </a:rPr>
              <a:t>U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</a:t>
            </a:r>
            <a:r>
              <a:rPr lang="en-US" altLang="zh-CN" sz="2400" b="1">
                <a:latin typeface="宋体" charset="-122"/>
                <a:sym typeface="宋体" charset="-122"/>
              </a:rPr>
              <a:t>=I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</a:t>
            </a:r>
            <a:r>
              <a:rPr lang="en-US" altLang="zh-CN" sz="2400" b="1">
                <a:latin typeface="宋体" charset="-122"/>
                <a:sym typeface="宋体" charset="-122"/>
              </a:rPr>
              <a:t>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 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   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</a:t>
            </a:r>
            <a:r>
              <a:rPr lang="zh-CN" altLang="en-US" sz="2400" b="1">
                <a:latin typeface="宋体" charset="-122"/>
                <a:sym typeface="宋体" charset="-122"/>
              </a:rPr>
              <a:t>两端的电压</a:t>
            </a:r>
            <a:r>
              <a:rPr lang="en-US" altLang="zh-CN" sz="2400" b="1">
                <a:latin typeface="宋体" charset="-122"/>
                <a:sym typeface="宋体" charset="-122"/>
              </a:rPr>
              <a:t>U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</a:t>
            </a:r>
            <a:r>
              <a:rPr lang="en-US" altLang="zh-CN" sz="2400" b="1">
                <a:latin typeface="宋体" charset="-122"/>
                <a:sym typeface="宋体" charset="-122"/>
              </a:rPr>
              <a:t>=I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</a:t>
            </a:r>
            <a:r>
              <a:rPr lang="en-US" altLang="zh-CN" sz="2400" b="1">
                <a:latin typeface="宋体" charset="-122"/>
                <a:sym typeface="宋体" charset="-122"/>
              </a:rPr>
              <a:t>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 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3. </a:t>
            </a:r>
            <a:r>
              <a:rPr lang="zh-CN" altLang="en-US" sz="2400" b="1">
                <a:latin typeface="宋体" charset="-122"/>
                <a:sym typeface="宋体" charset="-122"/>
              </a:rPr>
              <a:t>则：</a:t>
            </a:r>
            <a:r>
              <a:rPr lang="en-US" altLang="zh-CN" sz="2400" b="1">
                <a:latin typeface="宋体" charset="-122"/>
                <a:sym typeface="宋体" charset="-122"/>
              </a:rPr>
              <a:t>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0</a:t>
            </a:r>
            <a:r>
              <a:rPr lang="en-US" altLang="zh-CN" sz="2400" b="1">
                <a:latin typeface="宋体" charset="-122"/>
                <a:sym typeface="宋体" charset="-122"/>
              </a:rPr>
              <a:t>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0 </a:t>
            </a:r>
            <a:r>
              <a:rPr lang="en-US" altLang="zh-CN" sz="2400" b="1">
                <a:latin typeface="宋体" charset="-122"/>
                <a:sym typeface="宋体" charset="-122"/>
              </a:rPr>
              <a:t>= 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</a:t>
            </a:r>
            <a:r>
              <a:rPr lang="en-US" altLang="zh-CN" sz="2400" b="1">
                <a:latin typeface="宋体" charset="-122"/>
                <a:sym typeface="宋体" charset="-122"/>
              </a:rPr>
              <a:t>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1 </a:t>
            </a:r>
            <a:r>
              <a:rPr lang="en-US" altLang="zh-CN" sz="2400" b="1">
                <a:latin typeface="宋体" charset="-122"/>
                <a:sym typeface="宋体" charset="-122"/>
              </a:rPr>
              <a:t>+ 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</a:t>
            </a:r>
            <a:r>
              <a:rPr lang="en-US" altLang="zh-CN" sz="2400" b="1">
                <a:latin typeface="宋体" charset="-122"/>
                <a:sym typeface="宋体" charset="-122"/>
              </a:rPr>
              <a:t>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2</a:t>
            </a: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         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R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0 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= R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1 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+ R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2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 </a:t>
            </a:r>
            <a:endParaRPr lang="zh-CN" altLang="en-US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串联电路中，各电阻串联起来的总电阻等于各电阻之和。</a:t>
            </a:r>
          </a:p>
        </p:txBody>
      </p:sp>
      <p:sp>
        <p:nvSpPr>
          <p:cNvPr id="23556" name="文本框 11265"/>
          <p:cNvSpPr/>
          <p:nvPr>
            <p:custDataLst>
              <p:tags r:id="rId4"/>
            </p:custDataLst>
          </p:nvPr>
        </p:nvSpPr>
        <p:spPr>
          <a:xfrm>
            <a:off x="293688" y="5503863"/>
            <a:ext cx="8440737" cy="9540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简单来说：</a:t>
            </a:r>
            <a:r>
              <a:rPr lang="zh-CN" altLang="en-US" sz="2400" b="1">
                <a:latin typeface="宋体" charset="-122"/>
              </a:rPr>
              <a:t>串联电路中，各电阻串联起来后，相当于增加了电阻的长度，所以总电阻变大。</a:t>
            </a:r>
          </a:p>
        </p:txBody>
      </p:sp>
      <p:pic>
        <p:nvPicPr>
          <p:cNvPr id="73734" name="图片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0" y="2917825"/>
            <a:ext cx="27305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391364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00250" y="1101725"/>
            <a:ext cx="66246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solidFill>
                  <a:srgbClr val="FF0000"/>
                </a:solidFill>
                <a:latin typeface="Calibri" charset="0"/>
                <a:sym typeface="宋体" charset="-122"/>
              </a:rPr>
              <a:t>用欧姆定律分析并联电路中电流的特点</a:t>
            </a:r>
          </a:p>
        </p:txBody>
      </p:sp>
      <p:sp>
        <p:nvSpPr>
          <p:cNvPr id="74755" name="Text Box 4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0975" y="1095375"/>
            <a:ext cx="192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3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pic>
        <p:nvPicPr>
          <p:cNvPr id="74756" name="图片 4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150" y="1676400"/>
            <a:ext cx="3263900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757" name="组合 8"/>
          <p:cNvGrpSpPr>
            <a:grpSpLocks/>
          </p:cNvGrpSpPr>
          <p:nvPr/>
        </p:nvGrpSpPr>
        <p:grpSpPr bwMode="auto">
          <a:xfrm>
            <a:off x="431800" y="1695450"/>
            <a:ext cx="8483600" cy="3552825"/>
            <a:chOff x="681" y="2669"/>
            <a:chExt cx="13360" cy="5596"/>
          </a:xfrm>
        </p:grpSpPr>
        <p:sp>
          <p:nvSpPr>
            <p:cNvPr id="74758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81" y="2669"/>
              <a:ext cx="13360" cy="5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ts val="3375"/>
                </a:lnSpc>
              </a:pPr>
              <a:r>
                <a:rPr lang="zh-CN" altLang="en-US" sz="2400" b="1">
                  <a:latin typeface="宋体" charset="-122"/>
                  <a:sym typeface="宋体" charset="-122"/>
                </a:rPr>
                <a:t>如图：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1.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并联电路中：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U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=U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  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；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2.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由欧姆定律知：</a:t>
              </a: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  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通过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的电流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I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=U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/R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1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；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  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通过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的电流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I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=U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/R</a:t>
              </a:r>
              <a:r>
                <a:rPr lang="en-US" altLang="zh-CN" sz="2400" b="1" baseline="-25000">
                  <a:latin typeface="宋体" charset="-122"/>
                  <a:sym typeface="宋体" charset="-122"/>
                </a:rPr>
                <a:t>2</a:t>
              </a:r>
              <a:r>
                <a:rPr lang="en-US" altLang="zh-CN" sz="2400" b="1">
                  <a:latin typeface="宋体" charset="-122"/>
                  <a:sym typeface="宋体" charset="-122"/>
                </a:rPr>
                <a:t>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；</a:t>
              </a:r>
              <a:endParaRPr lang="en-US" altLang="zh-CN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en-US" altLang="zh-CN" sz="2400" b="1">
                  <a:latin typeface="宋体" charset="-122"/>
                  <a:sym typeface="宋体" charset="-122"/>
                </a:rPr>
                <a:t>3. </a:t>
              </a:r>
              <a:r>
                <a:rPr lang="zh-CN" altLang="en-US" sz="2400" b="1">
                  <a:latin typeface="宋体" charset="-122"/>
                  <a:sym typeface="宋体" charset="-122"/>
                </a:rPr>
                <a:t>则：</a:t>
              </a:r>
            </a:p>
            <a:p>
              <a:pPr eaLnBrk="0" hangingPunct="0">
                <a:lnSpc>
                  <a:spcPts val="3375"/>
                </a:lnSpc>
              </a:pPr>
              <a:endParaRPr lang="zh-CN" altLang="en-US" sz="2400" b="1">
                <a:latin typeface="宋体" charset="-122"/>
                <a:sym typeface="宋体" charset="-122"/>
              </a:endParaRPr>
            </a:p>
            <a:p>
              <a:pPr eaLnBrk="0" hangingPunct="0">
                <a:lnSpc>
                  <a:spcPts val="3375"/>
                </a:lnSpc>
              </a:pPr>
              <a:r>
                <a:rPr lang="zh-CN" altLang="en-US" sz="2400" b="1">
                  <a:latin typeface="宋体" charset="-122"/>
                  <a:sym typeface="宋体" charset="-122"/>
                </a:rPr>
                <a:t>即：</a:t>
              </a:r>
              <a:r>
                <a:rPr lang="zh-CN" altLang="en-US" sz="2400" b="1">
                  <a:solidFill>
                    <a:srgbClr val="FF0000"/>
                  </a:solidFill>
                  <a:latin typeface="宋体" charset="-122"/>
                  <a:sym typeface="宋体" charset="-122"/>
                </a:rPr>
                <a:t>并联电路中，通过各支路的电流之比等于电阻倒数之比。</a:t>
              </a:r>
            </a:p>
          </p:txBody>
        </p:sp>
        <p:graphicFrame>
          <p:nvGraphicFramePr>
            <p:cNvPr id="74759" name="对象 -2147482623"/>
            <p:cNvGraphicFramePr>
              <a:graphicFrameLocks noChangeAspect="1"/>
            </p:cNvGraphicFramePr>
            <p:nvPr>
              <p:custDataLst>
                <p:tags r:id="rId7"/>
              </p:custDataLst>
            </p:nvPr>
          </p:nvGraphicFramePr>
          <p:xfrm>
            <a:off x="2768" y="6183"/>
            <a:ext cx="3382" cy="1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r:id="rId10" imgW="1130040" imgH="431640" progId="Equation.KSEE3">
                    <p:embed/>
                  </p:oleObj>
                </mc:Choice>
                <mc:Fallback>
                  <p:oleObj r:id="rId10" imgW="1130040" imgH="431640" progId="Equation.KSEE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8" y="6183"/>
                          <a:ext cx="3382" cy="1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 algn="ctr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83" name="文本框 11265"/>
          <p:cNvSpPr/>
          <p:nvPr>
            <p:custDataLst>
              <p:tags r:id="rId5"/>
            </p:custDataLst>
          </p:nvPr>
        </p:nvSpPr>
        <p:spPr>
          <a:xfrm>
            <a:off x="293688" y="5503863"/>
            <a:ext cx="8440737" cy="9540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简单来说：</a:t>
            </a:r>
            <a:r>
              <a:rPr lang="zh-CN" altLang="en-US" sz="2400" b="1">
                <a:latin typeface="宋体" charset="-122"/>
              </a:rPr>
              <a:t>并联电路中，两端电压相同；所以电阻大的，通过的电流就小。</a:t>
            </a:r>
          </a:p>
        </p:txBody>
      </p:sp>
    </p:spTree>
    <p:extLst>
      <p:ext uri="{BB962C8B-B14F-4D97-AF65-F5344CB8AC3E}">
        <p14:creationId xmlns:p14="http://schemas.microsoft.com/office/powerpoint/2010/main" val="9927444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00250" y="1101725"/>
            <a:ext cx="66246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solidFill>
                  <a:srgbClr val="FF0000"/>
                </a:solidFill>
                <a:latin typeface="Calibri" charset="0"/>
                <a:sym typeface="宋体" charset="-122"/>
              </a:rPr>
              <a:t>用欧姆定律分析电流表对电路的影响</a:t>
            </a:r>
          </a:p>
        </p:txBody>
      </p:sp>
      <p:sp>
        <p:nvSpPr>
          <p:cNvPr id="75779" name="Text Box 4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0975" y="1095375"/>
            <a:ext cx="192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4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sp>
        <p:nvSpPr>
          <p:cNvPr id="25603" name="Rectangle 4"/>
          <p:cNvSpPr/>
          <p:nvPr>
            <p:custDataLst>
              <p:tags r:id="rId3"/>
            </p:custDataLst>
          </p:nvPr>
        </p:nvSpPr>
        <p:spPr>
          <a:xfrm>
            <a:off x="107950" y="3517900"/>
            <a:ext cx="8372475" cy="3121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宋体" charset="-122"/>
                <a:sym typeface="宋体" charset="-122"/>
              </a:rPr>
              <a:t>如图：电流表的电阻约为</a:t>
            </a:r>
            <a:r>
              <a:rPr lang="en-US" altLang="zh-CN" sz="2400" b="1">
                <a:latin typeface="宋体" charset="-122"/>
                <a:sym typeface="宋体" charset="-122"/>
              </a:rPr>
              <a:t>0.1</a:t>
            </a:r>
            <a:r>
              <a:rPr lang="en-US" altLang="zh-CN" sz="2400" b="1">
                <a:latin typeface="Calibri" charset="0"/>
                <a:sym typeface="宋体" charset="-122"/>
              </a:rPr>
              <a:t>Ω</a:t>
            </a:r>
            <a:r>
              <a:rPr lang="zh-CN" altLang="en-US" sz="2400" b="1">
                <a:latin typeface="Calibri" charset="0"/>
                <a:sym typeface="宋体" charset="-122"/>
              </a:rPr>
              <a:t>，</a:t>
            </a:r>
            <a:r>
              <a:rPr lang="en-US" altLang="zh-CN" sz="2400" b="1">
                <a:latin typeface="Calibri" charset="0"/>
                <a:sym typeface="宋体" charset="-122"/>
              </a:rPr>
              <a:t>U=3V , R=10Ω </a:t>
            </a:r>
            <a:r>
              <a:rPr lang="zh-CN" altLang="en-US" sz="2400" b="1">
                <a:latin typeface="Calibri" charset="0"/>
                <a:sym typeface="宋体" charset="-122"/>
              </a:rPr>
              <a:t>；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1. </a:t>
            </a:r>
            <a:r>
              <a:rPr lang="zh-CN" altLang="en-US" sz="2400" b="1">
                <a:latin typeface="宋体" charset="-122"/>
                <a:sym typeface="宋体" charset="-122"/>
              </a:rPr>
              <a:t>不考虑电流表电阻时，</a:t>
            </a:r>
            <a:r>
              <a:rPr lang="en-US" altLang="zh-CN" sz="2400" b="1">
                <a:latin typeface="宋体" charset="-122"/>
                <a:sym typeface="宋体" charset="-122"/>
              </a:rPr>
              <a:t>I=U/R=0.3A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2. </a:t>
            </a:r>
            <a:r>
              <a:rPr lang="zh-CN" altLang="en-US" sz="2400" b="1">
                <a:latin typeface="宋体" charset="-122"/>
                <a:sym typeface="宋体" charset="-122"/>
              </a:rPr>
              <a:t>考虑电流表电阻时，</a:t>
            </a:r>
            <a:r>
              <a:rPr lang="en-US" altLang="zh-CN" sz="2400" b="1">
                <a:latin typeface="宋体" charset="-122"/>
                <a:sym typeface="宋体" charset="-122"/>
              </a:rPr>
              <a:t>I=U/</a:t>
            </a:r>
            <a:r>
              <a:rPr lang="zh-CN" altLang="en-US" sz="2400" b="1">
                <a:latin typeface="宋体" charset="-122"/>
                <a:sym typeface="宋体" charset="-122"/>
              </a:rPr>
              <a:t>（</a:t>
            </a:r>
            <a:r>
              <a:rPr lang="en-US" altLang="zh-CN" sz="2400" b="1">
                <a:latin typeface="宋体" charset="-122"/>
                <a:sym typeface="宋体" charset="-122"/>
              </a:rPr>
              <a:t>R+R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A</a:t>
            </a:r>
            <a:r>
              <a:rPr lang="zh-CN" altLang="en-US" sz="2400" b="1">
                <a:latin typeface="宋体" charset="-122"/>
                <a:sym typeface="宋体" charset="-122"/>
              </a:rPr>
              <a:t>）</a:t>
            </a:r>
            <a:r>
              <a:rPr lang="en-US" altLang="zh-CN" sz="2400" b="1">
                <a:latin typeface="宋体" charset="-122"/>
                <a:sym typeface="宋体" charset="-122"/>
              </a:rPr>
              <a:t>≈0.297A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3. </a:t>
            </a:r>
            <a:r>
              <a:rPr lang="zh-CN" altLang="en-US" sz="2400" b="1">
                <a:latin typeface="宋体" charset="-122"/>
                <a:sym typeface="宋体" charset="-122"/>
              </a:rPr>
              <a:t>可以看出，电流表的电阻很小，所以串联入电路后对电流</a:t>
            </a:r>
          </a:p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宋体" charset="-122"/>
                <a:sym typeface="宋体" charset="-122"/>
              </a:rPr>
              <a:t>   的影响很小，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在电路中相当于导线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4. </a:t>
            </a:r>
            <a:r>
              <a:rPr lang="zh-CN" altLang="en-US" sz="2400" b="1">
                <a:latin typeface="宋体" charset="-122"/>
                <a:sym typeface="宋体" charset="-122"/>
              </a:rPr>
              <a:t>也正因为电流表的电阻很小，所以不能直接把它接在电源</a:t>
            </a:r>
          </a:p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宋体" charset="-122"/>
                <a:sym typeface="宋体" charset="-122"/>
              </a:rPr>
              <a:t>   两端，否则会被烧坏。</a:t>
            </a:r>
            <a:endParaRPr lang="zh-CN" altLang="en-US" sz="2400" b="1">
              <a:solidFill>
                <a:srgbClr val="FF0000"/>
              </a:solidFill>
              <a:latin typeface="宋体" charset="-122"/>
              <a:sym typeface="宋体" charset="-122"/>
            </a:endParaRPr>
          </a:p>
        </p:txBody>
      </p:sp>
      <p:pic>
        <p:nvPicPr>
          <p:cNvPr id="75781" name="图片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9"/>
          <a:stretch>
            <a:fillRect/>
          </a:stretch>
        </p:blipFill>
        <p:spPr bwMode="auto">
          <a:xfrm>
            <a:off x="4983163" y="1739900"/>
            <a:ext cx="2857500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19304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00250" y="1101725"/>
            <a:ext cx="66246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solidFill>
                  <a:srgbClr val="FF0000"/>
                </a:solidFill>
                <a:latin typeface="Calibri" charset="0"/>
                <a:sym typeface="宋体" charset="-122"/>
              </a:rPr>
              <a:t>用欧姆定律分析电压表对电路的影响</a:t>
            </a:r>
          </a:p>
        </p:txBody>
      </p:sp>
      <p:sp>
        <p:nvSpPr>
          <p:cNvPr id="76803" name="Text Box 4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0975" y="1095375"/>
            <a:ext cx="192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【拓展</a:t>
            </a:r>
            <a:r>
              <a:rPr lang="en-US" altLang="zh-CN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5</a:t>
            </a:r>
            <a:r>
              <a:rPr lang="zh-CN" altLang="en-US" sz="32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pic>
        <p:nvPicPr>
          <p:cNvPr id="76804" name="图片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5"/>
          <a:stretch>
            <a:fillRect/>
          </a:stretch>
        </p:blipFill>
        <p:spPr bwMode="auto">
          <a:xfrm>
            <a:off x="5435600" y="1679575"/>
            <a:ext cx="2389188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4"/>
          <p:cNvSpPr/>
          <p:nvPr>
            <p:custDataLst>
              <p:tags r:id="rId4"/>
            </p:custDataLst>
          </p:nvPr>
        </p:nvSpPr>
        <p:spPr>
          <a:xfrm>
            <a:off x="180975" y="4083050"/>
            <a:ext cx="8372475" cy="22558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75"/>
              </a:lnSpc>
            </a:pPr>
            <a:r>
              <a:rPr lang="zh-CN" altLang="en-US" sz="2400" b="1">
                <a:latin typeface="宋体" charset="-122"/>
                <a:sym typeface="宋体" charset="-122"/>
              </a:rPr>
              <a:t>如图：电压表的电阻约为</a:t>
            </a:r>
            <a:r>
              <a:rPr lang="en-US" altLang="zh-CN" sz="2400" b="1">
                <a:latin typeface="宋体" charset="-122"/>
                <a:sym typeface="宋体" charset="-122"/>
              </a:rPr>
              <a:t>3000</a:t>
            </a:r>
            <a:r>
              <a:rPr lang="en-US" altLang="zh-CN" sz="2400" b="1">
                <a:latin typeface="Calibri" charset="0"/>
                <a:sym typeface="宋体" charset="-122"/>
              </a:rPr>
              <a:t>Ω</a:t>
            </a:r>
            <a:r>
              <a:rPr lang="zh-CN" altLang="en-US" sz="2400" b="1">
                <a:latin typeface="Calibri" charset="0"/>
                <a:sym typeface="宋体" charset="-122"/>
              </a:rPr>
              <a:t>，</a:t>
            </a:r>
            <a:r>
              <a:rPr lang="en-US" altLang="zh-CN" sz="2400" b="1">
                <a:latin typeface="Calibri" charset="0"/>
                <a:sym typeface="宋体" charset="-122"/>
              </a:rPr>
              <a:t>U=3V , R=10Ω </a:t>
            </a:r>
            <a:r>
              <a:rPr lang="zh-CN" altLang="en-US" sz="2400" b="1">
                <a:latin typeface="Calibri" charset="0"/>
                <a:sym typeface="宋体" charset="-122"/>
              </a:rPr>
              <a:t>；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1. </a:t>
            </a:r>
            <a:r>
              <a:rPr lang="zh-CN" altLang="en-US" sz="2400" b="1">
                <a:latin typeface="宋体" charset="-122"/>
                <a:sym typeface="宋体" charset="-122"/>
              </a:rPr>
              <a:t>考虑电压表电阻时，</a:t>
            </a:r>
            <a:r>
              <a:rPr lang="en-US" altLang="zh-CN" sz="2400" b="1">
                <a:latin typeface="宋体" charset="-122"/>
                <a:sym typeface="宋体" charset="-122"/>
              </a:rPr>
              <a:t>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V </a:t>
            </a:r>
            <a:r>
              <a:rPr lang="en-US" altLang="zh-CN" sz="2400" b="1">
                <a:latin typeface="宋体" charset="-122"/>
                <a:sym typeface="宋体" charset="-122"/>
              </a:rPr>
              <a:t>= U/R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V </a:t>
            </a:r>
            <a:r>
              <a:rPr lang="en-US" altLang="zh-CN" sz="2400" b="1">
                <a:latin typeface="宋体" charset="-122"/>
                <a:sym typeface="宋体" charset="-122"/>
              </a:rPr>
              <a:t>= 0.001A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  <a:endParaRPr lang="en-US" altLang="zh-CN" sz="2400" b="1">
              <a:latin typeface="宋体" charset="-122"/>
              <a:sym typeface="宋体" charset="-122"/>
            </a:endParaRP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                     I</a:t>
            </a:r>
            <a:r>
              <a:rPr lang="en-US" altLang="zh-CN" sz="2400" b="1" baseline="-25000">
                <a:latin typeface="宋体" charset="-122"/>
                <a:sym typeface="宋体" charset="-122"/>
              </a:rPr>
              <a:t>R </a:t>
            </a:r>
            <a:r>
              <a:rPr lang="en-US" altLang="zh-CN" sz="2400" b="1">
                <a:latin typeface="宋体" charset="-122"/>
                <a:sym typeface="宋体" charset="-122"/>
              </a:rPr>
              <a:t>= U/R = 0.3A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</a:p>
          <a:p>
            <a:pPr eaLnBrk="0" hangingPunct="0">
              <a:lnSpc>
                <a:spcPts val="3375"/>
              </a:lnSpc>
            </a:pPr>
            <a:r>
              <a:rPr lang="en-US" altLang="zh-CN" sz="2400" b="1">
                <a:latin typeface="宋体" charset="-122"/>
                <a:sym typeface="宋体" charset="-122"/>
              </a:rPr>
              <a:t>2. </a:t>
            </a:r>
            <a:r>
              <a:rPr lang="zh-CN" altLang="en-US" sz="2400" b="1">
                <a:latin typeface="宋体" charset="-122"/>
                <a:sym typeface="宋体" charset="-122"/>
              </a:rPr>
              <a:t>可以看出，电压表的电阻很大，通过它的电流很小，一般可以忽略不计，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在电路中相当于断路</a:t>
            </a:r>
            <a:r>
              <a:rPr lang="zh-CN" altLang="en-US" sz="2400" b="1">
                <a:latin typeface="宋体" charset="-122"/>
                <a:sym typeface="宋体" charset="-122"/>
              </a:rPr>
              <a:t>；</a:t>
            </a:r>
            <a:endParaRPr lang="zh-CN" altLang="en-US" sz="2400" b="1">
              <a:solidFill>
                <a:srgbClr val="FF0000"/>
              </a:solidFill>
              <a:latin typeface="宋体" charset="-122"/>
              <a:sym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542017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2516188"/>
            <a:ext cx="33337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文本框 2"/>
          <p:cNvSpPr/>
          <p:nvPr>
            <p:custDataLst>
              <p:tags r:id="rId2"/>
            </p:custDataLst>
          </p:nvPr>
        </p:nvSpPr>
        <p:spPr>
          <a:xfrm>
            <a:off x="579438" y="2132013"/>
            <a:ext cx="4664075" cy="506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700">
                <a:latin typeface="微软雅黑" charset="-122"/>
                <a:ea typeface="微软雅黑" charset="-122"/>
              </a:rPr>
              <a:t>（</a:t>
            </a:r>
            <a:r>
              <a:rPr lang="en-US" altLang="zh-CN" sz="2700">
                <a:latin typeface="微软雅黑" charset="-122"/>
                <a:ea typeface="微软雅黑" charset="-122"/>
              </a:rPr>
              <a:t>1</a:t>
            </a:r>
            <a:r>
              <a:rPr lang="zh-CN" altLang="en-US" sz="2700">
                <a:latin typeface="微软雅黑" charset="-122"/>
                <a:ea typeface="微软雅黑" charset="-122"/>
              </a:rPr>
              <a:t>）</a:t>
            </a:r>
            <a:r>
              <a:rPr lang="en-US" altLang="zh-CN" sz="2700">
                <a:latin typeface="Times New Roman" pitchFamily="18" charset="0"/>
                <a:ea typeface="微软雅黑" charset="-122"/>
              </a:rPr>
              <a:t>R</a:t>
            </a:r>
            <a:r>
              <a:rPr lang="en-US" altLang="zh-CN" sz="2700">
                <a:latin typeface="微软雅黑" charset="-122"/>
                <a:ea typeface="微软雅黑" charset="-122"/>
              </a:rPr>
              <a:t>=10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Ω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，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U</a:t>
            </a:r>
            <a:r>
              <a:rPr lang="en-US" altLang="zh-CN" sz="2700">
                <a:latin typeface="微软雅黑" charset="-122"/>
                <a:ea typeface="微软雅黑" charset="-122"/>
                <a:sym typeface="宋体" charset="-122"/>
              </a:rPr>
              <a:t>=3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V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，求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I</a:t>
            </a:r>
          </a:p>
        </p:txBody>
      </p:sp>
      <p:sp>
        <p:nvSpPr>
          <p:cNvPr id="27651" name="文本框 3"/>
          <p:cNvSpPr/>
          <p:nvPr>
            <p:custDataLst>
              <p:tags r:id="rId3"/>
            </p:custDataLst>
          </p:nvPr>
        </p:nvSpPr>
        <p:spPr>
          <a:xfrm>
            <a:off x="579438" y="3084513"/>
            <a:ext cx="4664075" cy="506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700">
                <a:latin typeface="微软雅黑" charset="-122"/>
                <a:ea typeface="微软雅黑" charset="-122"/>
              </a:rPr>
              <a:t>（</a:t>
            </a:r>
            <a:r>
              <a:rPr lang="en-US" altLang="zh-CN" sz="2700">
                <a:latin typeface="微软雅黑" charset="-122"/>
                <a:ea typeface="微软雅黑" charset="-122"/>
              </a:rPr>
              <a:t>2</a:t>
            </a:r>
            <a:r>
              <a:rPr lang="zh-CN" altLang="en-US" sz="2700">
                <a:latin typeface="微软雅黑" charset="-122"/>
                <a:ea typeface="微软雅黑" charset="-122"/>
              </a:rPr>
              <a:t>）</a:t>
            </a:r>
            <a:r>
              <a:rPr lang="en-US" altLang="zh-CN" sz="2700">
                <a:latin typeface="Times New Roman" pitchFamily="18" charset="0"/>
                <a:ea typeface="微软雅黑" charset="-122"/>
              </a:rPr>
              <a:t>R</a:t>
            </a:r>
            <a:r>
              <a:rPr lang="en-US" altLang="zh-CN" sz="2700">
                <a:latin typeface="微软雅黑" charset="-122"/>
                <a:ea typeface="微软雅黑" charset="-122"/>
              </a:rPr>
              <a:t>=10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Ω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，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I</a:t>
            </a:r>
            <a:r>
              <a:rPr lang="en-US" altLang="zh-CN" sz="2700">
                <a:latin typeface="微软雅黑" charset="-122"/>
                <a:ea typeface="微软雅黑" charset="-122"/>
                <a:sym typeface="宋体" charset="-122"/>
              </a:rPr>
              <a:t>=2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A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，求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U</a:t>
            </a:r>
          </a:p>
        </p:txBody>
      </p:sp>
      <p:sp>
        <p:nvSpPr>
          <p:cNvPr id="77829" name="文本框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60388" y="3859213"/>
            <a:ext cx="833120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700">
                <a:latin typeface="微软雅黑" charset="-122"/>
                <a:ea typeface="微软雅黑" charset="-122"/>
              </a:rPr>
              <a:t>（</a:t>
            </a:r>
            <a:r>
              <a:rPr lang="en-US" altLang="zh-CN" sz="2700">
                <a:latin typeface="微软雅黑" charset="-122"/>
                <a:ea typeface="微软雅黑" charset="-122"/>
              </a:rPr>
              <a:t>3</a:t>
            </a:r>
            <a:r>
              <a:rPr lang="zh-CN" altLang="en-US" sz="2700">
                <a:latin typeface="微软雅黑" charset="-122"/>
                <a:ea typeface="微软雅黑" charset="-122"/>
              </a:rPr>
              <a:t>）</a:t>
            </a:r>
            <a:r>
              <a:rPr lang="en-US" altLang="zh-CN" sz="2700">
                <a:latin typeface="Times New Roman" pitchFamily="18" charset="0"/>
                <a:ea typeface="微软雅黑" charset="-122"/>
              </a:rPr>
              <a:t>I</a:t>
            </a:r>
            <a:r>
              <a:rPr lang="en-US" altLang="zh-CN" sz="2700">
                <a:latin typeface="微软雅黑" charset="-122"/>
                <a:ea typeface="微软雅黑" charset="-122"/>
              </a:rPr>
              <a:t>=2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A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，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U</a:t>
            </a:r>
            <a:r>
              <a:rPr lang="en-US" altLang="zh-CN" sz="2700">
                <a:latin typeface="微软雅黑" charset="-122"/>
                <a:ea typeface="微软雅黑" charset="-122"/>
                <a:sym typeface="宋体" charset="-122"/>
              </a:rPr>
              <a:t>=4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V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，</a:t>
            </a:r>
          </a:p>
          <a:p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      求</a:t>
            </a:r>
            <a:r>
              <a:rPr lang="zh-CN" altLang="en-US" sz="2700">
                <a:latin typeface="微软雅黑" charset="-122"/>
                <a:ea typeface="微软雅黑" charset="-122"/>
                <a:sym typeface="Wingdings" charset="0"/>
              </a:rPr>
              <a:t>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R</a:t>
            </a:r>
            <a:r>
              <a:rPr lang="zh-CN" altLang="en-US" sz="2700">
                <a:latin typeface="Times New Roman" pitchFamily="18" charset="0"/>
                <a:ea typeface="微软雅黑" charset="-122"/>
                <a:sym typeface="宋体" charset="-122"/>
              </a:rPr>
              <a:t>；</a:t>
            </a:r>
          </a:p>
          <a:p>
            <a:r>
              <a:rPr lang="zh-CN" altLang="en-US" sz="2700">
                <a:latin typeface="Times New Roman" pitchFamily="18" charset="0"/>
                <a:ea typeface="微软雅黑" charset="-122"/>
                <a:sym typeface="宋体" charset="-122"/>
              </a:rPr>
              <a:t>           </a:t>
            </a:r>
            <a:r>
              <a:rPr lang="zh-CN" altLang="en-US" sz="2700">
                <a:latin typeface="Times New Roman" pitchFamily="18" charset="0"/>
                <a:ea typeface="微软雅黑" charset="-122"/>
                <a:sym typeface="Wingdings" charset="0"/>
              </a:rPr>
              <a:t>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U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升高到</a:t>
            </a:r>
            <a:r>
              <a:rPr lang="en-US" altLang="zh-CN" sz="2700">
                <a:latin typeface="微软雅黑" charset="-122"/>
                <a:ea typeface="微软雅黑" charset="-122"/>
                <a:sym typeface="宋体" charset="-122"/>
              </a:rPr>
              <a:t>8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V</a:t>
            </a:r>
            <a:r>
              <a:rPr lang="zh-CN" altLang="en-US" sz="2700">
                <a:latin typeface="微软雅黑" charset="-122"/>
                <a:ea typeface="微软雅黑" charset="-122"/>
                <a:sym typeface="宋体" charset="-122"/>
              </a:rPr>
              <a:t>，</a:t>
            </a:r>
            <a:r>
              <a:rPr lang="zh-CN" altLang="en-US" sz="2700">
                <a:latin typeface="Times New Roman" pitchFamily="18" charset="0"/>
                <a:ea typeface="微软雅黑" charset="-122"/>
                <a:sym typeface="宋体" charset="-122"/>
              </a:rPr>
              <a:t>求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宋体" charset="-122"/>
              </a:rPr>
              <a:t>R</a:t>
            </a:r>
            <a:r>
              <a:rPr lang="zh-CN" altLang="en-US" sz="2700">
                <a:latin typeface="Times New Roman" pitchFamily="18" charset="0"/>
                <a:ea typeface="微软雅黑" charset="-122"/>
                <a:sym typeface="宋体" charset="-122"/>
              </a:rPr>
              <a:t>与</a:t>
            </a:r>
            <a:r>
              <a:rPr lang="en-US" altLang="zh-CN" sz="2700">
                <a:latin typeface="Times New Roman" pitchFamily="18" charset="0"/>
                <a:ea typeface="微软雅黑" charset="-122"/>
                <a:sym typeface="Wingdings" charset="0"/>
              </a:rPr>
              <a:t>I</a:t>
            </a:r>
          </a:p>
        </p:txBody>
      </p:sp>
      <p:sp>
        <p:nvSpPr>
          <p:cNvPr id="77830" name="Text Box 4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0975" y="1155700"/>
            <a:ext cx="2776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【当堂训练】</a:t>
            </a:r>
          </a:p>
        </p:txBody>
      </p:sp>
    </p:spTree>
    <p:extLst>
      <p:ext uri="{BB962C8B-B14F-4D97-AF65-F5344CB8AC3E}">
        <p14:creationId xmlns:p14="http://schemas.microsoft.com/office/powerpoint/2010/main" val="295113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3350" y="935038"/>
            <a:ext cx="8858250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20000"/>
              </a:lnSpc>
            </a:pPr>
            <a:r>
              <a:rPr lang="en-US" altLang="zh-CN" sz="2800">
                <a:solidFill>
                  <a:srgbClr val="000099"/>
                </a:solidFill>
                <a:latin typeface="宋体" charset="-122"/>
              </a:rPr>
              <a:t>4.</a:t>
            </a:r>
            <a:r>
              <a:rPr lang="zh-CN" altLang="en-US" sz="2800">
                <a:latin typeface="宋体" charset="-122"/>
              </a:rPr>
              <a:t>某同学按如图所示的电路研究通过导体的电流跟导体电阻的关系。电源电压保持不变，他不断改变电阻箱</a:t>
            </a:r>
            <a:r>
              <a:rPr lang="en-US" altLang="zh-CN" sz="2800" i="1">
                <a:latin typeface="宋体" charset="-122"/>
              </a:rPr>
              <a:t>R</a:t>
            </a:r>
            <a:r>
              <a:rPr lang="en-US" altLang="zh-CN" sz="2800" baseline="-25000">
                <a:latin typeface="宋体" charset="-122"/>
              </a:rPr>
              <a:t>1</a:t>
            </a:r>
            <a:r>
              <a:rPr lang="en-US" altLang="zh-CN" sz="2800">
                <a:latin typeface="宋体" charset="-122"/>
              </a:rPr>
              <a:t>(</a:t>
            </a:r>
            <a:r>
              <a:rPr lang="zh-CN" altLang="en-US" sz="2800">
                <a:latin typeface="宋体" charset="-122"/>
              </a:rPr>
              <a:t>符号用      表示</a:t>
            </a:r>
            <a:r>
              <a:rPr lang="en-US" altLang="zh-CN" sz="2800">
                <a:latin typeface="宋体" charset="-122"/>
              </a:rPr>
              <a:t>)</a:t>
            </a:r>
            <a:r>
              <a:rPr lang="zh-CN" altLang="en-US" sz="2800">
                <a:latin typeface="宋体" charset="-122"/>
              </a:rPr>
              <a:t>的阻值，测得相应的电流如下表。分析表中数据可知：电流跟电阻</a:t>
            </a:r>
            <a:r>
              <a:rPr lang="en-US" altLang="zh-CN" sz="2800">
                <a:latin typeface="宋体" charset="-122"/>
              </a:rPr>
              <a:t>__________</a:t>
            </a:r>
            <a:r>
              <a:rPr lang="zh-CN" altLang="en-US" sz="2800">
                <a:latin typeface="宋体" charset="-122"/>
              </a:rPr>
              <a:t>，这与其他同学的结论不一样，其原因是</a:t>
            </a:r>
            <a:r>
              <a:rPr lang="en-US" altLang="zh-CN" sz="2800">
                <a:latin typeface="宋体" charset="-122"/>
              </a:rPr>
              <a:t>____________________</a:t>
            </a:r>
            <a:r>
              <a:rPr lang="zh-CN" altLang="en-US" sz="2800">
                <a:latin typeface="宋体" charset="-122"/>
              </a:rPr>
              <a:t>。</a:t>
            </a:r>
          </a:p>
        </p:txBody>
      </p:sp>
      <p:graphicFrame>
        <p:nvGraphicFramePr>
          <p:cNvPr id="78851" name="表格 9218"/>
          <p:cNvGraphicFramePr>
            <a:graphicFrameLocks noGrp="1"/>
          </p:cNvGraphicFramePr>
          <p:nvPr/>
        </p:nvGraphicFramePr>
        <p:xfrm>
          <a:off x="4464050" y="4165600"/>
          <a:ext cx="3814763" cy="2170114"/>
        </p:xfrm>
        <a:graphic>
          <a:graphicData uri="http://schemas.openxmlformats.org/drawingml/2006/table">
            <a:tbl>
              <a:tblPr/>
              <a:tblGrid>
                <a:gridCol w="1054100"/>
                <a:gridCol w="1365250"/>
                <a:gridCol w="1395413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次数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R</a:t>
                      </a:r>
                      <a:r>
                        <a:rPr kumimoji="0" lang="en-US" altLang="zh-CN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1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/W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I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/A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1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2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0.40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2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4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0.32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3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8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0.25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charset="-122"/>
                        <a:ea typeface="微软雅黑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8873" name="组合 15384"/>
          <p:cNvGrpSpPr>
            <a:grpSpLocks/>
          </p:cNvGrpSpPr>
          <p:nvPr/>
        </p:nvGrpSpPr>
        <p:grpSpPr bwMode="auto">
          <a:xfrm>
            <a:off x="738188" y="4194175"/>
            <a:ext cx="3008312" cy="2197100"/>
            <a:chOff x="0" y="0"/>
            <a:chExt cx="1870" cy="1384"/>
          </a:xfrm>
        </p:grpSpPr>
        <p:grpSp>
          <p:nvGrpSpPr>
            <p:cNvPr id="78874" name="组合 15385"/>
            <p:cNvGrpSpPr>
              <a:grpSpLocks/>
            </p:cNvGrpSpPr>
            <p:nvPr/>
          </p:nvGrpSpPr>
          <p:grpSpPr bwMode="auto">
            <a:xfrm>
              <a:off x="0" y="0"/>
              <a:ext cx="1870" cy="1384"/>
              <a:chOff x="0" y="0"/>
              <a:chExt cx="1870" cy="1384"/>
            </a:xfrm>
          </p:grpSpPr>
          <p:sp>
            <p:nvSpPr>
              <p:cNvPr id="78875" name="Rectangle 87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135" y="130"/>
                <a:ext cx="887" cy="302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zh-CN" altLang="en-US">
                  <a:latin typeface="微软雅黑" charset="-122"/>
                  <a:ea typeface="微软雅黑" charset="-122"/>
                </a:endParaRPr>
              </a:p>
            </p:txBody>
          </p:sp>
          <p:sp>
            <p:nvSpPr>
              <p:cNvPr id="78876" name="Rectangle 88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135" y="432"/>
                <a:ext cx="1735" cy="842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zh-CN" altLang="en-US">
                  <a:latin typeface="微软雅黑" charset="-122"/>
                  <a:ea typeface="微软雅黑" charset="-122"/>
                </a:endParaRPr>
              </a:p>
            </p:txBody>
          </p:sp>
          <p:sp>
            <p:nvSpPr>
              <p:cNvPr id="78877" name="Rectangle 89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63" y="389"/>
                <a:ext cx="385" cy="101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zh-CN" altLang="en-US">
                  <a:latin typeface="微软雅黑" charset="-122"/>
                  <a:ea typeface="微软雅黑" charset="-122"/>
                </a:endParaRPr>
              </a:p>
            </p:txBody>
          </p:sp>
          <p:sp>
            <p:nvSpPr>
              <p:cNvPr id="78878" name="Rectangle 90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474" y="369"/>
                <a:ext cx="386" cy="1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CN" altLang="en-US">
                  <a:latin typeface="微软雅黑" charset="-122"/>
                  <a:ea typeface="微软雅黑" charset="-122"/>
                </a:endParaRPr>
              </a:p>
            </p:txBody>
          </p:sp>
          <p:sp>
            <p:nvSpPr>
              <p:cNvPr id="78879" name="Rectangle 91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234" y="389"/>
                <a:ext cx="385" cy="101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zh-CN" altLang="en-US">
                  <a:latin typeface="微软雅黑" charset="-122"/>
                  <a:ea typeface="微软雅黑" charset="-122"/>
                </a:endParaRPr>
              </a:p>
            </p:txBody>
          </p:sp>
          <p:grpSp>
            <p:nvGrpSpPr>
              <p:cNvPr id="78880" name="Group 92"/>
              <p:cNvGrpSpPr>
                <a:grpSpLocks/>
              </p:cNvGrpSpPr>
              <p:nvPr/>
            </p:nvGrpSpPr>
            <p:grpSpPr bwMode="auto">
              <a:xfrm>
                <a:off x="1484" y="157"/>
                <a:ext cx="386" cy="316"/>
                <a:chOff x="0" y="0"/>
                <a:chExt cx="420" cy="384"/>
              </a:xfrm>
            </p:grpSpPr>
            <p:grpSp>
              <p:nvGrpSpPr>
                <p:cNvPr id="78881" name="Group 93"/>
                <p:cNvGrpSpPr>
                  <a:grpSpLocks/>
                </p:cNvGrpSpPr>
                <p:nvPr/>
              </p:nvGrpSpPr>
              <p:grpSpPr bwMode="auto">
                <a:xfrm>
                  <a:off x="0" y="17"/>
                  <a:ext cx="420" cy="257"/>
                  <a:chOff x="0" y="0"/>
                  <a:chExt cx="462" cy="273"/>
                </a:xfrm>
              </p:grpSpPr>
              <p:sp>
                <p:nvSpPr>
                  <p:cNvPr id="78882" name="Line 94"/>
                  <p:cNvSpPr>
                    <a:spLocks noChangeShapeType="1"/>
                  </p:cNvSpPr>
                  <p:nvPr>
                    <p:custDataLst>
                      <p:tags r:id="rId29"/>
                    </p:custDataLst>
                  </p:nvPr>
                </p:nvSpPr>
                <p:spPr bwMode="auto">
                  <a:xfrm>
                    <a:off x="0" y="1"/>
                    <a:ext cx="0" cy="272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 type="triangle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78883" name="Line 95"/>
                  <p:cNvSpPr>
                    <a:spLocks noChangeShapeType="1"/>
                  </p:cNvSpPr>
                  <p:nvPr>
                    <p:custDataLst>
                      <p:tags r:id="rId30"/>
                    </p:custDataLst>
                  </p:nvPr>
                </p:nvSpPr>
                <p:spPr bwMode="auto">
                  <a:xfrm>
                    <a:off x="0" y="0"/>
                    <a:ext cx="462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8884" name="Line 96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420" y="0"/>
                  <a:ext cx="0" cy="384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78885" name="Line 97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 flipV="1">
                <a:off x="540" y="288"/>
                <a:ext cx="212" cy="245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8886" name="Group 98"/>
              <p:cNvGrpSpPr>
                <a:grpSpLocks/>
              </p:cNvGrpSpPr>
              <p:nvPr/>
            </p:nvGrpSpPr>
            <p:grpSpPr bwMode="auto">
              <a:xfrm>
                <a:off x="443" y="0"/>
                <a:ext cx="239" cy="252"/>
                <a:chOff x="0" y="0"/>
                <a:chExt cx="273" cy="280"/>
              </a:xfrm>
            </p:grpSpPr>
            <p:sp>
              <p:nvSpPr>
                <p:cNvPr id="78887" name="Oval 99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0" y="7"/>
                  <a:ext cx="273" cy="273"/>
                </a:xfrm>
                <a:prstGeom prst="ellipse">
                  <a:avLst/>
                </a:prstGeom>
                <a:solidFill>
                  <a:schemeClr val="bg1"/>
                </a:solidFill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zh-CN" altLang="en-US">
                    <a:latin typeface="微软雅黑" charset="-122"/>
                    <a:ea typeface="微软雅黑" charset="-122"/>
                  </a:endParaRPr>
                </a:p>
              </p:txBody>
            </p:sp>
            <p:sp>
              <p:nvSpPr>
                <p:cNvPr id="78888" name="Text Box 100"/>
                <p:cNvSpPr>
                  <a:spLocks noChangeArrowheads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56" y="0"/>
                  <a:ext cx="175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just" eaLnBrk="0" hangingPunct="0"/>
                  <a:r>
                    <a:rPr lang="en-US" altLang="zh-CN" sz="2800">
                      <a:latin typeface="微软雅黑" charset="-122"/>
                      <a:ea typeface="微软雅黑" charset="-122"/>
                    </a:rPr>
                    <a:t>V</a:t>
                  </a:r>
                </a:p>
              </p:txBody>
            </p:sp>
          </p:grpSp>
          <p:grpSp>
            <p:nvGrpSpPr>
              <p:cNvPr id="78889" name="Group 101"/>
              <p:cNvGrpSpPr>
                <a:grpSpLocks/>
              </p:cNvGrpSpPr>
              <p:nvPr/>
            </p:nvGrpSpPr>
            <p:grpSpPr bwMode="auto">
              <a:xfrm>
                <a:off x="0" y="709"/>
                <a:ext cx="251" cy="278"/>
                <a:chOff x="0" y="0"/>
                <a:chExt cx="278" cy="297"/>
              </a:xfrm>
            </p:grpSpPr>
            <p:sp>
              <p:nvSpPr>
                <p:cNvPr id="78890" name="Oval 102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0" y="33"/>
                  <a:ext cx="278" cy="264"/>
                </a:xfrm>
                <a:prstGeom prst="ellipse">
                  <a:avLst/>
                </a:prstGeom>
                <a:solidFill>
                  <a:schemeClr val="bg1"/>
                </a:solidFill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zh-CN" altLang="en-US">
                    <a:latin typeface="微软雅黑" charset="-122"/>
                    <a:ea typeface="微软雅黑" charset="-122"/>
                  </a:endParaRPr>
                </a:p>
              </p:txBody>
            </p:sp>
            <p:sp>
              <p:nvSpPr>
                <p:cNvPr id="78891" name="Text Box 103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55" y="0"/>
                  <a:ext cx="136" cy="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just" eaLnBrk="0" hangingPunct="0"/>
                  <a:r>
                    <a:rPr lang="en-US" altLang="zh-CN" sz="2800">
                      <a:latin typeface="微软雅黑" charset="-122"/>
                      <a:ea typeface="微软雅黑" charset="-122"/>
                    </a:rPr>
                    <a:t>A</a:t>
                  </a:r>
                </a:p>
              </p:txBody>
            </p:sp>
          </p:grpSp>
          <p:grpSp>
            <p:nvGrpSpPr>
              <p:cNvPr id="78892" name="组合 15403"/>
              <p:cNvGrpSpPr>
                <a:grpSpLocks/>
              </p:cNvGrpSpPr>
              <p:nvPr/>
            </p:nvGrpSpPr>
            <p:grpSpPr bwMode="auto">
              <a:xfrm>
                <a:off x="1162" y="1163"/>
                <a:ext cx="40" cy="221"/>
                <a:chOff x="0" y="0"/>
                <a:chExt cx="40" cy="221"/>
              </a:xfrm>
            </p:grpSpPr>
            <p:sp>
              <p:nvSpPr>
                <p:cNvPr id="78893" name="Rectangle 105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0" y="57"/>
                  <a:ext cx="37" cy="129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zh-CN" altLang="en-US">
                    <a:latin typeface="微软雅黑" charset="-122"/>
                    <a:ea typeface="微软雅黑" charset="-122"/>
                  </a:endParaRPr>
                </a:p>
              </p:txBody>
            </p:sp>
            <p:grpSp>
              <p:nvGrpSpPr>
                <p:cNvPr id="78894" name="组合 1540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40" cy="221"/>
                  <a:chOff x="0" y="0"/>
                  <a:chExt cx="40" cy="221"/>
                </a:xfrm>
              </p:grpSpPr>
              <p:sp>
                <p:nvSpPr>
                  <p:cNvPr id="78895" name="Line 107"/>
                  <p:cNvSpPr>
                    <a:spLocks noChangeShapeType="1"/>
                  </p:cNvSpPr>
                  <p:nvPr>
                    <p:custDataLst>
                      <p:tags r:id="rId22"/>
                    </p:custDataLst>
                  </p:nvPr>
                </p:nvSpPr>
                <p:spPr bwMode="auto">
                  <a:xfrm rot="16200000">
                    <a:off x="-111" y="111"/>
                    <a:ext cx="221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78896" name="Line 108"/>
                  <p:cNvSpPr>
                    <a:spLocks noChangeShapeType="1"/>
                  </p:cNvSpPr>
                  <p:nvPr>
                    <p:custDataLst>
                      <p:tags r:id="rId23"/>
                    </p:custDataLst>
                  </p:nvPr>
                </p:nvSpPr>
                <p:spPr bwMode="auto">
                  <a:xfrm rot="16200000">
                    <a:off x="-16" y="113"/>
                    <a:ext cx="111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78897" name="Group 109"/>
              <p:cNvGrpSpPr>
                <a:grpSpLocks/>
              </p:cNvGrpSpPr>
              <p:nvPr/>
            </p:nvGrpSpPr>
            <p:grpSpPr bwMode="auto">
              <a:xfrm>
                <a:off x="443" y="1210"/>
                <a:ext cx="309" cy="100"/>
                <a:chOff x="0" y="0"/>
                <a:chExt cx="252" cy="80"/>
              </a:xfrm>
            </p:grpSpPr>
            <p:sp>
              <p:nvSpPr>
                <p:cNvPr id="78898" name="Rectangle 110"/>
                <p:cNvSpPr>
                  <a:spLocks noChangeArrowheads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14" y="25"/>
                  <a:ext cx="175" cy="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zh-CN" altLang="en-US">
                    <a:latin typeface="微软雅黑" charset="-122"/>
                    <a:ea typeface="微软雅黑" charset="-122"/>
                  </a:endParaRPr>
                </a:p>
              </p:txBody>
            </p:sp>
            <p:grpSp>
              <p:nvGrpSpPr>
                <p:cNvPr id="78899" name="Group 1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52" cy="75"/>
                  <a:chOff x="0" y="0"/>
                  <a:chExt cx="252" cy="75"/>
                </a:xfrm>
              </p:grpSpPr>
              <p:sp>
                <p:nvSpPr>
                  <p:cNvPr id="78900" name="Oval 112"/>
                  <p:cNvSpPr>
                    <a:spLocks noChangeArrowheads="1"/>
                  </p:cNvSpPr>
                  <p:nvPr>
                    <p:custDataLst>
                      <p:tags r:id="rId19"/>
                    </p:custDataLst>
                  </p:nvPr>
                </p:nvSpPr>
                <p:spPr bwMode="auto">
                  <a:xfrm>
                    <a:off x="0" y="32"/>
                    <a:ext cx="41" cy="43"/>
                  </a:xfrm>
                  <a:prstGeom prst="ellipse">
                    <a:avLst/>
                  </a:prstGeom>
                  <a:solidFill>
                    <a:srgbClr val="FFFFCC"/>
                  </a:solidFill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zh-CN" altLang="en-US">
                      <a:latin typeface="微软雅黑" charset="-122"/>
                      <a:ea typeface="微软雅黑" charset="-122"/>
                    </a:endParaRPr>
                  </a:p>
                </p:txBody>
              </p:sp>
              <p:sp>
                <p:nvSpPr>
                  <p:cNvPr id="78901" name="Line 113"/>
                  <p:cNvSpPr>
                    <a:spLocks noChangeShapeType="1"/>
                  </p:cNvSpPr>
                  <p:nvPr>
                    <p:custDataLst>
                      <p:tags r:id="rId20"/>
                    </p:custDataLst>
                  </p:nvPr>
                </p:nvSpPr>
                <p:spPr bwMode="auto">
                  <a:xfrm flipV="1">
                    <a:off x="41" y="0"/>
                    <a:ext cx="211" cy="43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78902" name="Text Box 114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540" y="1011"/>
                <a:ext cx="128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just" eaLnBrk="0" hangingPunct="0"/>
                <a:r>
                  <a:rPr lang="en-US" altLang="zh-CN" sz="2400">
                    <a:latin typeface="微软雅黑" charset="-122"/>
                    <a:ea typeface="微软雅黑" charset="-122"/>
                  </a:rPr>
                  <a:t>S</a:t>
                </a:r>
              </a:p>
            </p:txBody>
          </p:sp>
          <p:sp>
            <p:nvSpPr>
              <p:cNvPr id="78903" name="Text Box 11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598" y="490"/>
                <a:ext cx="202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just" eaLnBrk="0" hangingPunct="0"/>
                <a:r>
                  <a:rPr lang="en-US" altLang="zh-CN" i="1">
                    <a:latin typeface="微软雅黑" charset="-122"/>
                    <a:ea typeface="微软雅黑" charset="-122"/>
                  </a:rPr>
                  <a:t>R</a:t>
                </a:r>
                <a:r>
                  <a:rPr lang="en-US" altLang="zh-CN" baseline="-25000">
                    <a:latin typeface="微软雅黑" charset="-122"/>
                    <a:ea typeface="微软雅黑" charset="-122"/>
                  </a:rPr>
                  <a:t>1</a:t>
                </a:r>
              </a:p>
            </p:txBody>
          </p:sp>
          <p:sp>
            <p:nvSpPr>
              <p:cNvPr id="78904" name="Text Box 116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330" y="490"/>
                <a:ext cx="21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just" eaLnBrk="0" hangingPunct="0"/>
                <a:r>
                  <a:rPr lang="en-US" altLang="zh-CN" i="1">
                    <a:latin typeface="微软雅黑" charset="-122"/>
                    <a:ea typeface="微软雅黑" charset="-122"/>
                  </a:rPr>
                  <a:t>R</a:t>
                </a:r>
                <a:r>
                  <a:rPr lang="en-US" altLang="zh-CN" baseline="-25000">
                    <a:latin typeface="微软雅黑" charset="-122"/>
                    <a:ea typeface="微软雅黑" charset="-122"/>
                  </a:rPr>
                  <a:t>2</a:t>
                </a:r>
              </a:p>
            </p:txBody>
          </p:sp>
          <p:sp>
            <p:nvSpPr>
              <p:cNvPr id="78905" name="Text Box 117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238" y="134"/>
                <a:ext cx="165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just" eaLnBrk="0" hangingPunct="0"/>
                <a:r>
                  <a:rPr lang="en-US" altLang="zh-CN" sz="2800" i="1">
                    <a:solidFill>
                      <a:srgbClr val="FF0000"/>
                    </a:solidFill>
                    <a:latin typeface="微软雅黑" charset="-122"/>
                    <a:ea typeface="微软雅黑" charset="-122"/>
                  </a:rPr>
                  <a:t>P</a:t>
                </a:r>
              </a:p>
            </p:txBody>
          </p:sp>
        </p:grpSp>
        <p:sp>
          <p:nvSpPr>
            <p:cNvPr id="78906" name="Oval 11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" y="397"/>
              <a:ext cx="53" cy="54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latin typeface="微软雅黑" charset="-122"/>
                <a:ea typeface="微软雅黑" charset="-122"/>
              </a:endParaRPr>
            </a:p>
          </p:txBody>
        </p:sp>
        <p:sp>
          <p:nvSpPr>
            <p:cNvPr id="78907" name="Oval 11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992" y="397"/>
              <a:ext cx="53" cy="54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latin typeface="微软雅黑" charset="-122"/>
                <a:ea typeface="微软雅黑" charset="-122"/>
              </a:endParaRPr>
            </a:p>
          </p:txBody>
        </p:sp>
      </p:grpSp>
      <p:sp>
        <p:nvSpPr>
          <p:cNvPr id="28731" name="Rectangle 123"/>
          <p:cNvSpPr/>
          <p:nvPr>
            <p:custDataLst>
              <p:tags r:id="rId2"/>
            </p:custDataLst>
          </p:nvPr>
        </p:nvSpPr>
        <p:spPr>
          <a:xfrm>
            <a:off x="5281613" y="2497138"/>
            <a:ext cx="1985962" cy="5207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>
                <a:solidFill>
                  <a:srgbClr val="CC0000"/>
                </a:solidFill>
                <a:latin typeface="微软雅黑" charset="-122"/>
                <a:ea typeface="微软雅黑" charset="-122"/>
              </a:rPr>
              <a:t>不成反比</a:t>
            </a:r>
          </a:p>
        </p:txBody>
      </p:sp>
      <p:sp>
        <p:nvSpPr>
          <p:cNvPr id="28732" name="Rectangle 136"/>
          <p:cNvSpPr/>
          <p:nvPr>
            <p:custDataLst>
              <p:tags r:id="rId3"/>
            </p:custDataLst>
          </p:nvPr>
        </p:nvSpPr>
        <p:spPr>
          <a:xfrm>
            <a:off x="5073650" y="3017838"/>
            <a:ext cx="3057525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>
                <a:solidFill>
                  <a:srgbClr val="CC0000"/>
                </a:solidFill>
                <a:latin typeface="微软雅黑" charset="-122"/>
                <a:ea typeface="微软雅黑" charset="-122"/>
              </a:rPr>
              <a:t>没有保持电压一定</a:t>
            </a:r>
          </a:p>
        </p:txBody>
      </p:sp>
      <p:grpSp>
        <p:nvGrpSpPr>
          <p:cNvPr id="78910" name="Group 133"/>
          <p:cNvGrpSpPr>
            <a:grpSpLocks/>
          </p:cNvGrpSpPr>
          <p:nvPr/>
        </p:nvGrpSpPr>
        <p:grpSpPr bwMode="auto">
          <a:xfrm>
            <a:off x="1801813" y="2047875"/>
            <a:ext cx="458787" cy="388938"/>
            <a:chOff x="0" y="0"/>
            <a:chExt cx="385" cy="245"/>
          </a:xfrm>
        </p:grpSpPr>
        <p:sp>
          <p:nvSpPr>
            <p:cNvPr id="78911" name="Rectangle 131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0" y="101"/>
              <a:ext cx="385" cy="101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zh-CN" altLang="en-US">
                <a:latin typeface="微软雅黑" charset="-122"/>
                <a:ea typeface="微软雅黑" charset="-122"/>
              </a:endParaRPr>
            </a:p>
          </p:txBody>
        </p:sp>
        <p:sp>
          <p:nvSpPr>
            <p:cNvPr id="78912" name="Line 132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77" y="0"/>
              <a:ext cx="212" cy="24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26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31" grpId="0" animBg="1"/>
      <p:bldP spid="287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文本框 5"/>
          <p:cNvSpPr/>
          <p:nvPr>
            <p:custDataLst>
              <p:tags r:id="rId1"/>
            </p:custDataLst>
          </p:nvPr>
        </p:nvSpPr>
        <p:spPr>
          <a:xfrm>
            <a:off x="100013" y="1450975"/>
            <a:ext cx="8928100" cy="2584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700"/>
              <a:t>5.</a:t>
            </a:r>
            <a:r>
              <a:rPr lang="zh-CN" altLang="en-US" sz="2700"/>
              <a:t>某同学在做</a:t>
            </a:r>
            <a:r>
              <a:rPr lang="en-US" altLang="zh-CN" sz="2700"/>
              <a:t>“</a:t>
            </a:r>
            <a:r>
              <a:rPr lang="zh-CN" altLang="en-US" sz="2700"/>
              <a:t>探究电流与电阻的关系实验</a:t>
            </a:r>
            <a:r>
              <a:rPr lang="en-US" altLang="zh-CN" sz="2700"/>
              <a:t>”</a:t>
            </a:r>
            <a:r>
              <a:rPr lang="zh-CN" altLang="en-US" sz="2700"/>
              <a:t>所用的电路图如图所示，已知电源电压为</a:t>
            </a:r>
            <a:r>
              <a:rPr lang="en-US" altLang="zh-CN" sz="2700"/>
              <a:t>1.5V</a:t>
            </a:r>
            <a:r>
              <a:rPr lang="zh-CN" altLang="en-US" sz="2700"/>
              <a:t>，当它将</a:t>
            </a:r>
            <a:r>
              <a:rPr lang="en-US" altLang="zh-CN" sz="2700"/>
              <a:t>5Ω</a:t>
            </a:r>
            <a:r>
              <a:rPr lang="zh-CN" altLang="en-US" sz="2700"/>
              <a:t>的定值电阻接入电路，且控制电压表示数</a:t>
            </a:r>
            <a:r>
              <a:rPr lang="en-US" altLang="zh-CN" sz="2700"/>
              <a:t>0.5V</a:t>
            </a:r>
            <a:r>
              <a:rPr lang="zh-CN" altLang="en-US" sz="2700"/>
              <a:t>，则此时滑动变阻器的阻值为</a:t>
            </a:r>
            <a:r>
              <a:rPr lang="en-US" altLang="zh-CN" sz="2700"/>
              <a:t>_____Ω</a:t>
            </a:r>
            <a:r>
              <a:rPr lang="zh-CN" altLang="en-US" sz="2700"/>
              <a:t>，当他将</a:t>
            </a:r>
            <a:r>
              <a:rPr lang="en-US" altLang="zh-CN" sz="2700"/>
              <a:t>15Ω</a:t>
            </a:r>
            <a:r>
              <a:rPr lang="zh-CN" altLang="en-US" sz="2700"/>
              <a:t>的定值电阻接入电路时，下一步操作是</a:t>
            </a:r>
            <a:r>
              <a:rPr lang="en-US" altLang="zh-CN" sz="2700"/>
              <a:t>_____________________________</a:t>
            </a:r>
            <a:r>
              <a:rPr lang="zh-CN" altLang="en-US" sz="2700"/>
              <a:t>，此时滑动变阻器应当接入电路的阻值为</a:t>
            </a:r>
            <a:r>
              <a:rPr lang="en-US" altLang="zh-CN" sz="2700"/>
              <a:t>______Ω</a:t>
            </a:r>
            <a:r>
              <a:rPr lang="zh-CN" altLang="en-US" sz="2700"/>
              <a:t>。</a:t>
            </a:r>
          </a:p>
        </p:txBody>
      </p:sp>
      <p:grpSp>
        <p:nvGrpSpPr>
          <p:cNvPr id="79875" name="组合 165948"/>
          <p:cNvGrpSpPr>
            <a:grpSpLocks/>
          </p:cNvGrpSpPr>
          <p:nvPr/>
        </p:nvGrpSpPr>
        <p:grpSpPr bwMode="auto">
          <a:xfrm>
            <a:off x="3314700" y="4384675"/>
            <a:ext cx="2271713" cy="1960563"/>
            <a:chOff x="221" y="1120"/>
            <a:chExt cx="2355" cy="1843"/>
          </a:xfrm>
        </p:grpSpPr>
        <p:grpSp>
          <p:nvGrpSpPr>
            <p:cNvPr id="79876" name="组合 165947"/>
            <p:cNvGrpSpPr>
              <a:grpSpLocks/>
            </p:cNvGrpSpPr>
            <p:nvPr/>
          </p:nvGrpSpPr>
          <p:grpSpPr bwMode="auto">
            <a:xfrm>
              <a:off x="221" y="1120"/>
              <a:ext cx="2355" cy="1843"/>
              <a:chOff x="1637" y="991"/>
              <a:chExt cx="2355" cy="1843"/>
            </a:xfrm>
          </p:grpSpPr>
          <p:grpSp>
            <p:nvGrpSpPr>
              <p:cNvPr id="79877" name="组合 165891"/>
              <p:cNvGrpSpPr>
                <a:grpSpLocks/>
              </p:cNvGrpSpPr>
              <p:nvPr/>
            </p:nvGrpSpPr>
            <p:grpSpPr bwMode="auto">
              <a:xfrm>
                <a:off x="2148" y="2050"/>
                <a:ext cx="1134" cy="784"/>
                <a:chOff x="1020" y="3067"/>
                <a:chExt cx="1134" cy="784"/>
              </a:xfrm>
            </p:grpSpPr>
            <p:grpSp>
              <p:nvGrpSpPr>
                <p:cNvPr id="79878" name="组合 165892"/>
                <p:cNvGrpSpPr>
                  <a:grpSpLocks/>
                </p:cNvGrpSpPr>
                <p:nvPr/>
              </p:nvGrpSpPr>
              <p:grpSpPr bwMode="auto">
                <a:xfrm>
                  <a:off x="1020" y="3151"/>
                  <a:ext cx="1134" cy="700"/>
                  <a:chOff x="1020" y="2568"/>
                  <a:chExt cx="1134" cy="700"/>
                </a:xfrm>
              </p:grpSpPr>
              <p:sp>
                <p:nvSpPr>
                  <p:cNvPr id="79879" name="矩形 165893"/>
                  <p:cNvSpPr>
                    <a:spLocks noChangeArrowheads="1"/>
                  </p:cNvSpPr>
                  <p:nvPr>
                    <p:custDataLst>
                      <p:tags r:id="rId19"/>
                    </p:custDataLst>
                  </p:nvPr>
                </p:nvSpPr>
                <p:spPr bwMode="auto">
                  <a:xfrm>
                    <a:off x="1020" y="2568"/>
                    <a:ext cx="1134" cy="499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100"/>
                  </a:p>
                </p:txBody>
              </p:sp>
              <p:grpSp>
                <p:nvGrpSpPr>
                  <p:cNvPr id="79880" name="组合 165894"/>
                  <p:cNvGrpSpPr>
                    <a:grpSpLocks/>
                  </p:cNvGrpSpPr>
                  <p:nvPr/>
                </p:nvGrpSpPr>
                <p:grpSpPr bwMode="auto">
                  <a:xfrm>
                    <a:off x="1429" y="2922"/>
                    <a:ext cx="244" cy="346"/>
                    <a:chOff x="2724" y="2985"/>
                    <a:chExt cx="244" cy="346"/>
                  </a:xfrm>
                </p:grpSpPr>
                <p:sp>
                  <p:nvSpPr>
                    <p:cNvPr id="79881" name="椭圆 165895"/>
                    <p:cNvSpPr>
                      <a:spLocks noChangeArrowheads="1"/>
                    </p:cNvSpPr>
                    <p:nvPr>
                      <p:custDataLst>
                        <p:tags r:id="rId20"/>
                      </p:custDataLst>
                    </p:nvPr>
                  </p:nvSpPr>
                  <p:spPr bwMode="auto">
                    <a:xfrm>
                      <a:off x="2736" y="3024"/>
                      <a:ext cx="213" cy="21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 sz="100"/>
                    </a:p>
                  </p:txBody>
                </p:sp>
                <p:sp>
                  <p:nvSpPr>
                    <p:cNvPr id="79882" name="文本框 165896"/>
                    <p:cNvSpPr>
                      <a:spLocks noChangeArrowheads="1"/>
                    </p:cNvSpPr>
                    <p:nvPr>
                      <p:custDataLst>
                        <p:tags r:id="rId21"/>
                      </p:custDataLst>
                    </p:nvPr>
                  </p:nvSpPr>
                  <p:spPr bwMode="auto">
                    <a:xfrm>
                      <a:off x="2724" y="2985"/>
                      <a:ext cx="244" cy="3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/>
                      <a:r>
                        <a:rPr lang="en-US" altLang="zh-CN" b="1">
                          <a:ea typeface="楷体_GB2312" pitchFamily="49" charset="-122"/>
                        </a:rPr>
                        <a:t>V</a:t>
                      </a:r>
                    </a:p>
                  </p:txBody>
                </p:sp>
              </p:grpSp>
            </p:grpSp>
            <p:sp>
              <p:nvSpPr>
                <p:cNvPr id="79883" name="矩形 165897"/>
                <p:cNvSpPr>
                  <a:spLocks noChangeArrowheads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1038" y="3067"/>
                  <a:ext cx="1089" cy="136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100"/>
                </a:p>
              </p:txBody>
            </p:sp>
          </p:grpSp>
          <p:sp>
            <p:nvSpPr>
              <p:cNvPr id="79884" name="矩形 165898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773" y="1165"/>
                <a:ext cx="1996" cy="975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100"/>
              </a:p>
            </p:txBody>
          </p:sp>
          <p:grpSp>
            <p:nvGrpSpPr>
              <p:cNvPr id="79885" name="组合 165900"/>
              <p:cNvGrpSpPr>
                <a:grpSpLocks/>
              </p:cNvGrpSpPr>
              <p:nvPr/>
            </p:nvGrpSpPr>
            <p:grpSpPr bwMode="auto">
              <a:xfrm>
                <a:off x="1637" y="1444"/>
                <a:ext cx="255" cy="346"/>
                <a:chOff x="1899" y="2981"/>
                <a:chExt cx="255" cy="346"/>
              </a:xfrm>
            </p:grpSpPr>
            <p:sp>
              <p:nvSpPr>
                <p:cNvPr id="79886" name="椭圆 165901"/>
                <p:cNvSpPr>
                  <a:spLocks noChangeArrowheads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1920" y="3024"/>
                  <a:ext cx="213" cy="213"/>
                </a:xfrm>
                <a:prstGeom prst="ellips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100"/>
                </a:p>
              </p:txBody>
            </p:sp>
            <p:sp>
              <p:nvSpPr>
                <p:cNvPr id="79887" name="文本框 165902"/>
                <p:cNvSpPr>
                  <a:spLocks noChangeArrowheads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1899" y="2981"/>
                  <a:ext cx="255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altLang="zh-CN" b="1">
                      <a:ea typeface="楷体_GB2312" pitchFamily="49" charset="-122"/>
                    </a:rPr>
                    <a:t>A</a:t>
                  </a:r>
                </a:p>
              </p:txBody>
            </p:sp>
          </p:grpSp>
          <p:grpSp>
            <p:nvGrpSpPr>
              <p:cNvPr id="79888" name="组合 165904"/>
              <p:cNvGrpSpPr>
                <a:grpSpLocks/>
              </p:cNvGrpSpPr>
              <p:nvPr/>
            </p:nvGrpSpPr>
            <p:grpSpPr bwMode="auto">
              <a:xfrm rot="5400000">
                <a:off x="3514" y="1412"/>
                <a:ext cx="535" cy="408"/>
                <a:chOff x="1710" y="1379"/>
                <a:chExt cx="535" cy="408"/>
              </a:xfrm>
            </p:grpSpPr>
            <p:sp>
              <p:nvSpPr>
                <p:cNvPr id="79889" name="矩形 165905"/>
                <p:cNvSpPr>
                  <a:spLocks noChangeArrowheads="1"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1719" y="1515"/>
                  <a:ext cx="181" cy="272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100"/>
                </a:p>
              </p:txBody>
            </p:sp>
            <p:grpSp>
              <p:nvGrpSpPr>
                <p:cNvPr id="79890" name="组合 165906"/>
                <p:cNvGrpSpPr>
                  <a:grpSpLocks/>
                </p:cNvGrpSpPr>
                <p:nvPr/>
              </p:nvGrpSpPr>
              <p:grpSpPr bwMode="auto">
                <a:xfrm>
                  <a:off x="2037" y="1470"/>
                  <a:ext cx="63" cy="90"/>
                  <a:chOff x="3833" y="3113"/>
                  <a:chExt cx="90" cy="90"/>
                </a:xfrm>
              </p:grpSpPr>
              <p:sp>
                <p:nvSpPr>
                  <p:cNvPr id="79891" name="直接连接符 165907"/>
                  <p:cNvSpPr>
                    <a:spLocks noChangeShapeType="1"/>
                  </p:cNvSpPr>
                  <p:nvPr>
                    <p:custDataLst>
                      <p:tags r:id="rId14"/>
                    </p:custDataLst>
                  </p:nvPr>
                </p:nvSpPr>
                <p:spPr bwMode="auto">
                  <a:xfrm flipH="1" flipV="1">
                    <a:off x="3833" y="3113"/>
                    <a:ext cx="45" cy="90"/>
                  </a:xfrm>
                  <a:prstGeom prst="line">
                    <a:avLst/>
                  </a:prstGeom>
                  <a:noFill/>
                  <a:ln w="190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79892" name="直接连接符 165908"/>
                  <p:cNvSpPr>
                    <a:spLocks noChangeShapeType="1"/>
                  </p:cNvSpPr>
                  <p:nvPr>
                    <p:custDataLst>
                      <p:tags r:id="rId15"/>
                    </p:custDataLst>
                  </p:nvPr>
                </p:nvSpPr>
                <p:spPr bwMode="auto">
                  <a:xfrm flipV="1">
                    <a:off x="3878" y="3113"/>
                    <a:ext cx="45" cy="90"/>
                  </a:xfrm>
                  <a:prstGeom prst="line">
                    <a:avLst/>
                  </a:prstGeom>
                  <a:noFill/>
                  <a:ln w="190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9893" name="矩形 165909"/>
                <p:cNvSpPr>
                  <a:spLocks noChangeArrowheads="1"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882" y="1560"/>
                  <a:ext cx="363" cy="91"/>
                </a:xfrm>
                <a:prstGeom prst="rect">
                  <a:avLst/>
                </a:prstGeom>
                <a:solidFill>
                  <a:schemeClr val="bg1"/>
                </a:solidFill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100"/>
                </a:p>
              </p:txBody>
            </p:sp>
            <p:sp>
              <p:nvSpPr>
                <p:cNvPr id="79894" name="任意多边形 165910"/>
                <p:cNvSpPr>
                  <a:spLocks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1710" y="1379"/>
                  <a:ext cx="363" cy="227"/>
                </a:xfrm>
                <a:custGeom>
                  <a:avLst/>
                  <a:gdLst>
                    <a:gd name="T0" fmla="*/ 363 w 363"/>
                    <a:gd name="T1" fmla="*/ 181 h 227"/>
                    <a:gd name="T2" fmla="*/ 363 w 363"/>
                    <a:gd name="T3" fmla="*/ 0 h 227"/>
                    <a:gd name="T4" fmla="*/ 0 w 363"/>
                    <a:gd name="T5" fmla="*/ 0 h 227"/>
                    <a:gd name="T6" fmla="*/ 0 w 363"/>
                    <a:gd name="T7" fmla="*/ 227 h 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3" h="227">
                      <a:moveTo>
                        <a:pt x="363" y="181"/>
                      </a:moveTo>
                      <a:lnTo>
                        <a:pt x="363" y="0"/>
                      </a:lnTo>
                      <a:lnTo>
                        <a:pt x="0" y="0"/>
                      </a:lnTo>
                      <a:lnTo>
                        <a:pt x="0" y="227"/>
                      </a:lnTo>
                    </a:path>
                  </a:pathLst>
                </a:cu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pic>
            <p:nvPicPr>
              <p:cNvPr id="79895" name="图片 165918"/>
              <p:cNvPicPr>
                <a:picLocks noChangeAspect="1" noChangeArrowheads="1"/>
              </p:cNvPicPr>
              <p:nvPr>
                <p:custDataLst>
                  <p:tags r:id="rId7"/>
                </p:custDataLst>
              </p:nvPr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82" y="1047"/>
                <a:ext cx="318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79896" name="组合 165919"/>
              <p:cNvGrpSpPr>
                <a:grpSpLocks/>
              </p:cNvGrpSpPr>
              <p:nvPr/>
            </p:nvGrpSpPr>
            <p:grpSpPr bwMode="auto">
              <a:xfrm>
                <a:off x="2275" y="991"/>
                <a:ext cx="82" cy="318"/>
                <a:chOff x="3787" y="3339"/>
                <a:chExt cx="91" cy="545"/>
              </a:xfrm>
            </p:grpSpPr>
            <p:sp>
              <p:nvSpPr>
                <p:cNvPr id="79897" name="矩形 165920"/>
                <p:cNvSpPr>
                  <a:spLocks noChangeArrowheads="1"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3787" y="3339"/>
                  <a:ext cx="91" cy="54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571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100"/>
                </a:p>
              </p:txBody>
            </p:sp>
            <p:grpSp>
              <p:nvGrpSpPr>
                <p:cNvPr id="79898" name="组合 165921"/>
                <p:cNvGrpSpPr>
                  <a:grpSpLocks/>
                </p:cNvGrpSpPr>
                <p:nvPr/>
              </p:nvGrpSpPr>
              <p:grpSpPr bwMode="auto">
                <a:xfrm>
                  <a:off x="3787" y="3339"/>
                  <a:ext cx="91" cy="545"/>
                  <a:chOff x="2608" y="1026"/>
                  <a:chExt cx="82" cy="363"/>
                </a:xfrm>
              </p:grpSpPr>
              <p:sp>
                <p:nvSpPr>
                  <p:cNvPr id="79899" name="直接连接符 165922"/>
                  <p:cNvSpPr>
                    <a:spLocks noChangeShapeType="1"/>
                  </p:cNvSpPr>
                  <p:nvPr>
                    <p:custDataLst>
                      <p:tags r:id="rId9"/>
                    </p:custDataLst>
                  </p:nvPr>
                </p:nvSpPr>
                <p:spPr bwMode="auto">
                  <a:xfrm>
                    <a:off x="2608" y="1117"/>
                    <a:ext cx="0" cy="181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79900" name="直接连接符 165923"/>
                  <p:cNvSpPr>
                    <a:spLocks noChangeShapeType="1"/>
                  </p:cNvSpPr>
                  <p:nvPr>
                    <p:custDataLst>
                      <p:tags r:id="rId10"/>
                    </p:custDataLst>
                  </p:nvPr>
                </p:nvSpPr>
                <p:spPr bwMode="auto">
                  <a:xfrm>
                    <a:off x="2690" y="1026"/>
                    <a:ext cx="0" cy="363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79901" name="矩形 16589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080" y="2200"/>
              <a:ext cx="499" cy="136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100"/>
            </a:p>
          </p:txBody>
        </p:sp>
      </p:grpSp>
      <p:sp>
        <p:nvSpPr>
          <p:cNvPr id="29725" name="文本框 1"/>
          <p:cNvSpPr/>
          <p:nvPr>
            <p:custDataLst>
              <p:tags r:id="rId2"/>
            </p:custDataLst>
          </p:nvPr>
        </p:nvSpPr>
        <p:spPr>
          <a:xfrm>
            <a:off x="792163" y="2679700"/>
            <a:ext cx="642937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10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29726" name="文本框 2"/>
          <p:cNvSpPr/>
          <p:nvPr>
            <p:custDataLst>
              <p:tags r:id="rId3"/>
            </p:custDataLst>
          </p:nvPr>
        </p:nvSpPr>
        <p:spPr>
          <a:xfrm>
            <a:off x="1212850" y="3117850"/>
            <a:ext cx="5137150" cy="414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sz="21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调节滑动变阻器，使电压表的示数为</a:t>
            </a:r>
            <a:r>
              <a:rPr lang="en-US" altLang="zh-CN" sz="21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0.5V</a:t>
            </a:r>
            <a:endParaRPr lang="en-US" altLang="zh-CN" sz="2100">
              <a:solidFill>
                <a:srgbClr val="FF0000"/>
              </a:solidFill>
            </a:endParaRPr>
          </a:p>
        </p:txBody>
      </p:sp>
      <p:sp>
        <p:nvSpPr>
          <p:cNvPr id="29727" name="文本框 3"/>
          <p:cNvSpPr/>
          <p:nvPr>
            <p:custDataLst>
              <p:tags r:id="rId4"/>
            </p:custDataLst>
          </p:nvPr>
        </p:nvSpPr>
        <p:spPr>
          <a:xfrm>
            <a:off x="4392613" y="3509963"/>
            <a:ext cx="65405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30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5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 fill="hold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5" grpId="0" animBg="1"/>
      <p:bldP spid="29726" grpId="0" animBg="1"/>
      <p:bldP spid="297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矩形 37376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43000" y="3282950"/>
            <a:ext cx="6858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100">
              <a:latin typeface="微软雅黑" charset="-122"/>
              <a:ea typeface="微软雅黑" charset="-122"/>
            </a:endParaRPr>
          </a:p>
        </p:txBody>
      </p:sp>
      <p:sp>
        <p:nvSpPr>
          <p:cNvPr id="30722" name="文本框 99"/>
          <p:cNvSpPr/>
          <p:nvPr>
            <p:custDataLst>
              <p:tags r:id="rId2"/>
            </p:custDataLst>
          </p:nvPr>
        </p:nvSpPr>
        <p:spPr>
          <a:xfrm>
            <a:off x="627063" y="1863725"/>
            <a:ext cx="7889875" cy="2860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000">
                <a:latin typeface="微软雅黑" charset="-122"/>
                <a:ea typeface="微软雅黑" charset="-122"/>
              </a:rPr>
              <a:t>6.</a:t>
            </a:r>
            <a:r>
              <a:rPr lang="zh-CN" altLang="en-US" sz="3000">
                <a:latin typeface="微软雅黑" charset="-122"/>
                <a:ea typeface="微软雅黑" charset="-122"/>
              </a:rPr>
              <a:t>如图所示，电阻</a:t>
            </a:r>
            <a:r>
              <a:rPr lang="en-US" altLang="zh-CN" sz="3000">
                <a:latin typeface="微软雅黑" charset="-122"/>
                <a:ea typeface="微软雅黑" charset="-122"/>
              </a:rPr>
              <a:t>R</a:t>
            </a:r>
            <a:r>
              <a:rPr lang="en-US" altLang="zh-CN" sz="3000" baseline="-25000">
                <a:latin typeface="微软雅黑" charset="-122"/>
                <a:ea typeface="微软雅黑" charset="-122"/>
              </a:rPr>
              <a:t>2</a:t>
            </a:r>
            <a:r>
              <a:rPr lang="en-US" altLang="zh-CN" sz="3000">
                <a:latin typeface="微软雅黑" charset="-122"/>
                <a:ea typeface="微软雅黑" charset="-122"/>
              </a:rPr>
              <a:t>=12</a:t>
            </a:r>
            <a:r>
              <a:rPr lang="en-US" altLang="zh-CN" sz="3000">
                <a:latin typeface="Times New Roman" pitchFamily="18" charset="0"/>
                <a:ea typeface="微软雅黑" charset="-122"/>
                <a:sym typeface="宋体" charset="-122"/>
              </a:rPr>
              <a:t>Ω</a:t>
            </a:r>
            <a:r>
              <a:rPr lang="zh-CN" altLang="en-US" sz="3000">
                <a:latin typeface="微软雅黑" charset="-122"/>
                <a:ea typeface="微软雅黑" charset="-122"/>
              </a:rPr>
              <a:t>。闭合开关</a:t>
            </a:r>
            <a:r>
              <a:rPr lang="en-US" altLang="zh-CN" sz="3000">
                <a:latin typeface="微软雅黑" charset="-122"/>
                <a:ea typeface="微软雅黑" charset="-122"/>
              </a:rPr>
              <a:t>S</a:t>
            </a:r>
            <a:r>
              <a:rPr lang="zh-CN" altLang="en-US" sz="3000">
                <a:latin typeface="微软雅黑" charset="-122"/>
                <a:ea typeface="微软雅黑" charset="-122"/>
              </a:rPr>
              <a:t>，电流表的示数为 </a:t>
            </a:r>
            <a:r>
              <a:rPr lang="en-US" altLang="zh-CN" sz="3000">
                <a:latin typeface="微软雅黑" charset="-122"/>
                <a:ea typeface="微软雅黑" charset="-122"/>
              </a:rPr>
              <a:t>0.5A</a:t>
            </a:r>
            <a:r>
              <a:rPr lang="zh-CN" altLang="zh-CN" sz="3000">
                <a:latin typeface="微软雅黑" charset="-122"/>
                <a:ea typeface="微软雅黑" charset="-122"/>
              </a:rPr>
              <a:t>，电压表的示数为</a:t>
            </a:r>
            <a:r>
              <a:rPr lang="en-US" altLang="zh-CN" sz="3000">
                <a:latin typeface="微软雅黑" charset="-122"/>
                <a:ea typeface="微软雅黑" charset="-122"/>
              </a:rPr>
              <a:t>3V</a:t>
            </a:r>
            <a:r>
              <a:rPr lang="zh-CN" altLang="en-US" sz="3000">
                <a:latin typeface="微软雅黑" charset="-122"/>
                <a:ea typeface="微软雅黑" charset="-122"/>
              </a:rPr>
              <a:t>。</a:t>
            </a:r>
          </a:p>
          <a:p>
            <a:r>
              <a:rPr lang="zh-CN" altLang="en-US" sz="3000">
                <a:latin typeface="微软雅黑" charset="-122"/>
                <a:ea typeface="微软雅黑" charset="-122"/>
              </a:rPr>
              <a:t>（</a:t>
            </a:r>
            <a:r>
              <a:rPr lang="en-US" altLang="zh-CN" sz="3000">
                <a:latin typeface="微软雅黑" charset="-122"/>
                <a:ea typeface="微软雅黑" charset="-122"/>
              </a:rPr>
              <a:t>1</a:t>
            </a:r>
            <a:r>
              <a:rPr lang="zh-CN" altLang="en-US" sz="3000">
                <a:latin typeface="微软雅黑" charset="-122"/>
                <a:ea typeface="微软雅黑" charset="-122"/>
              </a:rPr>
              <a:t>）</a:t>
            </a:r>
            <a:r>
              <a:rPr lang="en-US" altLang="zh-CN" sz="3000">
                <a:latin typeface="微软雅黑" charset="-122"/>
                <a:ea typeface="微软雅黑" charset="-122"/>
              </a:rPr>
              <a:t>R</a:t>
            </a:r>
            <a:r>
              <a:rPr lang="en-US" altLang="zh-CN" sz="3000" baseline="-25000">
                <a:latin typeface="微软雅黑" charset="-122"/>
                <a:ea typeface="微软雅黑" charset="-122"/>
              </a:rPr>
              <a:t>2</a:t>
            </a:r>
            <a:r>
              <a:rPr lang="zh-CN" altLang="en-US" sz="3000">
                <a:latin typeface="微软雅黑" charset="-122"/>
                <a:ea typeface="微软雅黑" charset="-122"/>
              </a:rPr>
              <a:t>两端的电压？</a:t>
            </a:r>
          </a:p>
          <a:p>
            <a:r>
              <a:rPr lang="zh-CN" altLang="en-US" sz="3000">
                <a:latin typeface="微软雅黑" charset="-122"/>
                <a:ea typeface="微软雅黑" charset="-122"/>
              </a:rPr>
              <a:t>（</a:t>
            </a:r>
            <a:r>
              <a:rPr lang="en-US" altLang="zh-CN" sz="3000">
                <a:latin typeface="微软雅黑" charset="-122"/>
                <a:ea typeface="微软雅黑" charset="-122"/>
              </a:rPr>
              <a:t>2</a:t>
            </a:r>
            <a:r>
              <a:rPr lang="zh-CN" altLang="en-US" sz="3000">
                <a:latin typeface="微软雅黑" charset="-122"/>
                <a:ea typeface="微软雅黑" charset="-122"/>
              </a:rPr>
              <a:t>）</a:t>
            </a:r>
            <a:r>
              <a:rPr lang="en-US" altLang="zh-CN" sz="3000">
                <a:latin typeface="微软雅黑" charset="-122"/>
                <a:ea typeface="微软雅黑" charset="-122"/>
              </a:rPr>
              <a:t>R</a:t>
            </a:r>
            <a:r>
              <a:rPr lang="en-US" altLang="zh-CN" sz="3000" baseline="-25000">
                <a:latin typeface="微软雅黑" charset="-122"/>
                <a:ea typeface="微软雅黑" charset="-122"/>
              </a:rPr>
              <a:t>1</a:t>
            </a:r>
            <a:r>
              <a:rPr lang="zh-CN" altLang="en-US" sz="3000">
                <a:latin typeface="微软雅黑" charset="-122"/>
                <a:ea typeface="微软雅黑" charset="-122"/>
              </a:rPr>
              <a:t>的电阻？</a:t>
            </a:r>
          </a:p>
          <a:p>
            <a:r>
              <a:rPr lang="zh-CN" altLang="en-US" sz="3000">
                <a:latin typeface="微软雅黑" charset="-122"/>
                <a:ea typeface="微软雅黑" charset="-122"/>
              </a:rPr>
              <a:t>（</a:t>
            </a:r>
            <a:r>
              <a:rPr lang="en-US" altLang="zh-CN" sz="3000">
                <a:latin typeface="微软雅黑" charset="-122"/>
                <a:ea typeface="微软雅黑" charset="-122"/>
              </a:rPr>
              <a:t>3</a:t>
            </a:r>
            <a:r>
              <a:rPr lang="zh-CN" altLang="en-US" sz="3000">
                <a:latin typeface="微软雅黑" charset="-122"/>
                <a:ea typeface="微软雅黑" charset="-122"/>
              </a:rPr>
              <a:t>）电源电压？</a:t>
            </a:r>
          </a:p>
          <a:p>
            <a:r>
              <a:rPr lang="zh-CN" altLang="en-US" sz="3000">
                <a:latin typeface="微软雅黑" charset="-122"/>
                <a:ea typeface="微软雅黑" charset="-122"/>
              </a:rPr>
              <a:t>（</a:t>
            </a:r>
            <a:r>
              <a:rPr lang="en-US" altLang="zh-CN" sz="3000">
                <a:latin typeface="微软雅黑" charset="-122"/>
                <a:ea typeface="微软雅黑" charset="-122"/>
              </a:rPr>
              <a:t>3</a:t>
            </a:r>
            <a:r>
              <a:rPr lang="zh-CN" altLang="en-US" sz="3000">
                <a:latin typeface="微软雅黑" charset="-122"/>
                <a:ea typeface="微软雅黑" charset="-122"/>
              </a:rPr>
              <a:t>）电路的总电阻？</a:t>
            </a:r>
          </a:p>
        </p:txBody>
      </p:sp>
      <p:pic>
        <p:nvPicPr>
          <p:cNvPr id="80900" name="图片 1073742850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013" y="3044825"/>
            <a:ext cx="3517900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1" name="New picture" hidden="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4300" y="11163300"/>
            <a:ext cx="381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76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40"/>
          <p:cNvSpPr>
            <a:spLocks noChangeArrowheads="1"/>
          </p:cNvSpPr>
          <p:nvPr/>
        </p:nvSpPr>
        <p:spPr bwMode="auto">
          <a:xfrm>
            <a:off x="244475" y="1163638"/>
            <a:ext cx="760730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3600" b="1">
                <a:solidFill>
                  <a:srgbClr val="CC00CC"/>
                </a:solidFill>
                <a:latin typeface="Calibri" charset="0"/>
                <a:sym typeface="宋体" charset="-122"/>
              </a:rPr>
              <a:t>【知识回顾】</a:t>
            </a:r>
          </a:p>
          <a:p>
            <a:pPr eaLnBrk="0" hangingPunct="0"/>
            <a:r>
              <a:rPr lang="zh-CN" altLang="en-US" sz="3200" b="1">
                <a:latin typeface="Calibri" charset="0"/>
                <a:sym typeface="宋体" charset="-122"/>
              </a:rPr>
              <a:t>  影响电路中</a:t>
            </a:r>
            <a:r>
              <a:rPr lang="zh-CN" altLang="en-US" sz="3200" b="1">
                <a:latin typeface="宋体" charset="-122"/>
              </a:rPr>
              <a:t>电流大小的因素有哪些？</a:t>
            </a:r>
          </a:p>
        </p:txBody>
      </p:sp>
      <p:grpSp>
        <p:nvGrpSpPr>
          <p:cNvPr id="63491" name="组合 1"/>
          <p:cNvGrpSpPr>
            <a:grpSpLocks/>
          </p:cNvGrpSpPr>
          <p:nvPr/>
        </p:nvGrpSpPr>
        <p:grpSpPr bwMode="auto">
          <a:xfrm>
            <a:off x="409575" y="2406650"/>
            <a:ext cx="4471988" cy="1320800"/>
            <a:chOff x="4000" y="4676"/>
            <a:chExt cx="7042" cy="2080"/>
          </a:xfrm>
        </p:grpSpPr>
        <p:sp>
          <p:nvSpPr>
            <p:cNvPr id="13315" name="Text Box 40"/>
            <p:cNvSpPr/>
            <p:nvPr/>
          </p:nvSpPr>
          <p:spPr>
            <a:xfrm>
              <a:off x="4000" y="4676"/>
              <a:ext cx="6957" cy="101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600" b="1">
                  <a:solidFill>
                    <a:srgbClr val="FF0000"/>
                  </a:solidFill>
                  <a:latin typeface="Calibri" charset="0"/>
                  <a:sym typeface="宋体" charset="-122"/>
                </a:rPr>
                <a:t>①</a:t>
              </a:r>
              <a:r>
                <a:rPr lang="zh-CN" altLang="en-US" sz="3600" b="1">
                  <a:latin typeface="Calibri" charset="0"/>
                  <a:sym typeface="宋体" charset="-122"/>
                </a:rPr>
                <a:t>电路两端的</a:t>
              </a:r>
              <a:r>
                <a:rPr lang="zh-CN" altLang="en-US" sz="3600" b="1">
                  <a:solidFill>
                    <a:srgbClr val="FF0000"/>
                  </a:solidFill>
                  <a:latin typeface="Calibri" charset="0"/>
                  <a:sym typeface="宋体" charset="-122"/>
                </a:rPr>
                <a:t>电压</a:t>
              </a:r>
            </a:p>
          </p:txBody>
        </p:sp>
        <p:sp>
          <p:nvSpPr>
            <p:cNvPr id="13316" name="Text Box 40"/>
            <p:cNvSpPr/>
            <p:nvPr/>
          </p:nvSpPr>
          <p:spPr>
            <a:xfrm>
              <a:off x="4000" y="5741"/>
              <a:ext cx="7042" cy="101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600" b="1">
                  <a:solidFill>
                    <a:srgbClr val="FF0000"/>
                  </a:solidFill>
                  <a:latin typeface="Calibri" charset="0"/>
                  <a:sym typeface="宋体" charset="-122"/>
                </a:rPr>
                <a:t>②</a:t>
              </a:r>
              <a:r>
                <a:rPr lang="zh-CN" altLang="en-US" sz="3600" b="1">
                  <a:latin typeface="Calibri" charset="0"/>
                  <a:sym typeface="宋体" charset="-122"/>
                </a:rPr>
                <a:t>电路中的</a:t>
              </a:r>
              <a:r>
                <a:rPr lang="zh-CN" altLang="en-US" sz="3600" b="1">
                  <a:solidFill>
                    <a:srgbClr val="FF0000"/>
                  </a:solidFill>
                  <a:latin typeface="Calibri" charset="0"/>
                  <a:sym typeface="宋体" charset="-122"/>
                </a:rPr>
                <a:t>电阻</a:t>
              </a:r>
            </a:p>
          </p:txBody>
        </p:sp>
      </p:grpSp>
      <p:sp>
        <p:nvSpPr>
          <p:cNvPr id="13317" name="Rectangle 2"/>
          <p:cNvSpPr/>
          <p:nvPr/>
        </p:nvSpPr>
        <p:spPr>
          <a:xfrm>
            <a:off x="244475" y="4454525"/>
            <a:ext cx="7418388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CC00CC"/>
                </a:solidFill>
                <a:latin typeface="宋体" charset="-122"/>
              </a:rPr>
              <a:t>【想一想】</a:t>
            </a:r>
            <a:r>
              <a:rPr lang="zh-CN" altLang="en-US" sz="3600" b="1">
                <a:solidFill>
                  <a:srgbClr val="FF0000"/>
                </a:solidFill>
                <a:latin typeface="宋体" charset="-122"/>
              </a:rPr>
              <a:t>电流</a:t>
            </a:r>
            <a:r>
              <a:rPr lang="zh-CN" altLang="en-US" sz="3600" b="1">
                <a:latin typeface="宋体" charset="-122"/>
              </a:rPr>
              <a:t>与</a:t>
            </a:r>
            <a:r>
              <a:rPr lang="zh-CN" altLang="en-US" sz="3600" b="1" u="sng">
                <a:latin typeface="宋体" charset="-122"/>
              </a:rPr>
              <a:t>电压</a:t>
            </a:r>
            <a:r>
              <a:rPr lang="zh-CN" altLang="en-US" sz="3600" b="1">
                <a:latin typeface="宋体" charset="-122"/>
              </a:rPr>
              <a:t>、</a:t>
            </a:r>
            <a:r>
              <a:rPr lang="zh-CN" altLang="en-US" sz="3600" b="1" u="sng">
                <a:latin typeface="宋体" charset="-122"/>
              </a:rPr>
              <a:t>电阻</a:t>
            </a:r>
            <a:r>
              <a:rPr lang="zh-CN" altLang="en-US" sz="3600" b="1">
                <a:latin typeface="宋体" charset="-122"/>
              </a:rPr>
              <a:t>之间究竟有什么关系呢？</a:t>
            </a:r>
          </a:p>
        </p:txBody>
      </p:sp>
    </p:spTree>
    <p:extLst>
      <p:ext uri="{BB962C8B-B14F-4D97-AF65-F5344CB8AC3E}">
        <p14:creationId xmlns:p14="http://schemas.microsoft.com/office/powerpoint/2010/main" val="187252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86233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【一、探究电流与电压、电阻的关系】</a:t>
            </a:r>
          </a:p>
        </p:txBody>
      </p:sp>
      <p:sp>
        <p:nvSpPr>
          <p:cNvPr id="64515" name="标题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92100" y="1281113"/>
            <a:ext cx="2921000" cy="709612"/>
          </a:xfrm>
        </p:spPr>
        <p:txBody>
          <a:bodyPr anchor="b"/>
          <a:lstStyle/>
          <a:p>
            <a:pPr algn="l"/>
            <a:r>
              <a:rPr lang="en-US" altLang="zh-CN" sz="3600" b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3600" b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电路设计：</a:t>
            </a:r>
            <a:endParaRPr lang="zh-CN" altLang="en-US" sz="2800" b="1" smtClean="0">
              <a:solidFill>
                <a:srgbClr val="FF0000"/>
              </a:solidFill>
              <a:latin typeface="宋体" charset="-122"/>
              <a:ea typeface="宋体" charset="-122"/>
            </a:endParaRPr>
          </a:p>
        </p:txBody>
      </p:sp>
      <p:pic>
        <p:nvPicPr>
          <p:cNvPr id="64516" name="图片 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4787900"/>
            <a:ext cx="185102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Text Box 4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2700" y="2486025"/>
            <a:ext cx="62547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800">
                <a:latin typeface="Calibri" charset="0"/>
                <a:sym typeface="宋体" charset="-122"/>
              </a:rPr>
              <a:t>第一步：使导体中有电流通过</a:t>
            </a:r>
          </a:p>
        </p:txBody>
      </p:sp>
      <p:sp>
        <p:nvSpPr>
          <p:cNvPr id="64518" name="Text Box 4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700" y="3168650"/>
            <a:ext cx="82486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800">
                <a:latin typeface="Calibri" charset="0"/>
                <a:sym typeface="宋体" charset="-122"/>
              </a:rPr>
              <a:t>第二步：要测出</a:t>
            </a:r>
            <a:r>
              <a:rPr lang="zh-CN" altLang="en-US" sz="2800">
                <a:solidFill>
                  <a:srgbClr val="FF0000"/>
                </a:solidFill>
                <a:latin typeface="Calibri" charset="0"/>
                <a:sym typeface="宋体" charset="-122"/>
              </a:rPr>
              <a:t>通过</a:t>
            </a:r>
            <a:r>
              <a:rPr lang="en-US" altLang="zh-CN" sz="2800">
                <a:solidFill>
                  <a:srgbClr val="FF0000"/>
                </a:solidFill>
                <a:latin typeface="Calibri" charset="0"/>
                <a:sym typeface="宋体" charset="-122"/>
              </a:rPr>
              <a:t>R</a:t>
            </a:r>
            <a:r>
              <a:rPr lang="zh-CN" altLang="en-US" sz="2800">
                <a:solidFill>
                  <a:srgbClr val="FF0000"/>
                </a:solidFill>
                <a:latin typeface="Calibri" charset="0"/>
                <a:sym typeface="宋体" charset="-122"/>
              </a:rPr>
              <a:t>的电流</a:t>
            </a:r>
            <a:r>
              <a:rPr lang="zh-CN" altLang="en-US" sz="2800">
                <a:latin typeface="Calibri" charset="0"/>
                <a:sym typeface="宋体" charset="-122"/>
              </a:rPr>
              <a:t>，以及</a:t>
            </a:r>
            <a:r>
              <a:rPr lang="en-US" altLang="zh-CN" sz="2800">
                <a:solidFill>
                  <a:srgbClr val="FF0000"/>
                </a:solidFill>
                <a:latin typeface="Calibri" charset="0"/>
                <a:sym typeface="宋体" charset="-122"/>
              </a:rPr>
              <a:t>R</a:t>
            </a:r>
            <a:r>
              <a:rPr lang="zh-CN" altLang="en-US" sz="2800">
                <a:solidFill>
                  <a:srgbClr val="FF0000"/>
                </a:solidFill>
                <a:latin typeface="Calibri" charset="0"/>
                <a:sym typeface="宋体" charset="-122"/>
              </a:rPr>
              <a:t>两端的电压</a:t>
            </a:r>
          </a:p>
        </p:txBody>
      </p:sp>
      <p:sp>
        <p:nvSpPr>
          <p:cNvPr id="64519" name="Text Box 4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2700" y="3846513"/>
            <a:ext cx="8940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800">
                <a:latin typeface="Calibri" charset="0"/>
                <a:sym typeface="宋体" charset="-122"/>
              </a:rPr>
              <a:t>第三步：使通过</a:t>
            </a:r>
            <a:r>
              <a:rPr lang="en-US" altLang="zh-CN" sz="2800">
                <a:latin typeface="Calibri" charset="0"/>
                <a:sym typeface="宋体" charset="-122"/>
              </a:rPr>
              <a:t>R</a:t>
            </a:r>
            <a:r>
              <a:rPr lang="zh-CN" altLang="en-US" sz="2800">
                <a:latin typeface="Calibri" charset="0"/>
                <a:sym typeface="宋体" charset="-122"/>
              </a:rPr>
              <a:t>的电流发生改变</a:t>
            </a:r>
          </a:p>
        </p:txBody>
      </p:sp>
      <p:grpSp>
        <p:nvGrpSpPr>
          <p:cNvPr id="64520" name="组合 12"/>
          <p:cNvGrpSpPr>
            <a:grpSpLocks/>
          </p:cNvGrpSpPr>
          <p:nvPr/>
        </p:nvGrpSpPr>
        <p:grpSpPr bwMode="auto">
          <a:xfrm>
            <a:off x="2671763" y="4787900"/>
            <a:ext cx="2828925" cy="1771650"/>
            <a:chOff x="4208" y="7541"/>
            <a:chExt cx="4455" cy="2788"/>
          </a:xfrm>
        </p:grpSpPr>
        <p:pic>
          <p:nvPicPr>
            <p:cNvPr id="64521" name="图片 1"/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6" t="1588" r="1135" b="1573"/>
            <a:stretch>
              <a:fillRect/>
            </a:stretch>
          </p:blipFill>
          <p:spPr bwMode="auto">
            <a:xfrm>
              <a:off x="5457" y="7541"/>
              <a:ext cx="320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522" name="右箭头 1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208" y="8496"/>
              <a:ext cx="1021" cy="34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4523" name="组合 13"/>
          <p:cNvGrpSpPr>
            <a:grpSpLocks/>
          </p:cNvGrpSpPr>
          <p:nvPr/>
        </p:nvGrpSpPr>
        <p:grpSpPr bwMode="auto">
          <a:xfrm>
            <a:off x="5840413" y="4787900"/>
            <a:ext cx="2846387" cy="1768475"/>
            <a:chOff x="9197" y="7541"/>
            <a:chExt cx="4483" cy="2784"/>
          </a:xfrm>
        </p:grpSpPr>
        <p:grpSp>
          <p:nvGrpSpPr>
            <p:cNvPr id="64524" name="组合 5"/>
            <p:cNvGrpSpPr>
              <a:grpSpLocks/>
            </p:cNvGrpSpPr>
            <p:nvPr/>
          </p:nvGrpSpPr>
          <p:grpSpPr bwMode="auto">
            <a:xfrm>
              <a:off x="10444" y="7541"/>
              <a:ext cx="3235" cy="2784"/>
              <a:chOff x="7579" y="5151"/>
              <a:chExt cx="6001" cy="4946"/>
            </a:xfrm>
          </p:grpSpPr>
          <p:pic>
            <p:nvPicPr>
              <p:cNvPr id="64525" name="图片 1"/>
              <p:cNvPicPr>
                <a:picLocks noChangeAspect="1" noChangeArrowheads="1"/>
              </p:cNvPicPr>
              <p:nvPr>
                <p:custDataLst>
                  <p:tags r:id="rId8"/>
                </p:custDataLst>
              </p:nvPr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79" y="5151"/>
                <a:ext cx="6001" cy="4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526" name="标题 1"/>
              <p:cNvSpPr>
                <a:spLocks noGrp="1"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9293" y="6642"/>
                <a:ext cx="2572" cy="6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b"/>
              <a:lstStyle/>
              <a:p>
                <a:r>
                  <a:rPr lang="en-US" altLang="zh-CN" sz="1200" b="1">
                    <a:solidFill>
                      <a:srgbClr val="FF0000"/>
                    </a:solidFill>
                    <a:latin typeface="宋体" charset="-122"/>
                  </a:rPr>
                  <a:t>(</a:t>
                </a:r>
                <a:r>
                  <a:rPr lang="zh-CN" altLang="en-US" sz="1200" b="1">
                    <a:solidFill>
                      <a:srgbClr val="FF0000"/>
                    </a:solidFill>
                    <a:latin typeface="宋体" charset="-122"/>
                  </a:rPr>
                  <a:t>串联电路</a:t>
                </a:r>
                <a:r>
                  <a:rPr lang="en-US" altLang="zh-CN" sz="1200" b="1">
                    <a:solidFill>
                      <a:srgbClr val="FF0000"/>
                    </a:solidFill>
                    <a:latin typeface="宋体" charset="-122"/>
                  </a:rPr>
                  <a:t>)</a:t>
                </a:r>
              </a:p>
            </p:txBody>
          </p:sp>
        </p:grpSp>
        <p:sp>
          <p:nvSpPr>
            <p:cNvPr id="64527" name="右箭头 11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9197" y="8496"/>
              <a:ext cx="1021" cy="34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282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9"/>
          <p:cNvSpPr txBox="1"/>
          <p:nvPr>
            <p:custDataLst>
              <p:tags r:id="rId1"/>
            </p:custDataLst>
          </p:nvPr>
        </p:nvSpPr>
        <p:spPr>
          <a:xfrm>
            <a:off x="0" y="942975"/>
            <a:ext cx="8728075" cy="355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600">
                <a:latin typeface="方正粗黑宋简体" charset="-122"/>
                <a:ea typeface="方正粗黑宋简体" charset="-122"/>
              </a:rPr>
              <a:t>【小知识】</a:t>
            </a:r>
            <a:r>
              <a:rPr lang="zh-CN" altLang="en-US" sz="2800">
                <a:solidFill>
                  <a:srgbClr val="FF0000"/>
                </a:solidFill>
                <a:latin typeface="方正粗黑宋简体" charset="-122"/>
                <a:ea typeface="方正粗黑宋简体" charset="-122"/>
              </a:rPr>
              <a:t>滑动变阻器</a:t>
            </a:r>
            <a:r>
              <a:rPr lang="zh-CN" altLang="en-US" sz="2800">
                <a:latin typeface="方正粗黑宋简体" charset="-122"/>
                <a:ea typeface="方正粗黑宋简体" charset="-122"/>
              </a:rPr>
              <a:t>在串联电路中的作用</a:t>
            </a:r>
            <a:endParaRPr lang="zh-CN" altLang="en-US" sz="2400">
              <a:solidFill>
                <a:srgbClr val="FF0000"/>
              </a:solidFill>
              <a:latin typeface="Calibri" charset="0"/>
              <a:ea typeface="方正粗黑宋简体" charset="-122"/>
              <a:sym typeface="宋体" charset="-122"/>
            </a:endParaRPr>
          </a:p>
          <a:p>
            <a:pPr>
              <a:lnSpc>
                <a:spcPts val="3375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① 前面学过</a:t>
            </a:r>
            <a:r>
              <a:rPr lang="zh-CN" altLang="en-US" sz="2400" b="1">
                <a:latin typeface="宋体" charset="-122"/>
                <a:sym typeface="宋体" charset="-122"/>
              </a:rPr>
              <a:t>，</a:t>
            </a:r>
            <a:r>
              <a:rPr lang="zh-CN" altLang="en-US" sz="2400">
                <a:latin typeface="宋体" charset="-122"/>
                <a:sym typeface="宋体" charset="-122"/>
              </a:rPr>
              <a:t>串联电路中，各用电器两端的电压之和等于电源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宋体" charset="-122"/>
                <a:sym typeface="宋体" charset="-122"/>
              </a:rPr>
              <a:t>   电压；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如下图</a:t>
            </a:r>
            <a:r>
              <a:rPr lang="zh-CN" altLang="en-US" sz="2400" b="1">
                <a:latin typeface="宋体" charset="-122"/>
                <a:sym typeface="宋体" charset="-122"/>
              </a:rPr>
              <a:t>，</a:t>
            </a:r>
            <a:r>
              <a:rPr lang="zh-CN" altLang="en-US" sz="2400">
                <a:latin typeface="宋体" charset="-122"/>
                <a:sym typeface="宋体" charset="-122"/>
              </a:rPr>
              <a:t>电阻</a:t>
            </a:r>
            <a:r>
              <a:rPr lang="en-US" altLang="zh-CN" sz="2400">
                <a:latin typeface="宋体" charset="-122"/>
                <a:sym typeface="宋体" charset="-122"/>
              </a:rPr>
              <a:t>R</a:t>
            </a:r>
            <a:r>
              <a:rPr lang="zh-CN" altLang="en-US" sz="2400">
                <a:latin typeface="宋体" charset="-122"/>
                <a:sym typeface="宋体" charset="-122"/>
              </a:rPr>
              <a:t>两端的电压分别为：</a:t>
            </a:r>
            <a:r>
              <a:rPr lang="en-US" altLang="zh-CN" sz="2400">
                <a:latin typeface="宋体" charset="-122"/>
                <a:sym typeface="宋体" charset="-122"/>
              </a:rPr>
              <a:t>U</a:t>
            </a:r>
            <a:r>
              <a:rPr lang="en-US" altLang="zh-CN" sz="2400" baseline="-25000">
                <a:latin typeface="宋体" charset="-122"/>
                <a:sym typeface="宋体" charset="-122"/>
              </a:rPr>
              <a:t>1</a:t>
            </a:r>
            <a:r>
              <a:rPr lang="en-US" altLang="zh-CN" sz="2400">
                <a:latin typeface="宋体" charset="-122"/>
                <a:sym typeface="宋体" charset="-122"/>
              </a:rPr>
              <a:t>=6V</a:t>
            </a:r>
            <a:r>
              <a:rPr lang="zh-CN" altLang="en-US" sz="2400">
                <a:latin typeface="宋体" charset="-122"/>
                <a:sym typeface="宋体" charset="-122"/>
              </a:rPr>
              <a:t>；</a:t>
            </a:r>
            <a:r>
              <a:rPr lang="en-US" altLang="zh-CN" sz="2400">
                <a:latin typeface="宋体" charset="-122"/>
                <a:sym typeface="宋体" charset="-122"/>
              </a:rPr>
              <a:t>U</a:t>
            </a:r>
            <a:r>
              <a:rPr lang="en-US" altLang="zh-CN" sz="2400" baseline="-25000">
                <a:latin typeface="宋体" charset="-122"/>
                <a:sym typeface="宋体" charset="-122"/>
              </a:rPr>
              <a:t>2</a:t>
            </a:r>
            <a:r>
              <a:rPr lang="en-US" altLang="zh-CN" sz="2400">
                <a:latin typeface="宋体" charset="-122"/>
                <a:sym typeface="宋体" charset="-122"/>
              </a:rPr>
              <a:t>=3V</a:t>
            </a:r>
            <a:r>
              <a:rPr lang="zh-CN" altLang="en-US" sz="2400">
                <a:latin typeface="宋体" charset="-122"/>
                <a:sym typeface="宋体" charset="-122"/>
              </a:rPr>
              <a:t>； 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宋体" charset="-122"/>
                <a:sym typeface="宋体" charset="-122"/>
              </a:rPr>
              <a:t>   </a:t>
            </a:r>
            <a:r>
              <a:rPr lang="en-US" altLang="zh-CN" sz="2400">
                <a:latin typeface="宋体" charset="-122"/>
                <a:sym typeface="宋体" charset="-122"/>
              </a:rPr>
              <a:t>U</a:t>
            </a:r>
            <a:r>
              <a:rPr lang="en-US" altLang="zh-CN" sz="2400" baseline="-25000">
                <a:latin typeface="宋体" charset="-122"/>
                <a:sym typeface="宋体" charset="-122"/>
              </a:rPr>
              <a:t>3</a:t>
            </a:r>
            <a:r>
              <a:rPr lang="en-US" altLang="zh-CN" sz="2400">
                <a:latin typeface="宋体" charset="-122"/>
                <a:sym typeface="宋体" charset="-122"/>
              </a:rPr>
              <a:t>=2V</a:t>
            </a:r>
            <a:r>
              <a:rPr lang="zh-CN" altLang="en-US" sz="2400">
                <a:latin typeface="宋体" charset="-122"/>
                <a:sym typeface="宋体" charset="-122"/>
              </a:rPr>
              <a:t>；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可知：</a:t>
            </a:r>
            <a:r>
              <a:rPr lang="zh-CN" altLang="en-US" sz="2400">
                <a:latin typeface="宋体" charset="-122"/>
                <a:sym typeface="宋体" charset="-122"/>
              </a:rPr>
              <a:t>随着红线框里的电阻变大，分到电阻</a:t>
            </a:r>
            <a:r>
              <a:rPr lang="en-US" altLang="zh-CN" sz="2400">
                <a:latin typeface="宋体" charset="-122"/>
                <a:sym typeface="宋体" charset="-122"/>
              </a:rPr>
              <a:t>R</a:t>
            </a:r>
            <a:r>
              <a:rPr lang="zh-CN" altLang="en-US" sz="2400">
                <a:latin typeface="宋体" charset="-122"/>
                <a:sym typeface="宋体" charset="-122"/>
              </a:rPr>
              <a:t>两端的  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宋体" charset="-122"/>
                <a:sym typeface="宋体" charset="-122"/>
              </a:rPr>
              <a:t>   电压变小；（</a:t>
            </a:r>
            <a:r>
              <a:rPr lang="zh-CN" altLang="en-US" sz="2400" b="1">
                <a:latin typeface="宋体" charset="-122"/>
                <a:sym typeface="宋体" charset="-122"/>
              </a:rPr>
              <a:t>电阻越大分到的电压就越大！</a:t>
            </a:r>
            <a:r>
              <a:rPr lang="zh-CN" altLang="en-US" sz="2400">
                <a:latin typeface="宋体" charset="-122"/>
                <a:sym typeface="宋体" charset="-122"/>
              </a:rPr>
              <a:t>）</a:t>
            </a:r>
          </a:p>
          <a:p>
            <a:pPr>
              <a:lnSpc>
                <a:spcPts val="3375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② 如右图，</a:t>
            </a:r>
            <a:r>
              <a:rPr lang="zh-CN" altLang="en-US" sz="2400">
                <a:latin typeface="宋体" charset="-122"/>
                <a:sym typeface="宋体" charset="-122"/>
              </a:rPr>
              <a:t>把红线框里的电阻等效替换成滑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宋体" charset="-122"/>
                <a:sym typeface="宋体" charset="-122"/>
              </a:rPr>
              <a:t>   动变阻器，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可知：调节滑动变阻器的滑片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P</a:t>
            </a:r>
          </a:p>
          <a:p>
            <a:pPr>
              <a:lnSpc>
                <a:spcPts val="3375"/>
              </a:lnSpc>
            </a:pP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   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的位置，可以改变电阻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R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两端的电压。</a:t>
            </a:r>
          </a:p>
        </p:txBody>
      </p:sp>
      <p:grpSp>
        <p:nvGrpSpPr>
          <p:cNvPr id="65539" name="组合 2"/>
          <p:cNvGrpSpPr>
            <a:grpSpLocks/>
          </p:cNvGrpSpPr>
          <p:nvPr/>
        </p:nvGrpSpPr>
        <p:grpSpPr bwMode="auto">
          <a:xfrm>
            <a:off x="584200" y="5081588"/>
            <a:ext cx="7753350" cy="1616075"/>
            <a:chOff x="921" y="5131"/>
            <a:chExt cx="12210" cy="2732"/>
          </a:xfrm>
        </p:grpSpPr>
        <p:grpSp>
          <p:nvGrpSpPr>
            <p:cNvPr id="65540" name="组合 1"/>
            <p:cNvGrpSpPr>
              <a:grpSpLocks/>
            </p:cNvGrpSpPr>
            <p:nvPr/>
          </p:nvGrpSpPr>
          <p:grpSpPr bwMode="auto">
            <a:xfrm>
              <a:off x="921" y="5131"/>
              <a:ext cx="12210" cy="2733"/>
              <a:chOff x="936" y="4240"/>
              <a:chExt cx="12210" cy="2733"/>
            </a:xfrm>
          </p:grpSpPr>
          <p:pic>
            <p:nvPicPr>
              <p:cNvPr id="65541" name="图片 8"/>
              <p:cNvPicPr>
                <a:picLocks noChangeAspect="1" noChangeArrowheads="1"/>
              </p:cNvPicPr>
              <p:nvPr>
                <p:custDataLst>
                  <p:tags r:id="rId6"/>
                </p:custDataLst>
              </p:nvPr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3495" r="70580"/>
              <a:stretch>
                <a:fillRect/>
              </a:stretch>
            </p:blipFill>
            <p:spPr bwMode="auto">
              <a:xfrm>
                <a:off x="935" y="4242"/>
                <a:ext cx="3762" cy="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42" name="图片 10"/>
              <p:cNvPicPr>
                <a:picLocks noChangeAspect="1" noChangeArrowheads="1"/>
              </p:cNvPicPr>
              <p:nvPr>
                <p:custDataLst>
                  <p:tags r:id="rId7"/>
                </p:custDataLst>
              </p:nvPr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087" t="22241" r="821"/>
              <a:stretch>
                <a:fillRect/>
              </a:stretch>
            </p:blipFill>
            <p:spPr bwMode="auto">
              <a:xfrm>
                <a:off x="9486" y="4240"/>
                <a:ext cx="3660" cy="2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5543" name="组合 17"/>
              <p:cNvGrpSpPr>
                <a:grpSpLocks/>
              </p:cNvGrpSpPr>
              <p:nvPr/>
            </p:nvGrpSpPr>
            <p:grpSpPr bwMode="auto">
              <a:xfrm>
                <a:off x="5239" y="4243"/>
                <a:ext cx="3725" cy="2730"/>
                <a:chOff x="5173" y="4239"/>
                <a:chExt cx="3724" cy="2732"/>
              </a:xfrm>
            </p:grpSpPr>
            <p:pic>
              <p:nvPicPr>
                <p:cNvPr id="65544" name="图片 9"/>
                <p:cNvPicPr>
                  <a:picLocks noChangeAspect="1" noChangeArrowheads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4885" t="22716" r="35753"/>
                <a:stretch>
                  <a:fillRect/>
                </a:stretch>
              </p:blipFill>
              <p:spPr bwMode="auto">
                <a:xfrm>
                  <a:off x="5173" y="4239"/>
                  <a:ext cx="3724" cy="27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5545" name="流程图: 可选过程 15"/>
                <p:cNvSpPr>
                  <a:spLocks noChangeArrowheads="1"/>
                </p:cNvSpPr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6853" y="5598"/>
                  <a:ext cx="1760" cy="989"/>
                </a:xfrm>
                <a:prstGeom prst="flowChartAlternateProcess">
                  <a:avLst/>
                </a:prstGeom>
                <a:noFill/>
                <a:ln w="12700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  <p:sp>
          <p:nvSpPr>
            <p:cNvPr id="65546" name="流程图: 可选过程 1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1070" y="6489"/>
              <a:ext cx="1760" cy="990"/>
            </a:xfrm>
            <a:prstGeom prst="flowChartAlternateProcess">
              <a:avLst/>
            </a:prstGeom>
            <a:noFill/>
            <a:ln w="12700" algn="ctr">
              <a:solidFill>
                <a:srgbClr val="FF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5547" name="流程图: 可选过程 1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636" y="6491"/>
              <a:ext cx="1760" cy="990"/>
            </a:xfrm>
            <a:prstGeom prst="flowChartAlternateProcess">
              <a:avLst/>
            </a:prstGeom>
            <a:noFill/>
            <a:ln w="12700" algn="ctr">
              <a:solidFill>
                <a:srgbClr val="FF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5548" name="组合 5"/>
          <p:cNvGrpSpPr>
            <a:grpSpLocks/>
          </p:cNvGrpSpPr>
          <p:nvPr/>
        </p:nvGrpSpPr>
        <p:grpSpPr bwMode="auto">
          <a:xfrm>
            <a:off x="6461125" y="3011488"/>
            <a:ext cx="2365375" cy="1922462"/>
            <a:chOff x="9986" y="2241"/>
            <a:chExt cx="3724" cy="3028"/>
          </a:xfrm>
        </p:grpSpPr>
        <p:pic>
          <p:nvPicPr>
            <p:cNvPr id="65549" name="图片 1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6" y="2241"/>
              <a:ext cx="3725" cy="3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50" name="流程图: 可选过程 3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2350" y="3500"/>
              <a:ext cx="1274" cy="1061"/>
            </a:xfrm>
            <a:prstGeom prst="flowChartAlternateProcess">
              <a:avLst/>
            </a:prstGeom>
            <a:noFill/>
            <a:ln w="12700" algn="ctr">
              <a:solidFill>
                <a:srgbClr val="FF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583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771525" y="1631950"/>
            <a:ext cx="5260975" cy="19589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/>
          <a:lstStyle/>
          <a:p>
            <a:r>
              <a:rPr lang="zh-CN" altLang="en-US" sz="2400" b="1">
                <a:latin typeface="Calibri" charset="0"/>
              </a:rPr>
              <a:t>①</a:t>
            </a:r>
            <a:r>
              <a:rPr lang="zh-CN" altLang="en-US" sz="2400" b="1">
                <a:solidFill>
                  <a:srgbClr val="CC00CC"/>
                </a:solidFill>
                <a:latin typeface="宋体" charset="-122"/>
              </a:rPr>
              <a:t>电源、开关、导线</a:t>
            </a:r>
            <a:r>
              <a:rPr lang="zh-CN" altLang="en-US" sz="2400" b="1">
                <a:latin typeface="宋体" charset="-122"/>
              </a:rPr>
              <a:t/>
            </a:r>
            <a:br>
              <a:rPr lang="zh-CN" altLang="en-US" sz="2400" b="1">
                <a:latin typeface="宋体" charset="-122"/>
              </a:rPr>
            </a:br>
            <a:r>
              <a:rPr lang="zh-CN" altLang="en-US" sz="2400" b="1">
                <a:latin typeface="Calibri" charset="0"/>
                <a:sym typeface="宋体" charset="-122"/>
              </a:rPr>
              <a:t>②</a:t>
            </a:r>
            <a:r>
              <a:rPr lang="zh-CN" altLang="zh-CN" sz="2400" b="1">
                <a:solidFill>
                  <a:srgbClr val="CC00CC"/>
                </a:solidFill>
                <a:latin typeface="宋体" charset="-122"/>
              </a:rPr>
              <a:t>定值电阻（</a:t>
            </a:r>
            <a:r>
              <a:rPr lang="en-US" altLang="zh-CN" sz="2400" b="1">
                <a:solidFill>
                  <a:srgbClr val="FF0000"/>
                </a:solidFill>
                <a:latin typeface="Calibri" charset="0"/>
              </a:rPr>
              <a:t>5</a:t>
            </a:r>
            <a:r>
              <a:rPr lang="en-US" altLang="zh-CN" sz="2400" b="1">
                <a:solidFill>
                  <a:srgbClr val="FF0000"/>
                </a:solidFill>
                <a:latin typeface="Calibri" charset="0"/>
                <a:sym typeface="宋体" charset="-122"/>
              </a:rPr>
              <a:t>Ω</a:t>
            </a:r>
            <a:r>
              <a:rPr lang="zh-CN" altLang="en-US" sz="2400" b="1">
                <a:solidFill>
                  <a:srgbClr val="FF0000"/>
                </a:solidFill>
                <a:latin typeface="Calibri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Calibri" charset="0"/>
              </a:rPr>
              <a:t>10Ω</a:t>
            </a:r>
            <a:r>
              <a:rPr lang="zh-CN" altLang="en-US" sz="2400" b="1">
                <a:solidFill>
                  <a:srgbClr val="FF0000"/>
                </a:solidFill>
                <a:latin typeface="Calibri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Calibri" charset="0"/>
              </a:rPr>
              <a:t>15Ω</a:t>
            </a:r>
            <a:r>
              <a:rPr lang="zh-CN" altLang="zh-CN" sz="2400" b="1">
                <a:solidFill>
                  <a:srgbClr val="CC00CC"/>
                </a:solidFill>
                <a:latin typeface="宋体" charset="-122"/>
              </a:rPr>
              <a:t>）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/>
            </a:r>
            <a:br>
              <a:rPr lang="zh-CN" altLang="en-US" sz="2400" b="1">
                <a:solidFill>
                  <a:srgbClr val="FF0000"/>
                </a:solidFill>
                <a:latin typeface="宋体" charset="-122"/>
              </a:rPr>
            </a:br>
            <a:r>
              <a:rPr lang="zh-CN" altLang="en-US" sz="2400" b="1">
                <a:latin typeface="Calibri" charset="0"/>
                <a:sym typeface="宋体" charset="-122"/>
              </a:rPr>
              <a:t>③</a:t>
            </a:r>
            <a:r>
              <a:rPr lang="zh-CN" altLang="en-US" sz="2400" b="1">
                <a:solidFill>
                  <a:srgbClr val="CC00CC"/>
                </a:solidFill>
                <a:latin typeface="Calibri" charset="0"/>
                <a:sym typeface="宋体" charset="-122"/>
              </a:rPr>
              <a:t>电流表</a:t>
            </a:r>
            <a:r>
              <a:rPr lang="zh-CN" altLang="en-US" sz="2400" b="1">
                <a:latin typeface="Calibri" charset="0"/>
                <a:sym typeface="宋体" charset="-122"/>
              </a:rPr>
              <a:t>        </a:t>
            </a:r>
          </a:p>
          <a:p>
            <a:r>
              <a:rPr lang="zh-CN" altLang="en-US" sz="2400" b="1">
                <a:latin typeface="Calibri" charset="0"/>
                <a:sym typeface="宋体" charset="-122"/>
              </a:rPr>
              <a:t>④</a:t>
            </a:r>
            <a:r>
              <a:rPr lang="zh-CN" altLang="en-US" sz="2400" b="1">
                <a:solidFill>
                  <a:srgbClr val="CC00CC"/>
                </a:solidFill>
                <a:latin typeface="Calibri" charset="0"/>
                <a:sym typeface="宋体" charset="-122"/>
              </a:rPr>
              <a:t>电压表</a:t>
            </a:r>
          </a:p>
          <a:p>
            <a:r>
              <a:rPr lang="zh-CN" altLang="en-US" sz="2400" b="1">
                <a:latin typeface="Calibri" charset="0"/>
                <a:sym typeface="宋体" charset="-122"/>
              </a:rPr>
              <a:t>⑤</a:t>
            </a:r>
            <a:r>
              <a:rPr lang="zh-CN" altLang="en-US" sz="2400" b="1">
                <a:solidFill>
                  <a:srgbClr val="FF0000"/>
                </a:solidFill>
                <a:latin typeface="Calibri" charset="0"/>
                <a:sym typeface="宋体" charset="-122"/>
              </a:rPr>
              <a:t>滑动变阻器</a:t>
            </a:r>
            <a:r>
              <a:rPr lang="en-US" altLang="zh-CN" sz="2400" b="1">
                <a:solidFill>
                  <a:srgbClr val="FF0000"/>
                </a:solidFill>
                <a:latin typeface="Calibri" charset="0"/>
                <a:sym typeface="宋体" charset="-122"/>
              </a:rPr>
              <a:t>(20Ω  2A)</a:t>
            </a:r>
          </a:p>
        </p:txBody>
      </p:sp>
      <p:pic>
        <p:nvPicPr>
          <p:cNvPr id="66563" name="图片 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31950"/>
            <a:ext cx="2378075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标题 1"/>
          <p:cNvSpPr>
            <a:spLocks noGrp="1" noChangeArrowheads="1"/>
          </p:cNvSpPr>
          <p:nvPr>
            <p:custDataLst>
              <p:tags r:id="rId3"/>
            </p:custDataLst>
          </p:nvPr>
        </p:nvSpPr>
        <p:spPr bwMode="auto">
          <a:xfrm>
            <a:off x="292100" y="993775"/>
            <a:ext cx="5789613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实验器材与电路连接：</a:t>
            </a:r>
            <a:endParaRPr lang="zh-CN" altLang="en-US" sz="2800" b="1">
              <a:solidFill>
                <a:srgbClr val="FF0000"/>
              </a:solidFill>
              <a:latin typeface="宋体" charset="-122"/>
            </a:endParaRPr>
          </a:p>
        </p:txBody>
      </p:sp>
      <p:pic>
        <p:nvPicPr>
          <p:cNvPr id="66565" name="图片 5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>
            <a:lum bright="-24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4075113"/>
            <a:ext cx="3021013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文本框 11265"/>
          <p:cNvSpPr/>
          <p:nvPr>
            <p:custDataLst>
              <p:tags r:id="rId5"/>
            </p:custDataLst>
          </p:nvPr>
        </p:nvSpPr>
        <p:spPr>
          <a:xfrm>
            <a:off x="4252913" y="4183063"/>
            <a:ext cx="4441825" cy="22479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注意：</a:t>
            </a:r>
            <a:endParaRPr lang="zh-CN" altLang="en-US" sz="24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400" b="1">
                <a:latin typeface="宋体" charset="-122"/>
              </a:rPr>
              <a:t>1. </a:t>
            </a:r>
            <a:r>
              <a:rPr lang="zh-CN" altLang="en-US" sz="2400" b="1">
                <a:latin typeface="宋体" charset="-122"/>
              </a:rPr>
              <a:t>连接电路时，开关要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断开</a:t>
            </a:r>
            <a:r>
              <a:rPr lang="zh-CN" altLang="en-US" sz="24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400" b="1">
                <a:latin typeface="宋体" charset="-122"/>
              </a:rPr>
              <a:t>2. </a:t>
            </a:r>
            <a:r>
              <a:rPr lang="zh-CN" altLang="en-US" sz="2400" b="1">
                <a:latin typeface="宋体" charset="-122"/>
              </a:rPr>
              <a:t>闭合开关前，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滑片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</a:rPr>
              <a:t>P</a:t>
            </a:r>
            <a:r>
              <a:rPr lang="zh-CN" altLang="en-US" sz="2400" b="1">
                <a:latin typeface="宋体" charset="-122"/>
              </a:rPr>
              <a:t>要移到</a:t>
            </a:r>
          </a:p>
          <a:p>
            <a:pPr eaLnBrk="0" hangingPunct="0">
              <a:lnSpc>
                <a:spcPts val="3363"/>
              </a:lnSpc>
            </a:pPr>
            <a:r>
              <a:rPr lang="zh-CN" altLang="en-US" sz="2400" b="1">
                <a:latin typeface="宋体" charset="-122"/>
              </a:rPr>
              <a:t>   使滑动变阻器接入电路的</a:t>
            </a:r>
          </a:p>
          <a:p>
            <a:pPr eaLnBrk="0" hangingPunct="0">
              <a:lnSpc>
                <a:spcPts val="3363"/>
              </a:lnSpc>
            </a:pPr>
            <a:r>
              <a:rPr lang="zh-CN" altLang="en-US" sz="2400" b="1">
                <a:latin typeface="宋体" charset="-122"/>
              </a:rPr>
              <a:t>   阻值最大的位置。</a:t>
            </a:r>
          </a:p>
        </p:txBody>
      </p:sp>
    </p:spTree>
    <p:extLst>
      <p:ext uri="{BB962C8B-B14F-4D97-AF65-F5344CB8AC3E}">
        <p14:creationId xmlns:p14="http://schemas.microsoft.com/office/powerpoint/2010/main" val="31719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7475" y="1560513"/>
            <a:ext cx="8264525" cy="23256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>
              <a:lnSpc>
                <a:spcPts val="3650"/>
              </a:lnSpc>
            </a:pPr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400" b="1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）探究</a:t>
            </a:r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电流</a:t>
            </a:r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与电压的关系</a:t>
            </a:r>
          </a:p>
          <a:p>
            <a:pPr>
              <a:lnSpc>
                <a:spcPts val="3650"/>
              </a:lnSpc>
            </a:pPr>
            <a:r>
              <a:rPr lang="zh-CN" altLang="en-US" sz="2400">
                <a:latin typeface="Calibri" charset="0"/>
              </a:rPr>
              <a:t>           ①</a:t>
            </a:r>
            <a:r>
              <a:rPr lang="zh-CN" altLang="en-US" sz="2400">
                <a:latin typeface="宋体" charset="-122"/>
              </a:rPr>
              <a:t>保持电阻</a:t>
            </a:r>
            <a:r>
              <a:rPr lang="en-US" altLang="zh-CN" sz="2400">
                <a:latin typeface="宋体" charset="-122"/>
              </a:rPr>
              <a:t>R</a:t>
            </a:r>
            <a:r>
              <a:rPr lang="zh-CN" altLang="en-US" sz="2400">
                <a:latin typeface="宋体" charset="-122"/>
              </a:rPr>
              <a:t>不变；</a:t>
            </a:r>
          </a:p>
          <a:p>
            <a:pPr>
              <a:lnSpc>
                <a:spcPts val="3650"/>
              </a:lnSpc>
            </a:pPr>
            <a:r>
              <a:rPr lang="zh-CN" altLang="en-US" sz="2400">
                <a:latin typeface="宋体" charset="-122"/>
              </a:rPr>
              <a:t>     </a:t>
            </a:r>
            <a:r>
              <a:rPr lang="zh-CN" altLang="en-US" sz="2400">
                <a:latin typeface="Calibri" charset="0"/>
                <a:sym typeface="宋体" charset="-122"/>
              </a:rPr>
              <a:t>②</a:t>
            </a:r>
            <a:r>
              <a:rPr lang="zh-CN" altLang="zh-CN" sz="2400">
                <a:latin typeface="宋体" charset="-122"/>
              </a:rPr>
              <a:t>通过</a:t>
            </a:r>
            <a:r>
              <a:rPr lang="zh-CN" altLang="zh-CN" sz="2400">
                <a:solidFill>
                  <a:srgbClr val="FF0000"/>
                </a:solidFill>
                <a:latin typeface="宋体" charset="-122"/>
              </a:rPr>
              <a:t>调节滑动变阻器滑片</a:t>
            </a:r>
            <a:r>
              <a:rPr lang="en-US" altLang="zh-CN" sz="2400">
                <a:solidFill>
                  <a:srgbClr val="FF0000"/>
                </a:solidFill>
                <a:latin typeface="宋体" charset="-122"/>
              </a:rPr>
              <a:t>P</a:t>
            </a:r>
            <a:r>
              <a:rPr lang="zh-CN" altLang="en-US" sz="2400">
                <a:solidFill>
                  <a:srgbClr val="FF0000"/>
                </a:solidFill>
                <a:latin typeface="宋体" charset="-122"/>
              </a:rPr>
              <a:t>的位置，</a:t>
            </a:r>
          </a:p>
          <a:p>
            <a:pPr>
              <a:lnSpc>
                <a:spcPts val="3650"/>
              </a:lnSpc>
            </a:pPr>
            <a:r>
              <a:rPr lang="zh-CN" altLang="en-US" sz="2400">
                <a:latin typeface="宋体" charset="-122"/>
              </a:rPr>
              <a:t>       来</a:t>
            </a:r>
            <a:r>
              <a:rPr lang="zh-CN" altLang="en-US" sz="2400">
                <a:solidFill>
                  <a:srgbClr val="FF0000"/>
                </a:solidFill>
                <a:latin typeface="宋体" charset="-122"/>
              </a:rPr>
              <a:t>改变</a:t>
            </a:r>
            <a:r>
              <a:rPr lang="zh-CN" altLang="en-US" sz="2400">
                <a:solidFill>
                  <a:srgbClr val="FF0000"/>
                </a:solidFill>
                <a:latin typeface="宋体" charset="-122"/>
                <a:sym typeface="宋体" charset="-122"/>
              </a:rPr>
              <a:t>电阻</a:t>
            </a:r>
            <a:r>
              <a:rPr lang="en-US" altLang="zh-CN" sz="2400">
                <a:solidFill>
                  <a:srgbClr val="FF0000"/>
                </a:solidFill>
                <a:latin typeface="宋体" charset="-122"/>
                <a:sym typeface="宋体" charset="-122"/>
              </a:rPr>
              <a:t>R</a:t>
            </a:r>
            <a:r>
              <a:rPr lang="zh-CN" altLang="en-US" sz="2400">
                <a:solidFill>
                  <a:srgbClr val="FF0000"/>
                </a:solidFill>
                <a:latin typeface="宋体" charset="-122"/>
                <a:sym typeface="宋体" charset="-122"/>
              </a:rPr>
              <a:t>两端的电压</a:t>
            </a:r>
            <a:r>
              <a:rPr lang="zh-CN" altLang="en-US" sz="2400">
                <a:latin typeface="宋体" charset="-122"/>
                <a:sym typeface="宋体" charset="-122"/>
              </a:rPr>
              <a:t>；</a:t>
            </a:r>
            <a:r>
              <a:rPr lang="zh-CN" altLang="en-US" sz="2400">
                <a:latin typeface="宋体" charset="-122"/>
              </a:rPr>
              <a:t/>
            </a:r>
            <a:br>
              <a:rPr lang="zh-CN" altLang="en-US" sz="2400">
                <a:latin typeface="宋体" charset="-122"/>
              </a:rPr>
            </a:br>
            <a:r>
              <a:rPr lang="zh-CN" altLang="en-US" sz="2400">
                <a:latin typeface="宋体" charset="-122"/>
              </a:rPr>
              <a:t>     </a:t>
            </a:r>
            <a:r>
              <a:rPr lang="zh-CN" altLang="en-US" sz="2400">
                <a:latin typeface="Calibri" charset="0"/>
              </a:rPr>
              <a:t>③</a:t>
            </a:r>
            <a:r>
              <a:rPr lang="zh-CN" altLang="en-US" sz="2400">
                <a:latin typeface="Calibri" charset="0"/>
                <a:sym typeface="宋体" charset="-122"/>
              </a:rPr>
              <a:t>设计表格，收集数据，画出图像。</a:t>
            </a:r>
          </a:p>
        </p:txBody>
      </p:sp>
      <p:sp>
        <p:nvSpPr>
          <p:cNvPr id="67587" name="标题 1"/>
          <p:cNvSpPr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292100" y="850900"/>
            <a:ext cx="763905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实验步骤：（控制变量法）</a:t>
            </a:r>
            <a:endParaRPr lang="zh-CN" altLang="en-US" sz="2800" b="1">
              <a:solidFill>
                <a:srgbClr val="FF0000"/>
              </a:solidFill>
              <a:latin typeface="宋体" charset="-122"/>
            </a:endParaRPr>
          </a:p>
        </p:txBody>
      </p:sp>
      <p:graphicFrame>
        <p:nvGraphicFramePr>
          <p:cNvPr id="67588" name="表格 9218"/>
          <p:cNvGraphicFramePr>
            <a:graphicFrameLocks noGrp="1"/>
          </p:cNvGraphicFramePr>
          <p:nvPr/>
        </p:nvGraphicFramePr>
        <p:xfrm>
          <a:off x="395288" y="3886200"/>
          <a:ext cx="3840162" cy="2743200"/>
        </p:xfrm>
        <a:graphic>
          <a:graphicData uri="http://schemas.openxmlformats.org/drawingml/2006/table">
            <a:tbl>
              <a:tblPr/>
              <a:tblGrid>
                <a:gridCol w="1060450"/>
                <a:gridCol w="1374775"/>
                <a:gridCol w="1404937"/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次数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R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=</a:t>
                      </a:r>
                      <a:r>
                        <a:rPr kumimoji="0" lang="en-US" altLang="zh-CN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 10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Ω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U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/V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I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/A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微软雅黑" charset="-122"/>
                        </a:rPr>
                        <a:t>①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微软雅黑" charset="-122"/>
                          <a:sym typeface="宋体" charset="-122"/>
                        </a:rPr>
                        <a:t>②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2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0.20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微软雅黑" charset="-122"/>
                          <a:sym typeface="宋体" charset="-122"/>
                        </a:rPr>
                        <a:t>③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3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0.30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微软雅黑" charset="-122"/>
                          <a:sym typeface="宋体" charset="-122"/>
                        </a:rPr>
                        <a:t>④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4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0.40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7616" name="组合 8"/>
          <p:cNvGrpSpPr>
            <a:grpSpLocks/>
          </p:cNvGrpSpPr>
          <p:nvPr/>
        </p:nvGrpSpPr>
        <p:grpSpPr bwMode="auto">
          <a:xfrm>
            <a:off x="5068888" y="3957638"/>
            <a:ext cx="3768725" cy="2741612"/>
            <a:chOff x="7983" y="6233"/>
            <a:chExt cx="5934" cy="4318"/>
          </a:xfrm>
        </p:grpSpPr>
        <p:pic>
          <p:nvPicPr>
            <p:cNvPr id="67617" name="图片 5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7">
              <a:lum bright="-48000" contrast="7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57" t="5057" r="1799" b="2887"/>
            <a:stretch>
              <a:fillRect/>
            </a:stretch>
          </p:blipFill>
          <p:spPr bwMode="auto">
            <a:xfrm>
              <a:off x="7983" y="6309"/>
              <a:ext cx="5050" cy="4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618" name="文本框 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7983" y="6233"/>
              <a:ext cx="986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I</a:t>
              </a:r>
              <a:r>
                <a:rPr lang="en-US" altLang="zh-CN">
                  <a:latin typeface="宋体" charset="-122"/>
                </a:rPr>
                <a:t>/A</a:t>
              </a:r>
            </a:p>
          </p:txBody>
        </p:sp>
        <p:sp>
          <p:nvSpPr>
            <p:cNvPr id="67619" name="文本框 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2931" y="9860"/>
              <a:ext cx="986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U</a:t>
              </a:r>
              <a:r>
                <a:rPr lang="en-US" altLang="zh-CN">
                  <a:latin typeface="宋体" charset="-122"/>
                </a:rPr>
                <a:t>/V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82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7475" y="1560513"/>
            <a:ext cx="8393113" cy="2362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>
              <a:lnSpc>
                <a:spcPts val="3650"/>
              </a:lnSpc>
            </a:pPr>
            <a:endParaRPr lang="zh-CN" altLang="en-US" sz="2400">
              <a:latin typeface="Calibri" charset="0"/>
            </a:endParaRPr>
          </a:p>
          <a:p>
            <a:pPr>
              <a:lnSpc>
                <a:spcPts val="3650"/>
              </a:lnSpc>
            </a:pPr>
            <a:endParaRPr lang="zh-CN" altLang="en-US" sz="2400">
              <a:latin typeface="Calibri" charset="0"/>
            </a:endParaRPr>
          </a:p>
          <a:p>
            <a:pPr>
              <a:lnSpc>
                <a:spcPts val="3650"/>
              </a:lnSpc>
            </a:pPr>
            <a:r>
              <a:rPr lang="zh-CN" altLang="en-US" sz="2400">
                <a:latin typeface="宋体" charset="-122"/>
              </a:rPr>
              <a:t/>
            </a:r>
            <a:br>
              <a:rPr lang="zh-CN" altLang="en-US" sz="2400">
                <a:latin typeface="宋体" charset="-122"/>
              </a:rPr>
            </a:br>
            <a:r>
              <a:rPr lang="zh-CN" altLang="en-US" sz="2400" b="1">
                <a:latin typeface="黑体" pitchFamily="49" charset="-122"/>
                <a:ea typeface="黑体" pitchFamily="49" charset="-122"/>
                <a:sym typeface="宋体" charset="-122"/>
              </a:rPr>
              <a:t>（</a:t>
            </a:r>
            <a:r>
              <a:rPr lang="en-US" altLang="zh-CN" sz="2400" b="1">
                <a:latin typeface="黑体" pitchFamily="49" charset="-122"/>
                <a:ea typeface="黑体" pitchFamily="49" charset="-122"/>
                <a:sym typeface="宋体" charset="-122"/>
              </a:rPr>
              <a:t>2</a:t>
            </a:r>
            <a:r>
              <a:rPr lang="zh-CN" altLang="en-US" sz="2400" b="1">
                <a:latin typeface="黑体" pitchFamily="49" charset="-122"/>
                <a:ea typeface="黑体" pitchFamily="49" charset="-122"/>
                <a:sym typeface="宋体" charset="-122"/>
              </a:rPr>
              <a:t>）探究</a:t>
            </a:r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宋体" charset="-122"/>
              </a:rPr>
              <a:t>电流</a:t>
            </a:r>
            <a:r>
              <a:rPr lang="zh-CN" altLang="en-US" sz="2400" b="1">
                <a:latin typeface="黑体" pitchFamily="49" charset="-122"/>
                <a:ea typeface="黑体" pitchFamily="49" charset="-122"/>
                <a:sym typeface="宋体" charset="-122"/>
              </a:rPr>
              <a:t>与电阻的关系</a:t>
            </a:r>
            <a:endParaRPr lang="zh-CN" altLang="en-US" sz="2400">
              <a:latin typeface="Calibri" charset="0"/>
            </a:endParaRPr>
          </a:p>
          <a:p>
            <a:pPr>
              <a:lnSpc>
                <a:spcPts val="3650"/>
              </a:lnSpc>
            </a:pPr>
            <a:r>
              <a:rPr lang="zh-CN" altLang="en-US" sz="2400">
                <a:latin typeface="Calibri" charset="0"/>
                <a:sym typeface="宋体" charset="-122"/>
              </a:rPr>
              <a:t>           ①</a:t>
            </a:r>
            <a:r>
              <a:rPr lang="zh-CN" altLang="en-US" sz="2400">
                <a:latin typeface="宋体" charset="-122"/>
                <a:sym typeface="宋体" charset="-122"/>
              </a:rPr>
              <a:t>电路中依次接入阻值不同的定值电阻；</a:t>
            </a:r>
            <a:endParaRPr lang="zh-CN" altLang="en-US" sz="2400">
              <a:latin typeface="宋体" charset="-122"/>
            </a:endParaRPr>
          </a:p>
          <a:p>
            <a:pPr>
              <a:lnSpc>
                <a:spcPts val="3650"/>
              </a:lnSpc>
            </a:pPr>
            <a:r>
              <a:rPr lang="zh-CN" altLang="en-US" sz="2400">
                <a:latin typeface="宋体" charset="-122"/>
                <a:sym typeface="宋体" charset="-122"/>
              </a:rPr>
              <a:t>     </a:t>
            </a:r>
            <a:r>
              <a:rPr lang="zh-CN" altLang="en-US" sz="2400">
                <a:latin typeface="Calibri" charset="0"/>
                <a:sym typeface="宋体" charset="-122"/>
              </a:rPr>
              <a:t>②每次更换电阻后，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sym typeface="宋体" charset="-122"/>
              </a:rPr>
              <a:t>调节滑动变阻器的滑片</a:t>
            </a:r>
            <a:r>
              <a:rPr lang="en-US" altLang="zh-CN" sz="2400">
                <a:solidFill>
                  <a:srgbClr val="FF0000"/>
                </a:solidFill>
                <a:latin typeface="Calibri" charset="0"/>
                <a:sym typeface="宋体" charset="-122"/>
              </a:rPr>
              <a:t>P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sym typeface="宋体" charset="-122"/>
              </a:rPr>
              <a:t>的位置，</a:t>
            </a:r>
            <a:endParaRPr lang="zh-CN" altLang="en-US" sz="2400">
              <a:latin typeface="Calibri" charset="0"/>
              <a:sym typeface="宋体" charset="-122"/>
            </a:endParaRPr>
          </a:p>
          <a:p>
            <a:pPr>
              <a:lnSpc>
                <a:spcPts val="3650"/>
              </a:lnSpc>
            </a:pPr>
            <a:r>
              <a:rPr lang="zh-CN" altLang="en-US" sz="2400">
                <a:latin typeface="Calibri" charset="0"/>
                <a:sym typeface="宋体" charset="-122"/>
              </a:rPr>
              <a:t>               使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sym typeface="宋体" charset="-122"/>
              </a:rPr>
              <a:t>电阻两端的电压保持不变</a:t>
            </a:r>
            <a:r>
              <a:rPr lang="zh-CN" altLang="en-US" sz="2400">
                <a:latin typeface="Calibri" charset="0"/>
                <a:sym typeface="宋体" charset="-122"/>
              </a:rPr>
              <a:t>；</a:t>
            </a:r>
            <a:endParaRPr lang="zh-CN" altLang="en-US" sz="2400">
              <a:latin typeface="宋体" charset="-122"/>
              <a:sym typeface="宋体" charset="-122"/>
            </a:endParaRPr>
          </a:p>
          <a:p>
            <a:pPr>
              <a:lnSpc>
                <a:spcPts val="3650"/>
              </a:lnSpc>
            </a:pPr>
            <a:r>
              <a:rPr lang="zh-CN" altLang="en-US" sz="2400">
                <a:latin typeface="Calibri" charset="0"/>
                <a:sym typeface="宋体" charset="-122"/>
              </a:rPr>
              <a:t>           ③设计表格，收集数据，画出图像。</a:t>
            </a:r>
          </a:p>
        </p:txBody>
      </p:sp>
      <p:graphicFrame>
        <p:nvGraphicFramePr>
          <p:cNvPr id="68611" name="表格 6"/>
          <p:cNvGraphicFramePr>
            <a:graphicFrameLocks noGrp="1"/>
          </p:cNvGraphicFramePr>
          <p:nvPr/>
        </p:nvGraphicFramePr>
        <p:xfrm>
          <a:off x="412750" y="4175125"/>
          <a:ext cx="3840163" cy="2286000"/>
        </p:xfrm>
        <a:graphic>
          <a:graphicData uri="http://schemas.openxmlformats.org/drawingml/2006/table">
            <a:tbl>
              <a:tblPr/>
              <a:tblGrid>
                <a:gridCol w="1060450"/>
                <a:gridCol w="1374775"/>
                <a:gridCol w="1404938"/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次数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U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=</a:t>
                      </a:r>
                      <a:r>
                        <a:rPr kumimoji="0" lang="en-US" altLang="zh-CN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 4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V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R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/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  <a:sym typeface="宋体" charset="-122"/>
                        </a:rPr>
                        <a:t>Ω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宋体" charset="-122"/>
                        <a:ea typeface="微软雅黑" charset="-122"/>
                        <a:sym typeface="宋体" charset="-122"/>
                      </a:endParaRP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I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/A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微软雅黑" charset="-122"/>
                        </a:rPr>
                        <a:t>①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5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0.80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微软雅黑" charset="-122"/>
                          <a:sym typeface="宋体" charset="-122"/>
                        </a:rPr>
                        <a:t>②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10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0.40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微软雅黑" charset="-122"/>
                          <a:sym typeface="宋体" charset="-122"/>
                        </a:rPr>
                        <a:t>③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20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charset="-122"/>
                          <a:ea typeface="微软雅黑" charset="-122"/>
                        </a:rPr>
                        <a:t>0.20</a:t>
                      </a:r>
                    </a:p>
                  </a:txBody>
                  <a:tcPr marL="68580" marR="68580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8635" name="组合 10"/>
          <p:cNvGrpSpPr>
            <a:grpSpLocks/>
          </p:cNvGrpSpPr>
          <p:nvPr/>
        </p:nvGrpSpPr>
        <p:grpSpPr bwMode="auto">
          <a:xfrm>
            <a:off x="5235575" y="4022725"/>
            <a:ext cx="3386138" cy="2540000"/>
            <a:chOff x="8470" y="6447"/>
            <a:chExt cx="5334" cy="4000"/>
          </a:xfrm>
        </p:grpSpPr>
        <p:sp>
          <p:nvSpPr>
            <p:cNvPr id="18459" name="文本框 7"/>
            <p:cNvSpPr/>
            <p:nvPr>
              <p:custDataLst>
                <p:tags r:id="rId2"/>
              </p:custDataLst>
            </p:nvPr>
          </p:nvSpPr>
          <p:spPr>
            <a:xfrm>
              <a:off x="12819" y="9860"/>
              <a:ext cx="985" cy="58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R</a:t>
              </a:r>
              <a:r>
                <a:rPr lang="en-US" altLang="zh-CN">
                  <a:latin typeface="宋体" charset="-122"/>
                </a:rPr>
                <a:t>/</a:t>
              </a:r>
              <a:r>
                <a:rPr lang="en-US" altLang="zh-CN">
                  <a:latin typeface="Calibri" charset="0"/>
                </a:rPr>
                <a:t>Ω</a:t>
              </a:r>
            </a:p>
          </p:txBody>
        </p:sp>
        <p:pic>
          <p:nvPicPr>
            <p:cNvPr id="68637" name="图片 9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6">
              <a:lum bright="-36000" contrast="5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70" t="4417" r="1955" b="2690"/>
            <a:stretch>
              <a:fillRect/>
            </a:stretch>
          </p:blipFill>
          <p:spPr bwMode="auto">
            <a:xfrm>
              <a:off x="8565" y="6561"/>
              <a:ext cx="4366" cy="3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638" name="文本框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8470" y="6447"/>
              <a:ext cx="986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I</a:t>
              </a:r>
              <a:r>
                <a:rPr lang="en-US" altLang="zh-CN">
                  <a:latin typeface="宋体" charset="-122"/>
                </a:rPr>
                <a:t>/A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290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8" y="1719263"/>
            <a:ext cx="2378075" cy="19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文本框 11265"/>
          <p:cNvSpPr/>
          <p:nvPr>
            <p:custDataLst>
              <p:tags r:id="rId2"/>
            </p:custDataLst>
          </p:nvPr>
        </p:nvSpPr>
        <p:spPr>
          <a:xfrm>
            <a:off x="153988" y="1431925"/>
            <a:ext cx="5713412" cy="22479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想一想：</a:t>
            </a:r>
            <a:endParaRPr lang="zh-CN" altLang="en-US" sz="24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400" b="1">
                <a:latin typeface="宋体" charset="-122"/>
              </a:rPr>
              <a:t>1.</a:t>
            </a:r>
            <a:r>
              <a:rPr lang="zh-CN" altLang="en-US" sz="2400" b="1">
                <a:latin typeface="宋体" charset="-122"/>
              </a:rPr>
              <a:t>把</a:t>
            </a:r>
            <a:r>
              <a:rPr lang="en-US" altLang="zh-CN" sz="2400" b="1">
                <a:latin typeface="宋体" charset="-122"/>
              </a:rPr>
              <a:t>5</a:t>
            </a:r>
            <a:r>
              <a:rPr lang="en-US" altLang="zh-CN" sz="2400" b="1">
                <a:latin typeface="Calibri" charset="0"/>
              </a:rPr>
              <a:t>Ω</a:t>
            </a:r>
            <a:r>
              <a:rPr lang="zh-CN" altLang="en-US" sz="2400" b="1">
                <a:latin typeface="Calibri" charset="0"/>
              </a:rPr>
              <a:t>的电阻更换成</a:t>
            </a:r>
            <a:r>
              <a:rPr lang="en-US" altLang="zh-CN" sz="2400" b="1">
                <a:latin typeface="Calibri" charset="0"/>
              </a:rPr>
              <a:t>10Ω</a:t>
            </a:r>
            <a:r>
              <a:rPr lang="zh-CN" altLang="en-US" sz="2400" b="1">
                <a:latin typeface="Calibri" charset="0"/>
              </a:rPr>
              <a:t>后，闭合开关，观察到电压表的示数变大还是变小？</a:t>
            </a:r>
            <a:endParaRPr lang="zh-CN" altLang="en-US" sz="24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400" b="1">
                <a:latin typeface="宋体" charset="-122"/>
              </a:rPr>
              <a:t>2.</a:t>
            </a:r>
            <a:r>
              <a:rPr lang="zh-CN" altLang="en-US" sz="2400" b="1">
                <a:latin typeface="宋体" charset="-122"/>
              </a:rPr>
              <a:t>此时滑动变阻器的滑片</a:t>
            </a:r>
            <a:r>
              <a:rPr lang="en-US" altLang="zh-CN" sz="2400" b="1">
                <a:latin typeface="宋体" charset="-122"/>
              </a:rPr>
              <a:t>P</a:t>
            </a:r>
            <a:r>
              <a:rPr lang="zh-CN" altLang="en-US" sz="2400" b="1">
                <a:latin typeface="宋体" charset="-122"/>
              </a:rPr>
              <a:t>应该向左还是向右调？</a:t>
            </a:r>
          </a:p>
        </p:txBody>
      </p:sp>
      <p:sp>
        <p:nvSpPr>
          <p:cNvPr id="19459" name="文本框 11265"/>
          <p:cNvSpPr/>
          <p:nvPr>
            <p:custDataLst>
              <p:tags r:id="rId3"/>
            </p:custDataLst>
          </p:nvPr>
        </p:nvSpPr>
        <p:spPr>
          <a:xfrm>
            <a:off x="153988" y="4316413"/>
            <a:ext cx="8726487" cy="18176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3200" b="1">
                <a:solidFill>
                  <a:srgbClr val="FF0000"/>
                </a:solidFill>
                <a:latin typeface="宋体" charset="-122"/>
              </a:rPr>
              <a:t>分  析：</a:t>
            </a:r>
            <a:endParaRPr lang="zh-CN" altLang="en-US" sz="24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400" b="1">
                <a:latin typeface="宋体" charset="-122"/>
              </a:rPr>
              <a:t>1.</a:t>
            </a:r>
            <a:r>
              <a:rPr lang="zh-CN" altLang="en-US" sz="2400" b="1">
                <a:latin typeface="宋体" charset="-122"/>
              </a:rPr>
              <a:t>把</a:t>
            </a:r>
            <a:r>
              <a:rPr lang="en-US" altLang="zh-CN" sz="2400" b="1">
                <a:latin typeface="宋体" charset="-122"/>
              </a:rPr>
              <a:t>5</a:t>
            </a:r>
            <a:r>
              <a:rPr lang="en-US" altLang="zh-CN" sz="2400" b="1">
                <a:latin typeface="Calibri" charset="0"/>
              </a:rPr>
              <a:t>Ω</a:t>
            </a:r>
            <a:r>
              <a:rPr lang="zh-CN" altLang="en-US" sz="2400" b="1">
                <a:latin typeface="Calibri" charset="0"/>
              </a:rPr>
              <a:t>的电阻更换成</a:t>
            </a:r>
            <a:r>
              <a:rPr lang="en-US" altLang="zh-CN" sz="2400" b="1">
                <a:latin typeface="Calibri" charset="0"/>
              </a:rPr>
              <a:t>10Ω</a:t>
            </a:r>
            <a:r>
              <a:rPr lang="zh-CN" altLang="en-US" sz="2400" b="1">
                <a:latin typeface="Calibri" charset="0"/>
              </a:rPr>
              <a:t>后，闭合开关，电阻变大，所以电阻分到的电压变大，观察到电压表的示数变大；</a:t>
            </a:r>
            <a:endParaRPr lang="zh-CN" altLang="en-US" sz="2400" b="1"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400" b="1">
                <a:latin typeface="宋体" charset="-122"/>
              </a:rPr>
              <a:t>2.</a:t>
            </a:r>
            <a:r>
              <a:rPr lang="zh-CN" altLang="en-US" sz="2400" b="1">
                <a:latin typeface="宋体" charset="-122"/>
              </a:rPr>
              <a:t>此时滑片</a:t>
            </a:r>
            <a:r>
              <a:rPr lang="en-US" altLang="zh-CN" sz="2400" b="1">
                <a:latin typeface="宋体" charset="-122"/>
              </a:rPr>
              <a:t>P</a:t>
            </a:r>
            <a:r>
              <a:rPr lang="zh-CN" altLang="en-US" sz="2400" b="1">
                <a:latin typeface="宋体" charset="-122"/>
              </a:rPr>
              <a:t>应该向右调。</a:t>
            </a:r>
          </a:p>
        </p:txBody>
      </p:sp>
    </p:spTree>
    <p:extLst>
      <p:ext uri="{BB962C8B-B14F-4D97-AF65-F5344CB8AC3E}">
        <p14:creationId xmlns:p14="http://schemas.microsoft.com/office/powerpoint/2010/main" val="353148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标题 1"/>
          <p:cNvSpPr>
            <a:spLocks noGrp="1" noChangeArrowheads="1"/>
          </p:cNvSpPr>
          <p:nvPr>
            <p:custDataLst>
              <p:tags r:id="rId1"/>
            </p:custDataLst>
          </p:nvPr>
        </p:nvSpPr>
        <p:spPr bwMode="auto">
          <a:xfrm>
            <a:off x="292100" y="1138238"/>
            <a:ext cx="3513138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数据分析：</a:t>
            </a:r>
            <a:endParaRPr lang="zh-CN" altLang="en-US" sz="2800" b="1">
              <a:solidFill>
                <a:srgbClr val="FF0000"/>
              </a:solidFill>
              <a:latin typeface="宋体" charset="-122"/>
            </a:endParaRPr>
          </a:p>
        </p:txBody>
      </p:sp>
      <p:grpSp>
        <p:nvGrpSpPr>
          <p:cNvPr id="70659" name="组合 8"/>
          <p:cNvGrpSpPr>
            <a:grpSpLocks/>
          </p:cNvGrpSpPr>
          <p:nvPr/>
        </p:nvGrpSpPr>
        <p:grpSpPr bwMode="auto">
          <a:xfrm>
            <a:off x="752475" y="1889125"/>
            <a:ext cx="3740150" cy="2581275"/>
            <a:chOff x="7983" y="6309"/>
            <a:chExt cx="5934" cy="4242"/>
          </a:xfrm>
        </p:grpSpPr>
        <p:pic>
          <p:nvPicPr>
            <p:cNvPr id="70660" name="图片 7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0">
              <a:lum bright="-48000" contrast="7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57" t="5057" r="1799" b="2885"/>
            <a:stretch>
              <a:fillRect/>
            </a:stretch>
          </p:blipFill>
          <p:spPr bwMode="auto">
            <a:xfrm>
              <a:off x="7983" y="6309"/>
              <a:ext cx="5050" cy="4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1" name="文本框 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8112" y="6309"/>
              <a:ext cx="986" cy="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I</a:t>
              </a:r>
              <a:r>
                <a:rPr lang="en-US" altLang="zh-CN">
                  <a:latin typeface="宋体" charset="-122"/>
                </a:rPr>
                <a:t>/A</a:t>
              </a:r>
            </a:p>
          </p:txBody>
        </p:sp>
        <p:sp>
          <p:nvSpPr>
            <p:cNvPr id="70662" name="文本框 1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931" y="9860"/>
              <a:ext cx="986" cy="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U</a:t>
              </a:r>
              <a:r>
                <a:rPr lang="en-US" altLang="zh-CN">
                  <a:latin typeface="宋体" charset="-122"/>
                </a:rPr>
                <a:t>/V</a:t>
              </a:r>
            </a:p>
          </p:txBody>
        </p:sp>
      </p:grpSp>
      <p:grpSp>
        <p:nvGrpSpPr>
          <p:cNvPr id="70663" name="组合 11"/>
          <p:cNvGrpSpPr>
            <a:grpSpLocks/>
          </p:cNvGrpSpPr>
          <p:nvPr/>
        </p:nvGrpSpPr>
        <p:grpSpPr bwMode="auto">
          <a:xfrm>
            <a:off x="5062538" y="1858963"/>
            <a:ext cx="3386137" cy="2540000"/>
            <a:chOff x="8470" y="6447"/>
            <a:chExt cx="5334" cy="4000"/>
          </a:xfrm>
        </p:grpSpPr>
        <p:sp>
          <p:nvSpPr>
            <p:cNvPr id="20487" name="文本框 12"/>
            <p:cNvSpPr/>
            <p:nvPr>
              <p:custDataLst>
                <p:tags r:id="rId3"/>
              </p:custDataLst>
            </p:nvPr>
          </p:nvSpPr>
          <p:spPr>
            <a:xfrm>
              <a:off x="12819" y="9859"/>
              <a:ext cx="985" cy="58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R</a:t>
              </a:r>
              <a:r>
                <a:rPr lang="en-US" altLang="zh-CN">
                  <a:latin typeface="宋体" charset="-122"/>
                </a:rPr>
                <a:t>/</a:t>
              </a:r>
              <a:r>
                <a:rPr lang="en-US" altLang="zh-CN">
                  <a:latin typeface="Calibri" charset="0"/>
                </a:rPr>
                <a:t>Ω</a:t>
              </a:r>
            </a:p>
          </p:txBody>
        </p:sp>
        <p:pic>
          <p:nvPicPr>
            <p:cNvPr id="70665" name="图片 13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11">
              <a:lum bright="-36000" contrast="5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70" t="4417" r="1955" b="2692"/>
            <a:stretch>
              <a:fillRect/>
            </a:stretch>
          </p:blipFill>
          <p:spPr bwMode="auto">
            <a:xfrm>
              <a:off x="8565" y="6561"/>
              <a:ext cx="4366" cy="3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6" name="文本框 1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8470" y="6447"/>
              <a:ext cx="986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charset="-122"/>
                </a:rPr>
                <a:t>I</a:t>
              </a:r>
              <a:r>
                <a:rPr lang="en-US" altLang="zh-CN">
                  <a:latin typeface="宋体" charset="-122"/>
                </a:rPr>
                <a:t>/A</a:t>
              </a:r>
            </a:p>
          </p:txBody>
        </p:sp>
      </p:grpSp>
      <p:sp>
        <p:nvSpPr>
          <p:cNvPr id="20490" name="Text Box 40"/>
          <p:cNvSpPr/>
          <p:nvPr>
            <p:custDataLst>
              <p:tags r:id="rId2"/>
            </p:custDataLst>
          </p:nvPr>
        </p:nvSpPr>
        <p:spPr>
          <a:xfrm>
            <a:off x="292100" y="4695825"/>
            <a:ext cx="7831138" cy="18145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800">
                <a:solidFill>
                  <a:srgbClr val="FF0000"/>
                </a:solidFill>
                <a:latin typeface="宋体" charset="-122"/>
                <a:sym typeface="宋体" charset="-122"/>
              </a:rPr>
              <a:t>1.  </a:t>
            </a:r>
            <a:r>
              <a:rPr lang="zh-CN" altLang="en-US" sz="2800">
                <a:latin typeface="宋体" charset="-122"/>
                <a:sym typeface="宋体" charset="-122"/>
              </a:rPr>
              <a:t>当导体的电阻不变时，</a:t>
            </a:r>
          </a:p>
          <a:p>
            <a:pPr eaLnBrk="0" hangingPunct="0"/>
            <a:r>
              <a:rPr lang="zh-CN" altLang="en-US" sz="2800">
                <a:latin typeface="宋体" charset="-122"/>
                <a:sym typeface="宋体" charset="-122"/>
              </a:rPr>
              <a:t>      导体中的</a:t>
            </a:r>
            <a:r>
              <a:rPr lang="zh-CN" altLang="en-US" sz="2800">
                <a:solidFill>
                  <a:srgbClr val="FF0000"/>
                </a:solidFill>
                <a:latin typeface="宋体" charset="-122"/>
                <a:sym typeface="宋体" charset="-122"/>
              </a:rPr>
              <a:t>电流</a:t>
            </a:r>
            <a:r>
              <a:rPr lang="zh-CN" altLang="en-US" sz="2800">
                <a:latin typeface="宋体" charset="-122"/>
                <a:sym typeface="宋体" charset="-122"/>
              </a:rPr>
              <a:t>与导体两端的</a:t>
            </a:r>
            <a:r>
              <a:rPr lang="zh-CN" altLang="en-US" sz="2800">
                <a:solidFill>
                  <a:srgbClr val="FF0000"/>
                </a:solidFill>
                <a:latin typeface="宋体" charset="-122"/>
                <a:sym typeface="宋体" charset="-122"/>
              </a:rPr>
              <a:t>电压成正比</a:t>
            </a:r>
            <a:r>
              <a:rPr lang="zh-CN" altLang="en-US" sz="2800">
                <a:latin typeface="宋体" charset="-122"/>
                <a:sym typeface="宋体" charset="-122"/>
              </a:rPr>
              <a:t>；</a:t>
            </a:r>
          </a:p>
          <a:p>
            <a:pPr eaLnBrk="0" hangingPunct="0"/>
            <a:r>
              <a:rPr lang="en-US" altLang="zh-CN" sz="2800">
                <a:solidFill>
                  <a:srgbClr val="FF0000"/>
                </a:solidFill>
                <a:latin typeface="宋体" charset="-122"/>
                <a:sym typeface="宋体" charset="-122"/>
              </a:rPr>
              <a:t>2.  </a:t>
            </a:r>
            <a:r>
              <a:rPr lang="zh-CN" altLang="en-US" sz="2800">
                <a:latin typeface="宋体" charset="-122"/>
                <a:sym typeface="宋体" charset="-122"/>
              </a:rPr>
              <a:t>当导体两端的电压不变时，</a:t>
            </a:r>
          </a:p>
          <a:p>
            <a:pPr eaLnBrk="0" hangingPunct="0"/>
            <a:r>
              <a:rPr lang="zh-CN" altLang="en-US" sz="2800">
                <a:latin typeface="宋体" charset="-122"/>
                <a:sym typeface="宋体" charset="-122"/>
              </a:rPr>
              <a:t>      导体中的</a:t>
            </a:r>
            <a:r>
              <a:rPr lang="zh-CN" altLang="en-US" sz="2800">
                <a:solidFill>
                  <a:srgbClr val="FF0000"/>
                </a:solidFill>
                <a:latin typeface="宋体" charset="-122"/>
                <a:sym typeface="宋体" charset="-122"/>
              </a:rPr>
              <a:t>电流</a:t>
            </a:r>
            <a:r>
              <a:rPr lang="zh-CN" altLang="en-US" sz="2800">
                <a:latin typeface="宋体" charset="-122"/>
                <a:sym typeface="宋体" charset="-122"/>
              </a:rPr>
              <a:t>与导体的</a:t>
            </a:r>
            <a:r>
              <a:rPr lang="zh-CN" altLang="en-US" sz="2800">
                <a:solidFill>
                  <a:srgbClr val="FF0000"/>
                </a:solidFill>
                <a:latin typeface="宋体" charset="-122"/>
                <a:sym typeface="宋体" charset="-122"/>
              </a:rPr>
              <a:t>电阻成反比</a:t>
            </a:r>
            <a:r>
              <a:rPr lang="zh-CN" altLang="en-US" sz="2800">
                <a:latin typeface="宋体" charset="-122"/>
                <a:sym typeface="宋体" charset="-122"/>
              </a:rPr>
              <a:t>；</a:t>
            </a:r>
          </a:p>
        </p:txBody>
      </p:sp>
    </p:spTree>
    <p:extLst>
      <p:ext uri="{BB962C8B-B14F-4D97-AF65-F5344CB8AC3E}">
        <p14:creationId xmlns:p14="http://schemas.microsoft.com/office/powerpoint/2010/main" val="129570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8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7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5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6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9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7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3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9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1888</Words>
  <Application>Microsoft Office PowerPoint</Application>
  <PresentationFormat>全屏显示(4:3)</PresentationFormat>
  <Paragraphs>190</Paragraphs>
  <Slides>19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Office 主题</vt:lpstr>
      <vt:lpstr>Equation.KSEE3</vt:lpstr>
      <vt:lpstr>14.3 欧姆定律 </vt:lpstr>
      <vt:lpstr>PowerPoint 演示文稿</vt:lpstr>
      <vt:lpstr>1.电路设计：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14.3 欧姆定律 </dc:title>
  <cp:lastModifiedBy>User</cp:lastModifiedBy>
  <cp:revision>1</cp:revision>
  <dcterms:created xsi:type="dcterms:W3CDTF">2020-09-20T08:22:24Z</dcterms:created>
  <dcterms:modified xsi:type="dcterms:W3CDTF">2020-12-30T11:29:59Z</dcterms:modified>
</cp:coreProperties>
</file>