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B636D-6C0C-43E3-8120-825460B15B61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42DC7-E2BA-4FA3-8617-8BB5A820B2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959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9.xml"/><Relationship Id="rId4" Type="http://schemas.openxmlformats.org/officeDocument/2006/relationships/tags" Target="../tags/tag3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44.xml"/><Relationship Id="rId7" Type="http://schemas.openxmlformats.org/officeDocument/2006/relationships/image" Target="../media/image5.png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51.xml"/><Relationship Id="rId4" Type="http://schemas.openxmlformats.org/officeDocument/2006/relationships/tags" Target="../tags/tag5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5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4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13" Type="http://schemas.openxmlformats.org/officeDocument/2006/relationships/tags" Target="../tags/tag77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12" Type="http://schemas.openxmlformats.org/officeDocument/2006/relationships/tags" Target="../tags/tag76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tags" Target="../tags/tag75.xml"/><Relationship Id="rId5" Type="http://schemas.openxmlformats.org/officeDocument/2006/relationships/tags" Target="../tags/tag6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74.xml"/><Relationship Id="rId4" Type="http://schemas.openxmlformats.org/officeDocument/2006/relationships/tags" Target="../tags/tag68.xml"/><Relationship Id="rId9" Type="http://schemas.openxmlformats.org/officeDocument/2006/relationships/tags" Target="../tags/tag73.xml"/><Relationship Id="rId14" Type="http://schemas.openxmlformats.org/officeDocument/2006/relationships/tags" Target="../tags/tag7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7" Type="http://schemas.openxmlformats.org/officeDocument/2006/relationships/image" Target="../media/image11.jpeg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tags" Target="../tags/tag94.xml"/><Relationship Id="rId18" Type="http://schemas.openxmlformats.org/officeDocument/2006/relationships/image" Target="../media/image13.png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12" Type="http://schemas.openxmlformats.org/officeDocument/2006/relationships/tags" Target="../tags/tag93.xml"/><Relationship Id="rId17" Type="http://schemas.openxmlformats.org/officeDocument/2006/relationships/image" Target="../media/image12.png"/><Relationship Id="rId2" Type="http://schemas.openxmlformats.org/officeDocument/2006/relationships/tags" Target="../tags/tag83.xml"/><Relationship Id="rId16" Type="http://schemas.openxmlformats.org/officeDocument/2006/relationships/slideLayout" Target="../slideLayouts/slideLayout7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tags" Target="../tags/tag92.xml"/><Relationship Id="rId5" Type="http://schemas.openxmlformats.org/officeDocument/2006/relationships/tags" Target="../tags/tag86.xml"/><Relationship Id="rId15" Type="http://schemas.openxmlformats.org/officeDocument/2006/relationships/tags" Target="../tags/tag96.xml"/><Relationship Id="rId10" Type="http://schemas.openxmlformats.org/officeDocument/2006/relationships/tags" Target="../tags/tag91.xml"/><Relationship Id="rId4" Type="http://schemas.openxmlformats.org/officeDocument/2006/relationships/tags" Target="../tags/tag85.xml"/><Relationship Id="rId9" Type="http://schemas.openxmlformats.org/officeDocument/2006/relationships/tags" Target="../tags/tag90.xml"/><Relationship Id="rId14" Type="http://schemas.openxmlformats.org/officeDocument/2006/relationships/tags" Target="../tags/tag9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image" Target="../media/image4.png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12" Type="http://schemas.openxmlformats.org/officeDocument/2006/relationships/image" Target="../media/image2.pn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4.xml"/><Relationship Id="rId10" Type="http://schemas.openxmlformats.org/officeDocument/2006/relationships/tags" Target="../tags/tag29.xml"/><Relationship Id="rId4" Type="http://schemas.openxmlformats.org/officeDocument/2006/relationships/tags" Target="../tags/tag23.xml"/><Relationship Id="rId9" Type="http://schemas.openxmlformats.org/officeDocument/2006/relationships/tags" Target="../tags/tag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标题 1"/>
          <p:cNvSpPr>
            <a:spLocks noGrp="1" noChangeArrowheads="1"/>
          </p:cNvSpPr>
          <p:nvPr>
            <p:ph type="ctrTitle"/>
          </p:nvPr>
        </p:nvSpPr>
        <p:spPr>
          <a:xfrm>
            <a:off x="119063" y="1958975"/>
            <a:ext cx="8474075" cy="2671763"/>
          </a:xfrm>
        </p:spPr>
        <p:txBody>
          <a:bodyPr>
            <a:normAutofit/>
          </a:bodyPr>
          <a:lstStyle/>
          <a:p>
            <a:r>
              <a:rPr lang="en-US" altLang="zh-CN" sz="54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14.1 </a:t>
            </a:r>
            <a:r>
              <a:rPr lang="zh-CN" altLang="en-US" sz="54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电 阻</a:t>
            </a:r>
            <a:br>
              <a:rPr lang="zh-CN" altLang="en-US" sz="54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</a:br>
            <a:endParaRPr lang="zh-CN" altLang="en-US" sz="5400" b="1" dirty="0" smtClean="0">
              <a:solidFill>
                <a:srgbClr val="0070C0"/>
              </a:solidFill>
              <a:latin typeface="隶书" pitchFamily="49" charset="-122"/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405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标题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28588" y="1571625"/>
            <a:ext cx="8612187" cy="625475"/>
          </a:xfrm>
        </p:spPr>
        <p:txBody>
          <a:bodyPr anchor="b"/>
          <a:lstStyle/>
          <a:p>
            <a:pPr algn="l"/>
            <a:r>
              <a:rPr lang="en-US" altLang="zh-CN" sz="3200" b="1" smtClean="0">
                <a:solidFill>
                  <a:srgbClr val="FF0000"/>
                </a:solidFill>
                <a:latin typeface="宋体" pitchFamily="2" charset="-122"/>
              </a:rPr>
              <a:t>4.</a:t>
            </a: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进行实验，收集分析数据，得出结论：</a:t>
            </a:r>
          </a:p>
        </p:txBody>
      </p:sp>
      <p:sp>
        <p:nvSpPr>
          <p:cNvPr id="22530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3813" y="2413000"/>
            <a:ext cx="2909887" cy="31892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/>
          <a:lstStyle/>
          <a:p>
            <a:r>
              <a:rPr lang="zh-CN" altLang="en-US" sz="2800" b="1">
                <a:solidFill>
                  <a:srgbClr val="0070C0"/>
                </a:solidFill>
              </a:rPr>
              <a:t>（</a:t>
            </a:r>
            <a:r>
              <a:rPr lang="en-US" altLang="zh-CN" sz="2800" b="1">
                <a:solidFill>
                  <a:srgbClr val="0070C0"/>
                </a:solidFill>
              </a:rPr>
              <a:t>1</a:t>
            </a:r>
            <a:r>
              <a:rPr lang="zh-CN" altLang="en-US" sz="2800" b="1">
                <a:solidFill>
                  <a:srgbClr val="0070C0"/>
                </a:solidFill>
              </a:rPr>
              <a:t>）</a:t>
            </a:r>
            <a:r>
              <a:rPr lang="en-US" altLang="zh-CN" sz="2800" b="1">
                <a:solidFill>
                  <a:srgbClr val="0070C0"/>
                </a:solidFill>
              </a:rPr>
              <a:t>.</a:t>
            </a:r>
            <a:r>
              <a:rPr lang="zh-CN" altLang="en-US" sz="2800" b="1">
                <a:solidFill>
                  <a:srgbClr val="0070C0"/>
                </a:solidFill>
              </a:rPr>
              <a:t>由</a:t>
            </a:r>
            <a:r>
              <a:rPr lang="zh-CN" altLang="en-US" sz="2800" b="1">
                <a:solidFill>
                  <a:srgbClr val="0070C0"/>
                </a:solidFill>
                <a:latin typeface="宋体" pitchFamily="2" charset="-122"/>
              </a:rPr>
              <a:t>①</a:t>
            </a:r>
            <a:r>
              <a:rPr lang="zh-CN" altLang="en-US" sz="2800" b="1">
                <a:solidFill>
                  <a:srgbClr val="0070C0"/>
                </a:solidFill>
                <a:latin typeface="Calibri" pitchFamily="34" charset="0"/>
              </a:rPr>
              <a:t>②得</a:t>
            </a:r>
            <a:r>
              <a:rPr lang="zh-CN" altLang="en-US" sz="2800" b="1">
                <a:solidFill>
                  <a:srgbClr val="0070C0"/>
                </a:solidFill>
              </a:rPr>
              <a:t>：</a:t>
            </a:r>
          </a:p>
          <a:p>
            <a:endParaRPr lang="zh-CN" altLang="en-US" sz="2800" b="1">
              <a:solidFill>
                <a:srgbClr val="0070C0"/>
              </a:solidFill>
            </a:endParaRPr>
          </a:p>
          <a:p>
            <a:endParaRPr lang="zh-CN" altLang="en-US" sz="2800" b="1">
              <a:solidFill>
                <a:srgbClr val="0070C0"/>
              </a:solidFill>
            </a:endParaRPr>
          </a:p>
          <a:p>
            <a:r>
              <a:rPr lang="zh-CN" altLang="en-US" sz="2800" b="1">
                <a:solidFill>
                  <a:srgbClr val="0070C0"/>
                </a:solidFill>
              </a:rPr>
              <a:t>（</a:t>
            </a:r>
            <a:r>
              <a:rPr lang="en-US" altLang="zh-CN" sz="2800" b="1">
                <a:solidFill>
                  <a:srgbClr val="0070C0"/>
                </a:solidFill>
              </a:rPr>
              <a:t>2</a:t>
            </a:r>
            <a:r>
              <a:rPr lang="zh-CN" altLang="en-US" sz="2800" b="1">
                <a:solidFill>
                  <a:srgbClr val="0070C0"/>
                </a:solidFill>
              </a:rPr>
              <a:t>）</a:t>
            </a:r>
            <a:r>
              <a:rPr lang="en-US" altLang="zh-CN" sz="2800" b="1">
                <a:solidFill>
                  <a:srgbClr val="0070C0"/>
                </a:solidFill>
              </a:rPr>
              <a:t>.</a:t>
            </a:r>
            <a:r>
              <a:rPr lang="zh-CN" altLang="en-US" sz="2800" b="1">
                <a:solidFill>
                  <a:srgbClr val="0070C0"/>
                </a:solidFill>
              </a:rPr>
              <a:t>由</a:t>
            </a:r>
            <a:r>
              <a:rPr lang="zh-CN" altLang="en-US" sz="2800" b="1">
                <a:solidFill>
                  <a:srgbClr val="0070C0"/>
                </a:solidFill>
                <a:latin typeface="宋体" pitchFamily="2" charset="-122"/>
              </a:rPr>
              <a:t>①</a:t>
            </a:r>
            <a:r>
              <a:rPr lang="zh-CN" altLang="en-US" sz="2800" b="1">
                <a:solidFill>
                  <a:srgbClr val="0070C0"/>
                </a:solidFill>
                <a:latin typeface="Calibri" pitchFamily="34" charset="0"/>
              </a:rPr>
              <a:t>③得</a:t>
            </a:r>
            <a:r>
              <a:rPr lang="zh-CN" altLang="en-US" sz="2800" b="1">
                <a:solidFill>
                  <a:srgbClr val="0070C0"/>
                </a:solidFill>
              </a:rPr>
              <a:t>：</a:t>
            </a:r>
          </a:p>
          <a:p>
            <a:endParaRPr lang="zh-CN" altLang="en-US" sz="2800" b="1">
              <a:solidFill>
                <a:srgbClr val="0070C0"/>
              </a:solidFill>
            </a:endParaRPr>
          </a:p>
          <a:p>
            <a:endParaRPr lang="zh-CN" altLang="en-US" sz="2800" b="1">
              <a:solidFill>
                <a:srgbClr val="0070C0"/>
              </a:solidFill>
            </a:endParaRPr>
          </a:p>
          <a:p>
            <a:r>
              <a:rPr lang="zh-CN" altLang="en-US" sz="2800" b="1">
                <a:solidFill>
                  <a:srgbClr val="0070C0"/>
                </a:solidFill>
              </a:rPr>
              <a:t>（</a:t>
            </a:r>
            <a:r>
              <a:rPr lang="en-US" altLang="zh-CN" sz="2800" b="1">
                <a:solidFill>
                  <a:srgbClr val="0070C0"/>
                </a:solidFill>
              </a:rPr>
              <a:t>3</a:t>
            </a:r>
            <a:r>
              <a:rPr lang="zh-CN" altLang="en-US" sz="2800" b="1">
                <a:solidFill>
                  <a:srgbClr val="0070C0"/>
                </a:solidFill>
              </a:rPr>
              <a:t>）</a:t>
            </a:r>
            <a:r>
              <a:rPr lang="en-US" altLang="zh-CN" sz="2800" b="1">
                <a:solidFill>
                  <a:srgbClr val="0070C0"/>
                </a:solidFill>
              </a:rPr>
              <a:t>.</a:t>
            </a:r>
            <a:r>
              <a:rPr lang="zh-CN" altLang="en-US" sz="2800" b="1">
                <a:solidFill>
                  <a:srgbClr val="0070C0"/>
                </a:solidFill>
              </a:rPr>
              <a:t>由</a:t>
            </a:r>
            <a:r>
              <a:rPr lang="zh-CN" altLang="en-US" sz="2800" b="1">
                <a:solidFill>
                  <a:srgbClr val="0070C0"/>
                </a:solidFill>
                <a:latin typeface="宋体" pitchFamily="2" charset="-122"/>
              </a:rPr>
              <a:t>①</a:t>
            </a:r>
            <a:r>
              <a:rPr lang="zh-CN" altLang="en-US" sz="2800" b="1">
                <a:solidFill>
                  <a:srgbClr val="0070C0"/>
                </a:solidFill>
                <a:latin typeface="Calibri" pitchFamily="34" charset="0"/>
              </a:rPr>
              <a:t>④得</a:t>
            </a:r>
            <a:r>
              <a:rPr lang="zh-CN" altLang="en-US" sz="2800" b="1">
                <a:solidFill>
                  <a:srgbClr val="0070C0"/>
                </a:solidFill>
              </a:rPr>
              <a:t>：</a:t>
            </a:r>
          </a:p>
        </p:txBody>
      </p:sp>
      <p:sp>
        <p:nvSpPr>
          <p:cNvPr id="22531" name="Text Box 41"/>
          <p:cNvSpPr/>
          <p:nvPr>
            <p:custDataLst>
              <p:tags r:id="rId3"/>
            </p:custDataLst>
          </p:nvPr>
        </p:nvSpPr>
        <p:spPr>
          <a:xfrm>
            <a:off x="3086100" y="2489200"/>
            <a:ext cx="5503863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    </a:t>
            </a:r>
            <a:r>
              <a:rPr lang="zh-CN" altLang="en-US" sz="2400"/>
              <a:t>当导体的材料、横截面积相同时，长度越长，导体的电阻越大</a:t>
            </a:r>
            <a:r>
              <a:rPr lang="en-US" altLang="zh-CN" sz="2400"/>
              <a:t>;</a:t>
            </a:r>
          </a:p>
        </p:txBody>
      </p:sp>
      <p:sp>
        <p:nvSpPr>
          <p:cNvPr id="22532" name="Text Box 125"/>
          <p:cNvSpPr/>
          <p:nvPr>
            <p:custDataLst>
              <p:tags r:id="rId4"/>
            </p:custDataLst>
          </p:nvPr>
        </p:nvSpPr>
        <p:spPr>
          <a:xfrm>
            <a:off x="3087688" y="3786188"/>
            <a:ext cx="5502275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    </a:t>
            </a:r>
            <a:r>
              <a:rPr lang="zh-CN" altLang="en-US" sz="2400"/>
              <a:t>当导体的材料、长度相同时，横截面积越小，导体的电阻越大</a:t>
            </a:r>
            <a:r>
              <a:rPr lang="en-US" altLang="zh-CN" sz="2400"/>
              <a:t>;</a:t>
            </a:r>
          </a:p>
        </p:txBody>
      </p:sp>
      <p:sp>
        <p:nvSpPr>
          <p:cNvPr id="22533" name="Text Box 126"/>
          <p:cNvSpPr/>
          <p:nvPr>
            <p:custDataLst>
              <p:tags r:id="rId5"/>
            </p:custDataLst>
          </p:nvPr>
        </p:nvSpPr>
        <p:spPr>
          <a:xfrm>
            <a:off x="3016250" y="5084763"/>
            <a:ext cx="5437188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    </a:t>
            </a:r>
            <a:r>
              <a:rPr lang="zh-CN" altLang="en-US" sz="2400"/>
              <a:t>当导体的长度、横截相同时，导体的电阻与材料的种类有关</a:t>
            </a:r>
            <a:r>
              <a:rPr lang="en-US" altLang="zh-CN" sz="240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4274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  <p:bldP spid="22532" grpId="0" animBg="1"/>
      <p:bldP spid="225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标题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28588" y="1571625"/>
            <a:ext cx="3940175" cy="625475"/>
          </a:xfrm>
        </p:spPr>
        <p:txBody>
          <a:bodyPr anchor="b"/>
          <a:lstStyle/>
          <a:p>
            <a:pPr algn="l"/>
            <a:r>
              <a:rPr lang="en-US" altLang="zh-CN" sz="3200" b="1" smtClean="0">
                <a:solidFill>
                  <a:srgbClr val="FF0000"/>
                </a:solidFill>
                <a:latin typeface="宋体" pitchFamily="2" charset="-122"/>
              </a:rPr>
              <a:t>5.</a:t>
            </a: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评 价：</a:t>
            </a:r>
          </a:p>
        </p:txBody>
      </p:sp>
      <p:sp>
        <p:nvSpPr>
          <p:cNvPr id="23554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28588" y="2376488"/>
            <a:ext cx="8675687" cy="31226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/>
          <a:lstStyle/>
          <a:p>
            <a:pPr>
              <a:lnSpc>
                <a:spcPts val="3875"/>
              </a:lnSpc>
            </a:pPr>
            <a:r>
              <a:rPr lang="zh-CN" altLang="en-US" sz="2400">
                <a:latin typeface="宋体" pitchFamily="2" charset="-122"/>
              </a:rPr>
              <a:t>① 电阻的大小与导体的</a:t>
            </a:r>
            <a:r>
              <a:rPr lang="zh-CN" altLang="en-US" sz="2400">
                <a:solidFill>
                  <a:srgbClr val="FF0000"/>
                </a:solidFill>
                <a:latin typeface="宋体" pitchFamily="2" charset="-122"/>
              </a:rPr>
              <a:t>长度</a:t>
            </a:r>
            <a:r>
              <a:rPr lang="zh-CN" altLang="en-US" sz="2400">
                <a:latin typeface="宋体" pitchFamily="2" charset="-122"/>
              </a:rPr>
              <a:t>、</a:t>
            </a:r>
            <a:r>
              <a:rPr lang="zh-CN" altLang="en-US" sz="2400">
                <a:solidFill>
                  <a:srgbClr val="FF0000"/>
                </a:solidFill>
                <a:latin typeface="宋体" pitchFamily="2" charset="-122"/>
              </a:rPr>
              <a:t>横截面积</a:t>
            </a:r>
            <a:r>
              <a:rPr lang="zh-CN" altLang="en-US" sz="2400">
                <a:latin typeface="宋体" pitchFamily="2" charset="-122"/>
              </a:rPr>
              <a:t>、</a:t>
            </a:r>
            <a:r>
              <a:rPr lang="zh-CN" altLang="en-US" sz="2400">
                <a:solidFill>
                  <a:srgbClr val="FF0000"/>
                </a:solidFill>
                <a:latin typeface="宋体" pitchFamily="2" charset="-122"/>
              </a:rPr>
              <a:t>材料</a:t>
            </a:r>
            <a:r>
              <a:rPr lang="zh-CN" altLang="en-US" sz="2400">
                <a:latin typeface="宋体" pitchFamily="2" charset="-122"/>
              </a:rPr>
              <a:t>的种类有关；</a:t>
            </a:r>
            <a:br>
              <a:rPr lang="zh-CN" altLang="en-US" sz="2400">
                <a:latin typeface="宋体" pitchFamily="2" charset="-122"/>
              </a:rPr>
            </a:br>
            <a:r>
              <a:rPr lang="zh-CN" altLang="en-US" sz="2400">
                <a:latin typeface="宋体" pitchFamily="2" charset="-122"/>
              </a:rPr>
              <a:t>② </a:t>
            </a:r>
            <a:r>
              <a:rPr lang="zh-CN" altLang="en-US" sz="2400">
                <a:latin typeface="宋体" pitchFamily="2" charset="-122"/>
                <a:sym typeface="宋体" pitchFamily="2" charset="-122"/>
              </a:rPr>
              <a:t>电阻是导体本身的一种特性；</a:t>
            </a:r>
          </a:p>
          <a:p>
            <a:pPr>
              <a:lnSpc>
                <a:spcPts val="3875"/>
              </a:lnSpc>
            </a:pPr>
            <a:r>
              <a:rPr lang="zh-CN" altLang="en-US" sz="2400">
                <a:latin typeface="Calibri" pitchFamily="34" charset="0"/>
                <a:sym typeface="宋体" pitchFamily="2" charset="-122"/>
              </a:rPr>
              <a:t>③  电阻的大小还与</a:t>
            </a:r>
            <a:r>
              <a:rPr lang="zh-CN" altLang="en-US" sz="2400">
                <a:solidFill>
                  <a:srgbClr val="FF0000"/>
                </a:solidFill>
                <a:latin typeface="Calibri" pitchFamily="34" charset="0"/>
                <a:sym typeface="宋体" pitchFamily="2" charset="-122"/>
              </a:rPr>
              <a:t>导体的温度</a:t>
            </a:r>
            <a:r>
              <a:rPr lang="zh-CN" altLang="en-US" sz="2400">
                <a:latin typeface="Calibri" pitchFamily="34" charset="0"/>
                <a:sym typeface="宋体" pitchFamily="2" charset="-122"/>
              </a:rPr>
              <a:t>有关；</a:t>
            </a:r>
          </a:p>
          <a:p>
            <a:pPr>
              <a:lnSpc>
                <a:spcPts val="3875"/>
              </a:lnSpc>
            </a:pPr>
            <a:r>
              <a:rPr lang="zh-CN" altLang="en-US" sz="2400">
                <a:latin typeface="Calibri" pitchFamily="34" charset="0"/>
                <a:sym typeface="宋体" pitchFamily="2" charset="-122"/>
              </a:rPr>
              <a:t>       例如：</a:t>
            </a:r>
          </a:p>
          <a:p>
            <a:pPr>
              <a:lnSpc>
                <a:spcPts val="3875"/>
              </a:lnSpc>
            </a:pPr>
            <a:r>
              <a:rPr lang="zh-CN" altLang="en-US" sz="2400">
                <a:latin typeface="Calibri" pitchFamily="34" charset="0"/>
                <a:sym typeface="宋体" pitchFamily="2" charset="-122"/>
              </a:rPr>
              <a:t>       白炽灯</a:t>
            </a:r>
            <a:r>
              <a:rPr lang="en-US" altLang="zh-CN" sz="2400">
                <a:latin typeface="Calibri" pitchFamily="34" charset="0"/>
                <a:sym typeface="宋体" pitchFamily="2" charset="-122"/>
              </a:rPr>
              <a:t>“220V  40W”</a:t>
            </a:r>
            <a:r>
              <a:rPr lang="zh-CN" altLang="en-US" sz="2400">
                <a:latin typeface="Calibri" pitchFamily="34" charset="0"/>
                <a:sym typeface="宋体" pitchFamily="2" charset="-122"/>
              </a:rPr>
              <a:t>，没有电流通过时的电阻约为</a:t>
            </a:r>
            <a:r>
              <a:rPr lang="en-US" altLang="zh-CN" sz="2400">
                <a:latin typeface="Calibri" pitchFamily="34" charset="0"/>
                <a:sym typeface="宋体" pitchFamily="2" charset="-122"/>
              </a:rPr>
              <a:t>100Ω</a:t>
            </a:r>
            <a:r>
              <a:rPr lang="zh-CN" altLang="en-US" sz="2400">
                <a:latin typeface="Calibri" pitchFamily="34" charset="0"/>
                <a:sym typeface="宋体" pitchFamily="2" charset="-122"/>
              </a:rPr>
              <a:t>，</a:t>
            </a:r>
          </a:p>
          <a:p>
            <a:pPr>
              <a:lnSpc>
                <a:spcPts val="3875"/>
              </a:lnSpc>
            </a:pPr>
            <a:r>
              <a:rPr lang="zh-CN" altLang="en-US" sz="2400">
                <a:latin typeface="Calibri" pitchFamily="34" charset="0"/>
                <a:sym typeface="宋体" pitchFamily="2" charset="-122"/>
              </a:rPr>
              <a:t>       正常工作时的电阻约为</a:t>
            </a:r>
            <a:r>
              <a:rPr lang="en-US" altLang="zh-CN" sz="2400">
                <a:latin typeface="Calibri" pitchFamily="34" charset="0"/>
                <a:sym typeface="宋体" pitchFamily="2" charset="-122"/>
              </a:rPr>
              <a:t>1200Ω.</a:t>
            </a:r>
          </a:p>
        </p:txBody>
      </p:sp>
    </p:spTree>
    <p:extLst>
      <p:ext uri="{BB962C8B-B14F-4D97-AF65-F5344CB8AC3E}">
        <p14:creationId xmlns:p14="http://schemas.microsoft.com/office/powerpoint/2010/main" val="379898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3" y="3579813"/>
            <a:ext cx="2116137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19" name="Picture 17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lum bright="6000" contrast="7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>
            <a:fillRect/>
          </a:stretch>
        </p:blipFill>
        <p:spPr bwMode="auto">
          <a:xfrm>
            <a:off x="2582863" y="2197100"/>
            <a:ext cx="4506912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Text Box 3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22525" y="5008563"/>
            <a:ext cx="5689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rgbClr val="990033"/>
                </a:solidFill>
                <a:latin typeface="黑体" pitchFamily="49" charset="-122"/>
                <a:ea typeface="黑体" pitchFamily="49" charset="-122"/>
              </a:rPr>
              <a:t>限制电流，保护电路。</a:t>
            </a:r>
          </a:p>
        </p:txBody>
      </p:sp>
      <p:sp>
        <p:nvSpPr>
          <p:cNvPr id="86021" name="标题 1"/>
          <p:cNvSpPr>
            <a:spLocks noGrp="1" noChangeArrowheads="1"/>
          </p:cNvSpPr>
          <p:nvPr>
            <p:custDataLst>
              <p:tags r:id="rId4"/>
            </p:custDataLst>
          </p:nvPr>
        </p:nvSpPr>
        <p:spPr bwMode="auto">
          <a:xfrm>
            <a:off x="128588" y="1571625"/>
            <a:ext cx="6329362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【定值电阻】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在电路中阻值保持不变</a:t>
            </a:r>
          </a:p>
        </p:txBody>
      </p:sp>
      <p:sp>
        <p:nvSpPr>
          <p:cNvPr id="86022" name="标题 1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579438" y="2413000"/>
            <a:ext cx="1833562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zh-CN" sz="2800" b="1">
                <a:solidFill>
                  <a:srgbClr val="0070C0"/>
                </a:solidFill>
              </a:rPr>
              <a:t>1.</a:t>
            </a:r>
            <a:r>
              <a:rPr lang="zh-CN" altLang="en-US" sz="2800" b="1">
                <a:solidFill>
                  <a:srgbClr val="0070C0"/>
                </a:solidFill>
              </a:rPr>
              <a:t>实 物：</a:t>
            </a:r>
          </a:p>
          <a:p>
            <a:endParaRPr lang="zh-CN" altLang="en-US" sz="2800" b="1">
              <a:solidFill>
                <a:srgbClr val="0070C0"/>
              </a:solidFill>
            </a:endParaRPr>
          </a:p>
          <a:p>
            <a:endParaRPr lang="zh-CN" altLang="en-US" sz="2800" b="1">
              <a:solidFill>
                <a:srgbClr val="0070C0"/>
              </a:solidFill>
            </a:endParaRPr>
          </a:p>
          <a:p>
            <a:r>
              <a:rPr lang="en-US" altLang="zh-CN" sz="2800" b="1">
                <a:solidFill>
                  <a:srgbClr val="0070C0"/>
                </a:solidFill>
                <a:sym typeface="宋体" pitchFamily="2" charset="-122"/>
              </a:rPr>
              <a:t>2.</a:t>
            </a:r>
            <a:r>
              <a:rPr lang="zh-CN" altLang="en-US" sz="2800" b="1">
                <a:solidFill>
                  <a:srgbClr val="0070C0"/>
                </a:solidFill>
                <a:sym typeface="宋体" pitchFamily="2" charset="-122"/>
              </a:rPr>
              <a:t>符 号：</a:t>
            </a:r>
          </a:p>
          <a:p>
            <a:endParaRPr lang="zh-CN" altLang="en-US" sz="2800" b="1">
              <a:solidFill>
                <a:srgbClr val="0070C0"/>
              </a:solidFill>
              <a:sym typeface="宋体" pitchFamily="2" charset="-122"/>
            </a:endParaRPr>
          </a:p>
          <a:p>
            <a:endParaRPr lang="zh-CN" altLang="en-US" sz="2800" b="1">
              <a:solidFill>
                <a:srgbClr val="0070C0"/>
              </a:solidFill>
            </a:endParaRPr>
          </a:p>
          <a:p>
            <a:r>
              <a:rPr lang="en-US" altLang="zh-CN" sz="2800" b="1">
                <a:solidFill>
                  <a:srgbClr val="0070C0"/>
                </a:solidFill>
                <a:sym typeface="宋体" pitchFamily="2" charset="-122"/>
              </a:rPr>
              <a:t>3.</a:t>
            </a:r>
            <a:r>
              <a:rPr lang="zh-CN" altLang="en-US" sz="2800" b="1">
                <a:solidFill>
                  <a:srgbClr val="0070C0"/>
                </a:solidFill>
                <a:sym typeface="宋体" pitchFamily="2" charset="-122"/>
              </a:rPr>
              <a:t>作 用：</a:t>
            </a:r>
          </a:p>
        </p:txBody>
      </p:sp>
    </p:spTree>
    <p:extLst>
      <p:ext uri="{BB962C8B-B14F-4D97-AF65-F5344CB8AC3E}">
        <p14:creationId xmlns:p14="http://schemas.microsoft.com/office/powerpoint/2010/main" val="610956324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2263" y="2308225"/>
            <a:ext cx="8116887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zh-CN" sz="280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金属铜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的电阻很小，可以看成对电流没有阻碍</a:t>
            </a:r>
            <a:r>
              <a:rPr lang="en-US" altLang="zh-CN" sz="2800">
                <a:latin typeface="楷体_GB2312" pitchFamily="49" charset="-122"/>
                <a:ea typeface="楷体_GB2312" pitchFamily="49" charset="-122"/>
              </a:rPr>
              <a:t>,</a:t>
            </a:r>
          </a:p>
          <a:p>
            <a:pPr algn="just"/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   因此通常被用来制成</a:t>
            </a:r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电学实验中的导线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87043" name="Rectangle 2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3850" y="3346450"/>
            <a:ext cx="8115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zh-CN" sz="280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电流表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的电阻很小，可以看成对电流没有阻碍</a:t>
            </a:r>
            <a:r>
              <a:rPr lang="en-US" altLang="zh-CN" sz="2800">
                <a:latin typeface="楷体_GB2312" pitchFamily="49" charset="-122"/>
                <a:ea typeface="楷体_GB2312" pitchFamily="49" charset="-122"/>
              </a:rPr>
              <a:t>,</a:t>
            </a:r>
            <a:endParaRPr lang="zh-CN" altLang="en-US" sz="2800">
              <a:latin typeface="楷体_GB2312" pitchFamily="49" charset="-122"/>
              <a:ea typeface="楷体_GB2312" pitchFamily="49" charset="-122"/>
            </a:endParaRPr>
          </a:p>
          <a:p>
            <a:pPr algn="just"/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   所以实验中</a:t>
            </a:r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相当于导线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87044" name="Rectangle 2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23850" y="4383088"/>
            <a:ext cx="7862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zh-CN" sz="280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电压表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的电阻很大，可以看成没有电流通过，</a:t>
            </a:r>
          </a:p>
          <a:p>
            <a:pPr algn="just"/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   所以实验中</a:t>
            </a:r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相当于断路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87045" name="Rectangle 2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3850" y="5405438"/>
            <a:ext cx="8026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zh-CN" sz="280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小灯泡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发光时，灯丝电阻随温度的变化而变化。</a:t>
            </a:r>
          </a:p>
        </p:txBody>
      </p:sp>
      <p:sp>
        <p:nvSpPr>
          <p:cNvPr id="87046" name="标题 1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128588" y="1571625"/>
            <a:ext cx="71818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【电学实验中一些与电阻有关的解释】</a:t>
            </a:r>
          </a:p>
        </p:txBody>
      </p:sp>
    </p:spTree>
    <p:extLst>
      <p:ext uri="{BB962C8B-B14F-4D97-AF65-F5344CB8AC3E}">
        <p14:creationId xmlns:p14="http://schemas.microsoft.com/office/powerpoint/2010/main" val="2171363549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9"/>
          <p:cNvSpPr txBox="1"/>
          <p:nvPr>
            <p:custDataLst>
              <p:tags r:id="rId1"/>
            </p:custDataLst>
          </p:nvPr>
        </p:nvSpPr>
        <p:spPr>
          <a:xfrm>
            <a:off x="196850" y="601663"/>
            <a:ext cx="8553450" cy="22590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600">
                <a:latin typeface="方正粗黑宋简体" pitchFamily="2" charset="-122"/>
                <a:ea typeface="方正粗黑宋简体" pitchFamily="2" charset="-122"/>
              </a:rPr>
              <a:t>【小知识】</a:t>
            </a:r>
            <a:r>
              <a:rPr lang="zh-CN" altLang="en-US" sz="2800">
                <a:latin typeface="方正粗黑宋简体" pitchFamily="2" charset="-122"/>
                <a:ea typeface="方正粗黑宋简体" pitchFamily="2" charset="-122"/>
              </a:rPr>
              <a:t>电路中的</a:t>
            </a:r>
            <a:r>
              <a:rPr lang="zh-CN" altLang="en-US" sz="2800">
                <a:solidFill>
                  <a:srgbClr val="FF0000"/>
                </a:solidFill>
                <a:latin typeface="方正粗黑宋简体" pitchFamily="2" charset="-122"/>
                <a:ea typeface="方正粗黑宋简体" pitchFamily="2" charset="-122"/>
              </a:rPr>
              <a:t>短路现象</a:t>
            </a:r>
            <a:endParaRPr lang="zh-CN" altLang="en-US" sz="2400">
              <a:solidFill>
                <a:srgbClr val="FF0000"/>
              </a:solidFill>
              <a:latin typeface="Calibri" pitchFamily="34" charset="0"/>
              <a:ea typeface="方正粗黑宋简体" pitchFamily="2" charset="-122"/>
              <a:sym typeface="宋体" pitchFamily="2" charset="-122"/>
            </a:endParaRP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①  </a:t>
            </a:r>
            <a:r>
              <a:rPr lang="zh-CN" altLang="en-US" sz="2400">
                <a:solidFill>
                  <a:srgbClr val="FF0000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如左图</a:t>
            </a:r>
            <a:r>
              <a:rPr lang="zh-CN" altLang="en-US" sz="24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，把导线接在</a:t>
            </a:r>
            <a:r>
              <a:rPr lang="en-US" altLang="zh-CN" sz="24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R</a:t>
            </a:r>
            <a:r>
              <a:rPr lang="en-US" altLang="zh-CN" sz="2400" baseline="-250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1</a:t>
            </a:r>
            <a:r>
              <a:rPr lang="zh-CN" altLang="en-US" sz="24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两端，闭合开关，电流将不再从</a:t>
            </a:r>
            <a:r>
              <a:rPr lang="en-US" altLang="zh-CN" sz="24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R1</a:t>
            </a:r>
            <a:r>
              <a:rPr lang="zh-CN" altLang="en-US" sz="24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流过；</a:t>
            </a:r>
            <a:r>
              <a:rPr lang="zh-CN" altLang="en-US" sz="2400">
                <a:solidFill>
                  <a:srgbClr val="FF0000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电阻</a:t>
            </a:r>
            <a:r>
              <a:rPr lang="en-US" altLang="zh-CN" sz="2400">
                <a:solidFill>
                  <a:srgbClr val="FF0000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短路</a:t>
            </a:r>
            <a:r>
              <a:rPr lang="zh-CN" altLang="en-US" sz="24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；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solidFill>
                  <a:srgbClr val="7730AD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②  </a:t>
            </a:r>
            <a:r>
              <a:rPr lang="zh-CN" altLang="en-US" sz="2400">
                <a:solidFill>
                  <a:srgbClr val="FF0000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如右图</a:t>
            </a:r>
            <a:r>
              <a:rPr lang="zh-CN" altLang="en-US" sz="2400">
                <a:solidFill>
                  <a:srgbClr val="7730AD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，把导线接在</a:t>
            </a:r>
            <a:r>
              <a:rPr lang="en-US" altLang="zh-CN" sz="2400">
                <a:solidFill>
                  <a:srgbClr val="7730AD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R</a:t>
            </a:r>
            <a:r>
              <a:rPr lang="en-US" altLang="zh-CN" sz="2400" baseline="-25000">
                <a:solidFill>
                  <a:srgbClr val="7730AD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1</a:t>
            </a:r>
            <a:r>
              <a:rPr lang="zh-CN" altLang="en-US" sz="2400">
                <a:solidFill>
                  <a:srgbClr val="7730AD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两端，电流将直接从电源正极经过导线流到负极，不再经过电阻，</a:t>
            </a:r>
            <a:r>
              <a:rPr lang="zh-CN" altLang="en-US" sz="2400">
                <a:solidFill>
                  <a:srgbClr val="FF0000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电源短路</a:t>
            </a:r>
            <a:r>
              <a:rPr lang="zh-CN" altLang="en-US" sz="2400">
                <a:solidFill>
                  <a:srgbClr val="7730AD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；</a:t>
            </a:r>
            <a:endParaRPr lang="zh-CN" altLang="en-US" sz="2400">
              <a:latin typeface="Calibri" pitchFamily="34" charset="0"/>
              <a:ea typeface="方正粗黑宋简体" pitchFamily="2" charset="-122"/>
              <a:sym typeface="宋体" pitchFamily="2" charset="-122"/>
            </a:endParaRPr>
          </a:p>
        </p:txBody>
      </p:sp>
      <p:grpSp>
        <p:nvGrpSpPr>
          <p:cNvPr id="88067" name="组合 3"/>
          <p:cNvGrpSpPr>
            <a:grpSpLocks/>
          </p:cNvGrpSpPr>
          <p:nvPr/>
        </p:nvGrpSpPr>
        <p:grpSpPr bwMode="auto">
          <a:xfrm>
            <a:off x="1169988" y="2860675"/>
            <a:ext cx="2730500" cy="2085975"/>
            <a:chOff x="1785" y="6082"/>
            <a:chExt cx="4300" cy="3287"/>
          </a:xfrm>
        </p:grpSpPr>
        <p:pic>
          <p:nvPicPr>
            <p:cNvPr id="88068" name="图片 1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5" y="6082"/>
              <a:ext cx="4300" cy="2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069" name="左中括号 1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 rot="16200000">
              <a:off x="2748" y="8348"/>
              <a:ext cx="794" cy="1248"/>
            </a:xfrm>
            <a:prstGeom prst="leftBracket">
              <a:avLst>
                <a:gd name="adj" fmla="val 8332"/>
              </a:avLst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8070" name="组合 4"/>
          <p:cNvGrpSpPr>
            <a:grpSpLocks/>
          </p:cNvGrpSpPr>
          <p:nvPr/>
        </p:nvGrpSpPr>
        <p:grpSpPr bwMode="auto">
          <a:xfrm>
            <a:off x="4983163" y="2860675"/>
            <a:ext cx="2700337" cy="2065338"/>
            <a:chOff x="7561" y="5307"/>
            <a:chExt cx="5140" cy="3770"/>
          </a:xfrm>
        </p:grpSpPr>
        <p:pic>
          <p:nvPicPr>
            <p:cNvPr id="88071" name="图片 4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61" y="5307"/>
              <a:ext cx="5140" cy="3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072" name="左中括号 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5400000">
              <a:off x="9575" y="6670"/>
              <a:ext cx="794" cy="1248"/>
            </a:xfrm>
            <a:prstGeom prst="leftBracket">
              <a:avLst>
                <a:gd name="adj" fmla="val 8332"/>
              </a:avLst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8073" name="Rectangle 2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2550" y="5197475"/>
            <a:ext cx="85217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打个比方</a:t>
            </a:r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：两条路，一条路上布满荆棘、很大阻碍；另一条平坦大道、没有阻碍；人们当然都会从平坦大道上走；</a:t>
            </a:r>
            <a:r>
              <a:rPr lang="zh-CN" altLang="en-US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导线</a:t>
            </a:r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和</a:t>
            </a:r>
            <a:r>
              <a:rPr lang="zh-CN" altLang="en-US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用电器</a:t>
            </a:r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也是这样的。</a:t>
            </a:r>
          </a:p>
        </p:txBody>
      </p:sp>
    </p:spTree>
    <p:extLst>
      <p:ext uri="{BB962C8B-B14F-4D97-AF65-F5344CB8AC3E}">
        <p14:creationId xmlns:p14="http://schemas.microsoft.com/office/powerpoint/2010/main" val="10216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0975" y="1155700"/>
            <a:ext cx="2776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C00CC"/>
                </a:solidFill>
                <a:latin typeface="微软雅黑" pitchFamily="34" charset="-122"/>
                <a:ea typeface="微软雅黑" pitchFamily="34" charset="-122"/>
              </a:rPr>
              <a:t>【当堂训练】</a:t>
            </a:r>
          </a:p>
        </p:txBody>
      </p:sp>
      <p:sp>
        <p:nvSpPr>
          <p:cNvPr id="27650" name="Text Box 5"/>
          <p:cNvSpPr/>
          <p:nvPr>
            <p:custDataLst>
              <p:tags r:id="rId2"/>
            </p:custDataLst>
          </p:nvPr>
        </p:nvSpPr>
        <p:spPr>
          <a:xfrm>
            <a:off x="7286625" y="2441575"/>
            <a:ext cx="606425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微软雅黑" charset="-122"/>
                <a:ea typeface="微软雅黑" charset="-122"/>
                <a:sym typeface="Wingdings"/>
              </a:rPr>
              <a:t>D</a:t>
            </a:r>
            <a:endParaRPr lang="en-US" altLang="zh-CN" sz="3200">
              <a:solidFill>
                <a:srgbClr val="FF0000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89092" name="Text Box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42875" y="2019300"/>
            <a:ext cx="8856663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1．关于导体电阻的大小，下列说法中正确的是（不考虑温度对电阻的影响）                   (   )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A．横截面积越大的导线，电阻越小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B．横截面积相同的导线，长导线的电阻大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C．长度相同的导线，细导线的电阻大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D．同种材料制成的长短相同的导线，粗导线的电阻小。 </a:t>
            </a:r>
          </a:p>
        </p:txBody>
      </p:sp>
    </p:spTree>
    <p:extLst>
      <p:ext uri="{BB962C8B-B14F-4D97-AF65-F5344CB8AC3E}">
        <p14:creationId xmlns:p14="http://schemas.microsoft.com/office/powerpoint/2010/main" val="2052874736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2875" y="2522538"/>
            <a:ext cx="8856663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2．为了改变导体的电阻，下列方法中错误的是 </a:t>
            </a:r>
            <a:r>
              <a:rPr lang="zh-CN" altLang="en-US" sz="2800" b="1">
                <a:sym typeface="宋体" pitchFamily="2" charset="-122"/>
              </a:rPr>
              <a:t>(     )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A．改变导体的粗细 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B．改变导体的长短 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C．改变导体的组成材料  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D．使直导线变弯</a:t>
            </a:r>
          </a:p>
        </p:txBody>
      </p:sp>
      <p:sp>
        <p:nvSpPr>
          <p:cNvPr id="28674" name="Text Box 5"/>
          <p:cNvSpPr/>
          <p:nvPr>
            <p:custDataLst>
              <p:tags r:id="rId2"/>
            </p:custDataLst>
          </p:nvPr>
        </p:nvSpPr>
        <p:spPr>
          <a:xfrm>
            <a:off x="7786688" y="2522538"/>
            <a:ext cx="606425" cy="5826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微软雅黑" charset="-122"/>
                <a:ea typeface="微软雅黑" charset="-122"/>
                <a:sym typeface="Wingdings"/>
              </a:rPr>
              <a:t>D</a:t>
            </a:r>
            <a:endParaRPr lang="en-US" altLang="zh-CN" sz="3200">
              <a:solidFill>
                <a:srgbClr val="FF0000"/>
              </a:solidFill>
              <a:latin typeface="微软雅黑" charset="-122"/>
              <a:ea typeface="微软雅黑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396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4463" y="2209800"/>
            <a:ext cx="8856662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3．一根锰铜丝的电阻为R，要使这根连入电路的导体电阻变大，可采用的方法是                   （  ）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A．减小导体两端的电压       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B．增大导体中的电流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C．将导体拉长后连入电路     </a:t>
            </a:r>
          </a:p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 D．将导体对折后连入电路</a:t>
            </a:r>
          </a:p>
        </p:txBody>
      </p:sp>
      <p:sp>
        <p:nvSpPr>
          <p:cNvPr id="29698" name="Text Box 5"/>
          <p:cNvSpPr/>
          <p:nvPr>
            <p:custDataLst>
              <p:tags r:id="rId2"/>
            </p:custDataLst>
          </p:nvPr>
        </p:nvSpPr>
        <p:spPr>
          <a:xfrm>
            <a:off x="7905750" y="2651125"/>
            <a:ext cx="606425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微软雅黑" charset="-122"/>
                <a:ea typeface="微软雅黑" charset="-122"/>
                <a:sym typeface="Wingdings"/>
              </a:rPr>
              <a:t>C</a:t>
            </a:r>
            <a:endParaRPr lang="en-US" altLang="zh-CN" sz="3200">
              <a:solidFill>
                <a:srgbClr val="FF0000"/>
              </a:solidFill>
              <a:latin typeface="微软雅黑" charset="-122"/>
              <a:ea typeface="微软雅黑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460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0825" y="1266825"/>
            <a:ext cx="8748713" cy="52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zh-CN" sz="2800" b="1">
                <a:latin typeface="宋体" pitchFamily="2" charset="-122"/>
              </a:rPr>
              <a:t>1.</a:t>
            </a:r>
            <a:r>
              <a:rPr lang="en-US" altLang="zh-CN" sz="2800" b="1" u="sng">
                <a:latin typeface="宋体" pitchFamily="2" charset="-122"/>
              </a:rPr>
              <a:t>        </a:t>
            </a:r>
            <a:r>
              <a:rPr lang="zh-CN" altLang="en-US" sz="2800" b="1">
                <a:latin typeface="宋体" pitchFamily="2" charset="-122"/>
              </a:rPr>
              <a:t>的物体叫做</a:t>
            </a:r>
            <a:r>
              <a:rPr lang="zh-CN" altLang="en-US" sz="2800" b="1">
                <a:solidFill>
                  <a:srgbClr val="0000FF"/>
                </a:solidFill>
                <a:latin typeface="宋体" pitchFamily="2" charset="-122"/>
              </a:rPr>
              <a:t>导体</a:t>
            </a:r>
            <a:r>
              <a:rPr lang="zh-CN" altLang="en-US" sz="2800" b="1">
                <a:latin typeface="宋体" pitchFamily="2" charset="-122"/>
              </a:rPr>
              <a:t>，如</a:t>
            </a:r>
            <a:r>
              <a:rPr lang="zh-CN" altLang="en-US" sz="2800" b="1" u="sng">
                <a:latin typeface="宋体" pitchFamily="2" charset="-122"/>
              </a:rPr>
              <a:t>                 </a:t>
            </a:r>
            <a:r>
              <a:rPr lang="zh-CN" altLang="en-US" sz="2800" b="1">
                <a:latin typeface="宋体" pitchFamily="2" charset="-122"/>
              </a:rPr>
              <a:t>；</a:t>
            </a:r>
          </a:p>
          <a:p>
            <a:pPr marL="342900" indent="-342900">
              <a:lnSpc>
                <a:spcPct val="120000"/>
              </a:lnSpc>
            </a:pPr>
            <a:r>
              <a:rPr lang="zh-CN" altLang="en-US" sz="2800" b="1">
                <a:latin typeface="宋体" pitchFamily="2" charset="-122"/>
              </a:rPr>
              <a:t>  </a:t>
            </a:r>
            <a:r>
              <a:rPr lang="zh-CN" altLang="en-US" sz="2800" b="1" u="sng">
                <a:latin typeface="宋体" pitchFamily="2" charset="-122"/>
              </a:rPr>
              <a:t>          </a:t>
            </a:r>
            <a:r>
              <a:rPr lang="zh-CN" altLang="en-US" sz="2800" b="1">
                <a:latin typeface="宋体" pitchFamily="2" charset="-122"/>
              </a:rPr>
              <a:t>的物体叫做</a:t>
            </a:r>
            <a:r>
              <a:rPr lang="zh-CN" altLang="en-US" sz="2800" b="1">
                <a:solidFill>
                  <a:srgbClr val="0000FF"/>
                </a:solidFill>
                <a:latin typeface="宋体" pitchFamily="2" charset="-122"/>
              </a:rPr>
              <a:t>绝缘体</a:t>
            </a:r>
            <a:r>
              <a:rPr lang="zh-CN" altLang="en-US" sz="2800" b="1">
                <a:latin typeface="宋体" pitchFamily="2" charset="-122"/>
              </a:rPr>
              <a:t>，如</a:t>
            </a:r>
            <a:r>
              <a:rPr lang="zh-CN" altLang="en-US" sz="2800" b="1" u="sng">
                <a:latin typeface="宋体" pitchFamily="2" charset="-122"/>
              </a:rPr>
              <a:t>             </a:t>
            </a:r>
            <a:r>
              <a:rPr lang="zh-CN" altLang="en-US" sz="2800" b="1">
                <a:latin typeface="宋体" pitchFamily="2" charset="-122"/>
              </a:rPr>
              <a:t>。</a:t>
            </a:r>
          </a:p>
          <a:p>
            <a:pPr marL="342900" indent="-342900">
              <a:lnSpc>
                <a:spcPct val="120000"/>
              </a:lnSpc>
            </a:pPr>
            <a:r>
              <a:rPr lang="en-US" altLang="zh-CN" sz="2800" b="1">
                <a:latin typeface="宋体" pitchFamily="2" charset="-122"/>
              </a:rPr>
              <a:t>2.</a:t>
            </a:r>
            <a:r>
              <a:rPr lang="zh-CN" altLang="en-US" sz="2800" b="1">
                <a:latin typeface="宋体" pitchFamily="2" charset="-122"/>
              </a:rPr>
              <a:t>导体和绝缘体之间</a:t>
            </a:r>
            <a:r>
              <a:rPr lang="zh-CN" altLang="en-US" sz="2800" b="1" u="sng">
                <a:latin typeface="宋体" pitchFamily="2" charset="-122"/>
              </a:rPr>
              <a:t>      </a:t>
            </a:r>
            <a:r>
              <a:rPr lang="zh-CN" altLang="en-US" sz="2800" b="1">
                <a:latin typeface="宋体" pitchFamily="2" charset="-122"/>
              </a:rPr>
              <a:t>（有</a:t>
            </a:r>
            <a:r>
              <a:rPr lang="en-US" altLang="zh-CN" sz="2800" b="1">
                <a:latin typeface="宋体" pitchFamily="2" charset="-122"/>
              </a:rPr>
              <a:t>/</a:t>
            </a:r>
            <a:r>
              <a:rPr lang="zh-CN" altLang="en-US" sz="2800" b="1">
                <a:latin typeface="宋体" pitchFamily="2" charset="-122"/>
              </a:rPr>
              <a:t>没有）绝对的界限，当条件改变时</a:t>
            </a:r>
            <a:r>
              <a:rPr lang="zh-CN" altLang="en-US" sz="2800" b="1" u="sng">
                <a:latin typeface="宋体" pitchFamily="2" charset="-122"/>
              </a:rPr>
              <a:t>      </a:t>
            </a:r>
            <a:r>
              <a:rPr lang="zh-CN" altLang="en-US" sz="2800" b="1">
                <a:latin typeface="宋体" pitchFamily="2" charset="-122"/>
              </a:rPr>
              <a:t>（可以</a:t>
            </a:r>
            <a:r>
              <a:rPr lang="en-US" altLang="zh-CN" sz="2800" b="1">
                <a:latin typeface="宋体" pitchFamily="2" charset="-122"/>
              </a:rPr>
              <a:t>/</a:t>
            </a:r>
            <a:r>
              <a:rPr lang="zh-CN" altLang="en-US" sz="2800" b="1">
                <a:latin typeface="宋体" pitchFamily="2" charset="-122"/>
              </a:rPr>
              <a:t>不可以）相互转换。</a:t>
            </a:r>
          </a:p>
          <a:p>
            <a:pPr marL="342900" indent="-342900">
              <a:lnSpc>
                <a:spcPct val="120000"/>
              </a:lnSpc>
            </a:pPr>
            <a:r>
              <a:rPr lang="en-US" altLang="zh-CN" sz="2800" b="1">
                <a:latin typeface="宋体" pitchFamily="2" charset="-122"/>
              </a:rPr>
              <a:t>3.</a:t>
            </a:r>
            <a:r>
              <a:rPr lang="en-US" altLang="zh-CN" sz="2800" b="1" u="sng">
                <a:latin typeface="宋体" pitchFamily="2" charset="-122"/>
              </a:rPr>
              <a:t>                                </a:t>
            </a:r>
            <a:r>
              <a:rPr lang="zh-CN" altLang="en-US" sz="2800" b="1">
                <a:latin typeface="宋体" pitchFamily="2" charset="-122"/>
              </a:rPr>
              <a:t>的物质，称做</a:t>
            </a:r>
            <a:r>
              <a:rPr lang="zh-CN" altLang="en-US" sz="2800" b="1">
                <a:solidFill>
                  <a:srgbClr val="0000FF"/>
                </a:solidFill>
                <a:latin typeface="宋体" pitchFamily="2" charset="-122"/>
              </a:rPr>
              <a:t>半导体</a:t>
            </a:r>
            <a:r>
              <a:rPr lang="zh-CN" altLang="en-US" sz="2800" b="1">
                <a:latin typeface="宋体" pitchFamily="2" charset="-122"/>
              </a:rPr>
              <a:t>。它的导电性能受</a:t>
            </a:r>
            <a:r>
              <a:rPr lang="zh-CN" altLang="en-US" sz="2800" b="1" u="sng">
                <a:latin typeface="宋体" pitchFamily="2" charset="-122"/>
              </a:rPr>
              <a:t>     </a:t>
            </a:r>
            <a:r>
              <a:rPr lang="zh-CN" altLang="en-US" sz="2800" b="1">
                <a:latin typeface="宋体" pitchFamily="2" charset="-122"/>
              </a:rPr>
              <a:t>、</a:t>
            </a:r>
            <a:r>
              <a:rPr lang="zh-CN" altLang="en-US" sz="2800" b="1" u="sng">
                <a:latin typeface="宋体" pitchFamily="2" charset="-122"/>
              </a:rPr>
              <a:t>    </a:t>
            </a:r>
            <a:r>
              <a:rPr lang="zh-CN" altLang="en-US" sz="2800" b="1">
                <a:latin typeface="宋体" pitchFamily="2" charset="-122"/>
              </a:rPr>
              <a:t>和</a:t>
            </a:r>
            <a:r>
              <a:rPr lang="zh-CN" altLang="en-US" sz="2800" b="1" u="sng">
                <a:latin typeface="宋体" pitchFamily="2" charset="-122"/>
              </a:rPr>
              <a:t>     </a:t>
            </a:r>
            <a:r>
              <a:rPr lang="zh-CN" altLang="en-US" sz="2800" b="1">
                <a:latin typeface="宋体" pitchFamily="2" charset="-122"/>
              </a:rPr>
              <a:t>影响而显著变化。 </a:t>
            </a:r>
          </a:p>
          <a:p>
            <a:pPr marL="342900" indent="-342900">
              <a:lnSpc>
                <a:spcPct val="120000"/>
              </a:lnSpc>
            </a:pPr>
            <a:r>
              <a:rPr lang="en-US" altLang="zh-CN" sz="2800" b="1">
                <a:latin typeface="宋体" pitchFamily="2" charset="-122"/>
              </a:rPr>
              <a:t>4.</a:t>
            </a:r>
            <a:r>
              <a:rPr lang="en-US" altLang="zh-CN" sz="2800" b="1" u="sng">
                <a:latin typeface="宋体" pitchFamily="2" charset="-122"/>
              </a:rPr>
              <a:t>                                  </a:t>
            </a:r>
            <a:r>
              <a:rPr lang="zh-CN" altLang="en-US" sz="2800" b="1">
                <a:latin typeface="宋体" pitchFamily="2" charset="-122"/>
              </a:rPr>
              <a:t>的性质称为超导性，具有的</a:t>
            </a:r>
            <a:r>
              <a:rPr lang="zh-CN" altLang="en-US" sz="2800" b="1" u="sng">
                <a:latin typeface="宋体" pitchFamily="2" charset="-122"/>
              </a:rPr>
              <a:t>        </a:t>
            </a:r>
            <a:r>
              <a:rPr lang="zh-CN" altLang="en-US" sz="2800" b="1">
                <a:latin typeface="宋体" pitchFamily="2" charset="-122"/>
              </a:rPr>
              <a:t>物体称为</a:t>
            </a:r>
            <a:r>
              <a:rPr lang="zh-CN" altLang="en-US" sz="2800" b="1">
                <a:solidFill>
                  <a:srgbClr val="0000FF"/>
                </a:solidFill>
                <a:latin typeface="宋体" pitchFamily="2" charset="-122"/>
              </a:rPr>
              <a:t>超导体</a:t>
            </a:r>
            <a:r>
              <a:rPr lang="zh-CN" altLang="en-US" sz="2800" b="1">
                <a:latin typeface="宋体" pitchFamily="2" charset="-122"/>
              </a:rPr>
              <a:t>。</a:t>
            </a:r>
          </a:p>
          <a:p>
            <a:pPr marL="342900" indent="-342900">
              <a:lnSpc>
                <a:spcPct val="120000"/>
              </a:lnSpc>
            </a:pPr>
            <a:endParaRPr lang="en-US" altLang="zh-CN" sz="2800">
              <a:latin typeface="宋体" pitchFamily="2" charset="-122"/>
            </a:endParaRPr>
          </a:p>
        </p:txBody>
      </p:sp>
      <p:sp>
        <p:nvSpPr>
          <p:cNvPr id="30722" name="Text Box 9"/>
          <p:cNvSpPr/>
          <p:nvPr>
            <p:custDataLst>
              <p:tags r:id="rId2"/>
            </p:custDataLst>
          </p:nvPr>
        </p:nvSpPr>
        <p:spPr>
          <a:xfrm>
            <a:off x="611188" y="1312863"/>
            <a:ext cx="1655762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容易导电</a:t>
            </a:r>
          </a:p>
        </p:txBody>
      </p:sp>
      <p:sp>
        <p:nvSpPr>
          <p:cNvPr id="92164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4613" y="612775"/>
            <a:ext cx="5699125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【读一读】</a:t>
            </a:r>
            <a:r>
              <a:rPr lang="en-US" altLang="zh-CN" sz="3200" b="1">
                <a:solidFill>
                  <a:srgbClr val="FF0000"/>
                </a:solidFill>
                <a:latin typeface="宋体" pitchFamily="2" charset="-122"/>
              </a:rPr>
              <a:t>P98</a:t>
            </a:r>
            <a:r>
              <a:rPr lang="zh-CN" altLang="en-US" sz="3200" b="1">
                <a:solidFill>
                  <a:srgbClr val="0000FF"/>
                </a:solidFill>
                <a:latin typeface="宋体" pitchFamily="2" charset="-122"/>
              </a:rPr>
              <a:t>物质的导电性能</a:t>
            </a:r>
          </a:p>
        </p:txBody>
      </p:sp>
      <p:sp>
        <p:nvSpPr>
          <p:cNvPr id="30724" name="Text Box 12"/>
          <p:cNvSpPr/>
          <p:nvPr>
            <p:custDataLst>
              <p:tags r:id="rId4"/>
            </p:custDataLst>
          </p:nvPr>
        </p:nvSpPr>
        <p:spPr>
          <a:xfrm>
            <a:off x="5272088" y="1331913"/>
            <a:ext cx="2841625" cy="4302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200" b="1">
                <a:solidFill>
                  <a:srgbClr val="FF0000"/>
                </a:solidFill>
              </a:rPr>
              <a:t>金属、石墨、人体等</a:t>
            </a:r>
          </a:p>
        </p:txBody>
      </p:sp>
      <p:sp>
        <p:nvSpPr>
          <p:cNvPr id="30725" name="Text Box 13"/>
          <p:cNvSpPr/>
          <p:nvPr>
            <p:custDataLst>
              <p:tags r:id="rId5"/>
            </p:custDataLst>
          </p:nvPr>
        </p:nvSpPr>
        <p:spPr>
          <a:xfrm>
            <a:off x="539750" y="1830388"/>
            <a:ext cx="2232025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不容易导电</a:t>
            </a:r>
          </a:p>
        </p:txBody>
      </p:sp>
      <p:sp>
        <p:nvSpPr>
          <p:cNvPr id="30726" name="Text Box 14"/>
          <p:cNvSpPr/>
          <p:nvPr>
            <p:custDataLst>
              <p:tags r:id="rId6"/>
            </p:custDataLst>
          </p:nvPr>
        </p:nvSpPr>
        <p:spPr>
          <a:xfrm>
            <a:off x="6121400" y="1874838"/>
            <a:ext cx="2444750" cy="4302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200" b="1">
                <a:solidFill>
                  <a:srgbClr val="FF0000"/>
                </a:solidFill>
              </a:rPr>
              <a:t>橡胶、玻璃等</a:t>
            </a:r>
          </a:p>
        </p:txBody>
      </p:sp>
      <p:sp>
        <p:nvSpPr>
          <p:cNvPr id="30727" name="Text Box 15"/>
          <p:cNvSpPr/>
          <p:nvPr>
            <p:custDataLst>
              <p:tags r:id="rId7"/>
            </p:custDataLst>
          </p:nvPr>
        </p:nvSpPr>
        <p:spPr>
          <a:xfrm>
            <a:off x="755650" y="3362325"/>
            <a:ext cx="5400675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导电性能介于导体和绝缘体之间</a:t>
            </a:r>
          </a:p>
        </p:txBody>
      </p:sp>
      <p:sp>
        <p:nvSpPr>
          <p:cNvPr id="30728" name="Text Box 16"/>
          <p:cNvSpPr/>
          <p:nvPr>
            <p:custDataLst>
              <p:tags r:id="rId8"/>
            </p:custDataLst>
          </p:nvPr>
        </p:nvSpPr>
        <p:spPr>
          <a:xfrm>
            <a:off x="4643438" y="3878263"/>
            <a:ext cx="1079500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温度</a:t>
            </a:r>
          </a:p>
        </p:txBody>
      </p:sp>
      <p:sp>
        <p:nvSpPr>
          <p:cNvPr id="30729" name="Text Box 17"/>
          <p:cNvSpPr/>
          <p:nvPr>
            <p:custDataLst>
              <p:tags r:id="rId9"/>
            </p:custDataLst>
          </p:nvPr>
        </p:nvSpPr>
        <p:spPr>
          <a:xfrm>
            <a:off x="5722938" y="3878263"/>
            <a:ext cx="1009650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光照</a:t>
            </a:r>
          </a:p>
        </p:txBody>
      </p:sp>
      <p:sp>
        <p:nvSpPr>
          <p:cNvPr id="30730" name="Text Box 18"/>
          <p:cNvSpPr/>
          <p:nvPr>
            <p:custDataLst>
              <p:tags r:id="rId10"/>
            </p:custDataLst>
          </p:nvPr>
        </p:nvSpPr>
        <p:spPr>
          <a:xfrm>
            <a:off x="6875463" y="3895725"/>
            <a:ext cx="936625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压力</a:t>
            </a:r>
          </a:p>
        </p:txBody>
      </p:sp>
      <p:sp>
        <p:nvSpPr>
          <p:cNvPr id="30731" name="Text Box 20"/>
          <p:cNvSpPr/>
          <p:nvPr>
            <p:custDataLst>
              <p:tags r:id="rId11"/>
            </p:custDataLst>
          </p:nvPr>
        </p:nvSpPr>
        <p:spPr>
          <a:xfrm>
            <a:off x="3592513" y="2349500"/>
            <a:ext cx="1008062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没有</a:t>
            </a:r>
          </a:p>
        </p:txBody>
      </p:sp>
      <p:sp>
        <p:nvSpPr>
          <p:cNvPr id="30732" name="Text Box 21"/>
          <p:cNvSpPr/>
          <p:nvPr>
            <p:custDataLst>
              <p:tags r:id="rId12"/>
            </p:custDataLst>
          </p:nvPr>
        </p:nvSpPr>
        <p:spPr>
          <a:xfrm>
            <a:off x="2916238" y="2852738"/>
            <a:ext cx="1008062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可以</a:t>
            </a:r>
          </a:p>
        </p:txBody>
      </p:sp>
      <p:sp>
        <p:nvSpPr>
          <p:cNvPr id="30733" name="Text Box 22"/>
          <p:cNvSpPr/>
          <p:nvPr>
            <p:custDataLst>
              <p:tags r:id="rId13"/>
            </p:custDataLst>
          </p:nvPr>
        </p:nvSpPr>
        <p:spPr>
          <a:xfrm>
            <a:off x="661988" y="4913313"/>
            <a:ext cx="6142037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在超低温的情况下电阻突然减小为零</a:t>
            </a:r>
          </a:p>
        </p:txBody>
      </p:sp>
      <p:sp>
        <p:nvSpPr>
          <p:cNvPr id="30734" name="Text Box 23"/>
          <p:cNvSpPr/>
          <p:nvPr>
            <p:custDataLst>
              <p:tags r:id="rId14"/>
            </p:custDataLst>
          </p:nvPr>
        </p:nvSpPr>
        <p:spPr>
          <a:xfrm>
            <a:off x="3132138" y="5411788"/>
            <a:ext cx="1655762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超导性</a:t>
            </a:r>
          </a:p>
        </p:txBody>
      </p:sp>
    </p:spTree>
    <p:extLst>
      <p:ext uri="{BB962C8B-B14F-4D97-AF65-F5344CB8AC3E}">
        <p14:creationId xmlns:p14="http://schemas.microsoft.com/office/powerpoint/2010/main" val="40946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4" grpId="0" animBg="1"/>
      <p:bldP spid="30725" grpId="0" animBg="1"/>
      <p:bldP spid="30726" grpId="0" animBg="1"/>
      <p:bldP spid="30727" grpId="0" animBg="1"/>
      <p:bldP spid="30728" grpId="0" animBg="1"/>
      <p:bldP spid="30729" grpId="0" animBg="1"/>
      <p:bldP spid="30730" grpId="0" animBg="1"/>
      <p:bldP spid="30731" grpId="0" animBg="1"/>
      <p:bldP spid="30732" grpId="0" animBg="1"/>
      <p:bldP spid="30733" grpId="0" animBg="1"/>
      <p:bldP spid="307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6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971550"/>
            <a:ext cx="5026025" cy="573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7" name="Picture 9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0" y="1911350"/>
            <a:ext cx="25400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8" name="Picture 16" descr="http://www.shiziduo.com/pedia/uploads/200903/s_1237951049MXB0Tl61.jp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600" y="3898900"/>
            <a:ext cx="2533650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80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6"/>
          <p:cNvSpPr>
            <a:spLocks noChangeArrowheads="1"/>
          </p:cNvSpPr>
          <p:nvPr/>
        </p:nvSpPr>
        <p:spPr bwMode="auto">
          <a:xfrm>
            <a:off x="234950" y="4840288"/>
            <a:ext cx="8377238" cy="138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en-US" altLang="zh-CN" sz="3200" b="1"/>
              <a:t>        </a:t>
            </a:r>
            <a:r>
              <a:rPr lang="zh-CN" altLang="en-US" sz="3200" b="1"/>
              <a:t>如图，调节通过电灯的电流大小，就能调节电灯的亮度，那么</a:t>
            </a:r>
            <a:r>
              <a:rPr lang="zh-CN" altLang="en-US" sz="3200" b="1">
                <a:solidFill>
                  <a:srgbClr val="FF0000"/>
                </a:solidFill>
              </a:rPr>
              <a:t>怎样才能改变电路中的电流大小</a:t>
            </a:r>
            <a:r>
              <a:rPr lang="zh-CN" altLang="en-US" sz="3200" b="1"/>
              <a:t>呢？</a:t>
            </a:r>
          </a:p>
        </p:txBody>
      </p:sp>
      <p:pic>
        <p:nvPicPr>
          <p:cNvPr id="75779" name="图片 1" descr="0903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50874" b="51334"/>
          <a:stretch>
            <a:fillRect/>
          </a:stretch>
        </p:blipFill>
        <p:spPr bwMode="auto">
          <a:xfrm>
            <a:off x="2809875" y="558800"/>
            <a:ext cx="32258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42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3850" y="1027113"/>
            <a:ext cx="8353425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4000" b="1">
                <a:solidFill>
                  <a:schemeClr val="bg1"/>
                </a:solidFill>
                <a:ea typeface="黑体" pitchFamily="49" charset="-122"/>
              </a:rPr>
              <a:t>　　           　　半导体的导电本领介乎金属导体和绝缘体之间．半导体的导电性随温度显著变化，这就是热敏元件和光敏元件的制造原理．半导体的许多技术应用很广泛，如半导体二极管、三极管等，这些使无线电技术发生了重大变化．</a:t>
            </a:r>
          </a:p>
        </p:txBody>
      </p:sp>
      <p:sp>
        <p:nvSpPr>
          <p:cNvPr id="94211" name="Text Box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71550" y="1016000"/>
            <a:ext cx="43926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800" b="1">
                <a:solidFill>
                  <a:schemeClr val="bg1"/>
                </a:solidFill>
                <a:ea typeface="黑体" pitchFamily="49" charset="-122"/>
              </a:rPr>
              <a:t>阅读材料：</a:t>
            </a:r>
          </a:p>
        </p:txBody>
      </p:sp>
      <p:pic>
        <p:nvPicPr>
          <p:cNvPr id="94212" name="Picture 7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90663"/>
            <a:ext cx="8208962" cy="493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 Box 8"/>
          <p:cNvSpPr/>
          <p:nvPr>
            <p:custDataLst>
              <p:tags r:id="rId4"/>
            </p:custDataLst>
          </p:nvPr>
        </p:nvSpPr>
        <p:spPr>
          <a:xfrm>
            <a:off x="3132138" y="2060575"/>
            <a:ext cx="549275" cy="9874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eaVert" wrap="none"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ea typeface="黑体" pitchFamily="49" charset="-122"/>
              </a:rPr>
              <a:t>三极管</a:t>
            </a:r>
          </a:p>
        </p:txBody>
      </p:sp>
      <p:sp>
        <p:nvSpPr>
          <p:cNvPr id="32773" name="Text Box 9"/>
          <p:cNvSpPr/>
          <p:nvPr>
            <p:custDataLst>
              <p:tags r:id="rId5"/>
            </p:custDataLst>
          </p:nvPr>
        </p:nvSpPr>
        <p:spPr>
          <a:xfrm>
            <a:off x="1187450" y="1989138"/>
            <a:ext cx="549275" cy="9874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eaVert" wrap="none"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ea typeface="黑体" pitchFamily="49" charset="-122"/>
              </a:rPr>
              <a:t>二极管</a:t>
            </a:r>
          </a:p>
        </p:txBody>
      </p:sp>
      <p:sp>
        <p:nvSpPr>
          <p:cNvPr id="32774" name="Text Box 10"/>
          <p:cNvSpPr/>
          <p:nvPr>
            <p:custDataLst>
              <p:tags r:id="rId6"/>
            </p:custDataLst>
          </p:nvPr>
        </p:nvSpPr>
        <p:spPr>
          <a:xfrm>
            <a:off x="1485900" y="4581525"/>
            <a:ext cx="549275" cy="1584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eaVert" wrap="none"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ea typeface="黑体" pitchFamily="49" charset="-122"/>
              </a:rPr>
              <a:t>整流二极管</a:t>
            </a:r>
          </a:p>
        </p:txBody>
      </p:sp>
      <p:sp>
        <p:nvSpPr>
          <p:cNvPr id="32775" name="Text Box 11"/>
          <p:cNvSpPr/>
          <p:nvPr>
            <p:custDataLst>
              <p:tags r:id="rId7"/>
            </p:custDataLst>
          </p:nvPr>
        </p:nvSpPr>
        <p:spPr>
          <a:xfrm>
            <a:off x="5657850" y="4508500"/>
            <a:ext cx="439738" cy="1584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eaVert" wrap="none">
            <a:spAutoFit/>
          </a:bodyPr>
          <a:lstStyle/>
          <a:p>
            <a:pPr>
              <a:lnSpc>
                <a:spcPct val="70000"/>
              </a:lnSpc>
            </a:pPr>
            <a:r>
              <a:rPr lang="zh-CN" altLang="en-US" sz="2400" b="1">
                <a:solidFill>
                  <a:srgbClr val="0000FF"/>
                </a:solidFill>
                <a:ea typeface="黑体" pitchFamily="49" charset="-122"/>
              </a:rPr>
              <a:t>发光二极管</a:t>
            </a:r>
          </a:p>
        </p:txBody>
      </p:sp>
      <p:sp>
        <p:nvSpPr>
          <p:cNvPr id="32776" name="Text Box 12"/>
          <p:cNvSpPr/>
          <p:nvPr>
            <p:custDataLst>
              <p:tags r:id="rId8"/>
            </p:custDataLst>
          </p:nvPr>
        </p:nvSpPr>
        <p:spPr>
          <a:xfrm>
            <a:off x="4140200" y="4581525"/>
            <a:ext cx="549275" cy="1584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eaVert" wrap="none"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ea typeface="黑体" pitchFamily="49" charset="-122"/>
              </a:rPr>
              <a:t>光电二极管</a:t>
            </a:r>
          </a:p>
        </p:txBody>
      </p:sp>
      <p:sp>
        <p:nvSpPr>
          <p:cNvPr id="94218" name="AutoShape 13"/>
          <p:cNvSpPr>
            <a:spLocks/>
          </p:cNvSpPr>
          <p:nvPr>
            <p:custDataLst>
              <p:tags r:id="rId9"/>
            </p:custDataLst>
          </p:nvPr>
        </p:nvSpPr>
        <p:spPr bwMode="auto">
          <a:xfrm rot="11400000">
            <a:off x="827088" y="2420938"/>
            <a:ext cx="431800" cy="142875"/>
          </a:xfrm>
          <a:custGeom>
            <a:avLst/>
            <a:gdLst>
              <a:gd name="T0" fmla="*/ 16200 w 21600"/>
              <a:gd name="T1" fmla="*/ 0 h 21600"/>
              <a:gd name="T2" fmla="*/ 16200 w 21600"/>
              <a:gd name="T3" fmla="*/ 5400 h 21600"/>
              <a:gd name="T4" fmla="*/ 3375 w 21600"/>
              <a:gd name="T5" fmla="*/ 5400 h 21600"/>
              <a:gd name="T6" fmla="*/ 3375 w 21600"/>
              <a:gd name="T7" fmla="*/ 16200 h 21600"/>
              <a:gd name="T8" fmla="*/ 16200 w 21600"/>
              <a:gd name="T9" fmla="*/ 16200 h 21600"/>
              <a:gd name="T10" fmla="*/ 16200 w 21600"/>
              <a:gd name="T11" fmla="*/ 21600 h 21600"/>
              <a:gd name="T12" fmla="*/ 21600 w 21600"/>
              <a:gd name="T13" fmla="*/ 10800 h 21600"/>
              <a:gd name="T14" fmla="*/ 1350 w 21600"/>
              <a:gd name="T15" fmla="*/ 5400 h 21600"/>
              <a:gd name="T16" fmla="*/ 1350 w 21600"/>
              <a:gd name="T17" fmla="*/ 16200 h 21600"/>
              <a:gd name="T18" fmla="*/ 2700 w 21600"/>
              <a:gd name="T19" fmla="*/ 16200 h 21600"/>
              <a:gd name="T20" fmla="*/ 2700 w 21600"/>
              <a:gd name="T21" fmla="*/ 5400 h 21600"/>
              <a:gd name="T22" fmla="*/ 0 w 21600"/>
              <a:gd name="T23" fmla="*/ 5400 h 21600"/>
              <a:gd name="T24" fmla="*/ 0 w 21600"/>
              <a:gd name="T25" fmla="*/ 16200 h 21600"/>
              <a:gd name="T26" fmla="*/ 675 w 21600"/>
              <a:gd name="T27" fmla="*/ 16200 h 21600"/>
              <a:gd name="T28" fmla="*/ 675 w 21600"/>
              <a:gd name="T29" fmla="*/ 5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4219" name="AutoShape 14"/>
          <p:cNvSpPr>
            <a:spLocks/>
          </p:cNvSpPr>
          <p:nvPr>
            <p:custDataLst>
              <p:tags r:id="rId10"/>
            </p:custDataLst>
          </p:nvPr>
        </p:nvSpPr>
        <p:spPr bwMode="auto">
          <a:xfrm rot="18660000">
            <a:off x="6011863" y="5445125"/>
            <a:ext cx="431800" cy="142875"/>
          </a:xfrm>
          <a:custGeom>
            <a:avLst/>
            <a:gdLst>
              <a:gd name="T0" fmla="*/ 16200 w 21600"/>
              <a:gd name="T1" fmla="*/ 0 h 21600"/>
              <a:gd name="T2" fmla="*/ 16200 w 21600"/>
              <a:gd name="T3" fmla="*/ 5400 h 21600"/>
              <a:gd name="T4" fmla="*/ 3375 w 21600"/>
              <a:gd name="T5" fmla="*/ 5400 h 21600"/>
              <a:gd name="T6" fmla="*/ 3375 w 21600"/>
              <a:gd name="T7" fmla="*/ 16200 h 21600"/>
              <a:gd name="T8" fmla="*/ 16200 w 21600"/>
              <a:gd name="T9" fmla="*/ 16200 h 21600"/>
              <a:gd name="T10" fmla="*/ 16200 w 21600"/>
              <a:gd name="T11" fmla="*/ 21600 h 21600"/>
              <a:gd name="T12" fmla="*/ 21600 w 21600"/>
              <a:gd name="T13" fmla="*/ 10800 h 21600"/>
              <a:gd name="T14" fmla="*/ 1350 w 21600"/>
              <a:gd name="T15" fmla="*/ 5400 h 21600"/>
              <a:gd name="T16" fmla="*/ 1350 w 21600"/>
              <a:gd name="T17" fmla="*/ 16200 h 21600"/>
              <a:gd name="T18" fmla="*/ 2700 w 21600"/>
              <a:gd name="T19" fmla="*/ 16200 h 21600"/>
              <a:gd name="T20" fmla="*/ 2700 w 21600"/>
              <a:gd name="T21" fmla="*/ 5400 h 21600"/>
              <a:gd name="T22" fmla="*/ 0 w 21600"/>
              <a:gd name="T23" fmla="*/ 5400 h 21600"/>
              <a:gd name="T24" fmla="*/ 0 w 21600"/>
              <a:gd name="T25" fmla="*/ 16200 h 21600"/>
              <a:gd name="T26" fmla="*/ 675 w 21600"/>
              <a:gd name="T27" fmla="*/ 16200 h 21600"/>
              <a:gd name="T28" fmla="*/ 675 w 21600"/>
              <a:gd name="T29" fmla="*/ 5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4220" name="AutoShape 15"/>
          <p:cNvSpPr>
            <a:spLocks/>
          </p:cNvSpPr>
          <p:nvPr>
            <p:custDataLst>
              <p:tags r:id="rId11"/>
            </p:custDataLst>
          </p:nvPr>
        </p:nvSpPr>
        <p:spPr bwMode="auto">
          <a:xfrm rot="18780000">
            <a:off x="4500563" y="5013325"/>
            <a:ext cx="431800" cy="142875"/>
          </a:xfrm>
          <a:custGeom>
            <a:avLst/>
            <a:gdLst>
              <a:gd name="T0" fmla="*/ 16200 w 21600"/>
              <a:gd name="T1" fmla="*/ 0 h 21600"/>
              <a:gd name="T2" fmla="*/ 16200 w 21600"/>
              <a:gd name="T3" fmla="*/ 5400 h 21600"/>
              <a:gd name="T4" fmla="*/ 3375 w 21600"/>
              <a:gd name="T5" fmla="*/ 5400 h 21600"/>
              <a:gd name="T6" fmla="*/ 3375 w 21600"/>
              <a:gd name="T7" fmla="*/ 16200 h 21600"/>
              <a:gd name="T8" fmla="*/ 16200 w 21600"/>
              <a:gd name="T9" fmla="*/ 16200 h 21600"/>
              <a:gd name="T10" fmla="*/ 16200 w 21600"/>
              <a:gd name="T11" fmla="*/ 21600 h 21600"/>
              <a:gd name="T12" fmla="*/ 21600 w 21600"/>
              <a:gd name="T13" fmla="*/ 10800 h 21600"/>
              <a:gd name="T14" fmla="*/ 1350 w 21600"/>
              <a:gd name="T15" fmla="*/ 5400 h 21600"/>
              <a:gd name="T16" fmla="*/ 1350 w 21600"/>
              <a:gd name="T17" fmla="*/ 16200 h 21600"/>
              <a:gd name="T18" fmla="*/ 2700 w 21600"/>
              <a:gd name="T19" fmla="*/ 16200 h 21600"/>
              <a:gd name="T20" fmla="*/ 2700 w 21600"/>
              <a:gd name="T21" fmla="*/ 5400 h 21600"/>
              <a:gd name="T22" fmla="*/ 0 w 21600"/>
              <a:gd name="T23" fmla="*/ 5400 h 21600"/>
              <a:gd name="T24" fmla="*/ 0 w 21600"/>
              <a:gd name="T25" fmla="*/ 16200 h 21600"/>
              <a:gd name="T26" fmla="*/ 675 w 21600"/>
              <a:gd name="T27" fmla="*/ 16200 h 21600"/>
              <a:gd name="T28" fmla="*/ 675 w 21600"/>
              <a:gd name="T29" fmla="*/ 5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4221" name="AutoShape 16"/>
          <p:cNvSpPr>
            <a:spLocks/>
          </p:cNvSpPr>
          <p:nvPr>
            <p:custDataLst>
              <p:tags r:id="rId12"/>
            </p:custDataLst>
          </p:nvPr>
        </p:nvSpPr>
        <p:spPr bwMode="auto">
          <a:xfrm rot="20700000">
            <a:off x="2124075" y="5084763"/>
            <a:ext cx="431800" cy="142875"/>
          </a:xfrm>
          <a:custGeom>
            <a:avLst/>
            <a:gdLst>
              <a:gd name="T0" fmla="*/ 16200 w 21600"/>
              <a:gd name="T1" fmla="*/ 0 h 21600"/>
              <a:gd name="T2" fmla="*/ 16200 w 21600"/>
              <a:gd name="T3" fmla="*/ 5400 h 21600"/>
              <a:gd name="T4" fmla="*/ 3375 w 21600"/>
              <a:gd name="T5" fmla="*/ 5400 h 21600"/>
              <a:gd name="T6" fmla="*/ 3375 w 21600"/>
              <a:gd name="T7" fmla="*/ 16200 h 21600"/>
              <a:gd name="T8" fmla="*/ 16200 w 21600"/>
              <a:gd name="T9" fmla="*/ 16200 h 21600"/>
              <a:gd name="T10" fmla="*/ 16200 w 21600"/>
              <a:gd name="T11" fmla="*/ 21600 h 21600"/>
              <a:gd name="T12" fmla="*/ 21600 w 21600"/>
              <a:gd name="T13" fmla="*/ 10800 h 21600"/>
              <a:gd name="T14" fmla="*/ 1350 w 21600"/>
              <a:gd name="T15" fmla="*/ 5400 h 21600"/>
              <a:gd name="T16" fmla="*/ 1350 w 21600"/>
              <a:gd name="T17" fmla="*/ 16200 h 21600"/>
              <a:gd name="T18" fmla="*/ 2700 w 21600"/>
              <a:gd name="T19" fmla="*/ 16200 h 21600"/>
              <a:gd name="T20" fmla="*/ 2700 w 21600"/>
              <a:gd name="T21" fmla="*/ 5400 h 21600"/>
              <a:gd name="T22" fmla="*/ 0 w 21600"/>
              <a:gd name="T23" fmla="*/ 5400 h 21600"/>
              <a:gd name="T24" fmla="*/ 0 w 21600"/>
              <a:gd name="T25" fmla="*/ 16200 h 21600"/>
              <a:gd name="T26" fmla="*/ 675 w 21600"/>
              <a:gd name="T27" fmla="*/ 16200 h 21600"/>
              <a:gd name="T28" fmla="*/ 675 w 21600"/>
              <a:gd name="T29" fmla="*/ 5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4222" name="AutoShape 17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3635375" y="2565400"/>
            <a:ext cx="360363" cy="215900"/>
          </a:xfrm>
          <a:custGeom>
            <a:avLst/>
            <a:gdLst>
              <a:gd name="T0" fmla="*/ 16200 w 21600"/>
              <a:gd name="T1" fmla="*/ 0 h 21600"/>
              <a:gd name="T2" fmla="*/ 16200 w 21600"/>
              <a:gd name="T3" fmla="*/ 5400 h 21600"/>
              <a:gd name="T4" fmla="*/ 3375 w 21600"/>
              <a:gd name="T5" fmla="*/ 5400 h 21600"/>
              <a:gd name="T6" fmla="*/ 3375 w 21600"/>
              <a:gd name="T7" fmla="*/ 16200 h 21600"/>
              <a:gd name="T8" fmla="*/ 16200 w 21600"/>
              <a:gd name="T9" fmla="*/ 16200 h 21600"/>
              <a:gd name="T10" fmla="*/ 16200 w 21600"/>
              <a:gd name="T11" fmla="*/ 21600 h 21600"/>
              <a:gd name="T12" fmla="*/ 21600 w 21600"/>
              <a:gd name="T13" fmla="*/ 10800 h 21600"/>
              <a:gd name="T14" fmla="*/ 1350 w 21600"/>
              <a:gd name="T15" fmla="*/ 5400 h 21600"/>
              <a:gd name="T16" fmla="*/ 1350 w 21600"/>
              <a:gd name="T17" fmla="*/ 16200 h 21600"/>
              <a:gd name="T18" fmla="*/ 2700 w 21600"/>
              <a:gd name="T19" fmla="*/ 16200 h 21600"/>
              <a:gd name="T20" fmla="*/ 2700 w 21600"/>
              <a:gd name="T21" fmla="*/ 5400 h 21600"/>
              <a:gd name="T22" fmla="*/ 0 w 21600"/>
              <a:gd name="T23" fmla="*/ 5400 h 21600"/>
              <a:gd name="T24" fmla="*/ 0 w 21600"/>
              <a:gd name="T25" fmla="*/ 16200 h 21600"/>
              <a:gd name="T26" fmla="*/ 675 w 21600"/>
              <a:gd name="T27" fmla="*/ 16200 h 21600"/>
              <a:gd name="T28" fmla="*/ 675 w 21600"/>
              <a:gd name="T29" fmla="*/ 54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4223" name="Text Box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484438" y="204788"/>
            <a:ext cx="32400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一些半导体器件</a:t>
            </a:r>
          </a:p>
        </p:txBody>
      </p:sp>
      <p:pic>
        <p:nvPicPr>
          <p:cNvPr id="94224" name="New picture" hidden="1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3600" y="1098550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31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79851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pitchFamily="34" charset="-122"/>
                <a:ea typeface="微软雅黑" pitchFamily="34" charset="-122"/>
              </a:rPr>
              <a:t>【一、尝试改变电路中电流的大小】</a:t>
            </a:r>
          </a:p>
        </p:txBody>
      </p:sp>
      <p:pic>
        <p:nvPicPr>
          <p:cNvPr id="76803" name="图片 5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" b="504"/>
          <a:stretch>
            <a:fillRect/>
          </a:stretch>
        </p:blipFill>
        <p:spPr bwMode="auto">
          <a:xfrm>
            <a:off x="4443413" y="1073150"/>
            <a:ext cx="3340100" cy="368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标题 1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55563" y="1311275"/>
            <a:ext cx="3813175" cy="3467100"/>
          </a:xfrm>
        </p:spPr>
        <p:txBody>
          <a:bodyPr anchor="b"/>
          <a:lstStyle/>
          <a:p>
            <a:pPr algn="l"/>
            <a:r>
              <a:rPr lang="en-US" altLang="zh-CN" sz="3200" b="1" smtClean="0">
                <a:solidFill>
                  <a:srgbClr val="FF0000"/>
                </a:solidFill>
                <a:latin typeface="宋体" pitchFamily="2" charset="-122"/>
              </a:rPr>
              <a:t>1.</a:t>
            </a: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实验器材：</a:t>
            </a:r>
            <a:r>
              <a:rPr lang="zh-CN" altLang="en-US" sz="3600" b="1" smtClean="0">
                <a:solidFill>
                  <a:srgbClr val="FF0000"/>
                </a:solidFill>
                <a:latin typeface="宋体" pitchFamily="2" charset="-122"/>
              </a:rPr>
              <a:t/>
            </a:r>
            <a:br>
              <a:rPr lang="zh-CN" altLang="en-US" sz="3600" b="1" smtClean="0">
                <a:solidFill>
                  <a:srgbClr val="FF0000"/>
                </a:solidFill>
                <a:latin typeface="宋体" pitchFamily="2" charset="-122"/>
              </a:rPr>
            </a:br>
            <a:r>
              <a:rPr lang="zh-CN" altLang="en-US" sz="3600" b="1" smtClean="0">
                <a:solidFill>
                  <a:srgbClr val="FF0000"/>
                </a:solidFill>
                <a:latin typeface="宋体" pitchFamily="2" charset="-122"/>
              </a:rPr>
              <a:t>  </a:t>
            </a:r>
            <a:r>
              <a:rPr lang="zh-CN" altLang="en-US" sz="2800" b="1" smtClean="0">
                <a:solidFill>
                  <a:schemeClr val="tx1"/>
                </a:solidFill>
                <a:latin typeface="Calibri" pitchFamily="34" charset="0"/>
              </a:rPr>
              <a:t>两节干电池；</a:t>
            </a:r>
            <a:r>
              <a:rPr lang="zh-CN" altLang="en-US" sz="2800" b="1" smtClean="0">
                <a:latin typeface="Calibri" pitchFamily="34" charset="0"/>
              </a:rPr>
              <a:t/>
            </a:r>
            <a:br>
              <a:rPr lang="zh-CN" altLang="en-US" sz="2800" b="1" smtClean="0">
                <a:latin typeface="Calibri" pitchFamily="34" charset="0"/>
              </a:rPr>
            </a:br>
            <a:r>
              <a:rPr lang="zh-CN" altLang="en-US" sz="2800" b="1" smtClean="0">
                <a:latin typeface="Calibri" pitchFamily="34" charset="0"/>
              </a:rPr>
              <a:t>      </a:t>
            </a:r>
            <a:r>
              <a:rPr lang="zh-CN" altLang="en-US" sz="2800" b="1" smtClean="0">
                <a:solidFill>
                  <a:schemeClr val="tx1"/>
                </a:solidFill>
                <a:latin typeface="Calibri" pitchFamily="34" charset="0"/>
              </a:rPr>
              <a:t>一个小灯泡</a:t>
            </a:r>
            <a:r>
              <a:rPr lang="zh-CN" altLang="zh-CN" sz="2800" b="1" smtClean="0">
                <a:solidFill>
                  <a:schemeClr val="tx1"/>
                </a:solidFill>
                <a:latin typeface="Calibri" pitchFamily="34" charset="0"/>
              </a:rPr>
              <a:t>；</a:t>
            </a:r>
            <a:r>
              <a:rPr lang="en-US" altLang="zh-CN" sz="2800" b="1" smtClean="0">
                <a:latin typeface="Calibri" pitchFamily="34" charset="0"/>
              </a:rPr>
              <a:t/>
            </a:r>
            <a:br>
              <a:rPr lang="en-US" altLang="zh-CN" sz="2800" b="1" smtClean="0">
                <a:latin typeface="Calibri" pitchFamily="34" charset="0"/>
              </a:rPr>
            </a:br>
            <a:r>
              <a:rPr lang="en-US" altLang="zh-CN" sz="2800" b="1" smtClean="0">
                <a:latin typeface="Calibri" pitchFamily="34" charset="0"/>
              </a:rPr>
              <a:t>      </a:t>
            </a:r>
            <a:r>
              <a:rPr lang="zh-CN" altLang="en-US" sz="2800" b="1" smtClean="0">
                <a:solidFill>
                  <a:schemeClr val="tx1"/>
                </a:solidFill>
                <a:latin typeface="Calibri" pitchFamily="34" charset="0"/>
              </a:rPr>
              <a:t>一个开关；</a:t>
            </a:r>
            <a:r>
              <a:rPr lang="zh-CN" altLang="en-US" sz="2800" b="1" smtClean="0">
                <a:latin typeface="Calibri" pitchFamily="34" charset="0"/>
              </a:rPr>
              <a:t/>
            </a:r>
            <a:br>
              <a:rPr lang="zh-CN" altLang="en-US" sz="2800" b="1" smtClean="0">
                <a:latin typeface="Calibri" pitchFamily="34" charset="0"/>
              </a:rPr>
            </a:br>
            <a:r>
              <a:rPr lang="zh-CN" altLang="en-US" sz="2800" b="1" smtClean="0">
                <a:latin typeface="Calibri" pitchFamily="34" charset="0"/>
              </a:rPr>
              <a:t>      </a:t>
            </a:r>
            <a:r>
              <a:rPr lang="zh-CN" altLang="en-US" sz="2800" b="1" smtClean="0">
                <a:solidFill>
                  <a:schemeClr val="tx1"/>
                </a:solidFill>
                <a:latin typeface="Calibri" pitchFamily="34" charset="0"/>
              </a:rPr>
              <a:t>几根不同的金属丝；</a:t>
            </a:r>
            <a:r>
              <a:rPr lang="zh-CN" altLang="en-US" sz="2800" b="1" smtClean="0">
                <a:latin typeface="Calibri" pitchFamily="34" charset="0"/>
              </a:rPr>
              <a:t/>
            </a:r>
            <a:br>
              <a:rPr lang="zh-CN" altLang="en-US" sz="2800" b="1" smtClean="0">
                <a:latin typeface="Calibri" pitchFamily="34" charset="0"/>
              </a:rPr>
            </a:br>
            <a:r>
              <a:rPr lang="zh-CN" altLang="en-US" sz="2800" b="1" smtClean="0">
                <a:latin typeface="Calibri" pitchFamily="34" charset="0"/>
              </a:rPr>
              <a:t>      </a:t>
            </a:r>
            <a:r>
              <a:rPr lang="zh-CN" altLang="en-US" sz="2800" b="1" smtClean="0">
                <a:solidFill>
                  <a:schemeClr val="tx1"/>
                </a:solidFill>
                <a:latin typeface="Calibri" pitchFamily="34" charset="0"/>
              </a:rPr>
              <a:t>一个电流表；</a:t>
            </a:r>
            <a:r>
              <a:rPr lang="zh-CN" altLang="en-US" sz="3600" b="1" smtClean="0">
                <a:solidFill>
                  <a:srgbClr val="FF0000"/>
                </a:solidFill>
                <a:latin typeface="宋体" pitchFamily="2" charset="-122"/>
              </a:rPr>
              <a:t/>
            </a:r>
            <a:br>
              <a:rPr lang="zh-CN" altLang="en-US" sz="3600" b="1" smtClean="0">
                <a:solidFill>
                  <a:srgbClr val="FF0000"/>
                </a:solidFill>
                <a:latin typeface="宋体" pitchFamily="2" charset="-122"/>
              </a:rPr>
            </a:br>
            <a:r>
              <a:rPr lang="en-US" altLang="zh-CN" sz="3200" b="1" smtClean="0">
                <a:solidFill>
                  <a:srgbClr val="FF0000"/>
                </a:solidFill>
                <a:latin typeface="宋体" pitchFamily="2" charset="-122"/>
              </a:rPr>
              <a:t>2.</a:t>
            </a: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电 路 图：</a:t>
            </a:r>
          </a:p>
        </p:txBody>
      </p:sp>
      <p:sp>
        <p:nvSpPr>
          <p:cNvPr id="15364" name="Text Box 6"/>
          <p:cNvSpPr/>
          <p:nvPr>
            <p:custDataLst>
              <p:tags r:id="rId4"/>
            </p:custDataLst>
          </p:nvPr>
        </p:nvSpPr>
        <p:spPr>
          <a:xfrm>
            <a:off x="252413" y="5129213"/>
            <a:ext cx="8167687" cy="13890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200" b="1">
                <a:solidFill>
                  <a:srgbClr val="CC00CC"/>
                </a:solidFill>
              </a:rPr>
              <a:t>【想一想】</a:t>
            </a:r>
          </a:p>
          <a:p>
            <a:pPr>
              <a:lnSpc>
                <a:spcPts val="3375"/>
              </a:lnSpc>
            </a:pPr>
            <a:r>
              <a:rPr lang="zh-CN" altLang="en-US" sz="3200" b="1">
                <a:solidFill>
                  <a:srgbClr val="CC00CC"/>
                </a:solidFill>
              </a:rPr>
              <a:t>     </a:t>
            </a:r>
            <a:r>
              <a:rPr lang="en-US" altLang="zh-CN" sz="2800" b="1">
                <a:latin typeface="宋体" pitchFamily="2" charset="-122"/>
              </a:rPr>
              <a:t>1.</a:t>
            </a:r>
            <a:r>
              <a:rPr lang="zh-CN" altLang="en-US" sz="2800" b="1">
                <a:latin typeface="宋体" pitchFamily="2" charset="-122"/>
              </a:rPr>
              <a:t>可用哪些方法来改变电路中电流的大小？</a:t>
            </a:r>
          </a:p>
          <a:p>
            <a:pPr>
              <a:lnSpc>
                <a:spcPts val="3375"/>
              </a:lnSpc>
            </a:pPr>
            <a:r>
              <a:rPr lang="en-US" altLang="zh-CN" sz="2800" b="1">
                <a:latin typeface="宋体" pitchFamily="2" charset="-122"/>
              </a:rPr>
              <a:t>   2.</a:t>
            </a:r>
            <a:r>
              <a:rPr lang="zh-CN" altLang="en-US" sz="2800" b="1">
                <a:latin typeface="宋体" pitchFamily="2" charset="-122"/>
              </a:rPr>
              <a:t>如何判断电路中的电流大小改变了？</a:t>
            </a:r>
          </a:p>
        </p:txBody>
      </p:sp>
    </p:spTree>
    <p:extLst>
      <p:ext uri="{BB962C8B-B14F-4D97-AF65-F5344CB8AC3E}">
        <p14:creationId xmlns:p14="http://schemas.microsoft.com/office/powerpoint/2010/main" val="201531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 fill="hold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8588" y="1344613"/>
            <a:ext cx="8612187" cy="3221037"/>
          </a:xfrm>
          <a:ln>
            <a:miter lim="800000"/>
          </a:ln>
        </p:spPr>
        <p:txBody>
          <a:bodyPr anchor="b"/>
          <a:lstStyle/>
          <a:p>
            <a:pPr algn="l"/>
            <a:r>
              <a:rPr lang="en-US" altLang="zh-CN" sz="3200" b="1" smtClean="0">
                <a:solidFill>
                  <a:srgbClr val="FF0000"/>
                </a:solidFill>
                <a:latin typeface="宋体" pitchFamily="2" charset="-122"/>
              </a:rPr>
              <a:t>3.</a:t>
            </a: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实验步骤：</a:t>
            </a:r>
            <a:b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</a:br>
            <a:r>
              <a:rPr lang="zh-CN" altLang="en-US" sz="2000" b="1" smtClean="0">
                <a:solidFill>
                  <a:srgbClr val="FF0000"/>
                </a:solidFill>
                <a:latin typeface="宋体" pitchFamily="2" charset="-122"/>
              </a:rPr>
              <a:t/>
            </a:r>
            <a:br>
              <a:rPr lang="zh-CN" altLang="en-US" sz="2000" b="1" smtClean="0">
                <a:solidFill>
                  <a:srgbClr val="FF0000"/>
                </a:solidFill>
                <a:latin typeface="宋体" pitchFamily="2" charset="-122"/>
              </a:rPr>
            </a:br>
            <a: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  <a:t>① 按照电路图连接好电路；</a:t>
            </a:r>
            <a:b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</a:br>
            <a: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  <a:t>② 先后用</a:t>
            </a:r>
            <a:r>
              <a:rPr lang="en-US" altLang="zh-CN" sz="2400" u="sng" smtClean="0">
                <a:solidFill>
                  <a:schemeClr val="tx1"/>
                </a:solidFill>
                <a:latin typeface="宋体" pitchFamily="2" charset="-122"/>
              </a:rPr>
              <a:t>1</a:t>
            </a:r>
            <a:r>
              <a:rPr lang="zh-CN" altLang="en-US" sz="2400" u="sng" smtClean="0">
                <a:solidFill>
                  <a:schemeClr val="tx1"/>
                </a:solidFill>
                <a:latin typeface="宋体" pitchFamily="2" charset="-122"/>
              </a:rPr>
              <a:t>节干电池</a:t>
            </a:r>
            <a: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  <a:t>以及</a:t>
            </a:r>
            <a:r>
              <a:rPr lang="en-US" altLang="zh-CN" sz="2400" u="sng" smtClean="0">
                <a:solidFill>
                  <a:schemeClr val="tx1"/>
                </a:solidFill>
                <a:latin typeface="宋体" pitchFamily="2" charset="-122"/>
              </a:rPr>
              <a:t>2</a:t>
            </a:r>
            <a:r>
              <a:rPr lang="zh-CN" altLang="en-US" sz="2400" u="sng" smtClean="0">
                <a:solidFill>
                  <a:schemeClr val="tx1"/>
                </a:solidFill>
                <a:latin typeface="宋体" pitchFamily="2" charset="-122"/>
              </a:rPr>
              <a:t>节干电池串联的电池组</a:t>
            </a:r>
            <a: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  <a:t>做为电源；</a:t>
            </a:r>
            <a:b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</a:br>
            <a: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  <a:t>③ 闭合开关，</a:t>
            </a:r>
            <a:r>
              <a:rPr lang="zh-CN" altLang="en-US" sz="2400" b="1" smtClean="0">
                <a:solidFill>
                  <a:srgbClr val="CC00CC"/>
                </a:solidFill>
                <a:latin typeface="宋体" pitchFamily="2" charset="-122"/>
              </a:rPr>
              <a:t>观察电流表示数的变化</a:t>
            </a:r>
            <a: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  <a:t>或者</a:t>
            </a:r>
            <a:r>
              <a:rPr lang="zh-CN" altLang="en-US" sz="2400" b="1" smtClean="0">
                <a:solidFill>
                  <a:srgbClr val="CC00CC"/>
                </a:solidFill>
                <a:latin typeface="宋体" pitchFamily="2" charset="-122"/>
              </a:rPr>
              <a:t>小灯泡的亮暗变化</a:t>
            </a:r>
            <a: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  <a:t>；</a:t>
            </a:r>
            <a:r>
              <a:rPr lang="en-US" altLang="zh-CN" sz="2400" smtClean="0">
                <a:solidFill>
                  <a:schemeClr val="tx1"/>
                </a:solidFill>
                <a:latin typeface="宋体" pitchFamily="2" charset="-122"/>
              </a:rPr>
              <a:t/>
            </a:r>
            <a:br>
              <a:rPr lang="en-US" altLang="zh-CN" sz="2400" smtClean="0">
                <a:solidFill>
                  <a:schemeClr val="tx1"/>
                </a:solidFill>
                <a:latin typeface="宋体" pitchFamily="2" charset="-122"/>
              </a:rPr>
            </a:br>
            <a:r>
              <a:rPr lang="zh-CN" altLang="en-US" sz="2400" smtClean="0">
                <a:solidFill>
                  <a:schemeClr val="tx1"/>
                </a:solidFill>
                <a:latin typeface="宋体" pitchFamily="2" charset="-122"/>
              </a:rPr>
              <a:t>④ 保持电源不变，更换不同的金属丝，重复步骤</a:t>
            </a:r>
            <a:r>
              <a:rPr lang="zh-CN" altLang="en-US" sz="2400" smtClean="0">
                <a:solidFill>
                  <a:schemeClr val="tx1"/>
                </a:solidFill>
                <a:latin typeface="宋体" pitchFamily="2" charset="-122"/>
                <a:sym typeface="宋体" pitchFamily="2" charset="-122"/>
              </a:rPr>
              <a:t>③；</a:t>
            </a:r>
            <a:r>
              <a:rPr lang="zh-CN" altLang="en-US" sz="2400" b="1" smtClean="0">
                <a:solidFill>
                  <a:schemeClr val="tx1"/>
                </a:solidFill>
                <a:latin typeface="宋体" pitchFamily="2" charset="-122"/>
                <a:sym typeface="宋体" pitchFamily="2" charset="-122"/>
              </a:rPr>
              <a:t/>
            </a:r>
            <a:br>
              <a:rPr lang="zh-CN" altLang="en-US" sz="2400" b="1" smtClean="0">
                <a:solidFill>
                  <a:schemeClr val="tx1"/>
                </a:solidFill>
                <a:latin typeface="宋体" pitchFamily="2" charset="-122"/>
                <a:sym typeface="宋体" pitchFamily="2" charset="-122"/>
              </a:rPr>
            </a:br>
            <a:r>
              <a:rPr lang="zh-CN" altLang="en-US" sz="2400" b="1" smtClean="0">
                <a:solidFill>
                  <a:schemeClr val="tx1"/>
                </a:solidFill>
                <a:latin typeface="宋体" pitchFamily="2" charset="-122"/>
                <a:sym typeface="宋体" pitchFamily="2" charset="-122"/>
              </a:rPr>
              <a:t/>
            </a:r>
            <a:br>
              <a:rPr lang="zh-CN" altLang="en-US" sz="2400" b="1" smtClean="0">
                <a:solidFill>
                  <a:schemeClr val="tx1"/>
                </a:solidFill>
                <a:latin typeface="宋体" pitchFamily="2" charset="-122"/>
                <a:sym typeface="宋体" pitchFamily="2" charset="-122"/>
              </a:rPr>
            </a:br>
            <a:r>
              <a:rPr lang="en-US" altLang="zh-CN" sz="3200" b="1" smtClean="0">
                <a:solidFill>
                  <a:srgbClr val="FF0000"/>
                </a:solidFill>
                <a:latin typeface="宋体" pitchFamily="2" charset="-122"/>
              </a:rPr>
              <a:t>4.</a:t>
            </a: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实验现象：</a:t>
            </a:r>
          </a:p>
        </p:txBody>
      </p:sp>
      <p:sp>
        <p:nvSpPr>
          <p:cNvPr id="16386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28588" y="4705350"/>
            <a:ext cx="8675687" cy="1247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/>
          <a:lstStyle/>
          <a:p>
            <a:r>
              <a:rPr lang="zh-CN" altLang="en-US" sz="2400">
                <a:latin typeface="宋体" pitchFamily="2" charset="-122"/>
              </a:rPr>
              <a:t>① 只改变电源电压时，电压越大，电流表的示数就越大；</a:t>
            </a:r>
            <a:br>
              <a:rPr lang="zh-CN" altLang="en-US" sz="2400">
                <a:latin typeface="宋体" pitchFamily="2" charset="-122"/>
              </a:rPr>
            </a:br>
            <a:r>
              <a:rPr lang="zh-CN" altLang="en-US" sz="2400">
                <a:latin typeface="宋体" pitchFamily="2" charset="-122"/>
              </a:rPr>
              <a:t>② </a:t>
            </a:r>
            <a:r>
              <a:rPr lang="zh-CN" altLang="en-US" sz="2400">
                <a:latin typeface="宋体" pitchFamily="2" charset="-122"/>
                <a:sym typeface="宋体" pitchFamily="2" charset="-122"/>
              </a:rPr>
              <a:t>保持电压不变，只将不同的导体（金属丝）接入电路中时， </a:t>
            </a:r>
          </a:p>
          <a:p>
            <a:r>
              <a:rPr lang="zh-CN" altLang="en-US" sz="2400">
                <a:latin typeface="宋体" pitchFamily="2" charset="-122"/>
                <a:sym typeface="宋体" pitchFamily="2" charset="-122"/>
              </a:rPr>
              <a:t>   观察到电流表的示数也不同；</a:t>
            </a:r>
          </a:p>
        </p:txBody>
      </p:sp>
    </p:spTree>
    <p:extLst>
      <p:ext uri="{BB962C8B-B14F-4D97-AF65-F5344CB8AC3E}">
        <p14:creationId xmlns:p14="http://schemas.microsoft.com/office/powerpoint/2010/main" val="316980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标题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28588" y="1571625"/>
            <a:ext cx="5697537" cy="625475"/>
          </a:xfrm>
        </p:spPr>
        <p:txBody>
          <a:bodyPr anchor="b"/>
          <a:lstStyle/>
          <a:p>
            <a:pPr algn="l"/>
            <a:r>
              <a:rPr lang="en-US" altLang="zh-CN" sz="3200" b="1" smtClean="0">
                <a:solidFill>
                  <a:srgbClr val="FF0000"/>
                </a:solidFill>
                <a:latin typeface="宋体" pitchFamily="2" charset="-122"/>
              </a:rPr>
              <a:t>5.</a:t>
            </a: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实验小结：</a:t>
            </a:r>
          </a:p>
        </p:txBody>
      </p:sp>
      <p:sp>
        <p:nvSpPr>
          <p:cNvPr id="17410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882650" y="4708525"/>
            <a:ext cx="6235700" cy="4730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/>
          <a:lstStyle/>
          <a:p>
            <a:r>
              <a:rPr lang="zh-CN" altLang="en-US" sz="2800" b="1">
                <a:latin typeface="宋体" pitchFamily="2" charset="-122"/>
                <a:sym typeface="宋体" pitchFamily="2" charset="-122"/>
              </a:rPr>
              <a:t>②不同导体对电流的阻碍作用不同！</a:t>
            </a:r>
          </a:p>
        </p:txBody>
      </p:sp>
      <p:sp>
        <p:nvSpPr>
          <p:cNvPr id="17411" name="Text Box 40"/>
          <p:cNvSpPr/>
          <p:nvPr>
            <p:custDataLst>
              <p:tags r:id="rId3"/>
            </p:custDataLst>
          </p:nvPr>
        </p:nvSpPr>
        <p:spPr>
          <a:xfrm>
            <a:off x="882650" y="2876550"/>
            <a:ext cx="1795463" cy="1382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>
                <a:latin typeface="Calibri" pitchFamily="34" charset="0"/>
                <a:sym typeface="宋体" pitchFamily="2" charset="-122"/>
              </a:rPr>
              <a:t>①影响电路中</a:t>
            </a:r>
            <a:r>
              <a:rPr lang="zh-CN" altLang="en-US" sz="2800" b="1">
                <a:latin typeface="宋体" pitchFamily="2" charset="-122"/>
              </a:rPr>
              <a:t>电流大小因素</a:t>
            </a:r>
          </a:p>
        </p:txBody>
      </p:sp>
      <p:grpSp>
        <p:nvGrpSpPr>
          <p:cNvPr id="78853" name="组合 10"/>
          <p:cNvGrpSpPr>
            <a:grpSpLocks/>
          </p:cNvGrpSpPr>
          <p:nvPr/>
        </p:nvGrpSpPr>
        <p:grpSpPr bwMode="auto">
          <a:xfrm>
            <a:off x="3000375" y="2878138"/>
            <a:ext cx="4903788" cy="1320800"/>
            <a:chOff x="5386" y="5762"/>
            <a:chExt cx="7723" cy="2082"/>
          </a:xfrm>
        </p:grpSpPr>
        <p:sp>
          <p:nvSpPr>
            <p:cNvPr id="78854" name="Text Box 40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6066" y="5762"/>
              <a:ext cx="6957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600" b="1">
                  <a:solidFill>
                    <a:srgbClr val="FF0000"/>
                  </a:solidFill>
                  <a:latin typeface="Calibri" pitchFamily="34" charset="0"/>
                  <a:sym typeface="宋体" pitchFamily="2" charset="-122"/>
                </a:rPr>
                <a:t>电路两端的电压</a:t>
              </a:r>
            </a:p>
          </p:txBody>
        </p:sp>
        <p:sp>
          <p:nvSpPr>
            <p:cNvPr id="78855" name="Text Box 40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66" y="6828"/>
              <a:ext cx="7043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600" b="1">
                  <a:solidFill>
                    <a:srgbClr val="FF0000"/>
                  </a:solidFill>
                  <a:latin typeface="Calibri" pitchFamily="34" charset="0"/>
                  <a:sym typeface="宋体" pitchFamily="2" charset="-122"/>
                </a:rPr>
                <a:t>电路中的导体</a:t>
              </a:r>
            </a:p>
          </p:txBody>
        </p:sp>
        <p:sp>
          <p:nvSpPr>
            <p:cNvPr id="78856" name="左大括号 6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386" y="6333"/>
              <a:ext cx="680" cy="1034"/>
            </a:xfrm>
            <a:prstGeom prst="leftBrace">
              <a:avLst>
                <a:gd name="adj1" fmla="val 8328"/>
                <a:gd name="adj2" fmla="val 50000"/>
              </a:avLst>
            </a:prstGeom>
            <a:noFill/>
            <a:ln w="28575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671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438" y="71438"/>
            <a:ext cx="703897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pitchFamily="34" charset="-122"/>
                <a:ea typeface="微软雅黑" pitchFamily="34" charset="-122"/>
              </a:rPr>
              <a:t>【二、电阻</a:t>
            </a:r>
            <a:r>
              <a:rPr lang="zh-CN" altLang="en-US" sz="4000" b="1">
                <a:solidFill>
                  <a:srgbClr val="CC00CC"/>
                </a:solidFill>
                <a:latin typeface="宋体" pitchFamily="2" charset="-122"/>
              </a:rPr>
              <a:t>（</a:t>
            </a:r>
            <a:r>
              <a:rPr lang="en-US" altLang="zh-CN" sz="4000" b="1">
                <a:solidFill>
                  <a:srgbClr val="FF0000"/>
                </a:solidFill>
                <a:latin typeface="宋体" pitchFamily="2" charset="-122"/>
              </a:rPr>
              <a:t>R</a:t>
            </a:r>
            <a:r>
              <a:rPr lang="zh-CN" altLang="en-US" sz="4000" b="1">
                <a:solidFill>
                  <a:srgbClr val="CC00CC"/>
                </a:solidFill>
                <a:latin typeface="宋体" pitchFamily="2" charset="-122"/>
              </a:rPr>
              <a:t>）</a:t>
            </a:r>
            <a:r>
              <a:rPr lang="zh-CN" altLang="en-US" sz="4000" b="1">
                <a:solidFill>
                  <a:srgbClr val="CC00CC"/>
                </a:solidFill>
                <a:latin typeface="微软雅黑" pitchFamily="34" charset="-122"/>
                <a:ea typeface="微软雅黑" pitchFamily="34" charset="-122"/>
              </a:rPr>
              <a:t>】</a:t>
            </a:r>
          </a:p>
        </p:txBody>
      </p:sp>
      <p:sp>
        <p:nvSpPr>
          <p:cNvPr id="18434" name="Text Box 6"/>
          <p:cNvSpPr/>
          <p:nvPr>
            <p:custDataLst>
              <p:tags r:id="rId2"/>
            </p:custDataLst>
          </p:nvPr>
        </p:nvSpPr>
        <p:spPr>
          <a:xfrm>
            <a:off x="1781175" y="1700213"/>
            <a:ext cx="7013575" cy="13890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en-US" altLang="zh-CN" sz="2800" b="1">
                <a:latin typeface="Calibri" pitchFamily="34" charset="0"/>
              </a:rPr>
              <a:t>        </a:t>
            </a:r>
            <a:r>
              <a:rPr lang="zh-CN" altLang="en-US" sz="2800" b="1">
                <a:latin typeface="Calibri" pitchFamily="34" charset="0"/>
              </a:rPr>
              <a:t>物理学中，定义物理量</a:t>
            </a:r>
            <a:r>
              <a:rPr lang="en-US" altLang="zh-CN" sz="2800" b="1">
                <a:latin typeface="Calibri" pitchFamily="34" charset="0"/>
              </a:rPr>
              <a:t>“</a:t>
            </a:r>
            <a:r>
              <a:rPr lang="zh-CN" altLang="en-US" sz="2800" b="1">
                <a:latin typeface="Calibri" pitchFamily="34" charset="0"/>
              </a:rPr>
              <a:t>电阻</a:t>
            </a:r>
            <a:r>
              <a:rPr lang="en-US" altLang="zh-CN" sz="2800" b="1">
                <a:latin typeface="Calibri" pitchFamily="34" charset="0"/>
              </a:rPr>
              <a:t>”</a:t>
            </a:r>
            <a:r>
              <a:rPr lang="zh-CN" altLang="en-US" sz="2800" b="1">
                <a:latin typeface="Calibri" pitchFamily="34" charset="0"/>
              </a:rPr>
              <a:t>，用来表示</a:t>
            </a:r>
            <a:r>
              <a:rPr lang="zh-CN" altLang="en-US" sz="2800" b="1">
                <a:solidFill>
                  <a:srgbClr val="FF0000"/>
                </a:solidFill>
                <a:latin typeface="Calibri" pitchFamily="34" charset="0"/>
              </a:rPr>
              <a:t>导体对电流的阻碍作用</a:t>
            </a:r>
            <a:r>
              <a:rPr lang="zh-CN" altLang="en-US" sz="2800" b="1">
                <a:latin typeface="Calibri" pitchFamily="34" charset="0"/>
              </a:rPr>
              <a:t>；导体的电阻越大，对电流的阻碍作用就越大。</a:t>
            </a:r>
          </a:p>
        </p:txBody>
      </p:sp>
      <p:sp>
        <p:nvSpPr>
          <p:cNvPr id="79876" name="标题 1"/>
          <p:cNvSpPr>
            <a:spLocks noGrp="1" noChangeArrowheads="1"/>
          </p:cNvSpPr>
          <p:nvPr>
            <p:custDataLst>
              <p:tags r:id="rId3"/>
            </p:custDataLst>
          </p:nvPr>
        </p:nvSpPr>
        <p:spPr bwMode="auto">
          <a:xfrm>
            <a:off x="187325" y="1514475"/>
            <a:ext cx="1425575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zh-CN" sz="3200" b="1">
                <a:solidFill>
                  <a:srgbClr val="0070C0"/>
                </a:solidFill>
              </a:rPr>
              <a:t>1.</a:t>
            </a:r>
            <a:r>
              <a:rPr lang="zh-CN" altLang="en-US" sz="3200" b="1">
                <a:solidFill>
                  <a:srgbClr val="0070C0"/>
                </a:solidFill>
              </a:rPr>
              <a:t>定义：</a:t>
            </a:r>
          </a:p>
          <a:p>
            <a:endParaRPr lang="zh-CN" altLang="en-US" sz="3200" b="1">
              <a:solidFill>
                <a:srgbClr val="0070C0"/>
              </a:solidFill>
            </a:endParaRPr>
          </a:p>
          <a:p>
            <a:endParaRPr lang="zh-CN" altLang="en-US" sz="3200" b="1">
              <a:solidFill>
                <a:srgbClr val="0070C0"/>
              </a:solidFill>
            </a:endParaRPr>
          </a:p>
          <a:p>
            <a:r>
              <a:rPr lang="en-US" altLang="zh-CN" sz="3200" b="1">
                <a:solidFill>
                  <a:srgbClr val="0070C0"/>
                </a:solidFill>
              </a:rPr>
              <a:t>2.</a:t>
            </a:r>
            <a:r>
              <a:rPr lang="zh-CN" altLang="en-US" sz="3200" b="1">
                <a:solidFill>
                  <a:srgbClr val="0070C0"/>
                </a:solidFill>
              </a:rPr>
              <a:t>单位：</a:t>
            </a:r>
          </a:p>
        </p:txBody>
      </p:sp>
      <p:sp>
        <p:nvSpPr>
          <p:cNvPr id="18436" name="Text Box 6"/>
          <p:cNvSpPr/>
          <p:nvPr>
            <p:custDataLst>
              <p:tags r:id="rId4"/>
            </p:custDataLst>
          </p:nvPr>
        </p:nvSpPr>
        <p:spPr>
          <a:xfrm>
            <a:off x="1781175" y="3232150"/>
            <a:ext cx="2971800" cy="13906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200" b="1">
                <a:solidFill>
                  <a:srgbClr val="FF0000"/>
                </a:solidFill>
                <a:latin typeface="Calibri" pitchFamily="34" charset="0"/>
              </a:rPr>
              <a:t>欧姆（    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Ω   </a:t>
            </a:r>
            <a:r>
              <a:rPr lang="zh-CN" altLang="en-US" sz="3200" b="1">
                <a:solidFill>
                  <a:srgbClr val="FF0000"/>
                </a:solidFill>
                <a:latin typeface="Calibri" pitchFamily="34" charset="0"/>
              </a:rPr>
              <a:t>）</a:t>
            </a:r>
          </a:p>
          <a:p>
            <a:pPr>
              <a:lnSpc>
                <a:spcPts val="3375"/>
              </a:lnSpc>
            </a:pPr>
            <a:r>
              <a:rPr lang="zh-CN" altLang="en-US" sz="3200" b="1">
                <a:solidFill>
                  <a:srgbClr val="1F80C8"/>
                </a:solidFill>
                <a:latin typeface="Calibri" pitchFamily="34" charset="0"/>
              </a:rPr>
              <a:t>千欧（  </a:t>
            </a:r>
            <a:r>
              <a:rPr lang="en-US" altLang="zh-CN" sz="3200" b="1">
                <a:solidFill>
                  <a:srgbClr val="1F80C8"/>
                </a:solidFill>
                <a:latin typeface="Calibri" pitchFamily="34" charset="0"/>
              </a:rPr>
              <a:t>kΩ   </a:t>
            </a:r>
            <a:r>
              <a:rPr lang="zh-CN" altLang="en-US" sz="3200" b="1">
                <a:solidFill>
                  <a:srgbClr val="1F80C8"/>
                </a:solidFill>
                <a:latin typeface="Calibri" pitchFamily="34" charset="0"/>
              </a:rPr>
              <a:t>）</a:t>
            </a:r>
          </a:p>
          <a:p>
            <a:pPr>
              <a:lnSpc>
                <a:spcPts val="3375"/>
              </a:lnSpc>
            </a:pPr>
            <a:r>
              <a:rPr lang="zh-CN" altLang="en-US" sz="3200" b="1">
                <a:solidFill>
                  <a:srgbClr val="1F80C8"/>
                </a:solidFill>
                <a:latin typeface="Calibri" pitchFamily="34" charset="0"/>
              </a:rPr>
              <a:t>兆欧（ </a:t>
            </a:r>
            <a:r>
              <a:rPr lang="en-US" altLang="zh-CN" sz="3200" b="1">
                <a:solidFill>
                  <a:srgbClr val="1F80C8"/>
                </a:solidFill>
                <a:latin typeface="Calibri" pitchFamily="34" charset="0"/>
              </a:rPr>
              <a:t>MΩ  </a:t>
            </a:r>
            <a:r>
              <a:rPr lang="zh-CN" altLang="en-US" sz="3200" b="1">
                <a:solidFill>
                  <a:srgbClr val="1F80C8"/>
                </a:solidFill>
                <a:latin typeface="Calibri" pitchFamily="34" charset="0"/>
              </a:rPr>
              <a:t>）</a:t>
            </a:r>
            <a:endParaRPr lang="zh-CN" altLang="en-US" sz="3200" b="1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79878" name="组合 1"/>
          <p:cNvGrpSpPr>
            <a:grpSpLocks/>
          </p:cNvGrpSpPr>
          <p:nvPr/>
        </p:nvGrpSpPr>
        <p:grpSpPr bwMode="auto">
          <a:xfrm>
            <a:off x="330200" y="5022850"/>
            <a:ext cx="8264525" cy="1389063"/>
            <a:chOff x="521" y="8136"/>
            <a:chExt cx="13014" cy="2188"/>
          </a:xfrm>
        </p:grpSpPr>
        <p:sp>
          <p:nvSpPr>
            <p:cNvPr id="79879" name="Text Box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21" y="8136"/>
              <a:ext cx="6322" cy="2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ts val="3375"/>
                </a:lnSpc>
              </a:pPr>
              <a:r>
                <a:rPr lang="zh-CN" altLang="en-US" sz="3200" b="1">
                  <a:solidFill>
                    <a:srgbClr val="CC00CC"/>
                  </a:solidFill>
                </a:rPr>
                <a:t>【想一想】</a:t>
              </a:r>
            </a:p>
            <a:p>
              <a:pPr>
                <a:lnSpc>
                  <a:spcPts val="3375"/>
                </a:lnSpc>
              </a:pPr>
              <a:r>
                <a:rPr lang="zh-CN" altLang="en-US" sz="3200" b="1">
                  <a:latin typeface="宋体" pitchFamily="2" charset="-122"/>
                </a:rPr>
                <a:t>导体电阻的大小与哪些因素有关？</a:t>
              </a:r>
            </a:p>
          </p:txBody>
        </p:sp>
        <p:pic>
          <p:nvPicPr>
            <p:cNvPr id="79880" name="Picture 18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8">
              <a:lum bright="12000" contrast="4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1" y="8136"/>
              <a:ext cx="6564" cy="2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0988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438" y="71438"/>
            <a:ext cx="8532812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pitchFamily="34" charset="-122"/>
                <a:ea typeface="微软雅黑" pitchFamily="34" charset="-122"/>
              </a:rPr>
              <a:t>【三、探究影响导体电阻大小的因素】</a:t>
            </a:r>
          </a:p>
        </p:txBody>
      </p:sp>
      <p:grpSp>
        <p:nvGrpSpPr>
          <p:cNvPr id="80899" name="组合 12"/>
          <p:cNvGrpSpPr>
            <a:grpSpLocks/>
          </p:cNvGrpSpPr>
          <p:nvPr/>
        </p:nvGrpSpPr>
        <p:grpSpPr bwMode="auto">
          <a:xfrm>
            <a:off x="334963" y="3916363"/>
            <a:ext cx="8170862" cy="2306637"/>
            <a:chOff x="528" y="5941"/>
            <a:chExt cx="12866" cy="3633"/>
          </a:xfrm>
        </p:grpSpPr>
        <p:pic>
          <p:nvPicPr>
            <p:cNvPr id="80900" name="图片 5"/>
            <p:cNvPicPr>
              <a:picLocks noChangeAspect="1" noChangeArrowheads="1"/>
            </p:cNvPicPr>
            <p:nvPr>
              <p:custDataLst>
                <p:tags r:id="rId9"/>
              </p:custDataLst>
            </p:nvPr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0" b="504"/>
            <a:stretch>
              <a:fillRect/>
            </a:stretch>
          </p:blipFill>
          <p:spPr bwMode="auto">
            <a:xfrm>
              <a:off x="10010" y="5941"/>
              <a:ext cx="3384" cy="3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01" name="图片 3"/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6178"/>
              <a:ext cx="9290" cy="3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0902" name="组合 7"/>
          <p:cNvGrpSpPr>
            <a:grpSpLocks/>
          </p:cNvGrpSpPr>
          <p:nvPr/>
        </p:nvGrpSpPr>
        <p:grpSpPr bwMode="auto">
          <a:xfrm>
            <a:off x="180975" y="1587500"/>
            <a:ext cx="2744788" cy="1033463"/>
            <a:chOff x="298" y="6974"/>
            <a:chExt cx="4324" cy="1629"/>
          </a:xfrm>
        </p:grpSpPr>
        <p:sp>
          <p:nvSpPr>
            <p:cNvPr id="80903" name="文本框 11265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98" y="6974"/>
              <a:ext cx="3665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lnSpc>
                  <a:spcPts val="3363"/>
                </a:lnSpc>
              </a:pPr>
              <a:r>
                <a:rPr lang="en-US" altLang="zh-CN" sz="3200" b="1">
                  <a:solidFill>
                    <a:srgbClr val="FF0000"/>
                  </a:solidFill>
                  <a:latin typeface="宋体" pitchFamily="2" charset="-122"/>
                </a:rPr>
                <a:t>1.</a:t>
              </a:r>
              <a:r>
                <a:rPr lang="zh-CN" altLang="en-US" sz="3200" b="1">
                  <a:solidFill>
                    <a:srgbClr val="FF0000"/>
                  </a:solidFill>
                  <a:latin typeface="宋体" pitchFamily="2" charset="-122"/>
                </a:rPr>
                <a:t>猜 想：</a:t>
              </a:r>
            </a:p>
          </p:txBody>
        </p:sp>
        <p:sp>
          <p:nvSpPr>
            <p:cNvPr id="80904" name="Text Box 4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936" y="7685"/>
              <a:ext cx="3686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latin typeface="Calibri" pitchFamily="34" charset="0"/>
                  <a:sym typeface="宋体" pitchFamily="2" charset="-122"/>
                </a:rPr>
                <a:t>影响</a:t>
              </a:r>
              <a:r>
                <a:rPr lang="zh-CN" altLang="en-US" sz="3200" b="1">
                  <a:latin typeface="宋体" pitchFamily="2" charset="-122"/>
                </a:rPr>
                <a:t>因素：</a:t>
              </a:r>
            </a:p>
          </p:txBody>
        </p:sp>
      </p:grpSp>
      <p:grpSp>
        <p:nvGrpSpPr>
          <p:cNvPr id="80905" name="组合 5"/>
          <p:cNvGrpSpPr>
            <a:grpSpLocks/>
          </p:cNvGrpSpPr>
          <p:nvPr/>
        </p:nvGrpSpPr>
        <p:grpSpPr bwMode="auto">
          <a:xfrm>
            <a:off x="3335338" y="1392238"/>
            <a:ext cx="5321300" cy="1874837"/>
            <a:chOff x="4110" y="6668"/>
            <a:chExt cx="8381" cy="2951"/>
          </a:xfrm>
        </p:grpSpPr>
        <p:sp>
          <p:nvSpPr>
            <p:cNvPr id="80906" name="Text Box 40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790" y="6668"/>
              <a:ext cx="6957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FF0000"/>
                  </a:solidFill>
                  <a:latin typeface="Calibri" pitchFamily="34" charset="0"/>
                  <a:sym typeface="宋体" pitchFamily="2" charset="-122"/>
                </a:rPr>
                <a:t>导体材料的种类</a:t>
              </a:r>
            </a:p>
          </p:txBody>
        </p:sp>
        <p:sp>
          <p:nvSpPr>
            <p:cNvPr id="80907" name="Text Box 40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790" y="8700"/>
              <a:ext cx="7043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FF0000"/>
                  </a:solidFill>
                  <a:latin typeface="Calibri" pitchFamily="34" charset="0"/>
                  <a:sym typeface="宋体" pitchFamily="2" charset="-122"/>
                </a:rPr>
                <a:t>导体的长度</a:t>
              </a:r>
            </a:p>
          </p:txBody>
        </p:sp>
        <p:sp>
          <p:nvSpPr>
            <p:cNvPr id="80908" name="左大括号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110" y="7203"/>
              <a:ext cx="680" cy="1882"/>
            </a:xfrm>
            <a:prstGeom prst="leftBrace">
              <a:avLst>
                <a:gd name="adj1" fmla="val 8329"/>
                <a:gd name="adj2" fmla="val 50000"/>
              </a:avLst>
            </a:prstGeom>
            <a:noFill/>
            <a:ln w="28575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0909" name="Text Box 4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790" y="7684"/>
              <a:ext cx="7701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FF0000"/>
                  </a:solidFill>
                  <a:latin typeface="Calibri" pitchFamily="34" charset="0"/>
                  <a:sym typeface="宋体" pitchFamily="2" charset="-122"/>
                </a:rPr>
                <a:t>导体的粗细（横截面积）</a:t>
              </a:r>
            </a:p>
          </p:txBody>
        </p:sp>
      </p:grpSp>
      <p:sp>
        <p:nvSpPr>
          <p:cNvPr id="80910" name="文本框 1126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0975" y="3154363"/>
            <a:ext cx="23272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en-US" altLang="zh-CN" sz="3200" b="1">
                <a:solidFill>
                  <a:srgbClr val="FF0000"/>
                </a:solidFill>
                <a:latin typeface="宋体" pitchFamily="2" charset="-122"/>
              </a:rPr>
              <a:t>2.</a:t>
            </a:r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器 材：</a:t>
            </a:r>
          </a:p>
        </p:txBody>
      </p:sp>
    </p:spTree>
    <p:extLst>
      <p:ext uri="{BB962C8B-B14F-4D97-AF65-F5344CB8AC3E}">
        <p14:creationId xmlns:p14="http://schemas.microsoft.com/office/powerpoint/2010/main" val="200743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标题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28588" y="638175"/>
            <a:ext cx="2582862" cy="2994025"/>
          </a:xfrm>
        </p:spPr>
        <p:txBody>
          <a:bodyPr anchor="b"/>
          <a:lstStyle/>
          <a:p>
            <a:pPr algn="l"/>
            <a:r>
              <a:rPr lang="en-US" altLang="zh-CN" sz="3200" b="1" smtClean="0">
                <a:solidFill>
                  <a:srgbClr val="FF0000"/>
                </a:solidFill>
                <a:latin typeface="宋体" pitchFamily="2" charset="-122"/>
              </a:rPr>
              <a:t>3.</a:t>
            </a: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设计实验：</a:t>
            </a:r>
            <a:b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</a:b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altLang="en-US" sz="3200" b="1" smtClean="0">
                <a:solidFill>
                  <a:schemeClr val="tx1"/>
                </a:solidFill>
                <a:latin typeface="宋体" pitchFamily="2" charset="-122"/>
              </a:rPr>
              <a:t>（</a:t>
            </a:r>
            <a:r>
              <a:rPr lang="en-US" altLang="zh-CN" sz="3200" b="1" smtClean="0">
                <a:solidFill>
                  <a:schemeClr val="tx1"/>
                </a:solidFill>
                <a:latin typeface="宋体" pitchFamily="2" charset="-122"/>
              </a:rPr>
              <a:t>1</a:t>
            </a:r>
            <a:r>
              <a:rPr lang="zh-CN" altLang="en-US" sz="3200" b="1" smtClean="0">
                <a:solidFill>
                  <a:schemeClr val="tx1"/>
                </a:solidFill>
                <a:latin typeface="宋体" pitchFamily="2" charset="-122"/>
              </a:rPr>
              <a:t>）方法：</a:t>
            </a: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/>
            </a:r>
            <a:b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</a:b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/>
            </a:r>
            <a:b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</a:br>
            <a:r>
              <a:rPr lang="zh-CN" altLang="en-US" sz="3200" b="1" smtClean="0">
                <a:solidFill>
                  <a:srgbClr val="FF0000"/>
                </a:solidFill>
                <a:latin typeface="宋体" pitchFamily="2" charset="-122"/>
              </a:rPr>
              <a:t> </a:t>
            </a:r>
            <a:r>
              <a:rPr lang="zh-CN" altLang="en-US" sz="3200" b="1" smtClean="0">
                <a:solidFill>
                  <a:schemeClr val="tx1"/>
                </a:solidFill>
                <a:latin typeface="宋体" pitchFamily="2" charset="-122"/>
              </a:rPr>
              <a:t>（</a:t>
            </a:r>
            <a:r>
              <a:rPr lang="en-US" altLang="zh-CN" sz="3200" b="1" smtClean="0">
                <a:solidFill>
                  <a:schemeClr val="tx1"/>
                </a:solidFill>
                <a:latin typeface="宋体" pitchFamily="2" charset="-122"/>
              </a:rPr>
              <a:t>2</a:t>
            </a:r>
            <a:r>
              <a:rPr lang="zh-CN" altLang="en-US" sz="3200" b="1" smtClean="0">
                <a:solidFill>
                  <a:schemeClr val="tx1"/>
                </a:solidFill>
                <a:latin typeface="宋体" pitchFamily="2" charset="-122"/>
              </a:rPr>
              <a:t>）表格：</a:t>
            </a:r>
          </a:p>
        </p:txBody>
      </p:sp>
      <p:grpSp>
        <p:nvGrpSpPr>
          <p:cNvPr id="81923" name="组合 5"/>
          <p:cNvGrpSpPr>
            <a:grpSpLocks/>
          </p:cNvGrpSpPr>
          <p:nvPr/>
        </p:nvGrpSpPr>
        <p:grpSpPr bwMode="auto">
          <a:xfrm>
            <a:off x="2957513" y="1733550"/>
            <a:ext cx="3084512" cy="1365250"/>
            <a:chOff x="4110" y="6668"/>
            <a:chExt cx="4856" cy="2148"/>
          </a:xfrm>
        </p:grpSpPr>
        <p:sp>
          <p:nvSpPr>
            <p:cNvPr id="81924" name="Text Box 40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790" y="6668"/>
              <a:ext cx="4176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FF0000"/>
                  </a:solidFill>
                  <a:latin typeface="Calibri" pitchFamily="34" charset="0"/>
                  <a:sym typeface="宋体" pitchFamily="2" charset="-122"/>
                </a:rPr>
                <a:t>控制变量法</a:t>
              </a:r>
            </a:p>
          </p:txBody>
        </p:sp>
        <p:sp>
          <p:nvSpPr>
            <p:cNvPr id="81925" name="Text Box 40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790" y="7897"/>
              <a:ext cx="3228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FF0000"/>
                  </a:solidFill>
                  <a:latin typeface="Calibri" pitchFamily="34" charset="0"/>
                  <a:sym typeface="宋体" pitchFamily="2" charset="-122"/>
                </a:rPr>
                <a:t>转换法</a:t>
              </a:r>
            </a:p>
          </p:txBody>
        </p:sp>
        <p:sp>
          <p:nvSpPr>
            <p:cNvPr id="81926" name="左大括号 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110" y="7203"/>
              <a:ext cx="680" cy="1137"/>
            </a:xfrm>
            <a:prstGeom prst="leftBrace">
              <a:avLst>
                <a:gd name="adj1" fmla="val 8329"/>
                <a:gd name="adj2" fmla="val 50000"/>
              </a:avLst>
            </a:prstGeom>
            <a:noFill/>
            <a:ln w="28575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40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81927" name="表格 6146"/>
          <p:cNvGraphicFramePr>
            <a:graphicFrameLocks noGrp="1"/>
          </p:cNvGraphicFramePr>
          <p:nvPr/>
        </p:nvGraphicFramePr>
        <p:xfrm>
          <a:off x="628650" y="3838575"/>
          <a:ext cx="7747000" cy="1983105"/>
        </p:xfrm>
        <a:graphic>
          <a:graphicData uri="http://schemas.openxmlformats.org/drawingml/2006/table">
            <a:tbl>
              <a:tblPr/>
              <a:tblGrid>
                <a:gridCol w="857250"/>
                <a:gridCol w="2092325"/>
                <a:gridCol w="820738"/>
                <a:gridCol w="1330325"/>
                <a:gridCol w="1400175"/>
                <a:gridCol w="1246187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次数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接入的导体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长度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横截面积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电流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I/A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电阻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楷体_GB2312" pitchFamily="49" charset="-122"/>
                        </a:rPr>
                        <a:t>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A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（镍铬合金丝）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楷体_GB2312" pitchFamily="49" charset="-122"/>
                          <a:sym typeface="宋体" pitchFamily="2" charset="-122"/>
                        </a:rPr>
                        <a:t>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B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（镍铬合金丝）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2L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楷体_GB2312" pitchFamily="49" charset="-122"/>
                          <a:sym typeface="宋体" pitchFamily="2" charset="-122"/>
                        </a:rPr>
                        <a:t>③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C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（镍铬合金丝）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2s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楷体_GB2312" pitchFamily="49" charset="-122"/>
                          <a:sym typeface="宋体" pitchFamily="2" charset="-122"/>
                        </a:rPr>
                        <a:t>④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D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（锰铜合金丝）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74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9"/>
          <p:cNvSpPr txBox="1"/>
          <p:nvPr>
            <p:custDataLst>
              <p:tags r:id="rId1"/>
            </p:custDataLst>
          </p:nvPr>
        </p:nvSpPr>
        <p:spPr>
          <a:xfrm>
            <a:off x="196850" y="1074738"/>
            <a:ext cx="8715375" cy="4859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600">
                <a:latin typeface="方正粗黑宋简体" pitchFamily="2" charset="-122"/>
                <a:ea typeface="方正粗黑宋简体" pitchFamily="2" charset="-122"/>
              </a:rPr>
              <a:t>【小知识】</a:t>
            </a:r>
            <a:r>
              <a:rPr lang="zh-CN" altLang="en-US" sz="2800">
                <a:solidFill>
                  <a:srgbClr val="FF0000"/>
                </a:solidFill>
                <a:latin typeface="方正粗黑宋简体" pitchFamily="2" charset="-122"/>
                <a:ea typeface="方正粗黑宋简体" pitchFamily="2" charset="-122"/>
              </a:rPr>
              <a:t>关于控制变量法：</a:t>
            </a:r>
            <a:endParaRPr lang="zh-CN" altLang="en-US" sz="2800">
              <a:solidFill>
                <a:srgbClr val="7630AB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>
              <a:lnSpc>
                <a:spcPts val="3375"/>
              </a:lnSpc>
            </a:pPr>
            <a:endParaRPr lang="zh-CN" altLang="en-US" sz="2400">
              <a:solidFill>
                <a:srgbClr val="FF0000"/>
              </a:solidFill>
              <a:latin typeface="Calibri" pitchFamily="34" charset="0"/>
              <a:ea typeface="方正粗黑宋简体" pitchFamily="2" charset="-122"/>
              <a:sym typeface="宋体" pitchFamily="2" charset="-122"/>
            </a:endParaRPr>
          </a:p>
          <a:p>
            <a:pPr>
              <a:lnSpc>
                <a:spcPts val="3375"/>
              </a:lnSpc>
            </a:pPr>
            <a:r>
              <a:rPr lang="en-US" altLang="zh-CN" sz="2800">
                <a:solidFill>
                  <a:srgbClr val="FF0000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1. </a:t>
            </a:r>
            <a:r>
              <a:rPr lang="zh-CN" altLang="en-US" sz="2800" b="1">
                <a:solidFill>
                  <a:srgbClr val="FF0000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什么情况下采用控制变量法？</a:t>
            </a:r>
            <a:endParaRPr lang="zh-CN" altLang="en-US" sz="2800">
              <a:solidFill>
                <a:srgbClr val="FF0000"/>
              </a:solidFill>
              <a:latin typeface="Franklin Gothic Book" pitchFamily="34" charset="0"/>
              <a:ea typeface="黑体" pitchFamily="49" charset="-122"/>
              <a:sym typeface="宋体" pitchFamily="2" charset="-122"/>
            </a:endParaRPr>
          </a:p>
          <a:p>
            <a:pPr>
              <a:lnSpc>
                <a:spcPts val="3375"/>
              </a:lnSpc>
            </a:pPr>
            <a:r>
              <a:rPr lang="zh-CN" altLang="en-US" sz="2800">
                <a:solidFill>
                  <a:srgbClr val="FF0000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   </a:t>
            </a:r>
            <a:r>
              <a:rPr lang="zh-CN" altLang="en-US" sz="2800" b="1">
                <a:solidFill>
                  <a:srgbClr val="7630AB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当探究的问题</a:t>
            </a:r>
            <a:r>
              <a:rPr lang="zh-CN" altLang="en-US" sz="2800" b="1">
                <a:solidFill>
                  <a:srgbClr val="0000FF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（电阻的大小）</a:t>
            </a:r>
            <a:r>
              <a:rPr lang="zh-CN" altLang="en-US" sz="2800" b="1">
                <a:solidFill>
                  <a:srgbClr val="7630AB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与多个因素</a:t>
            </a:r>
            <a:r>
              <a:rPr lang="zh-CN" altLang="en-US" sz="2800" b="1">
                <a:solidFill>
                  <a:srgbClr val="0000FF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（材料，</a:t>
            </a:r>
          </a:p>
          <a:p>
            <a:pPr>
              <a:lnSpc>
                <a:spcPts val="3375"/>
              </a:lnSpc>
            </a:pPr>
            <a:r>
              <a:rPr lang="zh-CN" altLang="en-US" sz="2800" b="1">
                <a:solidFill>
                  <a:srgbClr val="0000FF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   长度，粗细等）</a:t>
            </a:r>
            <a:r>
              <a:rPr lang="zh-CN" altLang="en-US" sz="2800" b="1">
                <a:solidFill>
                  <a:srgbClr val="7630AB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有关时，采用控制变量法！</a:t>
            </a:r>
            <a:endParaRPr lang="zh-CN" altLang="en-US" sz="2800" b="1">
              <a:solidFill>
                <a:srgbClr val="FF0000"/>
              </a:solidFill>
              <a:latin typeface="Franklin Gothic Book" pitchFamily="34" charset="0"/>
              <a:ea typeface="黑体" pitchFamily="49" charset="-122"/>
              <a:sym typeface="宋体" pitchFamily="2" charset="-122"/>
            </a:endParaRPr>
          </a:p>
          <a:p>
            <a:pPr>
              <a:lnSpc>
                <a:spcPts val="3375"/>
              </a:lnSpc>
            </a:pPr>
            <a:endParaRPr lang="zh-CN" altLang="en-US" sz="2800">
              <a:latin typeface="Calibri" pitchFamily="34" charset="0"/>
              <a:ea typeface="方正粗黑宋简体" pitchFamily="2" charset="-122"/>
              <a:sym typeface="宋体" pitchFamily="2" charset="-122"/>
            </a:endParaRPr>
          </a:p>
          <a:p>
            <a:pPr>
              <a:lnSpc>
                <a:spcPts val="3375"/>
              </a:lnSpc>
            </a:pPr>
            <a:r>
              <a:rPr lang="en-US" altLang="zh-CN" sz="2800">
                <a:solidFill>
                  <a:srgbClr val="FF0000"/>
                </a:solidFill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2. </a:t>
            </a:r>
            <a:r>
              <a:rPr lang="zh-CN" altLang="en-US" sz="2800" b="1">
                <a:solidFill>
                  <a:srgbClr val="FF0000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如何运用控制变量法？</a:t>
            </a:r>
            <a:endParaRPr lang="zh-CN" altLang="en-US" sz="2800">
              <a:solidFill>
                <a:srgbClr val="FF0000"/>
              </a:solidFill>
              <a:latin typeface="Franklin Gothic Book" pitchFamily="34" charset="0"/>
              <a:ea typeface="黑体" pitchFamily="49" charset="-122"/>
              <a:sym typeface="宋体" pitchFamily="2" charset="-122"/>
            </a:endParaRPr>
          </a:p>
          <a:p>
            <a:pPr>
              <a:lnSpc>
                <a:spcPts val="3375"/>
              </a:lnSpc>
            </a:pPr>
            <a:r>
              <a:rPr lang="zh-CN" altLang="en-US" sz="2800">
                <a:solidFill>
                  <a:srgbClr val="FF0000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  </a:t>
            </a:r>
            <a:r>
              <a:rPr lang="zh-CN" altLang="en-US" sz="28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① </a:t>
            </a:r>
            <a:r>
              <a:rPr lang="zh-CN" altLang="en-US" sz="2800" b="1">
                <a:solidFill>
                  <a:srgbClr val="7630AB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一个因素、一个因素的进行探究；</a:t>
            </a:r>
          </a:p>
          <a:p>
            <a:pPr>
              <a:lnSpc>
                <a:spcPts val="3375"/>
              </a:lnSpc>
            </a:pPr>
            <a:r>
              <a:rPr lang="zh-CN" altLang="en-US" sz="2800" b="1">
                <a:solidFill>
                  <a:srgbClr val="7630AB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  </a:t>
            </a:r>
            <a:r>
              <a:rPr lang="zh-CN" altLang="en-US" sz="2800">
                <a:latin typeface="Calibri" pitchFamily="34" charset="0"/>
                <a:ea typeface="方正粗黑宋简体" pitchFamily="2" charset="-122"/>
                <a:sym typeface="宋体" pitchFamily="2" charset="-122"/>
              </a:rPr>
              <a:t>②</a:t>
            </a:r>
            <a:r>
              <a:rPr lang="zh-CN" altLang="en-US" sz="2800" b="1">
                <a:solidFill>
                  <a:srgbClr val="7630AB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每探究一个因素，都要做两次实验进行对比；</a:t>
            </a:r>
          </a:p>
          <a:p>
            <a:pPr>
              <a:lnSpc>
                <a:spcPts val="3375"/>
              </a:lnSpc>
            </a:pPr>
            <a:r>
              <a:rPr lang="zh-CN" altLang="en-US" sz="2800" b="1">
                <a:solidFill>
                  <a:srgbClr val="7630AB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  </a:t>
            </a:r>
            <a:r>
              <a:rPr lang="zh-CN" altLang="en-US" sz="2800" b="1">
                <a:latin typeface="Calibri" pitchFamily="34" charset="0"/>
                <a:ea typeface="黑体" pitchFamily="49" charset="-122"/>
                <a:sym typeface="宋体" pitchFamily="2" charset="-122"/>
              </a:rPr>
              <a:t>③</a:t>
            </a:r>
            <a:r>
              <a:rPr lang="zh-CN" altLang="en-US" sz="2800" b="1">
                <a:solidFill>
                  <a:srgbClr val="7630AB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探究某一个因素，就改变该因素，其他因素保</a:t>
            </a:r>
          </a:p>
          <a:p>
            <a:pPr>
              <a:lnSpc>
                <a:spcPts val="3375"/>
              </a:lnSpc>
            </a:pPr>
            <a:r>
              <a:rPr lang="zh-CN" altLang="en-US" sz="2800" b="1">
                <a:solidFill>
                  <a:srgbClr val="7630AB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    持不变</a:t>
            </a:r>
            <a:r>
              <a:rPr lang="zh-CN" altLang="en-US" sz="2800" b="1">
                <a:solidFill>
                  <a:srgbClr val="0000FF"/>
                </a:solidFill>
                <a:latin typeface="Franklin Gothic Book" pitchFamily="34" charset="0"/>
                <a:ea typeface="黑体" pitchFamily="49" charset="-122"/>
                <a:sym typeface="宋体" pitchFamily="2" charset="-122"/>
              </a:rPr>
              <a:t>（探究谁就改变谁）。</a:t>
            </a:r>
          </a:p>
        </p:txBody>
      </p:sp>
    </p:spTree>
    <p:extLst>
      <p:ext uri="{BB962C8B-B14F-4D97-AF65-F5344CB8AC3E}">
        <p14:creationId xmlns:p14="http://schemas.microsoft.com/office/powerpoint/2010/main" val="158371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200,&quot;width&quot;:7200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"/>
  <p:tag name="KSO_WM_UNIT_PLACING_PICTURE_USER_VIEWPORT" val="{&quot;height&quot;:5620,&quot;width&quot;:5260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"/>
  <p:tag name="KSO_WM_UNIT_PLACING_PICTURE_USER_VIEWPORT" val="{&quot;height&quot;:2730,&quot;width&quot;:4300}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1601</Words>
  <Application>Microsoft Office PowerPoint</Application>
  <PresentationFormat>全屏显示(4:3)</PresentationFormat>
  <Paragraphs>152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14.1 电 阻 </vt:lpstr>
      <vt:lpstr>PowerPoint 演示文稿</vt:lpstr>
      <vt:lpstr>1.实验器材：   两节干电池；       一个小灯泡；       一个开关；       几根不同的金属丝；       一个电流表； 2.电 路 图：</vt:lpstr>
      <vt:lpstr>3.实验步骤：  ① 按照电路图连接好电路； ② 先后用1节干电池以及2节干电池串联的电池组做为电源； ③ 闭合开关，观察电流表示数的变化或者小灯泡的亮暗变化； ④ 保持电源不变，更换不同的金属丝，重复步骤③；  4.实验现象：</vt:lpstr>
      <vt:lpstr>5.实验小结：</vt:lpstr>
      <vt:lpstr>PowerPoint 演示文稿</vt:lpstr>
      <vt:lpstr>PowerPoint 演示文稿</vt:lpstr>
      <vt:lpstr>3.设计实验：  （1）方法：   （2）表格：</vt:lpstr>
      <vt:lpstr>PowerPoint 演示文稿</vt:lpstr>
      <vt:lpstr>4.进行实验，收集分析数据，得出结论：</vt:lpstr>
      <vt:lpstr>5.评 价：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14.1 电 阻 </dc:title>
  <cp:lastModifiedBy>User</cp:lastModifiedBy>
  <cp:revision>1</cp:revision>
  <dcterms:created xsi:type="dcterms:W3CDTF">2020-09-20T08:22:24Z</dcterms:created>
  <dcterms:modified xsi:type="dcterms:W3CDTF">2020-12-30T11:29:31Z</dcterms:modified>
</cp:coreProperties>
</file>