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7CA50-4576-47FC-8BA5-1F39884223AD}" type="datetimeFigureOut">
              <a:rPr lang="zh-CN" altLang="en-US" smtClean="0"/>
              <a:t>2020/3/27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730E3-0B2A-473C-933C-4CF5CCBE92A8}" type="slidenum">
              <a:rPr lang="zh-CN" altLang="en-US" smtClean="0"/>
              <a:t>‹#›</a:t>
            </a:fld>
            <a:endParaRPr lang="zh-CN" altLang="en-US"/>
          </a:p>
        </p:txBody>
      </p:sp>
    </p:spTree>
    <p:extLst>
      <p:ext uri="{BB962C8B-B14F-4D97-AF65-F5344CB8AC3E}">
        <p14:creationId xmlns:p14="http://schemas.microsoft.com/office/powerpoint/2010/main" val="403060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dirty="0"/>
              <a:t>24</a:t>
            </a:fld>
            <a:endParaRPr lang="zh-CN" altLang="en-US" sz="1200" dirty="0"/>
          </a:p>
        </p:txBody>
      </p:sp>
      <p:sp>
        <p:nvSpPr>
          <p:cNvPr id="136194" name="幻灯片图像占位符 136193"/>
          <p:cNvSpPr>
            <a:spLocks noGrp="1" noRot="1" noChangeAspect="1" noTextEdit="1"/>
          </p:cNvSpPr>
          <p:nvPr>
            <p:ph type="sldImg"/>
          </p:nvPr>
        </p:nvSpPr>
        <p:spPr/>
      </p:sp>
      <p:sp>
        <p:nvSpPr>
          <p:cNvPr id="136195" name="文本占位符 136194"/>
          <p:cNvSpPr>
            <a:spLocks noGrp="1"/>
          </p:cNvSpPr>
          <p:nvPr>
            <p:ph type="body" idx="1"/>
          </p:nvPr>
        </p:nvSpPr>
        <p:spPr/>
        <p:txBody>
          <a:bodyPr/>
          <a:lstStyle/>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8313" y="142875"/>
            <a:ext cx="8208962" cy="458866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2"/>
          </p:nvPr>
        </p:nvSpPr>
        <p:spPr>
          <a:xfrm>
            <a:off x="468313" y="4893469"/>
            <a:ext cx="1439862" cy="147638"/>
          </a:xfrm>
        </p:spPr>
        <p:txBody>
          <a:bodyPr/>
          <a:lstStyle/>
          <a:p>
            <a:pPr lvl="0"/>
            <a:r>
              <a:rPr lang="de-DE" altLang="en-US" dirty="0">
                <a:latin typeface="Arial" panose="020B0604020202020204" pitchFamily="34" charset="0"/>
              </a:rPr>
              <a:t>Page </a:t>
            </a:r>
            <a:r>
              <a:rPr lang="de-DE" altLang="en-US" sz="1000" b="1" dirty="0">
                <a:latin typeface="Arial" panose="020B0604020202020204" pitchFamily="34" charset="0"/>
                <a:sym typeface="MS UI Gothic" panose="020B0600070205080204" pitchFamily="34" charset="-128"/>
              </a:rPr>
              <a:t></a:t>
            </a:r>
            <a:r>
              <a:rPr lang="de-DE" altLang="en-US" sz="1000" b="1" dirty="0">
                <a:latin typeface="Arial" panose="020B0604020202020204" pitchFamily="34" charset="0"/>
              </a:rPr>
              <a:t> </a:t>
            </a:r>
            <a:fld id="{9A0DB2DC-4C9A-4742-B13C-FB6460FD3503}" type="slidenum">
              <a:rPr lang="zh-CN" altLang="en-US" sz="1000" b="1" dirty="0">
                <a:latin typeface="Arial" panose="020B0604020202020204" pitchFamily="34" charset="0"/>
              </a:rPr>
              <a:t>‹#›</a:t>
            </a:fld>
            <a:endParaRPr lang="zh-CN" altLang="en-US" sz="1000" b="1" dirty="0">
              <a:latin typeface="Arial" panose="020B0604020202020204" pitchFamily="34" charset="0"/>
            </a:endParaRPr>
          </a:p>
        </p:txBody>
      </p:sp>
    </p:spTree>
    <p:extLst>
      <p:ext uri="{BB962C8B-B14F-4D97-AF65-F5344CB8AC3E}">
        <p14:creationId xmlns:p14="http://schemas.microsoft.com/office/powerpoint/2010/main" val="23337067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两栏内容">
    <p:spTree>
      <p:nvGrpSpPr>
        <p:cNvPr id="1" name=""/>
        <p:cNvGrpSpPr/>
        <p:nvPr/>
      </p:nvGrpSpPr>
      <p:grpSpPr>
        <a:xfrm>
          <a:off x="0" y="0"/>
          <a:ext cx="0" cy="0"/>
          <a:chOff x="0" y="0"/>
          <a:chExt cx="0" cy="0"/>
        </a:xfrm>
      </p:grpSpPr>
      <p:sp>
        <p:nvSpPr>
          <p:cNvPr id="14" name="Shape 14"/>
          <p:cNvSpPr>
            <a:spLocks noGrp="1"/>
          </p:cNvSpPr>
          <p:nvPr>
            <p:ph type="title" hasCustomPrompt="1"/>
          </p:nvPr>
        </p:nvSpPr>
        <p:spPr>
          <a:prstGeom prst="rect">
            <a:avLst/>
          </a:prstGeom>
        </p:spPr>
        <p:txBody>
          <a:bodyPr/>
          <a:lstStyle/>
          <a:p>
            <a:pPr lvl="0">
              <a:defRPr sz="1800"/>
            </a:pPr>
            <a:r>
              <a:rPr sz="4400"/>
              <a:t>标题文本</a:t>
            </a:r>
          </a:p>
        </p:txBody>
      </p:sp>
      <p:sp>
        <p:nvSpPr>
          <p:cNvPr id="15" name="Shape 15"/>
          <p:cNvSpPr>
            <a:spLocks noGrp="1"/>
          </p:cNvSpPr>
          <p:nvPr>
            <p:ph type="body" idx="1" hasCustomPrompt="1"/>
          </p:nvPr>
        </p:nvSpPr>
        <p:spPr>
          <a:xfrm>
            <a:off x="628650" y="1371813"/>
            <a:ext cx="3867150" cy="3771688"/>
          </a:xfrm>
          <a:prstGeom prst="rect">
            <a:avLst/>
          </a:prstGeom>
        </p:spPr>
        <p:txBody>
          <a:body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Tree>
    <p:extLst>
      <p:ext uri="{BB962C8B-B14F-4D97-AF65-F5344CB8AC3E}">
        <p14:creationId xmlns:p14="http://schemas.microsoft.com/office/powerpoint/2010/main" val="9568342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23.jpeg"/><Relationship Id="rId4" Type="http://schemas.openxmlformats.org/officeDocument/2006/relationships/tags" Target="../tags/tag14.xml"/><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ell\Desktop\4.2&#25506;&#31350;&#27773;&#21270;&#21644;&#28082;&#21270;&#30340;&#29305;&#28857;&#35838;&#20214;\&#28082;&#21270;2.mpg" TargetMode="External"/><Relationship Id="rId1" Type="http://schemas.microsoft.com/office/2007/relationships/media" Target="file:///C:\Users\dell\Desktop\4.2&#25506;&#31350;&#27773;&#21270;&#21644;&#28082;&#21270;&#30340;&#29305;&#28857;&#35838;&#20214;\&#28082;&#21270;2.mpg" TargetMode="External"/><Relationship Id="rId5" Type="http://schemas.openxmlformats.org/officeDocument/2006/relationships/image" Target="../media/image16.bm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2748" y="1939184"/>
            <a:ext cx="1829733" cy="46280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400" b="1" dirty="0" smtClean="0">
                <a:solidFill>
                  <a:schemeClr val="bg1"/>
                </a:solidFill>
                <a:latin typeface="微软雅黑" panose="020B0503020204020204" charset="-122"/>
                <a:ea typeface="微软雅黑" panose="020B0503020204020204" charset="-122"/>
              </a:rPr>
              <a:t>中</a:t>
            </a:r>
            <a:r>
              <a:rPr lang="zh-CN" altLang="en-US" sz="2400" b="1" dirty="0">
                <a:solidFill>
                  <a:schemeClr val="bg1"/>
                </a:solidFill>
                <a:latin typeface="微软雅黑" panose="020B0503020204020204" charset="-122"/>
                <a:ea typeface="微软雅黑" panose="020B0503020204020204" charset="-122"/>
              </a:rPr>
              <a:t>物理</a:t>
            </a:r>
            <a:endParaRPr kumimoji="0" lang="zh-CN" altLang="en-US" sz="2400" b="1" i="0" u="none" strike="noStrike" cap="none" spc="0" normalizeH="0" dirty="0">
              <a:ln>
                <a:noFill/>
              </a:ln>
              <a:solidFill>
                <a:schemeClr val="bg1"/>
              </a:solidFill>
              <a:effectLst/>
              <a:uFillTx/>
              <a:latin typeface="微软雅黑" panose="020B0503020204020204" charset="-122"/>
              <a:ea typeface="微软雅黑" panose="020B0503020204020204" charset="-122"/>
              <a:sym typeface="Arial" panose="020B0604020202020204"/>
            </a:endParaRPr>
          </a:p>
        </p:txBody>
      </p:sp>
      <p:sp>
        <p:nvSpPr>
          <p:cNvPr id="40" name="Shape 40"/>
          <p:cNvSpPr/>
          <p:nvPr/>
        </p:nvSpPr>
        <p:spPr>
          <a:xfrm>
            <a:off x="5030615" y="2234969"/>
            <a:ext cx="3606165" cy="995144"/>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en-US" sz="4800" b="1" baseline="-25000" dirty="0" smtClean="0">
                <a:solidFill>
                  <a:schemeClr val="tx1"/>
                </a:solidFill>
                <a:latin typeface="等线" panose="02010600030101010101" pitchFamily="2" charset="-122"/>
                <a:ea typeface="等线" panose="02010600030101010101" pitchFamily="2" charset="-122"/>
              </a:rPr>
              <a:t>第</a:t>
            </a:r>
            <a:r>
              <a:rPr lang="en-US" altLang="zh-CN" sz="4800" b="1" baseline="-25000" dirty="0" smtClean="0">
                <a:solidFill>
                  <a:schemeClr val="tx1"/>
                </a:solidFill>
                <a:latin typeface="等线" panose="02010600030101010101" pitchFamily="2" charset="-122"/>
                <a:ea typeface="等线" panose="02010600030101010101" pitchFamily="2" charset="-122"/>
              </a:rPr>
              <a:t>4</a:t>
            </a:r>
            <a:r>
              <a:rPr lang="zh-CN" altLang="en-US" sz="4800" b="1" baseline="-25000" dirty="0" smtClean="0">
                <a:solidFill>
                  <a:schemeClr val="tx1"/>
                </a:solidFill>
                <a:latin typeface="等线" panose="02010600030101010101" pitchFamily="2" charset="-122"/>
                <a:ea typeface="等线" panose="02010600030101010101" pitchFamily="2" charset="-122"/>
              </a:rPr>
              <a:t>章  第</a:t>
            </a:r>
            <a:r>
              <a:rPr lang="en-US" altLang="zh-CN" sz="4800" b="1" baseline="-25000" dirty="0" smtClean="0">
                <a:solidFill>
                  <a:schemeClr val="tx1"/>
                </a:solidFill>
                <a:latin typeface="等线" panose="02010600030101010101" pitchFamily="2" charset="-122"/>
                <a:ea typeface="等线" panose="02010600030101010101" pitchFamily="2" charset="-122"/>
              </a:rPr>
              <a:t>2</a:t>
            </a:r>
            <a:r>
              <a:rPr lang="zh-CN" altLang="en-US" sz="4800" b="1" baseline="-25000" dirty="0" smtClean="0">
                <a:solidFill>
                  <a:schemeClr val="tx1"/>
                </a:solidFill>
                <a:latin typeface="等线" panose="02010600030101010101" pitchFamily="2" charset="-122"/>
                <a:ea typeface="等线" panose="02010600030101010101" pitchFamily="2" charset="-122"/>
              </a:rPr>
              <a:t>节</a:t>
            </a:r>
            <a:endParaRPr lang="zh-CN" altLang="en-US" sz="4000" baseline="-25000" dirty="0" smtClean="0">
              <a:solidFill>
                <a:schemeClr val="tx1"/>
              </a:solidFill>
              <a:latin typeface="等线" panose="02010600030101010101" pitchFamily="2" charset="-122"/>
              <a:ea typeface="等线" panose="02010600030101010101" pitchFamily="2" charset="-122"/>
            </a:endParaRPr>
          </a:p>
          <a:p>
            <a:pPr lvl="0">
              <a:defRPr sz="1800">
                <a:solidFill>
                  <a:srgbClr val="000000"/>
                </a:solidFill>
              </a:defRPr>
            </a:pPr>
            <a:r>
              <a:rPr lang="zh-CN" altLang="en-US" sz="4000" baseline="-25000" dirty="0" smtClean="0">
                <a:solidFill>
                  <a:schemeClr val="tx1"/>
                </a:solidFill>
                <a:latin typeface="等线" panose="02010600030101010101" pitchFamily="2" charset="-122"/>
                <a:ea typeface="等线" panose="02010600030101010101" pitchFamily="2" charset="-122"/>
              </a:rPr>
              <a:t>  </a:t>
            </a:r>
          </a:p>
        </p:txBody>
      </p:sp>
      <p:sp>
        <p:nvSpPr>
          <p:cNvPr id="5" name="Shape 40"/>
          <p:cNvSpPr/>
          <p:nvPr/>
        </p:nvSpPr>
        <p:spPr>
          <a:xfrm>
            <a:off x="4489918" y="987574"/>
            <a:ext cx="3781372" cy="830997"/>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en-US" sz="7200" b="1" baseline="-25000" dirty="0" smtClean="0">
                <a:solidFill>
                  <a:srgbClr val="0070C0"/>
                </a:solidFill>
                <a:latin typeface="方正姚体" panose="02010601030101010101" pitchFamily="2" charset="-122"/>
                <a:ea typeface="方正姚体" panose="02010601030101010101" pitchFamily="2" charset="-122"/>
              </a:rPr>
              <a:t>沪粤版物理</a:t>
            </a:r>
            <a:r>
              <a:rPr lang="zh-CN" altLang="en-US" sz="2400" b="1" baseline="-25000" dirty="0" smtClean="0">
                <a:solidFill>
                  <a:srgbClr val="0070C0"/>
                </a:solidFill>
                <a:latin typeface="方正姚体" panose="02010601030101010101" pitchFamily="2" charset="-122"/>
                <a:ea typeface="方正姚体" panose="02010601030101010101" pitchFamily="2" charset="-122"/>
              </a:rPr>
              <a:t>（初中）</a:t>
            </a:r>
            <a:endParaRPr lang="zh-CN" sz="2400" b="1" baseline="-25000" dirty="0">
              <a:solidFill>
                <a:srgbClr val="0070C0"/>
              </a:solidFill>
              <a:latin typeface="方正姚体" panose="02010601030101010101" pitchFamily="2" charset="-122"/>
              <a:ea typeface="方正姚体" panose="02010601030101010101" pitchFamily="2" charset="-122"/>
            </a:endParaRPr>
          </a:p>
        </p:txBody>
      </p:sp>
      <p:sp>
        <p:nvSpPr>
          <p:cNvPr id="4" name="矩形 3"/>
          <p:cNvSpPr/>
          <p:nvPr/>
        </p:nvSpPr>
        <p:spPr>
          <a:xfrm>
            <a:off x="217314" y="204344"/>
            <a:ext cx="1530566" cy="308537"/>
          </a:xfrm>
          <a:prstGeom prst="rect">
            <a:avLst/>
          </a:prstGeom>
          <a:solidFill>
            <a:schemeClr val="tx2"/>
          </a:solidFill>
          <a:ln w="12700" cap="flat">
            <a:solidFill>
              <a:srgbClr val="C00000"/>
            </a:solidFill>
            <a:prstDash val="solid"/>
            <a:miter lim="800000"/>
          </a:ln>
          <a:effectLst>
            <a:outerShdw blurRad="76200" dir="18900000" sy="23000" kx="-1200000" algn="bl" rotWithShape="0">
              <a:prstClr val="black">
                <a:alpha val="20000"/>
              </a:prstClr>
            </a:outerShdw>
            <a:softEdge rad="1905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dist" defTabSz="914400" rtl="0" fontAlgn="auto" latinLnBrk="1" hangingPunct="0">
              <a:lnSpc>
                <a:spcPct val="100000"/>
              </a:lnSpc>
              <a:spcBef>
                <a:spcPts val="0"/>
              </a:spcBef>
              <a:spcAft>
                <a:spcPts val="0"/>
              </a:spcAft>
              <a:buClrTx/>
              <a:buSzTx/>
              <a:buFontTx/>
              <a:buNone/>
            </a:pPr>
            <a:r>
              <a:rPr kumimoji="0" lang="zh-CN" altLang="en-US" sz="1400" b="1" u="none" strike="noStrike" cap="none" spc="0" normalizeH="0" baseline="0" dirty="0" smtClean="0">
                <a:ln>
                  <a:noFill/>
                </a:ln>
                <a:solidFill>
                  <a:schemeClr val="bg1"/>
                </a:solidFill>
                <a:effectLst/>
                <a:uFillTx/>
                <a:latin typeface="腾祥范笑歌楷书简繁合集" panose="01010104010101010101" pitchFamily="2" charset="-122"/>
                <a:ea typeface="腾祥范笑歌楷书简繁合集" panose="01010104010101010101" pitchFamily="2" charset="-122"/>
                <a:cs typeface="微软雅黑" panose="020B0503020204020204" charset="-122"/>
                <a:sym typeface="微软雅黑" panose="020B0503020204020204" charset="-122"/>
              </a:rPr>
              <a:t>同步精品课堂</a:t>
            </a:r>
            <a:endParaRPr kumimoji="0" lang="zh-CN" altLang="en-US" sz="1400" b="1" u="none" strike="noStrike" cap="none" spc="0" normalizeH="0" baseline="0" dirty="0">
              <a:ln>
                <a:noFill/>
              </a:ln>
              <a:solidFill>
                <a:schemeClr val="bg1"/>
              </a:solidFill>
              <a:effectLst/>
              <a:uFillTx/>
              <a:latin typeface="腾祥范笑歌楷书简繁合集" panose="01010104010101010101" pitchFamily="2" charset="-122"/>
              <a:ea typeface="腾祥范笑歌楷书简繁合集" panose="01010104010101010101" pitchFamily="2" charset="-122"/>
              <a:cs typeface="微软雅黑" panose="020B0503020204020204" charset="-122"/>
              <a:sym typeface="微软雅黑" panose="020B050302020402020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3240360" cy="3240360"/>
          </a:xfrm>
          <a:prstGeom prst="rect">
            <a:avLst/>
          </a:prstGeom>
        </p:spPr>
      </p:pic>
      <p:sp>
        <p:nvSpPr>
          <p:cNvPr id="10" name="Shape 40"/>
          <p:cNvSpPr/>
          <p:nvPr/>
        </p:nvSpPr>
        <p:spPr>
          <a:xfrm>
            <a:off x="4211960" y="3147814"/>
            <a:ext cx="4663886"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zh-CN" altLang="zh-CN" sz="5400" b="1" baseline="-25000" dirty="0">
                <a:solidFill>
                  <a:srgbClr val="FF0000"/>
                </a:solidFill>
                <a:latin typeface="华文楷体" panose="02010600040101010101" pitchFamily="2" charset="-122"/>
                <a:ea typeface="华文楷体" panose="02010600040101010101" pitchFamily="2" charset="-122"/>
              </a:rPr>
              <a:t>探究汽化和液化的特点</a:t>
            </a:r>
            <a:endParaRPr lang="en-US" altLang="zh-CN" sz="5400" b="1" baseline="-250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04633821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文本框 206854"/>
          <p:cNvSpPr txBox="1"/>
          <p:nvPr/>
        </p:nvSpPr>
        <p:spPr>
          <a:xfrm>
            <a:off x="1636042" y="3810001"/>
            <a:ext cx="4618908" cy="507984"/>
          </a:xfrm>
          <a:prstGeom prst="rect">
            <a:avLst/>
          </a:prstGeom>
          <a:noFill/>
          <a:ln w="9525">
            <a:noFill/>
          </a:ln>
        </p:spPr>
        <p:txBody>
          <a:bodyPr>
            <a:spAutoFit/>
          </a:bodyPr>
          <a:lstStyle/>
          <a:p>
            <a:pPr>
              <a:spcBef>
                <a:spcPct val="50000"/>
              </a:spcBef>
            </a:pPr>
            <a:r>
              <a:rPr lang="zh-CN" altLang="en-US" sz="2695" b="1" dirty="0">
                <a:latin typeface="Arial" panose="020B0604020202020204" pitchFamily="34" charset="0"/>
              </a:rPr>
              <a:t>（</a:t>
            </a:r>
            <a:r>
              <a:rPr lang="en-US" altLang="zh-CN" sz="2695" b="1">
                <a:latin typeface="Arial" panose="020B0604020202020204" pitchFamily="34" charset="0"/>
              </a:rPr>
              <a:t>2</a:t>
            </a:r>
            <a:r>
              <a:rPr lang="zh-CN" altLang="en-US" sz="2695" b="1" dirty="0">
                <a:latin typeface="Arial" panose="020B0604020202020204" pitchFamily="34" charset="0"/>
              </a:rPr>
              <a:t>）液体</a:t>
            </a:r>
            <a:r>
              <a:rPr lang="zh-CN" altLang="en-US" sz="2695" b="1" dirty="0">
                <a:solidFill>
                  <a:srgbClr val="FF0000"/>
                </a:solidFill>
                <a:latin typeface="Arial" panose="020B0604020202020204" pitchFamily="34" charset="0"/>
              </a:rPr>
              <a:t>表面积</a:t>
            </a:r>
            <a:r>
              <a:rPr lang="zh-CN" altLang="en-US" sz="2695" b="1" dirty="0">
                <a:latin typeface="Arial" panose="020B0604020202020204" pitchFamily="34" charset="0"/>
              </a:rPr>
              <a:t>的大小</a:t>
            </a:r>
          </a:p>
        </p:txBody>
      </p:sp>
      <p:sp>
        <p:nvSpPr>
          <p:cNvPr id="206856" name="文本框 206855"/>
          <p:cNvSpPr txBox="1"/>
          <p:nvPr/>
        </p:nvSpPr>
        <p:spPr>
          <a:xfrm>
            <a:off x="1961468" y="3276601"/>
            <a:ext cx="4293482" cy="507984"/>
          </a:xfrm>
          <a:prstGeom prst="rect">
            <a:avLst/>
          </a:prstGeom>
          <a:noFill/>
          <a:ln w="9525">
            <a:noFill/>
          </a:ln>
        </p:spPr>
        <p:txBody>
          <a:bodyPr>
            <a:spAutoFit/>
          </a:bodyPr>
          <a:lstStyle/>
          <a:p>
            <a:pPr>
              <a:spcBef>
                <a:spcPct val="50000"/>
              </a:spcBef>
            </a:pPr>
            <a:r>
              <a:rPr lang="zh-CN" altLang="en-US" sz="2695" b="1" dirty="0">
                <a:latin typeface="Arial" panose="020B0604020202020204" pitchFamily="34" charset="0"/>
              </a:rPr>
              <a:t>（</a:t>
            </a:r>
            <a:r>
              <a:rPr lang="en-US" altLang="zh-CN" sz="2695" b="1">
                <a:latin typeface="Arial" panose="020B0604020202020204" pitchFamily="34" charset="0"/>
              </a:rPr>
              <a:t>1</a:t>
            </a:r>
            <a:r>
              <a:rPr lang="zh-CN" altLang="en-US" sz="2695" b="1" dirty="0">
                <a:latin typeface="Arial" panose="020B0604020202020204" pitchFamily="34" charset="0"/>
              </a:rPr>
              <a:t>）液体</a:t>
            </a:r>
            <a:r>
              <a:rPr lang="zh-CN" altLang="en-US" sz="2695" b="1" dirty="0">
                <a:solidFill>
                  <a:srgbClr val="FF0000"/>
                </a:solidFill>
                <a:latin typeface="Arial" panose="020B0604020202020204" pitchFamily="34" charset="0"/>
              </a:rPr>
              <a:t>温度</a:t>
            </a:r>
            <a:r>
              <a:rPr lang="zh-CN" altLang="en-US" sz="2695" b="1" dirty="0">
                <a:latin typeface="Arial" panose="020B0604020202020204" pitchFamily="34" charset="0"/>
              </a:rPr>
              <a:t>的高低</a:t>
            </a:r>
          </a:p>
        </p:txBody>
      </p:sp>
      <p:grpSp>
        <p:nvGrpSpPr>
          <p:cNvPr id="37891" name="组合 11"/>
          <p:cNvGrpSpPr/>
          <p:nvPr/>
        </p:nvGrpSpPr>
        <p:grpSpPr>
          <a:xfrm>
            <a:off x="1807834" y="54616"/>
            <a:ext cx="5529862" cy="717947"/>
            <a:chOff x="5839" y="293"/>
            <a:chExt cx="5729" cy="1873"/>
          </a:xfrm>
        </p:grpSpPr>
        <p:sp>
          <p:nvSpPr>
            <p:cNvPr id="4" name="横卷形 3"/>
            <p:cNvSpPr/>
            <p:nvPr/>
          </p:nvSpPr>
          <p:spPr>
            <a:xfrm>
              <a:off x="5839" y="293"/>
              <a:ext cx="4946" cy="1873"/>
            </a:xfrm>
            <a:prstGeom prst="horizontalScroll">
              <a:avLst/>
            </a:prstGeom>
            <a:solidFill>
              <a:srgbClr val="FFFFC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8440" name="文本框 7"/>
            <p:cNvSpPr txBox="1"/>
            <p:nvPr/>
          </p:nvSpPr>
          <p:spPr>
            <a:xfrm>
              <a:off x="6351" y="629"/>
              <a:ext cx="5217" cy="1325"/>
            </a:xfrm>
            <a:prstGeom prst="rect">
              <a:avLst/>
            </a:prstGeom>
            <a:noFill/>
            <a:ln w="9525">
              <a:noFill/>
            </a:ln>
          </p:spPr>
          <p:txBody>
            <a:bodyPr wrap="square" anchor="t">
              <a:spAutoFit/>
            </a:bodyPr>
            <a:lstStyle/>
            <a:p>
              <a:r>
                <a:rPr lang="en-US" altLang="zh-CN" sz="2695" b="1" noProof="1">
                  <a:solidFill>
                    <a:schemeClr val="accent6"/>
                  </a:solidFill>
                  <a:latin typeface="Arial" panose="020B0604020202020204" pitchFamily="34" charset="0"/>
                  <a:ea typeface="宋体" panose="02010600030101010101" pitchFamily="2" charset="-122"/>
                  <a:cs typeface="+mn-ea"/>
                </a:rPr>
                <a:t>B:</a:t>
              </a:r>
              <a:r>
                <a:rPr lang="zh-CN" altLang="en-US" sz="2695" b="1" noProof="1">
                  <a:latin typeface="Arial" panose="020B0604020202020204" pitchFamily="34" charset="0"/>
                  <a:ea typeface="宋体" panose="02010600030101010101" pitchFamily="2" charset="-122"/>
                  <a:cs typeface="+mn-ea"/>
                </a:rPr>
                <a:t>影响蒸发快慢的因素</a:t>
              </a:r>
              <a:endParaRPr lang="zh-CN" altLang="en-US" sz="2695" b="1" noProof="1">
                <a:latin typeface="Arial" panose="020B0604020202020204" pitchFamily="34" charset="0"/>
                <a:ea typeface="宋体" panose="02010600030101010101" pitchFamily="2" charset="-122"/>
              </a:endParaRPr>
            </a:p>
          </p:txBody>
        </p:sp>
      </p:grpSp>
      <p:sp>
        <p:nvSpPr>
          <p:cNvPr id="5" name="菱形 4">
            <a:hlinkClick r:id="" action="ppaction://noaction"/>
          </p:cNvPr>
          <p:cNvSpPr/>
          <p:nvPr/>
        </p:nvSpPr>
        <p:spPr>
          <a:xfrm>
            <a:off x="7219351" y="4319588"/>
            <a:ext cx="738740" cy="536972"/>
          </a:xfrm>
          <a:prstGeom prst="diamond">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7895" name="图片 38915" descr="Snap1"/>
          <p:cNvPicPr>
            <a:picLocks noChangeAspect="1"/>
          </p:cNvPicPr>
          <p:nvPr/>
        </p:nvPicPr>
        <p:blipFill>
          <a:blip r:embed="rId2"/>
          <a:stretch>
            <a:fillRect/>
          </a:stretch>
        </p:blipFill>
        <p:spPr>
          <a:xfrm>
            <a:off x="1652670" y="1000126"/>
            <a:ext cx="5838660" cy="2015728"/>
          </a:xfrm>
          <a:prstGeom prst="rect">
            <a:avLst/>
          </a:prstGeom>
          <a:noFill/>
          <a:ln w="9525">
            <a:noFill/>
          </a:ln>
        </p:spPr>
      </p:pic>
      <p:sp>
        <p:nvSpPr>
          <p:cNvPr id="206857" name="文本框 206856"/>
          <p:cNvSpPr txBox="1"/>
          <p:nvPr/>
        </p:nvSpPr>
        <p:spPr>
          <a:xfrm>
            <a:off x="1198975" y="4348162"/>
            <a:ext cx="5626065" cy="507984"/>
          </a:xfrm>
          <a:prstGeom prst="rect">
            <a:avLst/>
          </a:prstGeom>
          <a:noFill/>
          <a:ln w="9525">
            <a:noFill/>
          </a:ln>
        </p:spPr>
        <p:txBody>
          <a:bodyPr>
            <a:spAutoFit/>
          </a:bodyPr>
          <a:lstStyle/>
          <a:p>
            <a:pPr>
              <a:spcBef>
                <a:spcPct val="50000"/>
              </a:spcBef>
            </a:pPr>
            <a:r>
              <a:rPr lang="zh-CN" altLang="en-US" sz="2695" b="1" dirty="0">
                <a:latin typeface="Arial" panose="020B0604020202020204" pitchFamily="34" charset="0"/>
              </a:rPr>
              <a:t>（</a:t>
            </a:r>
            <a:r>
              <a:rPr lang="en-US" altLang="zh-CN" sz="2695" b="1">
                <a:latin typeface="Arial" panose="020B0604020202020204" pitchFamily="34" charset="0"/>
              </a:rPr>
              <a:t>3</a:t>
            </a:r>
            <a:r>
              <a:rPr lang="zh-CN" altLang="en-US" sz="2695" b="1" dirty="0">
                <a:latin typeface="Arial" panose="020B0604020202020204" pitchFamily="34" charset="0"/>
              </a:rPr>
              <a:t>）液体表面</a:t>
            </a:r>
            <a:r>
              <a:rPr lang="zh-CN" altLang="en-US" sz="2695" b="1" dirty="0">
                <a:solidFill>
                  <a:srgbClr val="FF0000"/>
                </a:solidFill>
                <a:latin typeface="Arial" panose="020B0604020202020204" pitchFamily="34" charset="0"/>
              </a:rPr>
              <a:t>空气流动</a:t>
            </a:r>
            <a:r>
              <a:rPr lang="zh-CN" altLang="en-US" sz="2695" b="1" dirty="0">
                <a:latin typeface="Arial" panose="020B0604020202020204" pitchFamily="34" charset="0"/>
              </a:rPr>
              <a:t>的快慢</a:t>
            </a:r>
          </a:p>
        </p:txBody>
      </p:sp>
    </p:spTree>
    <p:extLst>
      <p:ext uri="{BB962C8B-B14F-4D97-AF65-F5344CB8AC3E}">
        <p14:creationId xmlns:p14="http://schemas.microsoft.com/office/powerpoint/2010/main" val="3453846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06856"/>
                                        </p:tgtEl>
                                        <p:attrNameLst>
                                          <p:attrName>style.visibility</p:attrName>
                                        </p:attrNameLst>
                                      </p:cBhvr>
                                      <p:to>
                                        <p:strVal val="visible"/>
                                      </p:to>
                                    </p:set>
                                    <p:animEffect transition="in" filter="slide(fromRight)">
                                      <p:cBhvr>
                                        <p:cTn id="7" dur="500"/>
                                        <p:tgtEl>
                                          <p:spTgt spid="20685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06855"/>
                                        </p:tgtEl>
                                        <p:attrNameLst>
                                          <p:attrName>style.visibility</p:attrName>
                                        </p:attrNameLst>
                                      </p:cBhvr>
                                      <p:to>
                                        <p:strVal val="visible"/>
                                      </p:to>
                                    </p:set>
                                    <p:animEffect transition="in" filter="slide(fromRigh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06857"/>
                                        </p:tgtEl>
                                        <p:attrNameLst>
                                          <p:attrName>style.visibility</p:attrName>
                                        </p:attrNameLst>
                                      </p:cBhvr>
                                      <p:to>
                                        <p:strVal val="visible"/>
                                      </p:to>
                                    </p:set>
                                    <p:animEffect transition="in" filter="slide(fromRight)">
                                      <p:cBhvr>
                                        <p:cTn id="17" dur="500"/>
                                        <p:tgtEl>
                                          <p:spTgt spid="206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p:bldP spid="206856" grpId="0"/>
      <p:bldP spid="2068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内容占位符 17409" descr="图片1"/>
          <p:cNvPicPr>
            <a:picLocks noGrp="1" noChangeAspect="1"/>
          </p:cNvPicPr>
          <p:nvPr>
            <p:ph idx="4294967295"/>
          </p:nvPr>
        </p:nvPicPr>
        <p:blipFill>
          <a:blip r:embed="rId2"/>
          <a:stretch>
            <a:fillRect/>
          </a:stretch>
        </p:blipFill>
        <p:spPr>
          <a:xfrm>
            <a:off x="1285876" y="616201"/>
            <a:ext cx="6840855" cy="4527299"/>
          </a:xfrm>
        </p:spPr>
      </p:pic>
      <p:sp>
        <p:nvSpPr>
          <p:cNvPr id="17411" name="文本框 17410"/>
          <p:cNvSpPr txBox="1"/>
          <p:nvPr/>
        </p:nvSpPr>
        <p:spPr>
          <a:xfrm>
            <a:off x="3117215" y="739060"/>
            <a:ext cx="4657090" cy="1757575"/>
          </a:xfrm>
          <a:prstGeom prst="rect">
            <a:avLst/>
          </a:prstGeom>
          <a:noFill/>
          <a:ln w="9525">
            <a:noFill/>
          </a:ln>
        </p:spPr>
        <p:txBody>
          <a:bodyPr wrap="square">
            <a:spAutoFit/>
          </a:bodyPr>
          <a:lstStyle/>
          <a:p>
            <a:pPr eaLnBrk="1" fontAlgn="auto" latinLnBrk="0" hangingPunct="1">
              <a:lnSpc>
                <a:spcPct val="150000"/>
              </a:lnSpc>
            </a:pPr>
            <a:r>
              <a:rPr lang="en-US" altLang="zh-CN" sz="2400" b="1">
                <a:solidFill>
                  <a:srgbClr val="0000FF"/>
                </a:solidFill>
                <a:latin typeface="楷体" panose="02010609060101010101" pitchFamily="49" charset="-122"/>
                <a:ea typeface="楷体" panose="02010609060101010101" pitchFamily="49" charset="-122"/>
                <a:cs typeface="楷体" panose="02010609060101010101" pitchFamily="49" charset="-122"/>
              </a:rPr>
              <a:t>C</a:t>
            </a:r>
            <a:r>
              <a:rPr lang="zh-CN" altLang="en-US" sz="2400" b="1">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夏天、春天和秋天、冬天的气温高低不同，洗湿了衣服，湿衣 服同样可以晾干</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这说明什么？</a:t>
            </a:r>
          </a:p>
        </p:txBody>
      </p:sp>
      <p:sp>
        <p:nvSpPr>
          <p:cNvPr id="17412" name="文本框 17411"/>
          <p:cNvSpPr txBox="1"/>
          <p:nvPr/>
        </p:nvSpPr>
        <p:spPr>
          <a:xfrm>
            <a:off x="3211725" y="2877847"/>
            <a:ext cx="4515980" cy="769441"/>
          </a:xfrm>
          <a:prstGeom prst="rect">
            <a:avLst/>
          </a:prstGeom>
          <a:noFill/>
          <a:ln w="9525">
            <a:noFill/>
          </a:ln>
        </p:spPr>
        <p:txBody>
          <a:bodyPr wrap="none" anchor="t">
            <a:spAutoFit/>
          </a:bodyPr>
          <a:lstStyle/>
          <a:p>
            <a:r>
              <a:rPr lang="zh-CN" altLang="en-US" sz="2400" b="1" dirty="0">
                <a:solidFill>
                  <a:srgbClr val="FF0000"/>
                </a:solidFill>
                <a:effectLst>
                  <a:outerShdw blurRad="38100" dist="38100" dir="2700000" algn="tl">
                    <a:srgbClr val="000000">
                      <a:alpha val="43137"/>
                    </a:srgbClr>
                  </a:outerShdw>
                </a:effectLst>
                <a:latin typeface="Arial" panose="020B0604020202020204" pitchFamily="34" charset="0"/>
              </a:rPr>
              <a:t>总结：蒸发可在任何温度下进行</a:t>
            </a:r>
            <a:endParaRPr lang="zh-CN" altLang="en-US" sz="2000" b="1" dirty="0">
              <a:solidFill>
                <a:srgbClr val="0000FF"/>
              </a:solidFill>
              <a:latin typeface="Arial" panose="020B0604020202020204" pitchFamily="34" charset="0"/>
            </a:endParaRPr>
          </a:p>
          <a:p>
            <a:endParaRPr lang="zh-CN" altLang="en-US"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3340078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additive="base">
                                        <p:cTn id="12" dur="500" fill="hold"/>
                                        <p:tgtEl>
                                          <p:spTgt spid="17412"/>
                                        </p:tgtEl>
                                        <p:attrNameLst>
                                          <p:attrName>ppt_x</p:attrName>
                                        </p:attrNameLst>
                                      </p:cBhvr>
                                      <p:tavLst>
                                        <p:tav tm="0">
                                          <p:val>
                                            <p:strVal val="#ppt_x"/>
                                          </p:val>
                                        </p:tav>
                                        <p:tav tm="100000">
                                          <p:val>
                                            <p:strVal val="#ppt_x"/>
                                          </p:val>
                                        </p:tav>
                                      </p:tavLst>
                                    </p:anim>
                                    <p:anim calcmode="lin" valueType="num">
                                      <p:cBhvr additive="base">
                                        <p:cTn id="13"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p:bldP spid="17412"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8433"/>
          <p:cNvSpPr txBox="1"/>
          <p:nvPr/>
        </p:nvSpPr>
        <p:spPr>
          <a:xfrm>
            <a:off x="801476" y="286306"/>
            <a:ext cx="2632710" cy="585009"/>
          </a:xfrm>
          <a:prstGeom prst="rect">
            <a:avLst/>
          </a:prstGeom>
          <a:noFill/>
          <a:ln w="9525">
            <a:noFill/>
          </a:ln>
        </p:spPr>
        <p:txBody>
          <a:bodyPr wrap="none" anchor="t">
            <a:spAutoFit/>
          </a:bodyPr>
          <a:lstStyle/>
          <a:p>
            <a:r>
              <a:rPr lang="zh-CN" altLang="en-US" sz="3200" b="1" dirty="0">
                <a:solidFill>
                  <a:schemeClr val="tx1"/>
                </a:solidFill>
                <a:latin typeface="楷体" panose="02010609060101010101" pitchFamily="49" charset="-122"/>
                <a:ea typeface="楷体" panose="02010609060101010101" pitchFamily="49" charset="-122"/>
              </a:rPr>
              <a:t>蒸发的特点：</a:t>
            </a:r>
          </a:p>
        </p:txBody>
      </p:sp>
      <p:sp>
        <p:nvSpPr>
          <p:cNvPr id="18435" name="文本框 18434"/>
          <p:cNvSpPr txBox="1"/>
          <p:nvPr/>
        </p:nvSpPr>
        <p:spPr>
          <a:xfrm>
            <a:off x="1155725" y="1113860"/>
            <a:ext cx="6033441" cy="3331180"/>
          </a:xfrm>
          <a:prstGeom prst="rect">
            <a:avLst/>
          </a:prstGeom>
          <a:noFill/>
          <a:ln w="9525">
            <a:noFill/>
          </a:ln>
        </p:spPr>
        <p:txBody>
          <a:bodyPr>
            <a:spAutoFit/>
          </a:bodyPr>
          <a:lstStyle/>
          <a:p>
            <a:pPr eaLnBrk="1" fontAlgn="auto" latinLnBrk="0" hangingPunct="1">
              <a:lnSpc>
                <a:spcPct val="15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1、在液体表面进行</a:t>
            </a:r>
          </a:p>
          <a:p>
            <a:pPr eaLnBrk="1" fontAlgn="auto" latinLnBrk="0" hangingPunct="1">
              <a:lnSpc>
                <a:spcPct val="15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2、过程缓慢，无气泡产生</a:t>
            </a:r>
          </a:p>
          <a:p>
            <a:pPr eaLnBrk="1" fontAlgn="auto" latinLnBrk="0" hangingPunct="1">
              <a:lnSpc>
                <a:spcPct val="15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3、蒸发吸热,使周围物体和自身的温</a:t>
            </a:r>
          </a:p>
          <a:p>
            <a:pPr eaLnBrk="1" fontAlgn="auto" latinLnBrk="0" hangingPunct="1">
              <a:lnSpc>
                <a:spcPct val="15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   度下降，具有制冷作用。</a:t>
            </a:r>
          </a:p>
          <a:p>
            <a:pPr eaLnBrk="1" fontAlgn="auto" latinLnBrk="0" hangingPunct="1">
              <a:lnSpc>
                <a:spcPct val="150000"/>
              </a:lnSpc>
            </a:pP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4、蒸发可以在任何温度下进行</a:t>
            </a:r>
          </a:p>
        </p:txBody>
      </p:sp>
    </p:spTree>
    <p:extLst>
      <p:ext uri="{BB962C8B-B14F-4D97-AF65-F5344CB8AC3E}">
        <p14:creationId xmlns:p14="http://schemas.microsoft.com/office/powerpoint/2010/main" val="2156807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184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diamond(in)">
                                      <p:cBhvr>
                                        <p:cTn id="11"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p:bldP spid="18434" grpId="1" bldLvl="0"/>
      <p:bldP spid="18435"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1"/>
          <p:cNvSpPr txBox="1"/>
          <p:nvPr/>
        </p:nvSpPr>
        <p:spPr>
          <a:xfrm>
            <a:off x="1507773" y="1250156"/>
            <a:ext cx="6115391" cy="3064457"/>
          </a:xfrm>
          <a:prstGeom prst="rect">
            <a:avLst/>
          </a:prstGeom>
          <a:noFill/>
          <a:ln w="9525">
            <a:noFill/>
          </a:ln>
        </p:spPr>
        <p:txBody>
          <a:bodyPr>
            <a:spAutoFit/>
          </a:bodyPr>
          <a:lstStyle/>
          <a:p>
            <a:pPr>
              <a:lnSpc>
                <a:spcPts val="4625"/>
              </a:lnSpc>
            </a:pPr>
            <a:r>
              <a:rPr lang="zh-CN" altLang="en-US" sz="2695" b="1">
                <a:latin typeface="Arial" panose="020B0604020202020204" pitchFamily="34" charset="0"/>
              </a:rPr>
              <a:t>下列做法是为了使蒸发减慢的是(     ) </a:t>
            </a:r>
          </a:p>
          <a:p>
            <a:pPr>
              <a:lnSpc>
                <a:spcPts val="4625"/>
              </a:lnSpc>
            </a:pPr>
            <a:r>
              <a:rPr lang="zh-CN" altLang="en-US" sz="2695" b="1">
                <a:latin typeface="Arial" panose="020B0604020202020204" pitchFamily="34" charset="0"/>
              </a:rPr>
              <a:t>   A、在场院上晾晒刚收获的玉米     </a:t>
            </a:r>
          </a:p>
          <a:p>
            <a:pPr>
              <a:lnSpc>
                <a:spcPts val="4625"/>
              </a:lnSpc>
            </a:pPr>
            <a:r>
              <a:rPr lang="zh-CN" altLang="en-US" sz="2695" b="1">
                <a:latin typeface="Arial" panose="020B0604020202020204" pitchFamily="34" charset="0"/>
              </a:rPr>
              <a:t>   B、在通风的地方晾晒湿衣服</a:t>
            </a:r>
          </a:p>
          <a:p>
            <a:pPr>
              <a:lnSpc>
                <a:spcPts val="4625"/>
              </a:lnSpc>
            </a:pPr>
            <a:r>
              <a:rPr lang="zh-CN" altLang="en-US" sz="2695" b="1">
                <a:latin typeface="Arial" panose="020B0604020202020204" pitchFamily="34" charset="0"/>
              </a:rPr>
              <a:t>   C、把蔬菜装在塑料袋里放入冰箱   </a:t>
            </a:r>
          </a:p>
          <a:p>
            <a:pPr>
              <a:lnSpc>
                <a:spcPts val="4625"/>
              </a:lnSpc>
            </a:pPr>
            <a:r>
              <a:rPr lang="zh-CN" altLang="en-US" sz="2695" b="1">
                <a:latin typeface="Arial" panose="020B0604020202020204" pitchFamily="34" charset="0"/>
              </a:rPr>
              <a:t>   D、用热风干手器吹干洗过的手</a:t>
            </a:r>
          </a:p>
        </p:txBody>
      </p:sp>
      <p:sp>
        <p:nvSpPr>
          <p:cNvPr id="3" name="文本框 2"/>
          <p:cNvSpPr txBox="1"/>
          <p:nvPr/>
        </p:nvSpPr>
        <p:spPr>
          <a:xfrm>
            <a:off x="6511491" y="1250156"/>
            <a:ext cx="484505" cy="598377"/>
          </a:xfrm>
          <a:prstGeom prst="rect">
            <a:avLst/>
          </a:prstGeom>
          <a:noFill/>
          <a:ln w="9525">
            <a:noFill/>
          </a:ln>
        </p:spPr>
        <p:txBody>
          <a:bodyPr wrap="none">
            <a:spAutoFit/>
          </a:bodyPr>
          <a:lstStyle/>
          <a:p>
            <a:r>
              <a:rPr lang="en-US" altLang="zh-CN" sz="3290" b="1">
                <a:solidFill>
                  <a:srgbClr val="FF0000"/>
                </a:solidFill>
                <a:latin typeface="Arial" panose="020B0604020202020204" pitchFamily="34" charset="0"/>
              </a:rPr>
              <a:t>C</a:t>
            </a:r>
          </a:p>
        </p:txBody>
      </p:sp>
      <p:sp>
        <p:nvSpPr>
          <p:cNvPr id="4" name="文本框 3"/>
          <p:cNvSpPr txBox="1"/>
          <p:nvPr/>
        </p:nvSpPr>
        <p:spPr>
          <a:xfrm>
            <a:off x="1204089" y="342042"/>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试一试：</a:t>
            </a:r>
          </a:p>
        </p:txBody>
      </p:sp>
    </p:spTree>
    <p:extLst>
      <p:ext uri="{BB962C8B-B14F-4D97-AF65-F5344CB8AC3E}">
        <p14:creationId xmlns:p14="http://schemas.microsoft.com/office/powerpoint/2010/main" val="3586733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内容占位符 19457" descr="图片1"/>
          <p:cNvPicPr>
            <a:picLocks noGrp="1" noChangeAspect="1"/>
          </p:cNvPicPr>
          <p:nvPr>
            <p:ph sz="half" idx="1"/>
          </p:nvPr>
        </p:nvPicPr>
        <p:blipFill>
          <a:blip r:embed="rId2"/>
          <a:stretch>
            <a:fillRect/>
          </a:stretch>
        </p:blipFill>
        <p:spPr>
          <a:xfrm>
            <a:off x="4976495" y="1000691"/>
            <a:ext cx="3978910" cy="4046050"/>
          </a:xfrm>
        </p:spPr>
      </p:pic>
      <p:sp>
        <p:nvSpPr>
          <p:cNvPr id="19459" name="文本框 19458"/>
          <p:cNvSpPr txBox="1"/>
          <p:nvPr/>
        </p:nvSpPr>
        <p:spPr>
          <a:xfrm>
            <a:off x="7535745" y="1773713"/>
            <a:ext cx="184731" cy="414729"/>
          </a:xfrm>
          <a:prstGeom prst="rect">
            <a:avLst/>
          </a:prstGeom>
          <a:noFill/>
          <a:ln w="9525">
            <a:noFill/>
          </a:ln>
        </p:spPr>
        <p:txBody>
          <a:bodyPr wrap="none" anchor="t">
            <a:spAutoFit/>
          </a:bodyPr>
          <a:lstStyle/>
          <a:p>
            <a:endParaRPr lang="zh-CN" altLang="en-US" sz="2095" b="1" dirty="0">
              <a:solidFill>
                <a:srgbClr val="0000FF"/>
              </a:solidFill>
              <a:latin typeface="Arial" panose="020B0604020202020204" pitchFamily="34" charset="0"/>
            </a:endParaRPr>
          </a:p>
        </p:txBody>
      </p:sp>
      <p:sp>
        <p:nvSpPr>
          <p:cNvPr id="19460" name="文本框 19459"/>
          <p:cNvSpPr txBox="1"/>
          <p:nvPr/>
        </p:nvSpPr>
        <p:spPr>
          <a:xfrm>
            <a:off x="7535745" y="2110659"/>
            <a:ext cx="184731" cy="414729"/>
          </a:xfrm>
          <a:prstGeom prst="rect">
            <a:avLst/>
          </a:prstGeom>
          <a:noFill/>
          <a:ln w="9525">
            <a:noFill/>
          </a:ln>
        </p:spPr>
        <p:txBody>
          <a:bodyPr wrap="none" anchor="t">
            <a:spAutoFit/>
          </a:bodyPr>
          <a:lstStyle/>
          <a:p>
            <a:endParaRPr lang="zh-CN" altLang="en-US" sz="2095" b="1" dirty="0">
              <a:solidFill>
                <a:srgbClr val="0000FF"/>
              </a:solidFill>
              <a:latin typeface="Arial" panose="020B0604020202020204" pitchFamily="34" charset="0"/>
            </a:endParaRPr>
          </a:p>
        </p:txBody>
      </p:sp>
      <p:sp>
        <p:nvSpPr>
          <p:cNvPr id="19461" name="文本框 19460"/>
          <p:cNvSpPr txBox="1"/>
          <p:nvPr/>
        </p:nvSpPr>
        <p:spPr>
          <a:xfrm>
            <a:off x="7535745" y="2429747"/>
            <a:ext cx="184731" cy="414729"/>
          </a:xfrm>
          <a:prstGeom prst="rect">
            <a:avLst/>
          </a:prstGeom>
          <a:noFill/>
          <a:ln w="9525">
            <a:noFill/>
          </a:ln>
        </p:spPr>
        <p:txBody>
          <a:bodyPr wrap="none" anchor="t">
            <a:spAutoFit/>
          </a:bodyPr>
          <a:lstStyle/>
          <a:p>
            <a:endParaRPr lang="zh-CN" altLang="en-US" sz="2095" b="1" dirty="0">
              <a:solidFill>
                <a:srgbClr val="0000FF"/>
              </a:solidFill>
              <a:latin typeface="Arial" panose="020B0604020202020204" pitchFamily="34" charset="0"/>
            </a:endParaRPr>
          </a:p>
        </p:txBody>
      </p:sp>
      <p:sp>
        <p:nvSpPr>
          <p:cNvPr id="19463" name="文本框 19462"/>
          <p:cNvSpPr txBox="1"/>
          <p:nvPr/>
        </p:nvSpPr>
        <p:spPr>
          <a:xfrm>
            <a:off x="1074420" y="1395366"/>
            <a:ext cx="3194050" cy="2683150"/>
          </a:xfrm>
          <a:prstGeom prst="rect">
            <a:avLst/>
          </a:prstGeom>
          <a:noFill/>
          <a:ln w="9525">
            <a:noFill/>
          </a:ln>
        </p:spPr>
        <p:txBody>
          <a:bodyPr wrap="square" anchor="t">
            <a:spAutoFit/>
          </a:bodyPr>
          <a:lstStyle/>
          <a:p>
            <a:pPr eaLnBrk="1" fontAlgn="auto" latinLnBrk="0" hangingPunct="1">
              <a:lnSpc>
                <a:spcPct val="150000"/>
              </a:lnSpc>
            </a:pPr>
            <a:r>
              <a:rPr lang="zh-CN" altLang="en-US" sz="2800" b="1">
                <a:latin typeface="楷体" panose="02010609060101010101" pitchFamily="49" charset="-122"/>
                <a:ea typeface="楷体" panose="02010609060101010101" pitchFamily="49" charset="-122"/>
              </a:rPr>
              <a:t>利用下图装置对水进行加热，仔细观察下列现象并绘制图表：</a:t>
            </a:r>
          </a:p>
        </p:txBody>
      </p:sp>
      <p:pic>
        <p:nvPicPr>
          <p:cNvPr id="19464" name="图片 19463" descr="02"/>
          <p:cNvPicPr>
            <a:picLocks noChangeAspect="1"/>
          </p:cNvPicPr>
          <p:nvPr/>
        </p:nvPicPr>
        <p:blipFill>
          <a:blip r:embed="rId3">
            <a:lum bright="-23999" contrast="60000"/>
          </a:blip>
          <a:stretch>
            <a:fillRect/>
          </a:stretch>
        </p:blipFill>
        <p:spPr>
          <a:xfrm>
            <a:off x="6536055" y="1395366"/>
            <a:ext cx="1723390" cy="2436160"/>
          </a:xfrm>
          <a:prstGeom prst="rect">
            <a:avLst/>
          </a:prstGeom>
          <a:noFill/>
          <a:ln w="9525">
            <a:noFill/>
          </a:ln>
        </p:spPr>
      </p:pic>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4</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9" name="文本框 8"/>
          <p:cNvSpPr txBox="1"/>
          <p:nvPr/>
        </p:nvSpPr>
        <p:spPr>
          <a:xfrm>
            <a:off x="1204089" y="342042"/>
            <a:ext cx="3683058"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二、沸腾的定义和特点</a:t>
            </a:r>
          </a:p>
        </p:txBody>
      </p:sp>
    </p:spTree>
    <p:extLst>
      <p:ext uri="{BB962C8B-B14F-4D97-AF65-F5344CB8AC3E}">
        <p14:creationId xmlns:p14="http://schemas.microsoft.com/office/powerpoint/2010/main" val="1019479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ox(in)">
                                      <p:cBhvr>
                                        <p:cTn id="7" dur="500"/>
                                        <p:tgtEl>
                                          <p:spTgt spid="19463"/>
                                        </p:tgtEl>
                                      </p:cBhvr>
                                    </p:animEffect>
                                  </p:childTnLst>
                                </p:cTn>
                              </p:par>
                              <p:par>
                                <p:cTn id="8" presetID="4" presetClass="entr" presetSubtype="16" fill="hold"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box(in)">
                                      <p:cBhvr>
                                        <p:cTn id="10"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1505"/>
          <p:cNvSpPr txBox="1"/>
          <p:nvPr/>
        </p:nvSpPr>
        <p:spPr>
          <a:xfrm>
            <a:off x="469266" y="293956"/>
            <a:ext cx="2530475" cy="585009"/>
          </a:xfrm>
          <a:prstGeom prst="rect">
            <a:avLst/>
          </a:prstGeom>
          <a:noFill/>
          <a:ln w="9525">
            <a:noFill/>
          </a:ln>
        </p:spPr>
        <p:txBody>
          <a:bodyPr wrap="none" anchor="t">
            <a:spAutoFit/>
          </a:bodyPr>
          <a:lstStyle/>
          <a:p>
            <a:r>
              <a:rPr lang="zh-CN" altLang="en-US" sz="3200" b="1">
                <a:solidFill>
                  <a:schemeClr val="tx1"/>
                </a:solidFill>
                <a:latin typeface="楷体" panose="02010609060101010101" pitchFamily="49" charset="-122"/>
                <a:ea typeface="楷体" panose="02010609060101010101" pitchFamily="49" charset="-122"/>
              </a:rPr>
              <a:t>沸腾时现象</a:t>
            </a:r>
            <a:r>
              <a:rPr lang="zh-CN" altLang="en-US" sz="2395" b="1">
                <a:solidFill>
                  <a:srgbClr val="0000FF"/>
                </a:solidFill>
                <a:latin typeface="Arial" panose="020B0604020202020204" pitchFamily="34" charset="0"/>
              </a:rPr>
              <a:t>：</a:t>
            </a:r>
          </a:p>
        </p:txBody>
      </p:sp>
      <p:sp>
        <p:nvSpPr>
          <p:cNvPr id="21507" name="文本框 21506"/>
          <p:cNvSpPr txBox="1"/>
          <p:nvPr/>
        </p:nvSpPr>
        <p:spPr>
          <a:xfrm>
            <a:off x="1931776" y="1284508"/>
            <a:ext cx="4595154" cy="1387090"/>
          </a:xfrm>
          <a:prstGeom prst="rect">
            <a:avLst/>
          </a:prstGeom>
          <a:noFill/>
          <a:ln w="9525">
            <a:noFill/>
          </a:ln>
        </p:spPr>
        <p:txBody>
          <a:bodyPr>
            <a:spAutoFit/>
          </a:bodyPr>
          <a:lstStyle/>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烧杯中水的温度变化情况：</a:t>
            </a:r>
          </a:p>
          <a:p>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沸腾前</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，水的温度不断</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上升</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a:t>
            </a:r>
          </a:p>
          <a:p>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沸腾时</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，水的温度</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不变</a:t>
            </a:r>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a:t>
            </a:r>
          </a:p>
        </p:txBody>
      </p:sp>
      <p:sp>
        <p:nvSpPr>
          <p:cNvPr id="21508" name="文本框 21507"/>
          <p:cNvSpPr txBox="1"/>
          <p:nvPr/>
        </p:nvSpPr>
        <p:spPr>
          <a:xfrm>
            <a:off x="1931776" y="2825813"/>
            <a:ext cx="4971650" cy="1819322"/>
          </a:xfrm>
          <a:prstGeom prst="rect">
            <a:avLst/>
          </a:prstGeom>
          <a:noFill/>
          <a:ln w="9525">
            <a:noFill/>
          </a:ln>
        </p:spPr>
        <p:txBody>
          <a:bodyPr>
            <a:spAutoFit/>
          </a:bodyPr>
          <a:lstStyle/>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烧杯中水的状态的变化情况：</a:t>
            </a:r>
          </a:p>
          <a:p>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沸腾前</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，烧杯口有</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少量“白气”</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出现； </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沸腾时</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，烧杯口有</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大量“白气”</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出现</a:t>
            </a:r>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a:t>
            </a:r>
          </a:p>
        </p:txBody>
      </p:sp>
    </p:spTree>
    <p:extLst>
      <p:ext uri="{BB962C8B-B14F-4D97-AF65-F5344CB8AC3E}">
        <p14:creationId xmlns:p14="http://schemas.microsoft.com/office/powerpoint/2010/main" val="67339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down)">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in)">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p:nvPr/>
        </p:nvSpPr>
        <p:spPr>
          <a:xfrm>
            <a:off x="1202690" y="1146466"/>
            <a:ext cx="2688590" cy="1441199"/>
          </a:xfrm>
          <a:prstGeom prst="rect">
            <a:avLst/>
          </a:prstGeom>
          <a:noFill/>
          <a:ln w="9525">
            <a:noFill/>
          </a:ln>
        </p:spPr>
        <p:txBody>
          <a:bodyPr wrap="square">
            <a:spAutoFit/>
          </a:bodyPr>
          <a:lstStyle/>
          <a:p>
            <a:pPr>
              <a:lnSpc>
                <a:spcPts val="3500"/>
              </a:lnSpc>
            </a:pPr>
            <a:r>
              <a:rPr lang="en-US" altLang="zh-CN" sz="2400" b="1">
                <a:latin typeface="Arial" panose="020B0604020202020204" pitchFamily="34" charset="0"/>
              </a:rPr>
              <a:t>C</a:t>
            </a:r>
            <a:r>
              <a:rPr lang="zh-CN" altLang="en-US" sz="2400" b="1">
                <a:latin typeface="Arial" panose="020B0604020202020204" pitchFamily="34" charset="0"/>
                <a:ea typeface="宋体" panose="02010600030101010101" pitchFamily="2" charset="-122"/>
              </a:rPr>
              <a:t>、</a:t>
            </a:r>
            <a:r>
              <a:rPr lang="zh-CN" altLang="en-US" sz="2400" b="1">
                <a:latin typeface="Arial" panose="020B0604020202020204" pitchFamily="34" charset="0"/>
              </a:rPr>
              <a:t>气泡：</a:t>
            </a:r>
          </a:p>
          <a:p>
            <a:pPr>
              <a:lnSpc>
                <a:spcPts val="3500"/>
              </a:lnSpc>
            </a:pPr>
            <a:r>
              <a:rPr lang="zh-CN" altLang="en-US" sz="2400" b="1">
                <a:latin typeface="Arial" panose="020B0604020202020204" pitchFamily="34" charset="0"/>
              </a:rPr>
              <a:t> 沸腾前 </a:t>
            </a:r>
            <a:r>
              <a:rPr lang="en-US" altLang="zh-CN" sz="2400" b="1">
                <a:latin typeface="Arial" panose="020B0604020202020204" pitchFamily="34" charset="0"/>
              </a:rPr>
              <a:t>:</a:t>
            </a:r>
            <a:r>
              <a:rPr lang="zh-CN" altLang="en-US" sz="2400" b="1">
                <a:latin typeface="Arial" panose="020B0604020202020204" pitchFamily="34" charset="0"/>
              </a:rPr>
              <a:t> </a:t>
            </a:r>
            <a:r>
              <a:rPr lang="zh-CN" altLang="en-US" sz="2400" b="1" u="sng">
                <a:latin typeface="Arial" panose="020B0604020202020204" pitchFamily="34" charset="0"/>
              </a:rPr>
              <a:t>        </a:t>
            </a:r>
            <a:r>
              <a:rPr lang="zh-CN" altLang="en-US" sz="2800" b="1">
                <a:latin typeface="Arial" panose="020B0604020202020204" pitchFamily="34" charset="0"/>
              </a:rPr>
              <a:t>图</a:t>
            </a:r>
          </a:p>
          <a:p>
            <a:pPr>
              <a:lnSpc>
                <a:spcPts val="3500"/>
              </a:lnSpc>
            </a:pPr>
            <a:r>
              <a:rPr lang="zh-CN" altLang="en-US" sz="2400" b="1">
                <a:latin typeface="Arial" panose="020B0604020202020204" pitchFamily="34" charset="0"/>
              </a:rPr>
              <a:t> 沸腾时：</a:t>
            </a:r>
            <a:r>
              <a:rPr lang="zh-CN" altLang="en-US" sz="2400" b="1" u="sng">
                <a:latin typeface="Arial" panose="020B0604020202020204" pitchFamily="34" charset="0"/>
              </a:rPr>
              <a:t>       </a:t>
            </a:r>
            <a:r>
              <a:rPr lang="zh-CN" altLang="en-US" sz="2400" b="1">
                <a:latin typeface="Arial" panose="020B0604020202020204" pitchFamily="34" charset="0"/>
              </a:rPr>
              <a:t>图</a:t>
            </a:r>
          </a:p>
        </p:txBody>
      </p:sp>
      <p:pic>
        <p:nvPicPr>
          <p:cNvPr id="43014" name="图片 1" descr="QQ图片20170412170024"/>
          <p:cNvPicPr>
            <a:picLocks noChangeAspect="1"/>
          </p:cNvPicPr>
          <p:nvPr/>
        </p:nvPicPr>
        <p:blipFill>
          <a:blip r:embed="rId2">
            <a:lum bright="-17993" contrast="41999"/>
          </a:blip>
          <a:stretch>
            <a:fillRect/>
          </a:stretch>
        </p:blipFill>
        <p:spPr>
          <a:xfrm>
            <a:off x="4382136" y="874650"/>
            <a:ext cx="2997835" cy="1713015"/>
          </a:xfrm>
          <a:prstGeom prst="rect">
            <a:avLst/>
          </a:prstGeom>
          <a:noFill/>
          <a:ln w="9525">
            <a:noFill/>
          </a:ln>
        </p:spPr>
      </p:pic>
      <p:sp>
        <p:nvSpPr>
          <p:cNvPr id="14347" name="文本框 2"/>
          <p:cNvSpPr txBox="1"/>
          <p:nvPr/>
        </p:nvSpPr>
        <p:spPr>
          <a:xfrm>
            <a:off x="2666871" y="1636780"/>
            <a:ext cx="494046" cy="461665"/>
          </a:xfrm>
          <a:prstGeom prst="rect">
            <a:avLst/>
          </a:prstGeom>
          <a:noFill/>
          <a:ln w="9525">
            <a:noFill/>
          </a:ln>
        </p:spPr>
        <p:txBody>
          <a:bodyPr wrap="none">
            <a:spAutoFit/>
          </a:bodyPr>
          <a:lstStyle/>
          <a:p>
            <a:r>
              <a:rPr lang="zh-CN" altLang="zh-CN" sz="2400" b="1">
                <a:solidFill>
                  <a:srgbClr val="FF0000"/>
                </a:solidFill>
                <a:latin typeface="Arial" panose="020B0604020202020204" pitchFamily="34" charset="0"/>
              </a:rPr>
              <a:t>乙</a:t>
            </a:r>
          </a:p>
        </p:txBody>
      </p:sp>
      <p:sp>
        <p:nvSpPr>
          <p:cNvPr id="14348" name="文本框 3"/>
          <p:cNvSpPr txBox="1"/>
          <p:nvPr/>
        </p:nvSpPr>
        <p:spPr>
          <a:xfrm>
            <a:off x="2666953" y="2098130"/>
            <a:ext cx="494046" cy="461665"/>
          </a:xfrm>
          <a:prstGeom prst="rect">
            <a:avLst/>
          </a:prstGeom>
          <a:noFill/>
          <a:ln w="9525">
            <a:noFill/>
          </a:ln>
        </p:spPr>
        <p:txBody>
          <a:bodyPr wrap="none">
            <a:spAutoFit/>
          </a:bodyPr>
          <a:lstStyle/>
          <a:p>
            <a:r>
              <a:rPr lang="zh-CN" altLang="en-US" sz="2400" b="1">
                <a:solidFill>
                  <a:srgbClr val="FF0000"/>
                </a:solidFill>
                <a:latin typeface="Arial" panose="020B0604020202020204" pitchFamily="34" charset="0"/>
              </a:rPr>
              <a:t>甲</a:t>
            </a:r>
          </a:p>
        </p:txBody>
      </p:sp>
      <p:sp>
        <p:nvSpPr>
          <p:cNvPr id="43017" name="文本框 2"/>
          <p:cNvSpPr txBox="1"/>
          <p:nvPr/>
        </p:nvSpPr>
        <p:spPr>
          <a:xfrm>
            <a:off x="1325833" y="3282990"/>
            <a:ext cx="7221849" cy="830997"/>
          </a:xfrm>
          <a:prstGeom prst="rect">
            <a:avLst/>
          </a:prstGeom>
          <a:noFill/>
          <a:ln w="9525">
            <a:noFill/>
          </a:ln>
        </p:spPr>
        <p:txBody>
          <a:bodyPr wrap="none">
            <a:spAutoFit/>
          </a:bodyPr>
          <a:lstStyle/>
          <a:p>
            <a:r>
              <a:rPr lang="zh-CN" altLang="en-US" sz="2400" b="1">
                <a:latin typeface="Arial" panose="020B0604020202020204" pitchFamily="34" charset="0"/>
              </a:rPr>
              <a:t>注：停止加热，观察水 </a:t>
            </a:r>
            <a:r>
              <a:rPr lang="zh-CN" altLang="en-US" sz="2400" b="1" u="sng">
                <a:latin typeface="Arial" panose="020B0604020202020204" pitchFamily="34" charset="0"/>
              </a:rPr>
              <a:t>        </a:t>
            </a:r>
            <a:r>
              <a:rPr lang="zh-CN" altLang="en-US" sz="2400" b="1">
                <a:latin typeface="Arial" panose="020B0604020202020204" pitchFamily="34" charset="0"/>
              </a:rPr>
              <a:t>继续沸腾？（能/不能）</a:t>
            </a:r>
          </a:p>
          <a:p>
            <a:r>
              <a:rPr lang="zh-CN" altLang="en-US" sz="2400" b="1">
                <a:latin typeface="Arial" panose="020B0604020202020204" pitchFamily="34" charset="0"/>
              </a:rPr>
              <a:t>可见水沸腾需要 </a:t>
            </a:r>
            <a:r>
              <a:rPr lang="zh-CN" altLang="en-US" sz="2400" b="1" u="sng">
                <a:latin typeface="Arial" panose="020B0604020202020204" pitchFamily="34" charset="0"/>
              </a:rPr>
              <a:t>         </a:t>
            </a:r>
            <a:r>
              <a:rPr lang="zh-CN" altLang="en-US" sz="2400" b="1">
                <a:latin typeface="Arial" panose="020B0604020202020204" pitchFamily="34" charset="0"/>
              </a:rPr>
              <a:t>。</a:t>
            </a:r>
          </a:p>
        </p:txBody>
      </p:sp>
      <p:sp>
        <p:nvSpPr>
          <p:cNvPr id="211980" name="文本框 211979"/>
          <p:cNvSpPr txBox="1"/>
          <p:nvPr/>
        </p:nvSpPr>
        <p:spPr>
          <a:xfrm>
            <a:off x="4514851" y="3282801"/>
            <a:ext cx="1161415" cy="461515"/>
          </a:xfrm>
          <a:prstGeom prst="rect">
            <a:avLst/>
          </a:prstGeom>
          <a:noFill/>
          <a:ln w="9525">
            <a:noFill/>
          </a:ln>
        </p:spPr>
        <p:txBody>
          <a:bodyPr wrap="square">
            <a:spAutoFit/>
          </a:bodyPr>
          <a:lstStyle/>
          <a:p>
            <a:pPr>
              <a:spcBef>
                <a:spcPct val="50000"/>
              </a:spcBef>
            </a:pPr>
            <a:r>
              <a:rPr lang="zh-CN" altLang="en-US" sz="2400" b="1" dirty="0">
                <a:solidFill>
                  <a:srgbClr val="FF3300"/>
                </a:solidFill>
                <a:latin typeface="Arial" panose="020B0604020202020204" pitchFamily="34" charset="0"/>
                <a:ea typeface="楷体_GB2312" pitchFamily="1" charset="-122"/>
              </a:rPr>
              <a:t>不能 </a:t>
            </a:r>
          </a:p>
        </p:txBody>
      </p:sp>
      <p:sp>
        <p:nvSpPr>
          <p:cNvPr id="211981" name="文本框 211980"/>
          <p:cNvSpPr txBox="1"/>
          <p:nvPr/>
        </p:nvSpPr>
        <p:spPr>
          <a:xfrm>
            <a:off x="3568677" y="3653003"/>
            <a:ext cx="813565" cy="461515"/>
          </a:xfrm>
          <a:prstGeom prst="rect">
            <a:avLst/>
          </a:prstGeom>
          <a:noFill/>
          <a:ln w="9525">
            <a:noFill/>
          </a:ln>
        </p:spPr>
        <p:txBody>
          <a:bodyPr>
            <a:spAutoFit/>
          </a:bodyPr>
          <a:lstStyle/>
          <a:p>
            <a:pPr>
              <a:spcBef>
                <a:spcPct val="50000"/>
              </a:spcBef>
            </a:pPr>
            <a:r>
              <a:rPr lang="zh-CN" altLang="en-US" sz="2400" b="1" dirty="0">
                <a:solidFill>
                  <a:srgbClr val="FF3300"/>
                </a:solidFill>
                <a:latin typeface="Arial" panose="020B0604020202020204" pitchFamily="34" charset="0"/>
                <a:ea typeface="楷体_GB2312" pitchFamily="1" charset="-122"/>
              </a:rPr>
              <a:t>吸热</a:t>
            </a:r>
          </a:p>
        </p:txBody>
      </p:sp>
      <p:sp>
        <p:nvSpPr>
          <p:cNvPr id="21506" name="文本框 21505"/>
          <p:cNvSpPr txBox="1"/>
          <p:nvPr/>
        </p:nvSpPr>
        <p:spPr>
          <a:xfrm>
            <a:off x="469266" y="293956"/>
            <a:ext cx="2530475" cy="585009"/>
          </a:xfrm>
          <a:prstGeom prst="rect">
            <a:avLst/>
          </a:prstGeom>
          <a:noFill/>
          <a:ln w="9525">
            <a:noFill/>
          </a:ln>
        </p:spPr>
        <p:txBody>
          <a:bodyPr wrap="none" anchor="t">
            <a:spAutoFit/>
          </a:bodyPr>
          <a:lstStyle/>
          <a:p>
            <a:r>
              <a:rPr lang="zh-CN" altLang="en-US" sz="3200" b="1">
                <a:solidFill>
                  <a:schemeClr val="tx1"/>
                </a:solidFill>
                <a:latin typeface="楷体" panose="02010609060101010101" pitchFamily="49" charset="-122"/>
                <a:ea typeface="楷体" panose="02010609060101010101" pitchFamily="49" charset="-122"/>
              </a:rPr>
              <a:t>沸腾时现象</a:t>
            </a:r>
            <a:r>
              <a:rPr lang="zh-CN" altLang="en-US" sz="2395" b="1">
                <a:solidFill>
                  <a:srgbClr val="0000FF"/>
                </a:solidFill>
                <a:latin typeface="Arial" panose="020B0604020202020204" pitchFamily="34" charset="0"/>
              </a:rPr>
              <a:t>：</a:t>
            </a:r>
          </a:p>
        </p:txBody>
      </p:sp>
    </p:spTree>
    <p:extLst>
      <p:ext uri="{BB962C8B-B14F-4D97-AF65-F5344CB8AC3E}">
        <p14:creationId xmlns:p14="http://schemas.microsoft.com/office/powerpoint/2010/main" val="333695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wedge">
                                      <p:cBhvr>
                                        <p:cTn id="7" dur="500"/>
                                        <p:tgtEl>
                                          <p:spTgt spid="143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8"/>
                                        </p:tgtEl>
                                        <p:attrNameLst>
                                          <p:attrName>style.visibility</p:attrName>
                                        </p:attrNameLst>
                                      </p:cBhvr>
                                      <p:to>
                                        <p:strVal val="visible"/>
                                      </p:to>
                                    </p:set>
                                    <p:animEffect transition="in" filter="box(in)">
                                      <p:cBhvr>
                                        <p:cTn id="12" dur="500"/>
                                        <p:tgtEl>
                                          <p:spTgt spid="1434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11980"/>
                                        </p:tgtEl>
                                        <p:attrNameLst>
                                          <p:attrName>style.visibility</p:attrName>
                                        </p:attrNameLst>
                                      </p:cBhvr>
                                      <p:to>
                                        <p:strVal val="visible"/>
                                      </p:to>
                                    </p:set>
                                    <p:anim calcmode="lin" valueType="num">
                                      <p:cBhvr>
                                        <p:cTn id="17" dur="1000" fill="hold"/>
                                        <p:tgtEl>
                                          <p:spTgt spid="211980"/>
                                        </p:tgtEl>
                                        <p:attrNameLst>
                                          <p:attrName>ppt_x</p:attrName>
                                        </p:attrNameLst>
                                      </p:cBhvr>
                                      <p:tavLst>
                                        <p:tav tm="0">
                                          <p:val>
                                            <p:strVal val="#ppt_x"/>
                                          </p:val>
                                        </p:tav>
                                        <p:tav tm="100000">
                                          <p:val>
                                            <p:strVal val="#ppt_x"/>
                                          </p:val>
                                        </p:tav>
                                      </p:tavLst>
                                    </p:anim>
                                    <p:anim calcmode="lin" valueType="num">
                                      <p:cBhvr>
                                        <p:cTn id="18" dur="1000" fill="hold"/>
                                        <p:tgtEl>
                                          <p:spTgt spid="21198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grpId="0" nodeType="clickEffect">
                                  <p:stCondLst>
                                    <p:cond delay="0"/>
                                  </p:stCondLst>
                                  <p:childTnLst>
                                    <p:set>
                                      <p:cBhvr>
                                        <p:cTn id="22" dur="1" fill="hold">
                                          <p:stCondLst>
                                            <p:cond delay="0"/>
                                          </p:stCondLst>
                                        </p:cTn>
                                        <p:tgtEl>
                                          <p:spTgt spid="211981"/>
                                        </p:tgtEl>
                                        <p:attrNameLst>
                                          <p:attrName>style.visibility</p:attrName>
                                        </p:attrNameLst>
                                      </p:cBhvr>
                                      <p:to>
                                        <p:strVal val="visible"/>
                                      </p:to>
                                    </p:set>
                                    <p:anim calcmode="lin" valueType="num">
                                      <p:cBhvr>
                                        <p:cTn id="23" dur="1000" fill="hold"/>
                                        <p:tgtEl>
                                          <p:spTgt spid="211981"/>
                                        </p:tgtEl>
                                        <p:attrNameLst>
                                          <p:attrName>ppt_x</p:attrName>
                                        </p:attrNameLst>
                                      </p:cBhvr>
                                      <p:tavLst>
                                        <p:tav tm="0">
                                          <p:val>
                                            <p:strVal val="0-#ppt_w/2"/>
                                          </p:val>
                                        </p:tav>
                                        <p:tav tm="100000">
                                          <p:val>
                                            <p:strVal val="#ppt_x"/>
                                          </p:val>
                                        </p:tav>
                                      </p:tavLst>
                                    </p:anim>
                                    <p:anim calcmode="lin" valueType="num">
                                      <p:cBhvr>
                                        <p:cTn id="24" dur="1000" fill="hold"/>
                                        <p:tgtEl>
                                          <p:spTgt spid="2119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P spid="211980" grpId="0"/>
      <p:bldP spid="2119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22529"/>
          <p:cNvSpPr txBox="1"/>
          <p:nvPr/>
        </p:nvSpPr>
        <p:spPr>
          <a:xfrm>
            <a:off x="1878330" y="303610"/>
            <a:ext cx="5005070" cy="415045"/>
          </a:xfrm>
          <a:prstGeom prst="rect">
            <a:avLst/>
          </a:prstGeom>
          <a:noFill/>
          <a:ln w="9525">
            <a:noFill/>
          </a:ln>
        </p:spPr>
        <p:txBody>
          <a:bodyPr wrap="none" anchor="t">
            <a:spAutoFit/>
          </a:bodyPr>
          <a:lstStyle/>
          <a:p>
            <a:r>
              <a:rPr lang="en-US" altLang="zh-CN" sz="2095" b="1">
                <a:solidFill>
                  <a:srgbClr val="0000FF"/>
                </a:solidFill>
                <a:latin typeface="Arial" panose="020B0604020202020204" pitchFamily="34" charset="0"/>
              </a:rPr>
              <a:t>D.</a:t>
            </a:r>
            <a:r>
              <a:rPr lang="zh-CN" altLang="en-US" sz="2095" b="1">
                <a:solidFill>
                  <a:srgbClr val="0000FF"/>
                </a:solidFill>
                <a:latin typeface="Arial" panose="020B0604020202020204" pitchFamily="34" charset="0"/>
              </a:rPr>
              <a:t>水沸腾过程中温度随时间变化的图像：</a:t>
            </a:r>
          </a:p>
        </p:txBody>
      </p:sp>
      <p:grpSp>
        <p:nvGrpSpPr>
          <p:cNvPr id="22531" name="组合 22530"/>
          <p:cNvGrpSpPr/>
          <p:nvPr/>
        </p:nvGrpSpPr>
        <p:grpSpPr>
          <a:xfrm>
            <a:off x="2048169" y="892969"/>
            <a:ext cx="4571400" cy="2051447"/>
            <a:chOff x="0" y="0"/>
            <a:chExt cx="3849" cy="1723"/>
          </a:xfrm>
        </p:grpSpPr>
        <p:grpSp>
          <p:nvGrpSpPr>
            <p:cNvPr id="22532" name="组合 22531"/>
            <p:cNvGrpSpPr/>
            <p:nvPr/>
          </p:nvGrpSpPr>
          <p:grpSpPr>
            <a:xfrm>
              <a:off x="311" y="318"/>
              <a:ext cx="3175" cy="1360"/>
              <a:chOff x="0" y="0"/>
              <a:chExt cx="3175" cy="1360"/>
            </a:xfrm>
          </p:grpSpPr>
          <p:sp>
            <p:nvSpPr>
              <p:cNvPr id="22533" name="直接连接符 22532"/>
              <p:cNvSpPr/>
              <p:nvPr/>
            </p:nvSpPr>
            <p:spPr>
              <a:xfrm>
                <a:off x="0" y="1134"/>
                <a:ext cx="3175" cy="0"/>
              </a:xfrm>
              <a:prstGeom prst="line">
                <a:avLst/>
              </a:prstGeom>
              <a:ln w="9525" cap="flat" cmpd="sng">
                <a:solidFill>
                  <a:schemeClr val="tx1"/>
                </a:solidFill>
                <a:prstDash val="solid"/>
                <a:headEnd type="none" w="med" len="med"/>
                <a:tailEnd type="none" w="med" len="med"/>
              </a:ln>
            </p:spPr>
          </p:sp>
          <p:sp>
            <p:nvSpPr>
              <p:cNvPr id="22534" name="直接连接符 22533"/>
              <p:cNvSpPr/>
              <p:nvPr/>
            </p:nvSpPr>
            <p:spPr>
              <a:xfrm>
                <a:off x="0" y="907"/>
                <a:ext cx="3175" cy="0"/>
              </a:xfrm>
              <a:prstGeom prst="line">
                <a:avLst/>
              </a:prstGeom>
              <a:ln w="9525" cap="flat" cmpd="sng">
                <a:solidFill>
                  <a:schemeClr val="tx1"/>
                </a:solidFill>
                <a:prstDash val="solid"/>
                <a:headEnd type="none" w="med" len="med"/>
                <a:tailEnd type="none" w="med" len="med"/>
              </a:ln>
            </p:spPr>
          </p:sp>
          <p:sp>
            <p:nvSpPr>
              <p:cNvPr id="22535" name="直接连接符 22534"/>
              <p:cNvSpPr/>
              <p:nvPr/>
            </p:nvSpPr>
            <p:spPr>
              <a:xfrm>
                <a:off x="0" y="680"/>
                <a:ext cx="3175" cy="0"/>
              </a:xfrm>
              <a:prstGeom prst="line">
                <a:avLst/>
              </a:prstGeom>
              <a:ln w="9525" cap="flat" cmpd="sng">
                <a:solidFill>
                  <a:schemeClr val="tx1"/>
                </a:solidFill>
                <a:prstDash val="solid"/>
                <a:headEnd type="none" w="med" len="med"/>
                <a:tailEnd type="none" w="med" len="med"/>
              </a:ln>
            </p:spPr>
          </p:sp>
          <p:sp>
            <p:nvSpPr>
              <p:cNvPr id="22536" name="直接连接符 22535"/>
              <p:cNvSpPr/>
              <p:nvPr/>
            </p:nvSpPr>
            <p:spPr>
              <a:xfrm>
                <a:off x="0" y="453"/>
                <a:ext cx="3175" cy="0"/>
              </a:xfrm>
              <a:prstGeom prst="line">
                <a:avLst/>
              </a:prstGeom>
              <a:ln w="9525" cap="flat" cmpd="sng">
                <a:solidFill>
                  <a:schemeClr val="tx1"/>
                </a:solidFill>
                <a:prstDash val="solid"/>
                <a:headEnd type="none" w="med" len="med"/>
                <a:tailEnd type="none" w="med" len="med"/>
              </a:ln>
            </p:spPr>
          </p:sp>
          <p:sp>
            <p:nvSpPr>
              <p:cNvPr id="22537" name="直接连接符 22536"/>
              <p:cNvSpPr/>
              <p:nvPr/>
            </p:nvSpPr>
            <p:spPr>
              <a:xfrm>
                <a:off x="0" y="226"/>
                <a:ext cx="3175" cy="0"/>
              </a:xfrm>
              <a:prstGeom prst="line">
                <a:avLst/>
              </a:prstGeom>
              <a:ln w="9525" cap="flat" cmpd="sng">
                <a:solidFill>
                  <a:schemeClr val="tx1"/>
                </a:solidFill>
                <a:prstDash val="solid"/>
                <a:headEnd type="none" w="med" len="med"/>
                <a:tailEnd type="none" w="med" len="med"/>
              </a:ln>
            </p:spPr>
          </p:sp>
          <p:sp>
            <p:nvSpPr>
              <p:cNvPr id="22538" name="直接连接符 22537"/>
              <p:cNvSpPr/>
              <p:nvPr/>
            </p:nvSpPr>
            <p:spPr>
              <a:xfrm>
                <a:off x="1" y="0"/>
                <a:ext cx="3174" cy="0"/>
              </a:xfrm>
              <a:prstGeom prst="line">
                <a:avLst/>
              </a:prstGeom>
              <a:ln w="9525" cap="flat" cmpd="sng">
                <a:solidFill>
                  <a:schemeClr val="tx1"/>
                </a:solidFill>
                <a:prstDash val="solid"/>
                <a:headEnd type="none" w="med" len="med"/>
                <a:tailEnd type="none" w="med" len="med"/>
              </a:ln>
            </p:spPr>
          </p:sp>
          <p:sp>
            <p:nvSpPr>
              <p:cNvPr id="22539" name="直接连接符 22538"/>
              <p:cNvSpPr/>
              <p:nvPr/>
            </p:nvSpPr>
            <p:spPr>
              <a:xfrm>
                <a:off x="227" y="0"/>
                <a:ext cx="0" cy="1360"/>
              </a:xfrm>
              <a:prstGeom prst="line">
                <a:avLst/>
              </a:prstGeom>
              <a:ln w="9525" cap="flat" cmpd="sng">
                <a:solidFill>
                  <a:schemeClr val="tx1"/>
                </a:solidFill>
                <a:prstDash val="solid"/>
                <a:headEnd type="none" w="med" len="med"/>
                <a:tailEnd type="none" w="med" len="med"/>
              </a:ln>
            </p:spPr>
          </p:sp>
          <p:sp>
            <p:nvSpPr>
              <p:cNvPr id="22540" name="直接连接符 22539"/>
              <p:cNvSpPr/>
              <p:nvPr/>
            </p:nvSpPr>
            <p:spPr>
              <a:xfrm>
                <a:off x="454" y="0"/>
                <a:ext cx="0" cy="1360"/>
              </a:xfrm>
              <a:prstGeom prst="line">
                <a:avLst/>
              </a:prstGeom>
              <a:ln w="9525" cap="flat" cmpd="sng">
                <a:solidFill>
                  <a:schemeClr val="tx1"/>
                </a:solidFill>
                <a:prstDash val="solid"/>
                <a:headEnd type="none" w="med" len="med"/>
                <a:tailEnd type="none" w="med" len="med"/>
              </a:ln>
            </p:spPr>
          </p:sp>
          <p:sp>
            <p:nvSpPr>
              <p:cNvPr id="22541" name="直接连接符 22540"/>
              <p:cNvSpPr/>
              <p:nvPr/>
            </p:nvSpPr>
            <p:spPr>
              <a:xfrm>
                <a:off x="680" y="0"/>
                <a:ext cx="0" cy="1360"/>
              </a:xfrm>
              <a:prstGeom prst="line">
                <a:avLst/>
              </a:prstGeom>
              <a:ln w="9525" cap="flat" cmpd="sng">
                <a:solidFill>
                  <a:schemeClr val="tx1"/>
                </a:solidFill>
                <a:prstDash val="solid"/>
                <a:headEnd type="none" w="med" len="med"/>
                <a:tailEnd type="none" w="med" len="med"/>
              </a:ln>
            </p:spPr>
          </p:sp>
          <p:sp>
            <p:nvSpPr>
              <p:cNvPr id="22542" name="直接连接符 22541"/>
              <p:cNvSpPr/>
              <p:nvPr/>
            </p:nvSpPr>
            <p:spPr>
              <a:xfrm>
                <a:off x="907" y="0"/>
                <a:ext cx="0" cy="1360"/>
              </a:xfrm>
              <a:prstGeom prst="line">
                <a:avLst/>
              </a:prstGeom>
              <a:ln w="9525" cap="flat" cmpd="sng">
                <a:solidFill>
                  <a:schemeClr val="tx1"/>
                </a:solidFill>
                <a:prstDash val="solid"/>
                <a:headEnd type="none" w="med" len="med"/>
                <a:tailEnd type="none" w="med" len="med"/>
              </a:ln>
            </p:spPr>
          </p:sp>
          <p:sp>
            <p:nvSpPr>
              <p:cNvPr id="22543" name="直接连接符 22542"/>
              <p:cNvSpPr/>
              <p:nvPr/>
            </p:nvSpPr>
            <p:spPr>
              <a:xfrm>
                <a:off x="1134" y="0"/>
                <a:ext cx="0" cy="1360"/>
              </a:xfrm>
              <a:prstGeom prst="line">
                <a:avLst/>
              </a:prstGeom>
              <a:ln w="9525" cap="flat" cmpd="sng">
                <a:solidFill>
                  <a:schemeClr val="tx1"/>
                </a:solidFill>
                <a:prstDash val="solid"/>
                <a:headEnd type="none" w="med" len="med"/>
                <a:tailEnd type="none" w="med" len="med"/>
              </a:ln>
            </p:spPr>
          </p:sp>
          <p:sp>
            <p:nvSpPr>
              <p:cNvPr id="22544" name="直接连接符 22543"/>
              <p:cNvSpPr/>
              <p:nvPr/>
            </p:nvSpPr>
            <p:spPr>
              <a:xfrm>
                <a:off x="1361" y="0"/>
                <a:ext cx="0" cy="1360"/>
              </a:xfrm>
              <a:prstGeom prst="line">
                <a:avLst/>
              </a:prstGeom>
              <a:ln w="9525" cap="flat" cmpd="sng">
                <a:solidFill>
                  <a:schemeClr val="tx1"/>
                </a:solidFill>
                <a:prstDash val="solid"/>
                <a:headEnd type="none" w="med" len="med"/>
                <a:tailEnd type="none" w="med" len="med"/>
              </a:ln>
            </p:spPr>
          </p:sp>
          <p:sp>
            <p:nvSpPr>
              <p:cNvPr id="22545" name="直接连接符 22544"/>
              <p:cNvSpPr/>
              <p:nvPr/>
            </p:nvSpPr>
            <p:spPr>
              <a:xfrm>
                <a:off x="1587" y="0"/>
                <a:ext cx="0" cy="1360"/>
              </a:xfrm>
              <a:prstGeom prst="line">
                <a:avLst/>
              </a:prstGeom>
              <a:ln w="9525" cap="flat" cmpd="sng">
                <a:solidFill>
                  <a:schemeClr val="tx1"/>
                </a:solidFill>
                <a:prstDash val="solid"/>
                <a:headEnd type="none" w="med" len="med"/>
                <a:tailEnd type="none" w="med" len="med"/>
              </a:ln>
            </p:spPr>
          </p:sp>
          <p:sp>
            <p:nvSpPr>
              <p:cNvPr id="22546" name="直接连接符 22545"/>
              <p:cNvSpPr/>
              <p:nvPr/>
            </p:nvSpPr>
            <p:spPr>
              <a:xfrm>
                <a:off x="1814" y="0"/>
                <a:ext cx="0" cy="1360"/>
              </a:xfrm>
              <a:prstGeom prst="line">
                <a:avLst/>
              </a:prstGeom>
              <a:ln w="9525" cap="flat" cmpd="sng">
                <a:solidFill>
                  <a:schemeClr val="tx1"/>
                </a:solidFill>
                <a:prstDash val="solid"/>
                <a:headEnd type="none" w="med" len="med"/>
                <a:tailEnd type="none" w="med" len="med"/>
              </a:ln>
            </p:spPr>
          </p:sp>
          <p:sp>
            <p:nvSpPr>
              <p:cNvPr id="22547" name="直接连接符 22546"/>
              <p:cNvSpPr/>
              <p:nvPr/>
            </p:nvSpPr>
            <p:spPr>
              <a:xfrm>
                <a:off x="2041" y="0"/>
                <a:ext cx="0" cy="1360"/>
              </a:xfrm>
              <a:prstGeom prst="line">
                <a:avLst/>
              </a:prstGeom>
              <a:ln w="9525" cap="flat" cmpd="sng">
                <a:solidFill>
                  <a:schemeClr val="tx1"/>
                </a:solidFill>
                <a:prstDash val="solid"/>
                <a:headEnd type="none" w="med" len="med"/>
                <a:tailEnd type="none" w="med" len="med"/>
              </a:ln>
            </p:spPr>
          </p:sp>
          <p:sp>
            <p:nvSpPr>
              <p:cNvPr id="22548" name="直接连接符 22547"/>
              <p:cNvSpPr/>
              <p:nvPr/>
            </p:nvSpPr>
            <p:spPr>
              <a:xfrm>
                <a:off x="2268" y="0"/>
                <a:ext cx="0" cy="1360"/>
              </a:xfrm>
              <a:prstGeom prst="line">
                <a:avLst/>
              </a:prstGeom>
              <a:ln w="9525" cap="flat" cmpd="sng">
                <a:solidFill>
                  <a:schemeClr val="tx1"/>
                </a:solidFill>
                <a:prstDash val="solid"/>
                <a:headEnd type="none" w="med" len="med"/>
                <a:tailEnd type="none" w="med" len="med"/>
              </a:ln>
            </p:spPr>
          </p:sp>
          <p:sp>
            <p:nvSpPr>
              <p:cNvPr id="22549" name="直接连接符 22548"/>
              <p:cNvSpPr/>
              <p:nvPr/>
            </p:nvSpPr>
            <p:spPr>
              <a:xfrm>
                <a:off x="2495" y="0"/>
                <a:ext cx="0" cy="1360"/>
              </a:xfrm>
              <a:prstGeom prst="line">
                <a:avLst/>
              </a:prstGeom>
              <a:ln w="9525" cap="flat" cmpd="sng">
                <a:solidFill>
                  <a:schemeClr val="tx1"/>
                </a:solidFill>
                <a:prstDash val="solid"/>
                <a:headEnd type="none" w="med" len="med"/>
                <a:tailEnd type="none" w="med" len="med"/>
              </a:ln>
            </p:spPr>
          </p:sp>
          <p:sp>
            <p:nvSpPr>
              <p:cNvPr id="22550" name="直接连接符 22549"/>
              <p:cNvSpPr/>
              <p:nvPr/>
            </p:nvSpPr>
            <p:spPr>
              <a:xfrm>
                <a:off x="2721" y="0"/>
                <a:ext cx="0" cy="1360"/>
              </a:xfrm>
              <a:prstGeom prst="line">
                <a:avLst/>
              </a:prstGeom>
              <a:ln w="9525" cap="flat" cmpd="sng">
                <a:solidFill>
                  <a:schemeClr val="tx1"/>
                </a:solidFill>
                <a:prstDash val="solid"/>
                <a:headEnd type="none" w="med" len="med"/>
                <a:tailEnd type="none" w="med" len="med"/>
              </a:ln>
            </p:spPr>
          </p:sp>
          <p:sp>
            <p:nvSpPr>
              <p:cNvPr id="22551" name="直接连接符 22550"/>
              <p:cNvSpPr/>
              <p:nvPr/>
            </p:nvSpPr>
            <p:spPr>
              <a:xfrm>
                <a:off x="2948" y="0"/>
                <a:ext cx="0" cy="1360"/>
              </a:xfrm>
              <a:prstGeom prst="line">
                <a:avLst/>
              </a:prstGeom>
              <a:ln w="9525" cap="flat" cmpd="sng">
                <a:solidFill>
                  <a:schemeClr val="tx1"/>
                </a:solidFill>
                <a:prstDash val="solid"/>
                <a:headEnd type="none" w="med" len="med"/>
                <a:tailEnd type="none" w="med" len="med"/>
              </a:ln>
            </p:spPr>
          </p:sp>
          <p:sp>
            <p:nvSpPr>
              <p:cNvPr id="22552" name="直接连接符 22551"/>
              <p:cNvSpPr/>
              <p:nvPr/>
            </p:nvSpPr>
            <p:spPr>
              <a:xfrm>
                <a:off x="3175" y="0"/>
                <a:ext cx="0" cy="1360"/>
              </a:xfrm>
              <a:prstGeom prst="line">
                <a:avLst/>
              </a:prstGeom>
              <a:ln w="9525" cap="flat" cmpd="sng">
                <a:solidFill>
                  <a:schemeClr val="tx1"/>
                </a:solidFill>
                <a:prstDash val="solid"/>
                <a:headEnd type="none" w="med" len="med"/>
                <a:tailEnd type="none" w="med" len="med"/>
              </a:ln>
            </p:spPr>
          </p:sp>
        </p:grpSp>
        <p:grpSp>
          <p:nvGrpSpPr>
            <p:cNvPr id="22553" name="组合 22552"/>
            <p:cNvGrpSpPr/>
            <p:nvPr/>
          </p:nvGrpSpPr>
          <p:grpSpPr>
            <a:xfrm>
              <a:off x="0" y="0"/>
              <a:ext cx="3849" cy="1723"/>
              <a:chOff x="0" y="0"/>
              <a:chExt cx="3849" cy="1723"/>
            </a:xfrm>
          </p:grpSpPr>
          <p:sp>
            <p:nvSpPr>
              <p:cNvPr id="22554" name="直接连接符 22553"/>
              <p:cNvSpPr/>
              <p:nvPr/>
            </p:nvSpPr>
            <p:spPr>
              <a:xfrm flipV="1">
                <a:off x="311" y="0"/>
                <a:ext cx="0" cy="1678"/>
              </a:xfrm>
              <a:prstGeom prst="line">
                <a:avLst/>
              </a:prstGeom>
              <a:ln w="9525" cap="flat" cmpd="sng">
                <a:solidFill>
                  <a:schemeClr val="tx1"/>
                </a:solidFill>
                <a:prstDash val="solid"/>
                <a:headEnd type="none" w="med" len="med"/>
                <a:tailEnd type="triangle" w="med" len="med"/>
              </a:ln>
            </p:spPr>
          </p:sp>
          <p:sp>
            <p:nvSpPr>
              <p:cNvPr id="22555" name="直接连接符 22554"/>
              <p:cNvSpPr/>
              <p:nvPr/>
            </p:nvSpPr>
            <p:spPr>
              <a:xfrm>
                <a:off x="311" y="1678"/>
                <a:ext cx="3538" cy="0"/>
              </a:xfrm>
              <a:prstGeom prst="line">
                <a:avLst/>
              </a:prstGeom>
              <a:ln w="9525" cap="flat" cmpd="sng">
                <a:solidFill>
                  <a:schemeClr val="tx1"/>
                </a:solidFill>
                <a:prstDash val="solid"/>
                <a:headEnd type="none" w="med" len="med"/>
                <a:tailEnd type="triangle" w="med" len="med"/>
              </a:ln>
            </p:spPr>
          </p:sp>
          <p:sp>
            <p:nvSpPr>
              <p:cNvPr id="22556" name="文本框 22555"/>
              <p:cNvSpPr txBox="1"/>
              <p:nvPr/>
            </p:nvSpPr>
            <p:spPr>
              <a:xfrm>
                <a:off x="220" y="1633"/>
                <a:ext cx="160" cy="90"/>
              </a:xfrm>
              <a:prstGeom prst="rect">
                <a:avLst/>
              </a:prstGeom>
              <a:noFill/>
              <a:ln w="9525">
                <a:noFill/>
              </a:ln>
            </p:spPr>
            <p:txBody>
              <a:bodyPr wrap="none" anchor="t">
                <a:spAutoFit/>
              </a:bodyPr>
              <a:lstStyle/>
              <a:p>
                <a:r>
                  <a:rPr lang="en-US" altLang="zh-CN" sz="100">
                    <a:latin typeface="Arial" panose="020B0604020202020204" pitchFamily="34" charset="0"/>
                  </a:rPr>
                  <a:t>0</a:t>
                </a:r>
              </a:p>
            </p:txBody>
          </p:sp>
          <p:grpSp>
            <p:nvGrpSpPr>
              <p:cNvPr id="22557" name="组合 22556"/>
              <p:cNvGrpSpPr/>
              <p:nvPr/>
            </p:nvGrpSpPr>
            <p:grpSpPr>
              <a:xfrm>
                <a:off x="0" y="0"/>
                <a:ext cx="3302" cy="1723"/>
                <a:chOff x="0" y="0"/>
                <a:chExt cx="3302" cy="1723"/>
              </a:xfrm>
            </p:grpSpPr>
            <p:sp>
              <p:nvSpPr>
                <p:cNvPr id="22558" name="文本框 22557"/>
                <p:cNvSpPr txBox="1"/>
                <p:nvPr/>
              </p:nvSpPr>
              <p:spPr>
                <a:xfrm>
                  <a:off x="1340" y="1633"/>
                  <a:ext cx="160" cy="90"/>
                </a:xfrm>
                <a:prstGeom prst="rect">
                  <a:avLst/>
                </a:prstGeom>
                <a:noFill/>
                <a:ln w="9525">
                  <a:noFill/>
                </a:ln>
              </p:spPr>
              <p:txBody>
                <a:bodyPr wrap="none" anchor="t">
                  <a:spAutoFit/>
                </a:bodyPr>
                <a:lstStyle/>
                <a:p>
                  <a:r>
                    <a:rPr lang="en-US" altLang="zh-CN" sz="100">
                      <a:latin typeface="Arial" panose="020B0604020202020204" pitchFamily="34" charset="0"/>
                    </a:rPr>
                    <a:t>5</a:t>
                  </a:r>
                </a:p>
              </p:txBody>
            </p:sp>
            <p:sp>
              <p:nvSpPr>
                <p:cNvPr id="22559" name="文本框 22558"/>
                <p:cNvSpPr txBox="1"/>
                <p:nvPr/>
              </p:nvSpPr>
              <p:spPr>
                <a:xfrm>
                  <a:off x="2397" y="1633"/>
                  <a:ext cx="166" cy="90"/>
                </a:xfrm>
                <a:prstGeom prst="rect">
                  <a:avLst/>
                </a:prstGeom>
                <a:noFill/>
                <a:ln w="9525">
                  <a:noFill/>
                </a:ln>
              </p:spPr>
              <p:txBody>
                <a:bodyPr wrap="none" anchor="t">
                  <a:spAutoFit/>
                </a:bodyPr>
                <a:lstStyle/>
                <a:p>
                  <a:r>
                    <a:rPr lang="en-US" altLang="zh-CN" sz="100">
                      <a:latin typeface="Arial" panose="020B0604020202020204" pitchFamily="34" charset="0"/>
                    </a:rPr>
                    <a:t>10</a:t>
                  </a:r>
                </a:p>
              </p:txBody>
            </p:sp>
            <p:sp>
              <p:nvSpPr>
                <p:cNvPr id="22560" name="文本框 22559"/>
                <p:cNvSpPr txBox="1"/>
                <p:nvPr/>
              </p:nvSpPr>
              <p:spPr>
                <a:xfrm>
                  <a:off x="3099" y="1633"/>
                  <a:ext cx="203" cy="90"/>
                </a:xfrm>
                <a:prstGeom prst="rect">
                  <a:avLst/>
                </a:prstGeom>
                <a:noFill/>
                <a:ln w="9525">
                  <a:noFill/>
                </a:ln>
              </p:spPr>
              <p:txBody>
                <a:bodyPr wrap="none" anchor="t">
                  <a:spAutoFit/>
                </a:bodyPr>
                <a:lstStyle/>
                <a:p>
                  <a:r>
                    <a:rPr lang="zh-CN" altLang="en-US" sz="100" b="1">
                      <a:latin typeface="Arial" panose="020B0604020202020204" pitchFamily="34" charset="0"/>
                    </a:rPr>
                    <a:t>时间</a:t>
                  </a:r>
                  <a:r>
                    <a:rPr lang="en-US" altLang="zh-CN" sz="100" b="1">
                      <a:latin typeface="Arial" panose="020B0604020202020204" pitchFamily="34" charset="0"/>
                    </a:rPr>
                    <a:t>t/min</a:t>
                  </a:r>
                </a:p>
              </p:txBody>
            </p:sp>
            <p:sp>
              <p:nvSpPr>
                <p:cNvPr id="22561" name="文本框 22560"/>
                <p:cNvSpPr txBox="1"/>
                <p:nvPr/>
              </p:nvSpPr>
              <p:spPr>
                <a:xfrm>
                  <a:off x="80" y="1542"/>
                  <a:ext cx="166" cy="90"/>
                </a:xfrm>
                <a:prstGeom prst="rect">
                  <a:avLst/>
                </a:prstGeom>
                <a:noFill/>
                <a:ln w="9525">
                  <a:noFill/>
                </a:ln>
              </p:spPr>
              <p:txBody>
                <a:bodyPr wrap="none" anchor="t">
                  <a:spAutoFit/>
                </a:bodyPr>
                <a:lstStyle/>
                <a:p>
                  <a:r>
                    <a:rPr lang="en-US" altLang="zh-CN" sz="100">
                      <a:latin typeface="Arial" panose="020B0604020202020204" pitchFamily="34" charset="0"/>
                    </a:rPr>
                    <a:t>75</a:t>
                  </a:r>
                </a:p>
              </p:txBody>
            </p:sp>
            <p:sp>
              <p:nvSpPr>
                <p:cNvPr id="22562" name="文本框 22561"/>
                <p:cNvSpPr txBox="1"/>
                <p:nvPr/>
              </p:nvSpPr>
              <p:spPr>
                <a:xfrm>
                  <a:off x="84" y="1316"/>
                  <a:ext cx="166" cy="90"/>
                </a:xfrm>
                <a:prstGeom prst="rect">
                  <a:avLst/>
                </a:prstGeom>
                <a:noFill/>
                <a:ln w="9525">
                  <a:noFill/>
                </a:ln>
              </p:spPr>
              <p:txBody>
                <a:bodyPr wrap="none" anchor="t">
                  <a:spAutoFit/>
                </a:bodyPr>
                <a:lstStyle/>
                <a:p>
                  <a:r>
                    <a:rPr lang="en-US" altLang="zh-CN" sz="100">
                      <a:latin typeface="Arial" panose="020B0604020202020204" pitchFamily="34" charset="0"/>
                    </a:rPr>
                    <a:t>80</a:t>
                  </a:r>
                </a:p>
              </p:txBody>
            </p:sp>
            <p:sp>
              <p:nvSpPr>
                <p:cNvPr id="22563" name="文本框 22562"/>
                <p:cNvSpPr txBox="1"/>
                <p:nvPr/>
              </p:nvSpPr>
              <p:spPr>
                <a:xfrm>
                  <a:off x="84" y="1089"/>
                  <a:ext cx="166" cy="90"/>
                </a:xfrm>
                <a:prstGeom prst="rect">
                  <a:avLst/>
                </a:prstGeom>
                <a:noFill/>
                <a:ln w="9525">
                  <a:noFill/>
                </a:ln>
              </p:spPr>
              <p:txBody>
                <a:bodyPr wrap="none" anchor="t">
                  <a:spAutoFit/>
                </a:bodyPr>
                <a:lstStyle/>
                <a:p>
                  <a:r>
                    <a:rPr lang="en-US" altLang="zh-CN" sz="100">
                      <a:latin typeface="Arial" panose="020B0604020202020204" pitchFamily="34" charset="0"/>
                    </a:rPr>
                    <a:t>85</a:t>
                  </a:r>
                </a:p>
              </p:txBody>
            </p:sp>
            <p:sp>
              <p:nvSpPr>
                <p:cNvPr id="22564" name="文本框 22563"/>
                <p:cNvSpPr txBox="1"/>
                <p:nvPr/>
              </p:nvSpPr>
              <p:spPr>
                <a:xfrm>
                  <a:off x="84" y="862"/>
                  <a:ext cx="166" cy="90"/>
                </a:xfrm>
                <a:prstGeom prst="rect">
                  <a:avLst/>
                </a:prstGeom>
                <a:noFill/>
                <a:ln w="9525">
                  <a:noFill/>
                </a:ln>
              </p:spPr>
              <p:txBody>
                <a:bodyPr wrap="none" anchor="t">
                  <a:spAutoFit/>
                </a:bodyPr>
                <a:lstStyle/>
                <a:p>
                  <a:r>
                    <a:rPr lang="en-US" altLang="zh-CN" sz="100">
                      <a:latin typeface="Arial" panose="020B0604020202020204" pitchFamily="34" charset="0"/>
                    </a:rPr>
                    <a:t>90</a:t>
                  </a:r>
                </a:p>
              </p:txBody>
            </p:sp>
            <p:sp>
              <p:nvSpPr>
                <p:cNvPr id="22565" name="文本框 22564"/>
                <p:cNvSpPr txBox="1"/>
                <p:nvPr/>
              </p:nvSpPr>
              <p:spPr>
                <a:xfrm>
                  <a:off x="80" y="635"/>
                  <a:ext cx="166" cy="90"/>
                </a:xfrm>
                <a:prstGeom prst="rect">
                  <a:avLst/>
                </a:prstGeom>
                <a:noFill/>
                <a:ln w="9525">
                  <a:noFill/>
                </a:ln>
              </p:spPr>
              <p:txBody>
                <a:bodyPr wrap="none" anchor="t">
                  <a:spAutoFit/>
                </a:bodyPr>
                <a:lstStyle/>
                <a:p>
                  <a:r>
                    <a:rPr lang="en-US" altLang="zh-CN" sz="100">
                      <a:latin typeface="Arial" panose="020B0604020202020204" pitchFamily="34" charset="0"/>
                    </a:rPr>
                    <a:t>95</a:t>
                  </a:r>
                </a:p>
              </p:txBody>
            </p:sp>
            <p:sp>
              <p:nvSpPr>
                <p:cNvPr id="22566" name="文本框 22565"/>
                <p:cNvSpPr txBox="1"/>
                <p:nvPr/>
              </p:nvSpPr>
              <p:spPr>
                <a:xfrm>
                  <a:off x="0" y="408"/>
                  <a:ext cx="172" cy="90"/>
                </a:xfrm>
                <a:prstGeom prst="rect">
                  <a:avLst/>
                </a:prstGeom>
                <a:noFill/>
                <a:ln w="9525">
                  <a:noFill/>
                </a:ln>
              </p:spPr>
              <p:txBody>
                <a:bodyPr wrap="none" anchor="t">
                  <a:spAutoFit/>
                </a:bodyPr>
                <a:lstStyle/>
                <a:p>
                  <a:r>
                    <a:rPr lang="en-US" altLang="zh-CN" sz="100">
                      <a:latin typeface="Arial" panose="020B0604020202020204" pitchFamily="34" charset="0"/>
                    </a:rPr>
                    <a:t>100</a:t>
                  </a:r>
                </a:p>
              </p:txBody>
            </p:sp>
            <p:sp>
              <p:nvSpPr>
                <p:cNvPr id="22567" name="文本框 22566"/>
                <p:cNvSpPr txBox="1"/>
                <p:nvPr/>
              </p:nvSpPr>
              <p:spPr>
                <a:xfrm>
                  <a:off x="0" y="182"/>
                  <a:ext cx="172" cy="90"/>
                </a:xfrm>
                <a:prstGeom prst="rect">
                  <a:avLst/>
                </a:prstGeom>
                <a:noFill/>
                <a:ln w="9525">
                  <a:noFill/>
                </a:ln>
              </p:spPr>
              <p:txBody>
                <a:bodyPr wrap="none" anchor="t">
                  <a:spAutoFit/>
                </a:bodyPr>
                <a:lstStyle/>
                <a:p>
                  <a:r>
                    <a:rPr lang="en-US" altLang="zh-CN" sz="100">
                      <a:latin typeface="Arial" panose="020B0604020202020204" pitchFamily="34" charset="0"/>
                    </a:rPr>
                    <a:t>105</a:t>
                  </a:r>
                </a:p>
              </p:txBody>
            </p:sp>
            <p:sp>
              <p:nvSpPr>
                <p:cNvPr id="22568" name="文本框 22567"/>
                <p:cNvSpPr txBox="1"/>
                <p:nvPr/>
              </p:nvSpPr>
              <p:spPr>
                <a:xfrm>
                  <a:off x="352" y="0"/>
                  <a:ext cx="194" cy="90"/>
                </a:xfrm>
                <a:prstGeom prst="rect">
                  <a:avLst/>
                </a:prstGeom>
                <a:noFill/>
                <a:ln w="9525">
                  <a:noFill/>
                </a:ln>
              </p:spPr>
              <p:txBody>
                <a:bodyPr wrap="none" anchor="t">
                  <a:spAutoFit/>
                </a:bodyPr>
                <a:lstStyle/>
                <a:p>
                  <a:r>
                    <a:rPr lang="zh-CN" altLang="en-US" sz="100" b="1">
                      <a:latin typeface="Arial" panose="020B0604020202020204" pitchFamily="34" charset="0"/>
                    </a:rPr>
                    <a:t>温度</a:t>
                  </a:r>
                  <a:r>
                    <a:rPr lang="en-US" altLang="zh-CN" sz="100" b="1">
                      <a:latin typeface="Arial" panose="020B0604020202020204" pitchFamily="34" charset="0"/>
                    </a:rPr>
                    <a:t>t/℃</a:t>
                  </a:r>
                </a:p>
              </p:txBody>
            </p:sp>
          </p:grpSp>
        </p:grpSp>
      </p:grpSp>
      <p:grpSp>
        <p:nvGrpSpPr>
          <p:cNvPr id="22569" name="组合 22568"/>
          <p:cNvGrpSpPr/>
          <p:nvPr/>
        </p:nvGrpSpPr>
        <p:grpSpPr>
          <a:xfrm>
            <a:off x="2685956" y="1545432"/>
            <a:ext cx="3502484" cy="1079897"/>
            <a:chOff x="0" y="0"/>
            <a:chExt cx="2949" cy="907"/>
          </a:xfrm>
        </p:grpSpPr>
        <p:sp>
          <p:nvSpPr>
            <p:cNvPr id="22570" name="直接连接符 22569"/>
            <p:cNvSpPr/>
            <p:nvPr/>
          </p:nvSpPr>
          <p:spPr>
            <a:xfrm flipV="1">
              <a:off x="0" y="0"/>
              <a:ext cx="908" cy="907"/>
            </a:xfrm>
            <a:prstGeom prst="line">
              <a:avLst/>
            </a:prstGeom>
            <a:ln w="38100" cap="flat" cmpd="sng">
              <a:solidFill>
                <a:srgbClr val="FF0000"/>
              </a:solidFill>
              <a:prstDash val="solid"/>
              <a:headEnd type="none" w="med" len="med"/>
              <a:tailEnd type="none" w="med" len="med"/>
            </a:ln>
          </p:spPr>
        </p:sp>
        <p:sp>
          <p:nvSpPr>
            <p:cNvPr id="22571" name="直接连接符 22570"/>
            <p:cNvSpPr/>
            <p:nvPr/>
          </p:nvSpPr>
          <p:spPr>
            <a:xfrm>
              <a:off x="908" y="0"/>
              <a:ext cx="2041" cy="0"/>
            </a:xfrm>
            <a:prstGeom prst="line">
              <a:avLst/>
            </a:prstGeom>
            <a:ln w="38100" cap="flat" cmpd="sng">
              <a:solidFill>
                <a:srgbClr val="FF0000"/>
              </a:solidFill>
              <a:prstDash val="solid"/>
              <a:headEnd type="none" w="med" len="med"/>
              <a:tailEnd type="none" w="med" len="med"/>
            </a:ln>
          </p:spPr>
        </p:sp>
      </p:grpSp>
      <p:grpSp>
        <p:nvGrpSpPr>
          <p:cNvPr id="22572" name="组合 22571"/>
          <p:cNvGrpSpPr/>
          <p:nvPr/>
        </p:nvGrpSpPr>
        <p:grpSpPr>
          <a:xfrm>
            <a:off x="2632511" y="1491854"/>
            <a:ext cx="3609375" cy="1188244"/>
            <a:chOff x="0" y="0"/>
            <a:chExt cx="3039" cy="998"/>
          </a:xfrm>
        </p:grpSpPr>
        <p:sp>
          <p:nvSpPr>
            <p:cNvPr id="22573" name="椭圆 22572"/>
            <p:cNvSpPr/>
            <p:nvPr/>
          </p:nvSpPr>
          <p:spPr>
            <a:xfrm>
              <a:off x="0" y="907"/>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4" name="椭圆 22573"/>
            <p:cNvSpPr/>
            <p:nvPr/>
          </p:nvSpPr>
          <p:spPr>
            <a:xfrm>
              <a:off x="228" y="68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5" name="椭圆 22574"/>
            <p:cNvSpPr/>
            <p:nvPr/>
          </p:nvSpPr>
          <p:spPr>
            <a:xfrm>
              <a:off x="454" y="453"/>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6" name="椭圆 22575"/>
            <p:cNvSpPr/>
            <p:nvPr/>
          </p:nvSpPr>
          <p:spPr>
            <a:xfrm>
              <a:off x="681" y="227"/>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7" name="椭圆 22576"/>
            <p:cNvSpPr/>
            <p:nvPr/>
          </p:nvSpPr>
          <p:spPr>
            <a:xfrm>
              <a:off x="908"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8" name="椭圆 22577"/>
            <p:cNvSpPr/>
            <p:nvPr/>
          </p:nvSpPr>
          <p:spPr>
            <a:xfrm>
              <a:off x="1135"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79" name="椭圆 22578"/>
            <p:cNvSpPr/>
            <p:nvPr/>
          </p:nvSpPr>
          <p:spPr>
            <a:xfrm>
              <a:off x="1362"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0" name="椭圆 22579"/>
            <p:cNvSpPr/>
            <p:nvPr/>
          </p:nvSpPr>
          <p:spPr>
            <a:xfrm>
              <a:off x="1588"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1" name="椭圆 22580"/>
            <p:cNvSpPr/>
            <p:nvPr/>
          </p:nvSpPr>
          <p:spPr>
            <a:xfrm>
              <a:off x="1814"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2" name="椭圆 22581"/>
            <p:cNvSpPr/>
            <p:nvPr/>
          </p:nvSpPr>
          <p:spPr>
            <a:xfrm>
              <a:off x="2042"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3" name="椭圆 22582"/>
            <p:cNvSpPr/>
            <p:nvPr/>
          </p:nvSpPr>
          <p:spPr>
            <a:xfrm>
              <a:off x="2269"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4" name="椭圆 22583"/>
            <p:cNvSpPr/>
            <p:nvPr/>
          </p:nvSpPr>
          <p:spPr>
            <a:xfrm>
              <a:off x="2496"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5" name="椭圆 22584"/>
            <p:cNvSpPr/>
            <p:nvPr/>
          </p:nvSpPr>
          <p:spPr>
            <a:xfrm>
              <a:off x="2722"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sp>
          <p:nvSpPr>
            <p:cNvPr id="22586" name="椭圆 22585"/>
            <p:cNvSpPr/>
            <p:nvPr/>
          </p:nvSpPr>
          <p:spPr>
            <a:xfrm>
              <a:off x="2949" y="0"/>
              <a:ext cx="90" cy="91"/>
            </a:xfrm>
            <a:prstGeom prst="ellipse">
              <a:avLst/>
            </a:prstGeom>
            <a:solidFill>
              <a:srgbClr val="FF0000"/>
            </a:solidFill>
            <a:ln w="9525" cap="flat" cmpd="sng">
              <a:solidFill>
                <a:schemeClr val="tx1"/>
              </a:solidFill>
              <a:prstDash val="solid"/>
              <a:headEnd type="none" w="med" len="med"/>
              <a:tailEnd type="none" w="med" len="med"/>
            </a:ln>
          </p:spPr>
          <p:txBody>
            <a:bodyPr/>
            <a:lstStyle/>
            <a:p>
              <a:endParaRPr lang="zh-CN" altLang="en-US" sz="100"/>
            </a:p>
          </p:txBody>
        </p:sp>
      </p:grpSp>
      <p:sp>
        <p:nvSpPr>
          <p:cNvPr id="22587" name="文本框 22586"/>
          <p:cNvSpPr txBox="1"/>
          <p:nvPr/>
        </p:nvSpPr>
        <p:spPr>
          <a:xfrm>
            <a:off x="1931776" y="3121820"/>
            <a:ext cx="4901576" cy="831999"/>
          </a:xfrm>
          <a:prstGeom prst="rect">
            <a:avLst/>
          </a:prstGeom>
          <a:noFill/>
          <a:ln w="9525">
            <a:noFill/>
          </a:ln>
        </p:spPr>
        <p:txBody>
          <a:bodyPr>
            <a:spAutoFit/>
          </a:bodyPr>
          <a:lstStyle/>
          <a:p>
            <a:r>
              <a:rPr lang="zh-CN" altLang="en-US" sz="2395" b="1">
                <a:solidFill>
                  <a:srgbClr val="0000FF"/>
                </a:solidFill>
                <a:latin typeface="Arial" panose="020B0604020202020204" pitchFamily="34" charset="0"/>
              </a:rPr>
              <a:t>沸腾</a:t>
            </a:r>
            <a:r>
              <a:rPr lang="en-US" altLang="zh-CN" sz="2395" b="1">
                <a:solidFill>
                  <a:srgbClr val="0000FF"/>
                </a:solidFill>
                <a:latin typeface="Arial" panose="020B0604020202020204" pitchFamily="34" charset="0"/>
              </a:rPr>
              <a:t>——</a:t>
            </a:r>
            <a:r>
              <a:rPr lang="zh-CN" altLang="en-US" sz="2395" b="1">
                <a:solidFill>
                  <a:srgbClr val="0000FF"/>
                </a:solidFill>
                <a:latin typeface="Arial" panose="020B0604020202020204" pitchFamily="34" charset="0"/>
              </a:rPr>
              <a:t>在</a:t>
            </a:r>
            <a:r>
              <a:rPr lang="zh-CN" altLang="en-US" sz="2395" b="1">
                <a:solidFill>
                  <a:srgbClr val="FF0000"/>
                </a:solidFill>
                <a:latin typeface="Arial" panose="020B0604020202020204" pitchFamily="34" charset="0"/>
              </a:rPr>
              <a:t>液体表面和内部同时</a:t>
            </a:r>
          </a:p>
          <a:p>
            <a:r>
              <a:rPr lang="zh-CN" altLang="en-US" sz="2395" b="1">
                <a:solidFill>
                  <a:srgbClr val="0000FF"/>
                </a:solidFill>
                <a:latin typeface="Arial" panose="020B0604020202020204" pitchFamily="34" charset="0"/>
              </a:rPr>
              <a:t>                  </a:t>
            </a:r>
            <a:r>
              <a:rPr lang="zh-CN" altLang="en-US" sz="2395" b="1">
                <a:solidFill>
                  <a:srgbClr val="FF0000"/>
                </a:solidFill>
                <a:latin typeface="Arial" panose="020B0604020202020204" pitchFamily="34" charset="0"/>
              </a:rPr>
              <a:t>进行</a:t>
            </a:r>
            <a:r>
              <a:rPr lang="zh-CN" altLang="en-US" sz="2395" b="1">
                <a:solidFill>
                  <a:srgbClr val="0000FF"/>
                </a:solidFill>
                <a:latin typeface="Arial" panose="020B0604020202020204" pitchFamily="34" charset="0"/>
              </a:rPr>
              <a:t>的</a:t>
            </a:r>
            <a:r>
              <a:rPr lang="zh-CN" altLang="en-US" sz="2395" b="1">
                <a:solidFill>
                  <a:srgbClr val="FF0000"/>
                </a:solidFill>
                <a:latin typeface="Arial" panose="020B0604020202020204" pitchFamily="34" charset="0"/>
              </a:rPr>
              <a:t>剧烈</a:t>
            </a:r>
            <a:r>
              <a:rPr lang="zh-CN" altLang="en-US" sz="2395" b="1">
                <a:solidFill>
                  <a:srgbClr val="0000FF"/>
                </a:solidFill>
                <a:latin typeface="Arial" panose="020B0604020202020204" pitchFamily="34" charset="0"/>
              </a:rPr>
              <a:t>的</a:t>
            </a:r>
            <a:r>
              <a:rPr lang="zh-CN" altLang="en-US" sz="2395" b="1">
                <a:solidFill>
                  <a:srgbClr val="FF0000"/>
                </a:solidFill>
                <a:latin typeface="Arial" panose="020B0604020202020204" pitchFamily="34" charset="0"/>
              </a:rPr>
              <a:t>汽化</a:t>
            </a:r>
            <a:r>
              <a:rPr lang="zh-CN" altLang="en-US" sz="2395" b="1">
                <a:solidFill>
                  <a:srgbClr val="0000FF"/>
                </a:solidFill>
                <a:latin typeface="Arial" panose="020B0604020202020204" pitchFamily="34" charset="0"/>
              </a:rPr>
              <a:t>现象</a:t>
            </a:r>
          </a:p>
        </p:txBody>
      </p:sp>
      <p:sp>
        <p:nvSpPr>
          <p:cNvPr id="22588" name="文本框 22587"/>
          <p:cNvSpPr txBox="1"/>
          <p:nvPr/>
        </p:nvSpPr>
        <p:spPr>
          <a:xfrm>
            <a:off x="6184876" y="1383506"/>
            <a:ext cx="642620" cy="369212"/>
          </a:xfrm>
          <a:prstGeom prst="rect">
            <a:avLst/>
          </a:prstGeom>
          <a:noFill/>
          <a:ln w="9525">
            <a:noFill/>
          </a:ln>
        </p:spPr>
        <p:txBody>
          <a:bodyPr wrap="none" anchor="t">
            <a:spAutoFit/>
          </a:bodyPr>
          <a:lstStyle/>
          <a:p>
            <a:r>
              <a:rPr lang="zh-CN" altLang="en-US" sz="1795" b="1">
                <a:solidFill>
                  <a:srgbClr val="FF0000"/>
                </a:solidFill>
                <a:latin typeface="Arial" panose="020B0604020202020204" pitchFamily="34" charset="0"/>
              </a:rPr>
              <a:t>沸点</a:t>
            </a:r>
          </a:p>
        </p:txBody>
      </p:sp>
      <p:sp>
        <p:nvSpPr>
          <p:cNvPr id="22589" name="文本框 22588"/>
          <p:cNvSpPr txBox="1"/>
          <p:nvPr/>
        </p:nvSpPr>
        <p:spPr>
          <a:xfrm>
            <a:off x="1986411" y="3976688"/>
            <a:ext cx="4276725" cy="739060"/>
          </a:xfrm>
          <a:prstGeom prst="rect">
            <a:avLst/>
          </a:prstGeom>
          <a:noFill/>
          <a:ln w="9525">
            <a:noFill/>
          </a:ln>
        </p:spPr>
        <p:txBody>
          <a:bodyPr wrap="none" anchor="t">
            <a:spAutoFit/>
          </a:bodyPr>
          <a:lstStyle/>
          <a:p>
            <a:r>
              <a:rPr lang="zh-CN" altLang="en-US" sz="2095" b="1">
                <a:solidFill>
                  <a:srgbClr val="0000FF"/>
                </a:solidFill>
                <a:latin typeface="Arial" panose="020B0604020202020204" pitchFamily="34" charset="0"/>
              </a:rPr>
              <a:t>沸点：液体</a:t>
            </a:r>
            <a:r>
              <a:rPr lang="zh-CN" altLang="en-US" sz="2095" b="1">
                <a:solidFill>
                  <a:srgbClr val="FF0000"/>
                </a:solidFill>
                <a:latin typeface="Arial" panose="020B0604020202020204" pitchFamily="34" charset="0"/>
              </a:rPr>
              <a:t>沸腾时的温度</a:t>
            </a:r>
            <a:r>
              <a:rPr lang="zh-CN" altLang="en-US" sz="2095" b="1">
                <a:solidFill>
                  <a:srgbClr val="0000FF"/>
                </a:solidFill>
                <a:latin typeface="Arial" panose="020B0604020202020204" pitchFamily="34" charset="0"/>
              </a:rPr>
              <a:t>叫做沸点</a:t>
            </a:r>
            <a:r>
              <a:rPr lang="en-US" altLang="zh-CN" sz="2095" b="1">
                <a:solidFill>
                  <a:srgbClr val="0000FF"/>
                </a:solidFill>
                <a:latin typeface="Arial" panose="020B0604020202020204" pitchFamily="34" charset="0"/>
              </a:rPr>
              <a:t>.</a:t>
            </a:r>
          </a:p>
          <a:p>
            <a:r>
              <a:rPr lang="en-US" altLang="zh-CN" sz="2095" b="1">
                <a:solidFill>
                  <a:srgbClr val="0000FF"/>
                </a:solidFill>
                <a:latin typeface="Arial" panose="020B0604020202020204" pitchFamily="34" charset="0"/>
              </a:rPr>
              <a:t>          </a:t>
            </a:r>
            <a:r>
              <a:rPr lang="zh-CN" altLang="en-US" sz="2095" b="1">
                <a:solidFill>
                  <a:srgbClr val="0000FF"/>
                </a:solidFill>
                <a:latin typeface="Arial" panose="020B0604020202020204" pitchFamily="34" charset="0"/>
              </a:rPr>
              <a:t>不同液体的沸点是不同的</a:t>
            </a:r>
            <a:r>
              <a:rPr lang="en-US" altLang="zh-CN" sz="2095" b="1">
                <a:solidFill>
                  <a:srgbClr val="0000FF"/>
                </a:solidFill>
                <a:latin typeface="Arial" panose="020B0604020202020204" pitchFamily="34" charset="0"/>
              </a:rPr>
              <a:t>.</a:t>
            </a:r>
          </a:p>
        </p:txBody>
      </p:sp>
    </p:spTree>
    <p:extLst>
      <p:ext uri="{BB962C8B-B14F-4D97-AF65-F5344CB8AC3E}">
        <p14:creationId xmlns:p14="http://schemas.microsoft.com/office/powerpoint/2010/main" val="4137342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72"/>
                                        </p:tgtEl>
                                        <p:attrNameLst>
                                          <p:attrName>style.visibility</p:attrName>
                                        </p:attrNameLst>
                                      </p:cBhvr>
                                      <p:to>
                                        <p:strVal val="visible"/>
                                      </p:to>
                                    </p:set>
                                    <p:animEffect transition="in" filter="wipe(down)">
                                      <p:cBhvr>
                                        <p:cTn id="7" dur="500"/>
                                        <p:tgtEl>
                                          <p:spTgt spid="225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69"/>
                                        </p:tgtEl>
                                        <p:attrNameLst>
                                          <p:attrName>style.visibility</p:attrName>
                                        </p:attrNameLst>
                                      </p:cBhvr>
                                      <p:to>
                                        <p:strVal val="visible"/>
                                      </p:to>
                                    </p:set>
                                    <p:animEffect transition="in" filter="wipe(down)">
                                      <p:cBhvr>
                                        <p:cTn id="12" dur="500"/>
                                        <p:tgtEl>
                                          <p:spTgt spid="225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88"/>
                                        </p:tgtEl>
                                        <p:attrNameLst>
                                          <p:attrName>style.visibility</p:attrName>
                                        </p:attrNameLst>
                                      </p:cBhvr>
                                      <p:to>
                                        <p:strVal val="visible"/>
                                      </p:to>
                                    </p:set>
                                    <p:animEffect transition="in" filter="wipe(down)">
                                      <p:cBhvr>
                                        <p:cTn id="17" dur="500"/>
                                        <p:tgtEl>
                                          <p:spTgt spid="225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87"/>
                                        </p:tgtEl>
                                        <p:attrNameLst>
                                          <p:attrName>style.visibility</p:attrName>
                                        </p:attrNameLst>
                                      </p:cBhvr>
                                      <p:to>
                                        <p:strVal val="visible"/>
                                      </p:to>
                                    </p:set>
                                    <p:animEffect transition="in" filter="wipe(down)">
                                      <p:cBhvr>
                                        <p:cTn id="22" dur="500"/>
                                        <p:tgtEl>
                                          <p:spTgt spid="225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89"/>
                                        </p:tgtEl>
                                        <p:attrNameLst>
                                          <p:attrName>style.visibility</p:attrName>
                                        </p:attrNameLst>
                                      </p:cBhvr>
                                      <p:to>
                                        <p:strVal val="visible"/>
                                      </p:to>
                                    </p:set>
                                    <p:animEffect transition="in" filter="blinds(horizontal)">
                                      <p:cBhvr>
                                        <p:cTn id="27" dur="500"/>
                                        <p:tgtEl>
                                          <p:spTgt spid="22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7" grpId="0"/>
      <p:bldP spid="22588" grpId="0"/>
      <p:bldP spid="225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内容占位符 23553" descr="图片1"/>
          <p:cNvPicPr>
            <a:picLocks noGrp="1" noChangeAspect="1"/>
          </p:cNvPicPr>
          <p:nvPr>
            <p:ph idx="4294967295"/>
          </p:nvPr>
        </p:nvPicPr>
        <p:blipFill>
          <a:blip r:embed="rId2"/>
          <a:stretch>
            <a:fillRect/>
          </a:stretch>
        </p:blipFill>
        <p:spPr>
          <a:xfrm>
            <a:off x="-21590" y="771525"/>
            <a:ext cx="9173845" cy="4371975"/>
          </a:xfrm>
        </p:spPr>
      </p:pic>
      <p:sp>
        <p:nvSpPr>
          <p:cNvPr id="23555" name="文本框 23554"/>
          <p:cNvSpPr txBox="1"/>
          <p:nvPr/>
        </p:nvSpPr>
        <p:spPr>
          <a:xfrm>
            <a:off x="3119485" y="248335"/>
            <a:ext cx="2632710" cy="585009"/>
          </a:xfrm>
          <a:prstGeom prst="rect">
            <a:avLst/>
          </a:prstGeom>
          <a:noFill/>
          <a:ln w="9525">
            <a:noFill/>
          </a:ln>
        </p:spPr>
        <p:txBody>
          <a:bodyPr wrap="none" anchor="t">
            <a:spAutoFit/>
          </a:bodyPr>
          <a:lstStyle/>
          <a:p>
            <a:r>
              <a:rPr lang="zh-CN" altLang="en-US" sz="3200" b="1">
                <a:solidFill>
                  <a:srgbClr val="0000FF"/>
                </a:solidFill>
                <a:latin typeface="楷体" panose="02010609060101010101" pitchFamily="49" charset="-122"/>
                <a:ea typeface="楷体" panose="02010609060101010101" pitchFamily="49" charset="-122"/>
              </a:rPr>
              <a:t>思考和讨论：</a:t>
            </a:r>
          </a:p>
        </p:txBody>
      </p:sp>
      <p:sp>
        <p:nvSpPr>
          <p:cNvPr id="23556" name="文本框 23555"/>
          <p:cNvSpPr txBox="1"/>
          <p:nvPr/>
        </p:nvSpPr>
        <p:spPr>
          <a:xfrm>
            <a:off x="2958466" y="1554508"/>
            <a:ext cx="4545965" cy="1819322"/>
          </a:xfrm>
          <a:prstGeom prst="rect">
            <a:avLst/>
          </a:prstGeom>
          <a:noFill/>
          <a:ln w="9525">
            <a:noFill/>
          </a:ln>
        </p:spPr>
        <p:txBody>
          <a:bodyPr wrap="square">
            <a:spAutoFit/>
          </a:bodyPr>
          <a:lstStyle/>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液体沸腾有没有条件呢？</a:t>
            </a:r>
          </a:p>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液体沸腾和蒸发是不是都</a:t>
            </a:r>
          </a:p>
          <a:p>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可以在任何温度下进行呢？</a:t>
            </a:r>
          </a:p>
          <a:p>
            <a:r>
              <a:rPr lang="en-US" altLang="zh-CN" sz="2800" b="1">
                <a:solidFill>
                  <a:schemeClr val="tx1"/>
                </a:solidFill>
                <a:latin typeface="楷体" panose="02010609060101010101" pitchFamily="49" charset="-122"/>
                <a:ea typeface="楷体" panose="02010609060101010101" pitchFamily="49" charset="-122"/>
                <a:cs typeface="楷体" panose="02010609060101010101" pitchFamily="49" charset="-122"/>
              </a:rPr>
              <a:t>C.</a:t>
            </a:r>
            <a:r>
              <a:rPr lang="zh-CN" altLang="en-US" sz="2800" b="1">
                <a:solidFill>
                  <a:schemeClr val="tx1"/>
                </a:solidFill>
                <a:latin typeface="楷体" panose="02010609060101010101" pitchFamily="49" charset="-122"/>
                <a:ea typeface="楷体" panose="02010609060101010101" pitchFamily="49" charset="-122"/>
                <a:cs typeface="楷体" panose="02010609060101010101" pitchFamily="49" charset="-122"/>
              </a:rPr>
              <a:t>液体沸腾时有哪些特点呢？</a:t>
            </a:r>
          </a:p>
        </p:txBody>
      </p:sp>
    </p:spTree>
    <p:extLst>
      <p:ext uri="{BB962C8B-B14F-4D97-AF65-F5344CB8AC3E}">
        <p14:creationId xmlns:p14="http://schemas.microsoft.com/office/powerpoint/2010/main" val="17432845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4577"/>
          <p:cNvSpPr txBox="1"/>
          <p:nvPr/>
        </p:nvSpPr>
        <p:spPr>
          <a:xfrm>
            <a:off x="1689206" y="626694"/>
            <a:ext cx="4062730" cy="585009"/>
          </a:xfrm>
          <a:prstGeom prst="rect">
            <a:avLst/>
          </a:prstGeom>
          <a:noFill/>
          <a:ln w="9525">
            <a:noFill/>
          </a:ln>
        </p:spPr>
        <p:txBody>
          <a:bodyPr wrap="none" anchor="t">
            <a:spAutoFit/>
          </a:bodyPr>
          <a:lstStyle/>
          <a:p>
            <a:r>
              <a:rPr lang="zh-CN" altLang="en-US" sz="3200" b="1" dirty="0">
                <a:solidFill>
                  <a:srgbClr val="0000FF"/>
                </a:solidFill>
                <a:latin typeface="楷体" panose="02010609060101010101" pitchFamily="49" charset="-122"/>
                <a:ea typeface="楷体" panose="02010609060101010101" pitchFamily="49" charset="-122"/>
                <a:cs typeface="楷体" panose="02010609060101010101" pitchFamily="49" charset="-122"/>
              </a:rPr>
              <a:t>A、液体沸腾的条件：</a:t>
            </a:r>
          </a:p>
        </p:txBody>
      </p:sp>
      <p:sp>
        <p:nvSpPr>
          <p:cNvPr id="24579" name="文本框 24578"/>
          <p:cNvSpPr txBox="1"/>
          <p:nvPr/>
        </p:nvSpPr>
        <p:spPr>
          <a:xfrm>
            <a:off x="1689101" y="1211397"/>
            <a:ext cx="4411345" cy="1387090"/>
          </a:xfrm>
          <a:prstGeom prst="rect">
            <a:avLst/>
          </a:prstGeom>
          <a:noFill/>
          <a:ln w="9525">
            <a:noFill/>
          </a:ln>
        </p:spPr>
        <p:txBody>
          <a:bodyPr wrap="square">
            <a:spAutoFit/>
          </a:bodyPr>
          <a:lstStyle/>
          <a:p>
            <a:pPr eaLnBrk="1" fontAlgn="auto" latinLnBrk="0" hangingPunct="1">
              <a:lnSpc>
                <a:spcPct val="150000"/>
              </a:lnSpc>
            </a:pPr>
            <a:r>
              <a:rPr lang="zh-CN" altLang="en-US" sz="2800" b="1">
                <a:solidFill>
                  <a:srgbClr val="0000FF"/>
                </a:solidFill>
                <a:latin typeface="Times New Roman" panose="02020603050405020304" pitchFamily="18" charset="0"/>
              </a:rPr>
              <a:t>⑴</a:t>
            </a:r>
            <a:r>
              <a:rPr lang="zh-CN" altLang="en-US" sz="2800" b="1">
                <a:solidFill>
                  <a:srgbClr val="FF0000"/>
                </a:solidFill>
                <a:latin typeface="Times New Roman" panose="02020603050405020304" pitchFamily="18" charset="0"/>
              </a:rPr>
              <a:t>液体的温度要达到沸点；</a:t>
            </a:r>
          </a:p>
          <a:p>
            <a:pPr eaLnBrk="1" fontAlgn="auto" latinLnBrk="0" hangingPunct="1">
              <a:lnSpc>
                <a:spcPct val="150000"/>
              </a:lnSpc>
            </a:pPr>
            <a:r>
              <a:rPr lang="zh-CN" altLang="en-US" sz="2800" b="1">
                <a:solidFill>
                  <a:srgbClr val="0000FF"/>
                </a:solidFill>
                <a:latin typeface="Times New Roman" panose="02020603050405020304" pitchFamily="18" charset="0"/>
              </a:rPr>
              <a:t>⑵</a:t>
            </a:r>
            <a:r>
              <a:rPr lang="zh-CN" altLang="en-US" sz="2800" b="1">
                <a:solidFill>
                  <a:srgbClr val="FF0000"/>
                </a:solidFill>
                <a:latin typeface="Times New Roman" panose="02020603050405020304" pitchFamily="18" charset="0"/>
              </a:rPr>
              <a:t>液体要不断地吸热</a:t>
            </a:r>
            <a:r>
              <a:rPr lang="en-US" altLang="zh-CN" sz="2800" b="1">
                <a:solidFill>
                  <a:srgbClr val="FF0000"/>
                </a:solidFill>
                <a:latin typeface="Times New Roman" panose="02020603050405020304" pitchFamily="18" charset="0"/>
              </a:rPr>
              <a:t>.</a:t>
            </a:r>
          </a:p>
        </p:txBody>
      </p:sp>
      <p:sp>
        <p:nvSpPr>
          <p:cNvPr id="24580" name="文本框 24579"/>
          <p:cNvSpPr txBox="1"/>
          <p:nvPr/>
        </p:nvSpPr>
        <p:spPr>
          <a:xfrm>
            <a:off x="1689206" y="2598652"/>
            <a:ext cx="4062730" cy="585009"/>
          </a:xfrm>
          <a:prstGeom prst="rect">
            <a:avLst/>
          </a:prstGeom>
          <a:noFill/>
          <a:ln w="9525">
            <a:noFill/>
          </a:ln>
        </p:spPr>
        <p:txBody>
          <a:bodyPr wrap="none" anchor="t">
            <a:spAutoFit/>
          </a:bodyPr>
          <a:lstStyle/>
          <a:p>
            <a:r>
              <a:rPr lang="zh-CN" altLang="en-US" sz="3200" b="1" dirty="0">
                <a:solidFill>
                  <a:srgbClr val="0000FF"/>
                </a:solidFill>
                <a:latin typeface="楷体" panose="02010609060101010101" pitchFamily="49" charset="-122"/>
                <a:ea typeface="楷体" panose="02010609060101010101" pitchFamily="49" charset="-122"/>
                <a:cs typeface="楷体" panose="02010609060101010101" pitchFamily="49" charset="-122"/>
              </a:rPr>
              <a:t>B、液体沸腾的特点：</a:t>
            </a:r>
          </a:p>
        </p:txBody>
      </p:sp>
      <p:sp>
        <p:nvSpPr>
          <p:cNvPr id="24581" name="文本框 24580"/>
          <p:cNvSpPr txBox="1"/>
          <p:nvPr/>
        </p:nvSpPr>
        <p:spPr>
          <a:xfrm>
            <a:off x="1689336" y="3157079"/>
            <a:ext cx="6585585" cy="1387090"/>
          </a:xfrm>
          <a:prstGeom prst="rect">
            <a:avLst/>
          </a:prstGeom>
          <a:noFill/>
          <a:ln w="9525">
            <a:noFill/>
          </a:ln>
        </p:spPr>
        <p:txBody>
          <a:bodyPr wrap="none" anchor="t">
            <a:spAutoFit/>
          </a:bodyPr>
          <a:lstStyle/>
          <a:p>
            <a:pPr eaLnBrk="1" fontAlgn="auto" latinLnBrk="0" hangingPunct="1">
              <a:lnSpc>
                <a:spcPct val="150000"/>
              </a:lnSpc>
            </a:pPr>
            <a:r>
              <a:rPr lang="zh-CN" altLang="en-US" sz="2800" b="1">
                <a:solidFill>
                  <a:srgbClr val="0000FF"/>
                </a:solidFill>
                <a:latin typeface="Times New Roman" panose="02020603050405020304" pitchFamily="18" charset="0"/>
              </a:rPr>
              <a:t>⑴</a:t>
            </a:r>
            <a:r>
              <a:rPr lang="zh-CN" altLang="en-US" sz="2800" b="1">
                <a:solidFill>
                  <a:srgbClr val="FF0000"/>
                </a:solidFill>
                <a:latin typeface="Times New Roman" panose="02020603050405020304" pitchFamily="18" charset="0"/>
              </a:rPr>
              <a:t>沸腾前温度不断上升，不断吸热；</a:t>
            </a:r>
          </a:p>
          <a:p>
            <a:pPr eaLnBrk="1" fontAlgn="auto" latinLnBrk="0" hangingPunct="1">
              <a:lnSpc>
                <a:spcPct val="150000"/>
              </a:lnSpc>
            </a:pPr>
            <a:r>
              <a:rPr lang="zh-CN" altLang="en-US" sz="2800" b="1">
                <a:solidFill>
                  <a:srgbClr val="0000FF"/>
                </a:solidFill>
                <a:latin typeface="Times New Roman" panose="02020603050405020304" pitchFamily="18" charset="0"/>
              </a:rPr>
              <a:t>⑵</a:t>
            </a:r>
            <a:r>
              <a:rPr lang="zh-CN" altLang="en-US" sz="2800" b="1">
                <a:solidFill>
                  <a:srgbClr val="FF0000"/>
                </a:solidFill>
                <a:latin typeface="Times New Roman" panose="02020603050405020304" pitchFamily="18" charset="0"/>
              </a:rPr>
              <a:t>沸腾时温度</a:t>
            </a:r>
            <a:r>
              <a:rPr lang="en-US" altLang="zh-CN" sz="2800" b="1">
                <a:solidFill>
                  <a:srgbClr val="FF0000"/>
                </a:solidFill>
                <a:latin typeface="Times New Roman" panose="02020603050405020304" pitchFamily="18" charset="0"/>
              </a:rPr>
              <a:t>(</a:t>
            </a:r>
            <a:r>
              <a:rPr lang="zh-CN" altLang="en-US" sz="2800" b="1">
                <a:solidFill>
                  <a:srgbClr val="FF0000"/>
                </a:solidFill>
                <a:latin typeface="Times New Roman" panose="02020603050405020304" pitchFamily="18" charset="0"/>
              </a:rPr>
              <a:t>保持沸点</a:t>
            </a:r>
            <a:r>
              <a:rPr lang="en-US" altLang="zh-CN" sz="2800" b="1">
                <a:solidFill>
                  <a:srgbClr val="FF0000"/>
                </a:solidFill>
                <a:latin typeface="Times New Roman" panose="02020603050405020304" pitchFamily="18" charset="0"/>
              </a:rPr>
              <a:t>)</a:t>
            </a:r>
            <a:r>
              <a:rPr lang="zh-CN" altLang="en-US" sz="2800" b="1">
                <a:solidFill>
                  <a:srgbClr val="FF0000"/>
                </a:solidFill>
                <a:latin typeface="Times New Roman" panose="02020603050405020304" pitchFamily="18" charset="0"/>
              </a:rPr>
              <a:t>不变，不断吸热</a:t>
            </a:r>
            <a:r>
              <a:rPr lang="en-US" altLang="zh-CN" sz="2800" b="1">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67884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 calcmode="lin" valueType="num">
                                      <p:cBhvr additive="base">
                                        <p:cTn id="17" dur="500" fill="hold"/>
                                        <p:tgtEl>
                                          <p:spTgt spid="24581"/>
                                        </p:tgtEl>
                                        <p:attrNameLst>
                                          <p:attrName>ppt_x</p:attrName>
                                        </p:attrNameLst>
                                      </p:cBhvr>
                                      <p:tavLst>
                                        <p:tav tm="0">
                                          <p:val>
                                            <p:strVal val="#ppt_x"/>
                                          </p:val>
                                        </p:tav>
                                        <p:tav tm="100000">
                                          <p:val>
                                            <p:strVal val="#ppt_x"/>
                                          </p:val>
                                        </p:tav>
                                      </p:tavLst>
                                    </p:anim>
                                    <p:anim calcmode="lin" valueType="num">
                                      <p:cBhvr additive="base">
                                        <p:cTn id="1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椭圆 4112"/>
          <p:cNvSpPr/>
          <p:nvPr/>
        </p:nvSpPr>
        <p:spPr>
          <a:xfrm>
            <a:off x="2848669" y="3381376"/>
            <a:ext cx="323050" cy="216694"/>
          </a:xfrm>
          <a:prstGeom prst="ellipse">
            <a:avLst/>
          </a:prstGeom>
          <a:gradFill rotWithShape="1">
            <a:gsLst>
              <a:gs pos="0">
                <a:srgbClr val="25627D"/>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3" name="图片 4121" descr="珍2"/>
          <p:cNvPicPr>
            <a:picLocks noChangeAspect="1"/>
          </p:cNvPicPr>
          <p:nvPr/>
        </p:nvPicPr>
        <p:blipFill>
          <a:blip r:embed="rId3"/>
          <a:stretch>
            <a:fillRect/>
          </a:stretch>
        </p:blipFill>
        <p:spPr>
          <a:xfrm>
            <a:off x="2875445" y="3327797"/>
            <a:ext cx="323050" cy="323850"/>
          </a:xfrm>
          <a:prstGeom prst="rect">
            <a:avLst/>
          </a:prstGeom>
          <a:noFill/>
          <a:ln w="9525">
            <a:noFill/>
          </a:ln>
        </p:spPr>
      </p:pic>
      <p:sp>
        <p:nvSpPr>
          <p:cNvPr id="4106" name="椭圆 4109"/>
          <p:cNvSpPr/>
          <p:nvPr/>
        </p:nvSpPr>
        <p:spPr>
          <a:xfrm>
            <a:off x="6356750" y="2682113"/>
            <a:ext cx="377684" cy="413147"/>
          </a:xfrm>
          <a:prstGeom prst="ellipse">
            <a:avLst/>
          </a:prstGeom>
          <a:gradFill rotWithShape="1">
            <a:gsLst>
              <a:gs pos="0">
                <a:srgbClr val="1D7775"/>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4" name="图片 4123" descr="珍4"/>
          <p:cNvPicPr>
            <a:picLocks noChangeAspect="1"/>
          </p:cNvPicPr>
          <p:nvPr/>
        </p:nvPicPr>
        <p:blipFill>
          <a:blip r:embed="rId4"/>
          <a:stretch>
            <a:fillRect/>
          </a:stretch>
        </p:blipFill>
        <p:spPr>
          <a:xfrm rot="671123">
            <a:off x="6331880" y="2629148"/>
            <a:ext cx="427567" cy="428625"/>
          </a:xfrm>
          <a:prstGeom prst="rect">
            <a:avLst/>
          </a:prstGeom>
          <a:noFill/>
          <a:ln w="9525">
            <a:noFill/>
          </a:ln>
        </p:spPr>
      </p:pic>
      <p:sp>
        <p:nvSpPr>
          <p:cNvPr id="4101" name="椭圆 4106"/>
          <p:cNvSpPr/>
          <p:nvPr/>
        </p:nvSpPr>
        <p:spPr>
          <a:xfrm>
            <a:off x="2955561" y="2195513"/>
            <a:ext cx="162712" cy="214312"/>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pic>
        <p:nvPicPr>
          <p:cNvPr id="4112" name="图片 4120" descr="珍"/>
          <p:cNvPicPr>
            <a:picLocks noChangeAspect="1"/>
          </p:cNvPicPr>
          <p:nvPr/>
        </p:nvPicPr>
        <p:blipFill>
          <a:blip r:embed="rId5"/>
          <a:stretch>
            <a:fillRect/>
          </a:stretch>
        </p:blipFill>
        <p:spPr>
          <a:xfrm>
            <a:off x="2902222" y="2053487"/>
            <a:ext cx="427567" cy="428625"/>
          </a:xfrm>
          <a:prstGeom prst="rect">
            <a:avLst/>
          </a:prstGeom>
          <a:noFill/>
          <a:ln w="9525">
            <a:noFill/>
          </a:ln>
        </p:spPr>
      </p:pic>
      <p:sp>
        <p:nvSpPr>
          <p:cNvPr id="4097" name="标题 4097"/>
          <p:cNvSpPr>
            <a:spLocks noGrp="1"/>
          </p:cNvSpPr>
          <p:nvPr>
            <p:ph type="title"/>
          </p:nvPr>
        </p:nvSpPr>
        <p:spPr>
          <a:xfrm>
            <a:off x="445136" y="324015"/>
            <a:ext cx="4337685" cy="622567"/>
          </a:xfrm>
        </p:spPr>
        <p:txBody>
          <a:bodyPr wrap="square" lIns="68410" tIns="34205" rIns="68410" bIns="34205" anchor="t">
            <a:spAutoFit/>
          </a:bodyPr>
          <a:lstStyle/>
          <a:p>
            <a:pPr>
              <a:spcBef>
                <a:spcPct val="50000"/>
              </a:spcBef>
            </a:pPr>
            <a:r>
              <a:rPr lang="zh-CN" altLang="en-US" sz="3600" b="1" dirty="0">
                <a:solidFill>
                  <a:srgbClr val="FF9900"/>
                </a:solidFill>
                <a:latin typeface="楷体" panose="02010609060101010101" pitchFamily="49" charset="-122"/>
                <a:ea typeface="楷体" panose="02010609060101010101" pitchFamily="49" charset="-122"/>
                <a:cs typeface="楷体" panose="02010609060101010101" pitchFamily="49" charset="-122"/>
              </a:rPr>
              <a:t>学习目标</a:t>
            </a:r>
          </a:p>
        </p:txBody>
      </p:sp>
      <p:sp>
        <p:nvSpPr>
          <p:cNvPr id="4098" name="椭圆 4099"/>
          <p:cNvSpPr/>
          <p:nvPr/>
        </p:nvSpPr>
        <p:spPr>
          <a:xfrm>
            <a:off x="4121316" y="841783"/>
            <a:ext cx="269605" cy="323850"/>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099" name="文本框 4101"/>
          <p:cNvSpPr txBox="1"/>
          <p:nvPr/>
        </p:nvSpPr>
        <p:spPr>
          <a:xfrm>
            <a:off x="1838325" y="1530319"/>
            <a:ext cx="5787390" cy="523262"/>
          </a:xfrm>
          <a:prstGeom prst="rect">
            <a:avLst/>
          </a:prstGeom>
          <a:noFill/>
          <a:ln w="9525">
            <a:noFill/>
          </a:ln>
        </p:spPr>
        <p:txBody>
          <a:bodyPr wrap="square" anchor="t">
            <a:spAutoFit/>
          </a:bodyPr>
          <a:lstStyle/>
          <a:p>
            <a:pPr algn="ctr">
              <a:spcBef>
                <a:spcPct val="50000"/>
              </a:spcBef>
            </a:pPr>
            <a:r>
              <a:rPr lang="zh-CN" altLang="en-US" sz="2800" b="1" dirty="0">
                <a:solidFill>
                  <a:srgbClr val="FF00FF"/>
                </a:solidFill>
                <a:latin typeface="楷体" panose="02010609060101010101" pitchFamily="49" charset="-122"/>
                <a:ea typeface="楷体" panose="02010609060101010101" pitchFamily="49" charset="-122"/>
              </a:rPr>
              <a:t>一、描述汽化和液化现象。</a:t>
            </a:r>
            <a:endParaRPr lang="en-US" altLang="zh-CN" sz="2800" b="1" dirty="0">
              <a:solidFill>
                <a:srgbClr val="FF00FF"/>
              </a:solidFill>
              <a:latin typeface="楷体" panose="02010609060101010101" pitchFamily="49" charset="-122"/>
              <a:ea typeface="楷体" panose="02010609060101010101" pitchFamily="49" charset="-122"/>
            </a:endParaRPr>
          </a:p>
        </p:txBody>
      </p:sp>
      <p:sp>
        <p:nvSpPr>
          <p:cNvPr id="4100" name="椭圆 4105"/>
          <p:cNvSpPr/>
          <p:nvPr/>
        </p:nvSpPr>
        <p:spPr>
          <a:xfrm flipV="1">
            <a:off x="1051832" y="1000502"/>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2" name="文本框 4107"/>
          <p:cNvSpPr txBox="1"/>
          <p:nvPr/>
        </p:nvSpPr>
        <p:spPr>
          <a:xfrm>
            <a:off x="2411731" y="2265560"/>
            <a:ext cx="4669155" cy="955494"/>
          </a:xfrm>
          <a:prstGeom prst="rect">
            <a:avLst/>
          </a:prstGeom>
          <a:noFill/>
          <a:ln w="9525">
            <a:noFill/>
          </a:ln>
        </p:spPr>
        <p:txBody>
          <a:bodyPr wrap="square" anchor="t">
            <a:spAutoFit/>
          </a:bodyPr>
          <a:lstStyle/>
          <a:p>
            <a:pPr algn="ctr">
              <a:spcBef>
                <a:spcPct val="50000"/>
              </a:spcBef>
            </a:pPr>
            <a:r>
              <a:rPr lang="zh-CN" altLang="en-US" sz="2800" b="1" dirty="0">
                <a:solidFill>
                  <a:srgbClr val="0066FF"/>
                </a:solidFill>
                <a:latin typeface="楷体" panose="02010609060101010101" pitchFamily="49" charset="-122"/>
                <a:ea typeface="楷体" panose="02010609060101010101" pitchFamily="49" charset="-122"/>
              </a:rPr>
              <a:t>二、观察并归纳液体沸腾的特点和影响蒸发快慢的因素。</a:t>
            </a:r>
          </a:p>
        </p:txBody>
      </p:sp>
      <p:sp>
        <p:nvSpPr>
          <p:cNvPr id="4103" name="椭圆 4108"/>
          <p:cNvSpPr/>
          <p:nvPr/>
        </p:nvSpPr>
        <p:spPr>
          <a:xfrm flipV="1">
            <a:off x="2955220" y="1999130"/>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4" name="文本框 4110">
            <a:hlinkClick r:id="" action="ppaction://noaction"/>
          </p:cNvPr>
          <p:cNvSpPr txBox="1"/>
          <p:nvPr/>
        </p:nvSpPr>
        <p:spPr>
          <a:xfrm>
            <a:off x="2469515" y="3381469"/>
            <a:ext cx="4335780" cy="523262"/>
          </a:xfrm>
          <a:prstGeom prst="rect">
            <a:avLst/>
          </a:prstGeom>
          <a:noFill/>
          <a:ln w="9525">
            <a:noFill/>
          </a:ln>
        </p:spPr>
        <p:txBody>
          <a:bodyPr wrap="square" anchor="t">
            <a:spAutoFit/>
          </a:bodyPr>
          <a:lstStyle/>
          <a:p>
            <a:pPr algn="ctr">
              <a:spcBef>
                <a:spcPct val="50000"/>
              </a:spcBef>
            </a:pPr>
            <a:r>
              <a:rPr lang="zh-CN" altLang="en-US" sz="2800" b="1" dirty="0">
                <a:solidFill>
                  <a:srgbClr val="FF3300"/>
                </a:solidFill>
                <a:latin typeface="楷体" panose="02010609060101010101" pitchFamily="49" charset="-122"/>
                <a:ea typeface="楷体" panose="02010609060101010101" pitchFamily="49" charset="-122"/>
              </a:rPr>
              <a:t>三、知道液化的两种方式  </a:t>
            </a:r>
          </a:p>
        </p:txBody>
      </p:sp>
      <p:sp>
        <p:nvSpPr>
          <p:cNvPr id="4105" name="椭圆 4111"/>
          <p:cNvSpPr/>
          <p:nvPr/>
        </p:nvSpPr>
        <p:spPr>
          <a:xfrm flipV="1">
            <a:off x="2955562" y="2681712"/>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
        <p:nvSpPr>
          <p:cNvPr id="4107" name="椭圆 4114"/>
          <p:cNvSpPr/>
          <p:nvPr/>
        </p:nvSpPr>
        <p:spPr>
          <a:xfrm flipV="1">
            <a:off x="3118122" y="3095178"/>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grpSp>
        <p:nvGrpSpPr>
          <p:cNvPr id="4109" name="组合 4117"/>
          <p:cNvGrpSpPr/>
          <p:nvPr/>
        </p:nvGrpSpPr>
        <p:grpSpPr>
          <a:xfrm>
            <a:off x="6458045" y="4245769"/>
            <a:ext cx="1534489" cy="897732"/>
            <a:chOff x="3561" y="2840"/>
            <a:chExt cx="2199" cy="1480"/>
          </a:xfrm>
        </p:grpSpPr>
        <p:pic>
          <p:nvPicPr>
            <p:cNvPr id="4110" name="图片 4118" descr="OOOPIC_vipvip4_2008090402070895c4408333f526ce20"/>
            <p:cNvPicPr>
              <a:picLocks noChangeAspect="1"/>
            </p:cNvPicPr>
            <p:nvPr/>
          </p:nvPicPr>
          <p:blipFill>
            <a:blip r:embed="rId6">
              <a:lum bright="17999" contrast="6000"/>
            </a:blip>
            <a:srcRect l="55013" t="16063" b="54062"/>
            <a:stretch>
              <a:fillRect/>
            </a:stretch>
          </p:blipFill>
          <p:spPr>
            <a:xfrm>
              <a:off x="3606" y="2886"/>
              <a:ext cx="2154" cy="1434"/>
            </a:xfrm>
            <a:prstGeom prst="rect">
              <a:avLst/>
            </a:prstGeom>
            <a:noFill/>
            <a:ln w="9525">
              <a:noFill/>
            </a:ln>
          </p:spPr>
        </p:pic>
        <p:sp>
          <p:nvSpPr>
            <p:cNvPr id="4111" name="矩形 4119"/>
            <p:cNvSpPr/>
            <p:nvPr/>
          </p:nvSpPr>
          <p:spPr>
            <a:xfrm flipH="1">
              <a:off x="3561" y="2840"/>
              <a:ext cx="498" cy="1480"/>
            </a:xfrm>
            <a:prstGeom prst="rect">
              <a:avLst/>
            </a:prstGeom>
            <a:gradFill rotWithShape="1">
              <a:gsLst>
                <a:gs pos="0">
                  <a:schemeClr val="bg1">
                    <a:alpha val="0"/>
                  </a:schemeClr>
                </a:gs>
                <a:gs pos="100000">
                  <a:schemeClr val="bg1"/>
                </a:gs>
              </a:gsLst>
              <a:lin ang="0" scaled="1"/>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grpSp>
      <p:pic>
        <p:nvPicPr>
          <p:cNvPr id="4115" name="图片 4124" descr="珍3"/>
          <p:cNvPicPr>
            <a:picLocks noChangeAspect="1"/>
          </p:cNvPicPr>
          <p:nvPr/>
        </p:nvPicPr>
        <p:blipFill>
          <a:blip r:embed="rId7"/>
          <a:stretch>
            <a:fillRect/>
          </a:stretch>
        </p:blipFill>
        <p:spPr>
          <a:xfrm>
            <a:off x="4042470" y="737257"/>
            <a:ext cx="427567" cy="428625"/>
          </a:xfrm>
          <a:prstGeom prst="rect">
            <a:avLst/>
          </a:prstGeom>
          <a:noFill/>
          <a:ln w="9525">
            <a:noFill/>
          </a:ln>
        </p:spPr>
      </p:pic>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sp>
        <p:nvSpPr>
          <p:cNvPr id="3" name="椭圆 4114"/>
          <p:cNvSpPr/>
          <p:nvPr/>
        </p:nvSpPr>
        <p:spPr>
          <a:xfrm flipV="1">
            <a:off x="3076847" y="3850152"/>
            <a:ext cx="3339771" cy="54769"/>
          </a:xfrm>
          <a:prstGeom prst="ellipse">
            <a:avLst/>
          </a:prstGeom>
          <a:gradFill rotWithShape="1">
            <a:gsLst>
              <a:gs pos="0">
                <a:schemeClr val="tx1"/>
              </a:gs>
              <a:gs pos="100000">
                <a:srgbClr val="FFFFFF"/>
              </a:gs>
            </a:gsLst>
            <a:path path="shape">
              <a:fillToRect l="50000" t="50000" r="50000" b="50000"/>
            </a:path>
            <a:tileRect/>
          </a:gradFill>
          <a:ln w="9525">
            <a:noFill/>
          </a:ln>
        </p:spPr>
        <p:txBody>
          <a:bodyPr anchor="t"/>
          <a:lstStyle/>
          <a:p>
            <a:endParaRPr lang="zh-CN" altLang="en-US" sz="1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1585621"/>
      </p:ext>
    </p:extLst>
  </p:cSld>
  <p:clrMapOvr>
    <a:masterClrMapping/>
  </p:clrMapOvr>
  <p:transition spd="med">
    <p:fade/>
    <p:sndAc>
      <p:stSnd>
        <p:snd r:embed="rId2" name="coin.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p:nvPr/>
        </p:nvSpPr>
        <p:spPr>
          <a:xfrm>
            <a:off x="1824885" y="250032"/>
            <a:ext cx="4773930" cy="461515"/>
          </a:xfrm>
          <a:prstGeom prst="rect">
            <a:avLst/>
          </a:prstGeom>
          <a:noFill/>
          <a:ln w="9525">
            <a:noFill/>
          </a:ln>
        </p:spPr>
        <p:txBody>
          <a:bodyPr wrap="none" anchor="t">
            <a:spAutoFit/>
          </a:bodyPr>
          <a:lstStyle/>
          <a:p>
            <a:r>
              <a:rPr lang="zh-CN" altLang="en-US" sz="2395" b="1">
                <a:solidFill>
                  <a:srgbClr val="0000FF"/>
                </a:solidFill>
                <a:latin typeface="Arial" panose="020B0604020202020204" pitchFamily="34" charset="0"/>
              </a:rPr>
              <a:t>④液体的沸点和环境气压的关系：</a:t>
            </a:r>
          </a:p>
        </p:txBody>
      </p:sp>
      <p:sp>
        <p:nvSpPr>
          <p:cNvPr id="25603" name="文本框 25602"/>
          <p:cNvSpPr txBox="1"/>
          <p:nvPr/>
        </p:nvSpPr>
        <p:spPr>
          <a:xfrm>
            <a:off x="1232229" y="681037"/>
            <a:ext cx="6760304" cy="415045"/>
          </a:xfrm>
          <a:prstGeom prst="rect">
            <a:avLst/>
          </a:prstGeom>
          <a:noFill/>
          <a:ln w="9525">
            <a:noFill/>
          </a:ln>
        </p:spPr>
        <p:txBody>
          <a:bodyPr>
            <a:spAutoFit/>
          </a:bodyPr>
          <a:lstStyle/>
          <a:p>
            <a:r>
              <a:rPr lang="zh-CN" altLang="en-US" sz="2095" b="1" dirty="0">
                <a:solidFill>
                  <a:srgbClr val="0000FF"/>
                </a:solidFill>
                <a:latin typeface="Times New Roman" panose="02020603050405020304" pitchFamily="18" charset="0"/>
              </a:rPr>
              <a:t>液体的</a:t>
            </a:r>
            <a:r>
              <a:rPr lang="zh-CN" altLang="en-US" sz="2095" b="1" dirty="0">
                <a:solidFill>
                  <a:srgbClr val="FF0000"/>
                </a:solidFill>
                <a:latin typeface="Times New Roman" panose="02020603050405020304" pitchFamily="18" charset="0"/>
              </a:rPr>
              <a:t>沸点</a:t>
            </a:r>
            <a:r>
              <a:rPr lang="zh-CN" altLang="en-US" sz="2095" b="1" dirty="0">
                <a:solidFill>
                  <a:srgbClr val="0000FF"/>
                </a:solidFill>
                <a:latin typeface="Times New Roman" panose="02020603050405020304" pitchFamily="18" charset="0"/>
              </a:rPr>
              <a:t>随</a:t>
            </a:r>
            <a:r>
              <a:rPr lang="zh-CN" altLang="en-US" sz="2095" b="1" dirty="0">
                <a:solidFill>
                  <a:srgbClr val="FF0000"/>
                </a:solidFill>
                <a:latin typeface="Times New Roman" panose="02020603050405020304" pitchFamily="18" charset="0"/>
              </a:rPr>
              <a:t>气压的增大而升高,</a:t>
            </a:r>
            <a:r>
              <a:rPr lang="zh-CN" altLang="en-US" sz="2095" b="1" dirty="0">
                <a:solidFill>
                  <a:srgbClr val="0000FF"/>
                </a:solidFill>
                <a:latin typeface="Times New Roman" panose="02020603050405020304" pitchFamily="18" charset="0"/>
              </a:rPr>
              <a:t> 随</a:t>
            </a:r>
            <a:r>
              <a:rPr lang="zh-CN" altLang="en-US" sz="2095" b="1" dirty="0">
                <a:solidFill>
                  <a:srgbClr val="FF0000"/>
                </a:solidFill>
                <a:latin typeface="Times New Roman" panose="02020603050405020304" pitchFamily="18" charset="0"/>
              </a:rPr>
              <a:t>气压的减小而降低</a:t>
            </a:r>
            <a:r>
              <a:rPr lang="zh-CN" altLang="en-US" sz="2095" b="1" dirty="0">
                <a:solidFill>
                  <a:srgbClr val="0000FF"/>
                </a:solidFill>
                <a:latin typeface="Times New Roman" panose="02020603050405020304" pitchFamily="18" charset="0"/>
              </a:rPr>
              <a:t>.</a:t>
            </a:r>
          </a:p>
        </p:txBody>
      </p:sp>
      <p:graphicFrame>
        <p:nvGraphicFramePr>
          <p:cNvPr id="25604" name="内容占位符 25603"/>
          <p:cNvGraphicFramePr>
            <a:graphicFrameLocks noGrp="1"/>
          </p:cNvGraphicFramePr>
          <p:nvPr>
            <p:ph sz="half" idx="4294967295"/>
          </p:nvPr>
        </p:nvGraphicFramePr>
        <p:xfrm>
          <a:off x="1536760" y="1582989"/>
          <a:ext cx="5332095" cy="2800917"/>
        </p:xfrm>
        <a:graphic>
          <a:graphicData uri="http://schemas.openxmlformats.org/drawingml/2006/table">
            <a:tbl>
              <a:tblPr/>
              <a:tblGrid>
                <a:gridCol w="1334135"/>
                <a:gridCol w="1332865"/>
                <a:gridCol w="1332865"/>
                <a:gridCol w="1332230"/>
              </a:tblGrid>
              <a:tr h="409316">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液体</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沸点</a:t>
                      </a:r>
                      <a:r>
                        <a:rPr lang="en-US" altLang="zh-CN" sz="1800" b="0">
                          <a:solidFill>
                            <a:schemeClr val="tx1"/>
                          </a:solidFill>
                        </a:rPr>
                        <a:t>t/℃</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液体</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沸点</a:t>
                      </a:r>
                      <a:r>
                        <a:rPr lang="en-US" altLang="zh-CN" sz="1800" b="0">
                          <a:solidFill>
                            <a:schemeClr val="tx1"/>
                          </a:solidFill>
                        </a:rPr>
                        <a:t>t/℃</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849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液态氦</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latin typeface="Arial" panose="020B0604020202020204" pitchFamily="34" charset="0"/>
                        </a:rPr>
                        <a:t>—</a:t>
                      </a:r>
                      <a:r>
                        <a:rPr lang="en-US" altLang="zh-CN" sz="1800" b="0">
                          <a:solidFill>
                            <a:schemeClr val="tx1"/>
                          </a:solidFill>
                        </a:rPr>
                        <a:t>268.9</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酒精</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78</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849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液态氢</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latin typeface="Arial" panose="020B0604020202020204" pitchFamily="34" charset="0"/>
                        </a:rPr>
                        <a:t>—</a:t>
                      </a:r>
                      <a:r>
                        <a:rPr lang="en-US" altLang="zh-CN" sz="1800" b="0">
                          <a:solidFill>
                            <a:schemeClr val="tx1"/>
                          </a:solidFill>
                        </a:rPr>
                        <a:t>253</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水</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100</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9131">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液态氮</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latin typeface="Arial" panose="020B0604020202020204" pitchFamily="34" charset="0"/>
                        </a:rPr>
                        <a:t>—</a:t>
                      </a:r>
                      <a:r>
                        <a:rPr lang="en-US" altLang="zh-CN" sz="1800" b="0">
                          <a:solidFill>
                            <a:schemeClr val="tx1"/>
                          </a:solidFill>
                        </a:rPr>
                        <a:t>196</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液态萘</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218</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849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液态氧</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latin typeface="Arial" panose="020B0604020202020204" pitchFamily="34" charset="0"/>
                        </a:rPr>
                        <a:t>—</a:t>
                      </a:r>
                      <a:r>
                        <a:rPr lang="en-US" altLang="zh-CN" sz="1800" b="0">
                          <a:solidFill>
                            <a:schemeClr val="tx1"/>
                          </a:solidFill>
                        </a:rPr>
                        <a:t>183</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汞</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357</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849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液态氨</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latin typeface="Arial" panose="020B0604020202020204" pitchFamily="34" charset="0"/>
                        </a:rPr>
                        <a:t>—</a:t>
                      </a:r>
                      <a:r>
                        <a:rPr lang="en-US" altLang="zh-CN" sz="1800" b="0">
                          <a:solidFill>
                            <a:schemeClr val="tx1"/>
                          </a:solidFill>
                        </a:rPr>
                        <a:t>33</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液态铅</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1740</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849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乙醚</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35</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1800" b="0">
                          <a:solidFill>
                            <a:schemeClr val="tx1"/>
                          </a:solidFill>
                        </a:rPr>
                        <a:t>液态铁</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en-US" altLang="zh-CN" sz="1800" b="0">
                          <a:solidFill>
                            <a:schemeClr val="tx1"/>
                          </a:solidFill>
                        </a:rPr>
                        <a:t>2750</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25646" name="文本框 25645"/>
          <p:cNvSpPr txBox="1"/>
          <p:nvPr/>
        </p:nvSpPr>
        <p:spPr>
          <a:xfrm>
            <a:off x="1986410" y="1168004"/>
            <a:ext cx="4528820" cy="415045"/>
          </a:xfrm>
          <a:prstGeom prst="rect">
            <a:avLst/>
          </a:prstGeom>
          <a:noFill/>
          <a:ln w="9525">
            <a:noFill/>
          </a:ln>
        </p:spPr>
        <p:txBody>
          <a:bodyPr wrap="none" anchor="t">
            <a:spAutoFit/>
          </a:bodyPr>
          <a:lstStyle/>
          <a:p>
            <a:r>
              <a:rPr lang="zh-CN" altLang="en-US" sz="2095" b="1">
                <a:solidFill>
                  <a:schemeClr val="tx1"/>
                </a:solidFill>
                <a:latin typeface="Arial" panose="020B0604020202020204" pitchFamily="34" charset="0"/>
              </a:rPr>
              <a:t>几种液体的沸点</a:t>
            </a:r>
            <a:r>
              <a:rPr lang="en-US" altLang="zh-CN" sz="2095" b="1">
                <a:solidFill>
                  <a:schemeClr val="tx1"/>
                </a:solidFill>
                <a:latin typeface="Arial" panose="020B0604020202020204" pitchFamily="34" charset="0"/>
              </a:rPr>
              <a:t>(</a:t>
            </a:r>
            <a:r>
              <a:rPr lang="zh-CN" altLang="en-US" sz="2095" b="1">
                <a:solidFill>
                  <a:schemeClr val="tx1"/>
                </a:solidFill>
                <a:latin typeface="Arial" panose="020B0604020202020204" pitchFamily="34" charset="0"/>
              </a:rPr>
              <a:t>在</a:t>
            </a:r>
            <a:r>
              <a:rPr lang="en-US" altLang="zh-CN" sz="2095" b="1">
                <a:solidFill>
                  <a:schemeClr val="tx1"/>
                </a:solidFill>
                <a:latin typeface="Arial" panose="020B0604020202020204" pitchFamily="34" charset="0"/>
              </a:rPr>
              <a:t>1</a:t>
            </a:r>
            <a:r>
              <a:rPr lang="zh-CN" altLang="en-US" sz="2095" b="1">
                <a:solidFill>
                  <a:schemeClr val="tx1"/>
                </a:solidFill>
                <a:latin typeface="Arial" panose="020B0604020202020204" pitchFamily="34" charset="0"/>
              </a:rPr>
              <a:t>个标准大气压下</a:t>
            </a:r>
            <a:r>
              <a:rPr lang="en-US" altLang="zh-CN" sz="2095" b="1">
                <a:solidFill>
                  <a:schemeClr val="tx1"/>
                </a:solidFill>
                <a:latin typeface="Arial" panose="020B0604020202020204" pitchFamily="34" charset="0"/>
              </a:rPr>
              <a:t>)</a:t>
            </a:r>
          </a:p>
        </p:txBody>
      </p:sp>
      <p:sp>
        <p:nvSpPr>
          <p:cNvPr id="25647" name="文本框 25646"/>
          <p:cNvSpPr txBox="1"/>
          <p:nvPr/>
        </p:nvSpPr>
        <p:spPr>
          <a:xfrm>
            <a:off x="1717041" y="4515840"/>
            <a:ext cx="4971415" cy="415045"/>
          </a:xfrm>
          <a:prstGeom prst="rect">
            <a:avLst/>
          </a:prstGeom>
          <a:noFill/>
          <a:ln w="9525">
            <a:noFill/>
          </a:ln>
        </p:spPr>
        <p:txBody>
          <a:bodyPr wrap="square" anchor="t">
            <a:spAutoFit/>
          </a:bodyPr>
          <a:lstStyle/>
          <a:p>
            <a:r>
              <a:rPr lang="zh-CN" altLang="en-US" sz="2095" b="1">
                <a:solidFill>
                  <a:schemeClr val="tx1"/>
                </a:solidFill>
                <a:latin typeface="Arial" panose="020B0604020202020204" pitchFamily="34" charset="0"/>
              </a:rPr>
              <a:t>利用液体沸点的不同可以分离混合液体</a:t>
            </a:r>
          </a:p>
        </p:txBody>
      </p:sp>
    </p:spTree>
    <p:extLst>
      <p:ext uri="{BB962C8B-B14F-4D97-AF65-F5344CB8AC3E}">
        <p14:creationId xmlns:p14="http://schemas.microsoft.com/office/powerpoint/2010/main" val="3064015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linds(horizontal)">
                                      <p:cBhvr>
                                        <p:cTn id="12" dur="500"/>
                                        <p:tgtEl>
                                          <p:spTgt spid="25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646"/>
                                        </p:tgtEl>
                                        <p:attrNameLst>
                                          <p:attrName>style.visibility</p:attrName>
                                        </p:attrNameLst>
                                      </p:cBhvr>
                                      <p:to>
                                        <p:strVal val="visible"/>
                                      </p:to>
                                    </p:set>
                                    <p:animEffect transition="in" filter="blinds(horizontal)">
                                      <p:cBhvr>
                                        <p:cTn id="15" dur="500"/>
                                        <p:tgtEl>
                                          <p:spTgt spid="256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647"/>
                                        </p:tgtEl>
                                        <p:attrNameLst>
                                          <p:attrName>style.visibility</p:attrName>
                                        </p:attrNameLst>
                                      </p:cBhvr>
                                      <p:to>
                                        <p:strVal val="visible"/>
                                      </p:to>
                                    </p:set>
                                    <p:animEffect transition="in" filter="wipe(down)">
                                      <p:cBhvr>
                                        <p:cTn id="20" dur="500"/>
                                        <p:tgtEl>
                                          <p:spTgt spid="25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46" grpId="0"/>
      <p:bldP spid="256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26625"/>
          <p:cNvSpPr txBox="1"/>
          <p:nvPr/>
        </p:nvSpPr>
        <p:spPr>
          <a:xfrm>
            <a:off x="1970969" y="577454"/>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graphicFrame>
        <p:nvGraphicFramePr>
          <p:cNvPr id="26628" name="内容占位符 26627"/>
          <p:cNvGraphicFramePr>
            <a:graphicFrameLocks noGrp="1"/>
          </p:cNvGraphicFramePr>
          <p:nvPr>
            <p:ph sz="half" idx="4294967295"/>
          </p:nvPr>
        </p:nvGraphicFramePr>
        <p:xfrm>
          <a:off x="1608727" y="927143"/>
          <a:ext cx="6219825" cy="4059203"/>
        </p:xfrm>
        <a:graphic>
          <a:graphicData uri="http://schemas.openxmlformats.org/drawingml/2006/table">
            <a:tbl>
              <a:tblPr/>
              <a:tblGrid>
                <a:gridCol w="1596390"/>
                <a:gridCol w="1739265"/>
                <a:gridCol w="2884170"/>
              </a:tblGrid>
              <a:tr h="65524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蒸发</a:t>
                      </a: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沸腾</a:t>
                      </a: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24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发生部位</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24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温度条件</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24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剧烈程度</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2983">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000" b="0">
                          <a:solidFill>
                            <a:srgbClr val="0000FF"/>
                          </a:solidFill>
                        </a:rPr>
                        <a:t>液温变化</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244">
                <a:tc>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r>
                        <a:rPr lang="zh-CN" altLang="en-US" sz="2400" b="1">
                          <a:solidFill>
                            <a:schemeClr val="tx1"/>
                          </a:solidFill>
                        </a:rPr>
                        <a:t>相同之处</a:t>
                      </a:r>
                    </a:p>
                  </a:txBody>
                  <a:tcPr marL="68410" marR="6841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800" b="1" u="none" kern="1200" baseline="0">
                          <a:solidFill>
                            <a:schemeClr val="tx1"/>
                          </a:solidFill>
                          <a:latin typeface="Arial" panose="020B0604020202020204" pitchFamily="34" charset="0"/>
                          <a:ea typeface="华文细黑" pitchFamily="2" charset="-122"/>
                        </a:defRPr>
                      </a:lvl1pPr>
                      <a:lvl2pPr marL="742950" lvl="1" indent="-28575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600" b="1" i="0" u="none" kern="1200" baseline="0">
                          <a:solidFill>
                            <a:schemeClr val="tx1"/>
                          </a:solidFill>
                          <a:latin typeface="Arial" panose="020B0604020202020204" pitchFamily="34" charset="0"/>
                          <a:ea typeface="华文细黑" pitchFamily="2" charset="-122"/>
                        </a:defRPr>
                      </a:lvl2pPr>
                      <a:lvl3pPr marL="1143000" lvl="2"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400" b="1" i="0" u="none" kern="1200" baseline="0">
                          <a:solidFill>
                            <a:schemeClr val="tx1"/>
                          </a:solidFill>
                          <a:latin typeface="Arial" panose="020B0604020202020204" pitchFamily="34" charset="0"/>
                          <a:ea typeface="华文细黑" pitchFamily="2" charset="-122"/>
                        </a:defRPr>
                      </a:lvl3pPr>
                      <a:lvl4pPr marL="1600200" lvl="3" indent="-228600" algn="l" defTabSz="914400" rtl="0" eaLnBrk="1" fontAlgn="base" latinLnBrk="0" hangingPunct="1">
                        <a:lnSpc>
                          <a:spcPct val="120000"/>
                        </a:lnSpc>
                        <a:spcBef>
                          <a:spcPct val="20000"/>
                        </a:spcBef>
                        <a:spcAft>
                          <a:spcPct val="0"/>
                        </a:spcAft>
                        <a:buClr>
                          <a:schemeClr val="accent1"/>
                        </a:buClr>
                        <a:buSzTx/>
                        <a:buFont typeface="Wingdings" panose="05000000000000000000" pitchFamily="2" charset="2"/>
                        <a:buChar char="n"/>
                        <a:defRPr sz="1200" b="1" i="0" u="none" kern="1200" baseline="0">
                          <a:solidFill>
                            <a:schemeClr val="tx1"/>
                          </a:solidFill>
                          <a:latin typeface="Arial" panose="020B0604020202020204" pitchFamily="34" charset="0"/>
                          <a:ea typeface="华文细黑"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华文细黑" pitchFamily="2" charset="-122"/>
                        </a:defRPr>
                      </a:lvl5pPr>
                    </a:lstStyle>
                    <a:p>
                      <a:pPr marL="0" lvl="0" indent="0" algn="ctr">
                        <a:buNone/>
                      </a:pPr>
                      <a:endParaRPr lang="zh-CN" altLang="en-US" sz="3200" b="0" dirty="0">
                        <a:solidFill>
                          <a:srgbClr val="0000FF"/>
                        </a:solidFill>
                      </a:endParaRPr>
                    </a:p>
                  </a:txBody>
                  <a:tcPr marL="68410" marR="6841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grpSp>
        <p:nvGrpSpPr>
          <p:cNvPr id="26657" name="组合 26656"/>
          <p:cNvGrpSpPr/>
          <p:nvPr/>
        </p:nvGrpSpPr>
        <p:grpSpPr>
          <a:xfrm>
            <a:off x="3220415" y="1688307"/>
            <a:ext cx="4494201" cy="400050"/>
            <a:chOff x="0" y="0"/>
            <a:chExt cx="3784" cy="336"/>
          </a:xfrm>
        </p:grpSpPr>
        <p:sp>
          <p:nvSpPr>
            <p:cNvPr id="26658" name="文本框 26657"/>
            <p:cNvSpPr txBox="1"/>
            <p:nvPr/>
          </p:nvSpPr>
          <p:spPr>
            <a:xfrm>
              <a:off x="0" y="0"/>
              <a:ext cx="1459"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只在液体表面</a:t>
              </a:r>
            </a:p>
          </p:txBody>
        </p:sp>
        <p:sp>
          <p:nvSpPr>
            <p:cNvPr id="26659" name="文本框 26658"/>
            <p:cNvSpPr txBox="1"/>
            <p:nvPr/>
          </p:nvSpPr>
          <p:spPr>
            <a:xfrm>
              <a:off x="1456" y="0"/>
              <a:ext cx="2328"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同时在液体表面和内部</a:t>
              </a:r>
            </a:p>
          </p:txBody>
        </p:sp>
      </p:grpSp>
      <p:grpSp>
        <p:nvGrpSpPr>
          <p:cNvPr id="26660" name="组合 26659"/>
          <p:cNvGrpSpPr/>
          <p:nvPr/>
        </p:nvGrpSpPr>
        <p:grpSpPr>
          <a:xfrm>
            <a:off x="3409258" y="2282429"/>
            <a:ext cx="4525081" cy="414337"/>
            <a:chOff x="0" y="0"/>
            <a:chExt cx="3810" cy="348"/>
          </a:xfrm>
        </p:grpSpPr>
        <p:sp>
          <p:nvSpPr>
            <p:cNvPr id="26661" name="文本框 26660"/>
            <p:cNvSpPr txBox="1"/>
            <p:nvPr/>
          </p:nvSpPr>
          <p:spPr>
            <a:xfrm>
              <a:off x="0" y="0"/>
              <a:ext cx="1025"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任何温度</a:t>
              </a:r>
            </a:p>
          </p:txBody>
        </p:sp>
        <p:sp>
          <p:nvSpPr>
            <p:cNvPr id="26662" name="文本框 26661"/>
            <p:cNvSpPr txBox="1"/>
            <p:nvPr/>
          </p:nvSpPr>
          <p:spPr>
            <a:xfrm>
              <a:off x="1338" y="12"/>
              <a:ext cx="2472"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达到某一特定温度</a:t>
              </a:r>
              <a:r>
                <a:rPr lang="en-US" altLang="zh-CN" sz="2000" b="1">
                  <a:solidFill>
                    <a:srgbClr val="FF0000"/>
                  </a:solidFill>
                  <a:latin typeface="Arial" panose="020B0604020202020204" pitchFamily="34" charset="0"/>
                </a:rPr>
                <a:t>(</a:t>
              </a:r>
              <a:r>
                <a:rPr lang="zh-CN" altLang="en-US" sz="2000" b="1">
                  <a:solidFill>
                    <a:srgbClr val="FF0000"/>
                  </a:solidFill>
                  <a:latin typeface="Arial" panose="020B0604020202020204" pitchFamily="34" charset="0"/>
                </a:rPr>
                <a:t>沸点</a:t>
              </a:r>
              <a:r>
                <a:rPr lang="en-US" altLang="zh-CN" sz="2000" b="1">
                  <a:solidFill>
                    <a:srgbClr val="FF0000"/>
                  </a:solidFill>
                  <a:latin typeface="Arial" panose="020B0604020202020204" pitchFamily="34" charset="0"/>
                </a:rPr>
                <a:t>)</a:t>
              </a:r>
            </a:p>
          </p:txBody>
        </p:sp>
      </p:grpSp>
      <p:grpSp>
        <p:nvGrpSpPr>
          <p:cNvPr id="26663" name="组合 26662"/>
          <p:cNvGrpSpPr/>
          <p:nvPr/>
        </p:nvGrpSpPr>
        <p:grpSpPr>
          <a:xfrm>
            <a:off x="3503084" y="3062287"/>
            <a:ext cx="2926457" cy="400050"/>
            <a:chOff x="-80" y="156"/>
            <a:chExt cx="2464" cy="336"/>
          </a:xfrm>
        </p:grpSpPr>
        <p:sp>
          <p:nvSpPr>
            <p:cNvPr id="26664" name="文本框 26663"/>
            <p:cNvSpPr txBox="1"/>
            <p:nvPr/>
          </p:nvSpPr>
          <p:spPr>
            <a:xfrm>
              <a:off x="-80" y="156"/>
              <a:ext cx="590"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缓慢</a:t>
              </a:r>
            </a:p>
          </p:txBody>
        </p:sp>
        <p:sp>
          <p:nvSpPr>
            <p:cNvPr id="26665" name="文本框 26664"/>
            <p:cNvSpPr txBox="1"/>
            <p:nvPr/>
          </p:nvSpPr>
          <p:spPr>
            <a:xfrm>
              <a:off x="1794" y="156"/>
              <a:ext cx="590"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剧烈</a:t>
              </a:r>
            </a:p>
          </p:txBody>
        </p:sp>
      </p:grpSp>
      <p:grpSp>
        <p:nvGrpSpPr>
          <p:cNvPr id="26666" name="组合 26665"/>
          <p:cNvGrpSpPr/>
          <p:nvPr/>
        </p:nvGrpSpPr>
        <p:grpSpPr>
          <a:xfrm>
            <a:off x="3282174" y="3571876"/>
            <a:ext cx="3839786" cy="708422"/>
            <a:chOff x="-5" y="130"/>
            <a:chExt cx="3233" cy="595"/>
          </a:xfrm>
        </p:grpSpPr>
        <p:sp>
          <p:nvSpPr>
            <p:cNvPr id="26667" name="文本框 26666"/>
            <p:cNvSpPr txBox="1"/>
            <p:nvPr/>
          </p:nvSpPr>
          <p:spPr>
            <a:xfrm>
              <a:off x="-5" y="130"/>
              <a:ext cx="1242" cy="595"/>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自身和周围</a:t>
              </a:r>
            </a:p>
            <a:p>
              <a:r>
                <a:rPr lang="zh-CN" altLang="en-US" sz="2000" b="1">
                  <a:solidFill>
                    <a:srgbClr val="FF0000"/>
                  </a:solidFill>
                  <a:latin typeface="Arial" panose="020B0604020202020204" pitchFamily="34" charset="0"/>
                </a:rPr>
                <a:t> 温度降低</a:t>
              </a:r>
            </a:p>
          </p:txBody>
        </p:sp>
        <p:sp>
          <p:nvSpPr>
            <p:cNvPr id="26668" name="文本框 26667"/>
            <p:cNvSpPr txBox="1"/>
            <p:nvPr/>
          </p:nvSpPr>
          <p:spPr>
            <a:xfrm>
              <a:off x="1551" y="130"/>
              <a:ext cx="1677" cy="336"/>
            </a:xfrm>
            <a:prstGeom prst="rect">
              <a:avLst/>
            </a:prstGeom>
            <a:noFill/>
            <a:ln w="9525">
              <a:noFill/>
            </a:ln>
          </p:spPr>
          <p:txBody>
            <a:bodyPr wrap="none" anchor="t">
              <a:spAutoFit/>
            </a:bodyPr>
            <a:lstStyle/>
            <a:p>
              <a:r>
                <a:rPr lang="zh-CN" altLang="en-US" sz="2000" b="1">
                  <a:solidFill>
                    <a:srgbClr val="FF0000"/>
                  </a:solidFill>
                  <a:latin typeface="Arial" panose="020B0604020202020204" pitchFamily="34" charset="0"/>
                </a:rPr>
                <a:t>沸腾时温度不变</a:t>
              </a:r>
            </a:p>
          </p:txBody>
        </p:sp>
      </p:grpSp>
      <p:sp>
        <p:nvSpPr>
          <p:cNvPr id="26669" name="文本框 26668"/>
          <p:cNvSpPr txBox="1"/>
          <p:nvPr/>
        </p:nvSpPr>
        <p:spPr>
          <a:xfrm>
            <a:off x="3287878" y="4436505"/>
            <a:ext cx="4206601" cy="461665"/>
          </a:xfrm>
          <a:prstGeom prst="rect">
            <a:avLst/>
          </a:prstGeom>
          <a:noFill/>
          <a:ln w="9525">
            <a:noFill/>
          </a:ln>
        </p:spPr>
        <p:txBody>
          <a:bodyPr wrap="none" anchor="t">
            <a:spAutoFit/>
          </a:bodyPr>
          <a:lstStyle/>
          <a:p>
            <a:r>
              <a:rPr lang="zh-CN" altLang="en-US" sz="2400" b="1">
                <a:solidFill>
                  <a:srgbClr val="FF0000"/>
                </a:solidFill>
                <a:latin typeface="Arial" panose="020B0604020202020204" pitchFamily="34" charset="0"/>
              </a:rPr>
              <a:t>都是汽化现象，都要吸收热量</a:t>
            </a:r>
          </a:p>
        </p:txBody>
      </p:sp>
      <p:grpSp>
        <p:nvGrpSpPr>
          <p:cNvPr id="26670" name="组合 26669"/>
          <p:cNvGrpSpPr/>
          <p:nvPr/>
        </p:nvGrpSpPr>
        <p:grpSpPr>
          <a:xfrm>
            <a:off x="1531527" y="1006079"/>
            <a:ext cx="1634255" cy="677466"/>
            <a:chOff x="0" y="0"/>
            <a:chExt cx="1376" cy="569"/>
          </a:xfrm>
        </p:grpSpPr>
        <p:sp>
          <p:nvSpPr>
            <p:cNvPr id="26671" name="直接连接符 26670"/>
            <p:cNvSpPr/>
            <p:nvPr/>
          </p:nvSpPr>
          <p:spPr>
            <a:xfrm>
              <a:off x="65" y="0"/>
              <a:ext cx="1225" cy="499"/>
            </a:xfrm>
            <a:prstGeom prst="line">
              <a:avLst/>
            </a:prstGeom>
            <a:ln w="9525" cap="flat" cmpd="sng">
              <a:solidFill>
                <a:schemeClr val="tx1"/>
              </a:solidFill>
              <a:prstDash val="solid"/>
              <a:headEnd type="none" w="med" len="med"/>
              <a:tailEnd type="none" w="med" len="med"/>
            </a:ln>
          </p:spPr>
        </p:sp>
        <p:sp>
          <p:nvSpPr>
            <p:cNvPr id="26672" name="文本框 26671"/>
            <p:cNvSpPr txBox="1"/>
            <p:nvPr/>
          </p:nvSpPr>
          <p:spPr>
            <a:xfrm>
              <a:off x="700" y="0"/>
              <a:ext cx="676" cy="388"/>
            </a:xfrm>
            <a:prstGeom prst="rect">
              <a:avLst/>
            </a:prstGeom>
            <a:noFill/>
            <a:ln w="9525">
              <a:noFill/>
            </a:ln>
          </p:spPr>
          <p:txBody>
            <a:bodyPr wrap="none" anchor="t">
              <a:spAutoFit/>
            </a:bodyPr>
            <a:lstStyle/>
            <a:p>
              <a:r>
                <a:rPr lang="zh-CN" altLang="en-US" sz="2400" b="1">
                  <a:latin typeface="Arial" panose="020B0604020202020204" pitchFamily="34" charset="0"/>
                </a:rPr>
                <a:t>方式</a:t>
              </a:r>
            </a:p>
          </p:txBody>
        </p:sp>
        <p:sp>
          <p:nvSpPr>
            <p:cNvPr id="26673" name="文本框 26672"/>
            <p:cNvSpPr txBox="1"/>
            <p:nvPr/>
          </p:nvSpPr>
          <p:spPr>
            <a:xfrm>
              <a:off x="0" y="181"/>
              <a:ext cx="937" cy="388"/>
            </a:xfrm>
            <a:prstGeom prst="rect">
              <a:avLst/>
            </a:prstGeom>
            <a:noFill/>
            <a:ln w="9525">
              <a:noFill/>
            </a:ln>
          </p:spPr>
          <p:txBody>
            <a:bodyPr wrap="none" anchor="t">
              <a:spAutoFit/>
            </a:bodyPr>
            <a:lstStyle/>
            <a:p>
              <a:r>
                <a:rPr lang="zh-CN" altLang="en-US" sz="2400" b="1">
                  <a:latin typeface="Arial" panose="020B0604020202020204" pitchFamily="34" charset="0"/>
                </a:rPr>
                <a:t>不同点</a:t>
              </a:r>
            </a:p>
          </p:txBody>
        </p:sp>
      </p:grpSp>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5</a:t>
            </a:r>
          </a:p>
        </p:txBody>
      </p:sp>
      <p:sp>
        <p:nvSpPr>
          <p:cNvPr id="9" name="文本框 8"/>
          <p:cNvSpPr txBox="1"/>
          <p:nvPr/>
        </p:nvSpPr>
        <p:spPr>
          <a:xfrm>
            <a:off x="1216154" y="342042"/>
            <a:ext cx="4401203"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小结：蒸发和沸腾的异同点</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07215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6657"/>
                                        </p:tgtEl>
                                        <p:attrNameLst>
                                          <p:attrName>style.visibility</p:attrName>
                                        </p:attrNameLst>
                                      </p:cBhvr>
                                      <p:to>
                                        <p:strVal val="visible"/>
                                      </p:to>
                                    </p:set>
                                    <p:animEffect transition="in" filter="barn(inHorizontal)">
                                      <p:cBhvr>
                                        <p:cTn id="7" dur="500"/>
                                        <p:tgtEl>
                                          <p:spTgt spid="266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60"/>
                                        </p:tgtEl>
                                        <p:attrNameLst>
                                          <p:attrName>style.visibility</p:attrName>
                                        </p:attrNameLst>
                                      </p:cBhvr>
                                      <p:to>
                                        <p:strVal val="visible"/>
                                      </p:to>
                                    </p:set>
                                    <p:anim calcmode="lin" valueType="num">
                                      <p:cBhvr additive="base">
                                        <p:cTn id="12" dur="500" fill="hold"/>
                                        <p:tgtEl>
                                          <p:spTgt spid="26660"/>
                                        </p:tgtEl>
                                        <p:attrNameLst>
                                          <p:attrName>ppt_x</p:attrName>
                                        </p:attrNameLst>
                                      </p:cBhvr>
                                      <p:tavLst>
                                        <p:tav tm="0">
                                          <p:val>
                                            <p:strVal val="#ppt_x"/>
                                          </p:val>
                                        </p:tav>
                                        <p:tav tm="100000">
                                          <p:val>
                                            <p:strVal val="#ppt_x"/>
                                          </p:val>
                                        </p:tav>
                                      </p:tavLst>
                                    </p:anim>
                                    <p:anim calcmode="lin" valueType="num">
                                      <p:cBhvr additive="base">
                                        <p:cTn id="13" dur="500" fill="hold"/>
                                        <p:tgtEl>
                                          <p:spTgt spid="2666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6663"/>
                                        </p:tgtEl>
                                        <p:attrNameLst>
                                          <p:attrName>style.visibility</p:attrName>
                                        </p:attrNameLst>
                                      </p:cBhvr>
                                      <p:to>
                                        <p:strVal val="visible"/>
                                      </p:to>
                                    </p:set>
                                    <p:animEffect transition="in" filter="blinds(horizontal)">
                                      <p:cBhvr>
                                        <p:cTn id="18" dur="500"/>
                                        <p:tgtEl>
                                          <p:spTgt spid="2666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666"/>
                                        </p:tgtEl>
                                        <p:attrNameLst>
                                          <p:attrName>style.visibility</p:attrName>
                                        </p:attrNameLst>
                                      </p:cBhvr>
                                      <p:to>
                                        <p:strVal val="visible"/>
                                      </p:to>
                                    </p:set>
                                    <p:animEffect transition="in" filter="box(in)">
                                      <p:cBhvr>
                                        <p:cTn id="23" dur="500"/>
                                        <p:tgtEl>
                                          <p:spTgt spid="266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669"/>
                                        </p:tgtEl>
                                        <p:attrNameLst>
                                          <p:attrName>style.visibility</p:attrName>
                                        </p:attrNameLst>
                                      </p:cBhvr>
                                      <p:to>
                                        <p:strVal val="visible"/>
                                      </p:to>
                                    </p:set>
                                    <p:animEffect transition="in" filter="wipe(down)">
                                      <p:cBhvr>
                                        <p:cTn id="28" dur="500"/>
                                        <p:tgtEl>
                                          <p:spTgt spid="26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5841"/>
          <p:cNvGrpSpPr/>
          <p:nvPr/>
        </p:nvGrpSpPr>
        <p:grpSpPr>
          <a:xfrm>
            <a:off x="1444791" y="1060175"/>
            <a:ext cx="7196184" cy="3056334"/>
            <a:chOff x="0" y="0"/>
            <a:chExt cx="6059" cy="2567"/>
          </a:xfrm>
        </p:grpSpPr>
        <p:sp>
          <p:nvSpPr>
            <p:cNvPr id="35843" name="文本框 35842"/>
            <p:cNvSpPr txBox="1"/>
            <p:nvPr/>
          </p:nvSpPr>
          <p:spPr>
            <a:xfrm>
              <a:off x="0" y="0"/>
              <a:ext cx="4944" cy="1321"/>
            </a:xfrm>
            <a:prstGeom prst="rect">
              <a:avLst/>
            </a:prstGeom>
            <a:noFill/>
            <a:ln w="9525">
              <a:noFill/>
            </a:ln>
          </p:spPr>
          <p:txBody>
            <a:bodyPr>
              <a:spAutoFit/>
            </a:bodyPr>
            <a:lstStyle/>
            <a:p>
              <a:r>
                <a:rPr lang="zh-CN" altLang="en-US" sz="2400" b="1">
                  <a:solidFill>
                    <a:schemeClr val="tx1"/>
                  </a:solidFill>
                  <a:latin typeface="Arial" panose="020B0604020202020204" pitchFamily="34" charset="0"/>
                </a:rPr>
                <a:t>训练</a:t>
              </a:r>
              <a:r>
                <a:rPr lang="en-US" altLang="zh-CN" sz="2400" b="1">
                  <a:solidFill>
                    <a:schemeClr val="tx1"/>
                  </a:solidFill>
                  <a:latin typeface="Arial" panose="020B0604020202020204" pitchFamily="34" charset="0"/>
                </a:rPr>
                <a:t>1</a:t>
              </a:r>
              <a:r>
                <a:rPr lang="zh-CN" altLang="en-US" sz="2400" b="1">
                  <a:solidFill>
                    <a:schemeClr val="tx1"/>
                  </a:solidFill>
                  <a:latin typeface="Arial" panose="020B0604020202020204" pitchFamily="34" charset="0"/>
                </a:rPr>
                <a:t>：湿衣服晾一段时间会变干，这实际上是水的</a:t>
              </a:r>
              <a:r>
                <a:rPr lang="en-US" altLang="zh-CN" sz="2400" b="1">
                  <a:solidFill>
                    <a:schemeClr val="tx1"/>
                  </a:solidFill>
                  <a:latin typeface="Arial" panose="020B0604020202020204" pitchFamily="34" charset="0"/>
                </a:rPr>
                <a:t>______</a:t>
              </a:r>
              <a:r>
                <a:rPr lang="zh-CN" altLang="en-US" sz="2400" b="1">
                  <a:solidFill>
                    <a:schemeClr val="tx1"/>
                  </a:solidFill>
                  <a:latin typeface="Arial" panose="020B0604020202020204" pitchFamily="34" charset="0"/>
                </a:rPr>
                <a:t>过程，它是物态变化中的</a:t>
              </a:r>
              <a:r>
                <a:rPr lang="en-US" altLang="zh-CN" sz="2400" b="1">
                  <a:solidFill>
                    <a:schemeClr val="tx1"/>
                  </a:solidFill>
                  <a:latin typeface="Arial" panose="020B0604020202020204" pitchFamily="34" charset="0"/>
                </a:rPr>
                <a:t>______</a:t>
              </a:r>
              <a:r>
                <a:rPr lang="zh-CN" altLang="en-US" sz="2400" b="1">
                  <a:solidFill>
                    <a:schemeClr val="tx1"/>
                  </a:solidFill>
                  <a:latin typeface="Arial" panose="020B0604020202020204" pitchFamily="34" charset="0"/>
                </a:rPr>
                <a:t>现象的一种，它可以在</a:t>
              </a:r>
              <a:r>
                <a:rPr lang="en-US" altLang="zh-CN" sz="2400" b="1">
                  <a:solidFill>
                    <a:schemeClr val="tx1"/>
                  </a:solidFill>
                  <a:latin typeface="Arial" panose="020B0604020202020204" pitchFamily="34" charset="0"/>
                </a:rPr>
                <a:t>______</a:t>
              </a:r>
              <a:r>
                <a:rPr lang="zh-CN" altLang="en-US" sz="2400" b="1">
                  <a:solidFill>
                    <a:schemeClr val="tx1"/>
                  </a:solidFill>
                  <a:latin typeface="Arial" panose="020B0604020202020204" pitchFamily="34" charset="0"/>
                </a:rPr>
                <a:t>温度下进行．</a:t>
              </a:r>
            </a:p>
          </p:txBody>
        </p:sp>
        <p:sp>
          <p:nvSpPr>
            <p:cNvPr id="35844" name="文本框 35843"/>
            <p:cNvSpPr txBox="1"/>
            <p:nvPr/>
          </p:nvSpPr>
          <p:spPr>
            <a:xfrm>
              <a:off x="0" y="1559"/>
              <a:ext cx="6059" cy="1008"/>
            </a:xfrm>
            <a:prstGeom prst="rect">
              <a:avLst/>
            </a:prstGeom>
            <a:noFill/>
            <a:ln w="9525">
              <a:noFill/>
            </a:ln>
          </p:spPr>
          <p:txBody>
            <a:bodyPr wrap="none" anchor="t">
              <a:spAutoFit/>
            </a:bodyPr>
            <a:lstStyle/>
            <a:p>
              <a:r>
                <a:rPr lang="zh-CN" altLang="en-US" sz="2400" b="1">
                  <a:solidFill>
                    <a:schemeClr val="tx1"/>
                  </a:solidFill>
                  <a:latin typeface="Arial" panose="020B0604020202020204" pitchFamily="34" charset="0"/>
                </a:rPr>
                <a:t>训练</a:t>
              </a:r>
              <a:r>
                <a:rPr lang="en-US" altLang="zh-CN" sz="2400" b="1">
                  <a:solidFill>
                    <a:schemeClr val="tx1"/>
                  </a:solidFill>
                  <a:latin typeface="Arial" panose="020B0604020202020204" pitchFamily="34" charset="0"/>
                </a:rPr>
                <a:t>2</a:t>
              </a:r>
              <a:r>
                <a:rPr lang="zh-CN" altLang="en-US" sz="2400" b="1">
                  <a:solidFill>
                    <a:schemeClr val="tx1"/>
                  </a:solidFill>
                  <a:latin typeface="Arial" panose="020B0604020202020204" pitchFamily="34" charset="0"/>
                </a:rPr>
                <a:t>：一杯</a:t>
              </a:r>
              <a:r>
                <a:rPr lang="en-US" altLang="zh-CN" sz="2400" b="1">
                  <a:solidFill>
                    <a:schemeClr val="tx1"/>
                  </a:solidFill>
                  <a:latin typeface="Arial" panose="020B0604020202020204" pitchFamily="34" charset="0"/>
                </a:rPr>
                <a:t>40℃</a:t>
              </a:r>
              <a:r>
                <a:rPr lang="zh-CN" altLang="en-US" sz="2400" b="1">
                  <a:solidFill>
                    <a:schemeClr val="tx1"/>
                  </a:solidFill>
                  <a:latin typeface="Arial" panose="020B0604020202020204" pitchFamily="34" charset="0"/>
                </a:rPr>
                <a:t>的酒精，打开盖子酒精不断蒸发，</a:t>
              </a:r>
            </a:p>
            <a:p>
              <a:r>
                <a:rPr lang="zh-CN" altLang="en-US" sz="2400" b="1">
                  <a:solidFill>
                    <a:schemeClr val="tx1"/>
                  </a:solidFill>
                  <a:latin typeface="Arial" panose="020B0604020202020204" pitchFamily="34" charset="0"/>
                </a:rPr>
                <a:t>余下的酒精温度</a:t>
              </a:r>
              <a:r>
                <a:rPr lang="en-US" altLang="zh-CN" sz="2400" b="1">
                  <a:solidFill>
                    <a:schemeClr val="tx1"/>
                  </a:solidFill>
                  <a:latin typeface="Arial" panose="020B0604020202020204" pitchFamily="34" charset="0"/>
                </a:rPr>
                <a:t>______40℃</a:t>
              </a:r>
              <a:r>
                <a:rPr lang="zh-CN" altLang="en-US" sz="2400" b="1">
                  <a:solidFill>
                    <a:schemeClr val="tx1"/>
                  </a:solidFill>
                  <a:latin typeface="Arial" panose="020B0604020202020204" pitchFamily="34" charset="0"/>
                </a:rPr>
                <a:t>（填：高于、低于或</a:t>
              </a:r>
            </a:p>
            <a:p>
              <a:r>
                <a:rPr lang="zh-CN" altLang="en-US" sz="2400" b="1">
                  <a:solidFill>
                    <a:schemeClr val="tx1"/>
                  </a:solidFill>
                  <a:latin typeface="Arial" panose="020B0604020202020204" pitchFamily="34" charset="0"/>
                </a:rPr>
                <a:t>等于）．</a:t>
              </a:r>
            </a:p>
          </p:txBody>
        </p:sp>
      </p:grpSp>
      <p:grpSp>
        <p:nvGrpSpPr>
          <p:cNvPr id="35845" name="组合 35844"/>
          <p:cNvGrpSpPr/>
          <p:nvPr/>
        </p:nvGrpSpPr>
        <p:grpSpPr>
          <a:xfrm>
            <a:off x="1750061" y="1383507"/>
            <a:ext cx="4697295" cy="831057"/>
            <a:chOff x="-404" y="272"/>
            <a:chExt cx="3955" cy="698"/>
          </a:xfrm>
        </p:grpSpPr>
        <p:sp>
          <p:nvSpPr>
            <p:cNvPr id="35846" name="文本框 35845"/>
            <p:cNvSpPr txBox="1"/>
            <p:nvPr/>
          </p:nvSpPr>
          <p:spPr>
            <a:xfrm>
              <a:off x="507" y="272"/>
              <a:ext cx="605" cy="349"/>
            </a:xfrm>
            <a:prstGeom prst="rect">
              <a:avLst/>
            </a:prstGeom>
            <a:noFill/>
            <a:ln w="9525">
              <a:noFill/>
            </a:ln>
          </p:spPr>
          <p:txBody>
            <a:bodyPr wrap="none" anchor="t">
              <a:spAutoFit/>
            </a:bodyPr>
            <a:lstStyle/>
            <a:p>
              <a:r>
                <a:rPr lang="zh-CN" altLang="en-US" sz="2095" b="1">
                  <a:solidFill>
                    <a:srgbClr val="FF0000"/>
                  </a:solidFill>
                  <a:latin typeface="Arial" panose="020B0604020202020204" pitchFamily="34" charset="0"/>
                </a:rPr>
                <a:t>蒸发</a:t>
              </a:r>
            </a:p>
          </p:txBody>
        </p:sp>
        <p:sp>
          <p:nvSpPr>
            <p:cNvPr id="35847" name="文本框 35846"/>
            <p:cNvSpPr txBox="1"/>
            <p:nvPr/>
          </p:nvSpPr>
          <p:spPr>
            <a:xfrm>
              <a:off x="-404" y="621"/>
              <a:ext cx="605" cy="349"/>
            </a:xfrm>
            <a:prstGeom prst="rect">
              <a:avLst/>
            </a:prstGeom>
            <a:noFill/>
            <a:ln w="9525">
              <a:noFill/>
            </a:ln>
          </p:spPr>
          <p:txBody>
            <a:bodyPr wrap="none" anchor="t">
              <a:spAutoFit/>
            </a:bodyPr>
            <a:lstStyle/>
            <a:p>
              <a:r>
                <a:rPr lang="zh-CN" altLang="en-US" sz="2095" b="1">
                  <a:solidFill>
                    <a:srgbClr val="FF0000"/>
                  </a:solidFill>
                  <a:latin typeface="Arial" panose="020B0604020202020204" pitchFamily="34" charset="0"/>
                </a:rPr>
                <a:t>汽化</a:t>
              </a:r>
            </a:p>
          </p:txBody>
        </p:sp>
        <p:sp>
          <p:nvSpPr>
            <p:cNvPr id="35848" name="文本框 35847"/>
            <p:cNvSpPr txBox="1"/>
            <p:nvPr/>
          </p:nvSpPr>
          <p:spPr>
            <a:xfrm>
              <a:off x="2946" y="621"/>
              <a:ext cx="605" cy="349"/>
            </a:xfrm>
            <a:prstGeom prst="rect">
              <a:avLst/>
            </a:prstGeom>
            <a:noFill/>
            <a:ln w="9525">
              <a:noFill/>
            </a:ln>
          </p:spPr>
          <p:txBody>
            <a:bodyPr wrap="none" anchor="t">
              <a:spAutoFit/>
            </a:bodyPr>
            <a:lstStyle/>
            <a:p>
              <a:r>
                <a:rPr lang="zh-CN" altLang="en-US" sz="2095" b="1">
                  <a:solidFill>
                    <a:srgbClr val="FF0000"/>
                  </a:solidFill>
                  <a:latin typeface="Arial" panose="020B0604020202020204" pitchFamily="34" charset="0"/>
                </a:rPr>
                <a:t>任何</a:t>
              </a:r>
            </a:p>
          </p:txBody>
        </p:sp>
      </p:grpSp>
      <p:sp>
        <p:nvSpPr>
          <p:cNvPr id="35849" name="文本框 35848"/>
          <p:cNvSpPr txBox="1"/>
          <p:nvPr/>
        </p:nvSpPr>
        <p:spPr>
          <a:xfrm>
            <a:off x="3777486" y="3309207"/>
            <a:ext cx="803425" cy="461665"/>
          </a:xfrm>
          <a:prstGeom prst="rect">
            <a:avLst/>
          </a:prstGeom>
          <a:noFill/>
          <a:ln w="9525">
            <a:noFill/>
          </a:ln>
        </p:spPr>
        <p:txBody>
          <a:bodyPr wrap="none" anchor="t">
            <a:spAutoFit/>
          </a:bodyPr>
          <a:lstStyle/>
          <a:p>
            <a:r>
              <a:rPr lang="zh-CN" altLang="en-US" sz="2400" b="1">
                <a:solidFill>
                  <a:srgbClr val="FF0000"/>
                </a:solidFill>
                <a:latin typeface="Arial" panose="020B0604020202020204" pitchFamily="34" charset="0"/>
              </a:rPr>
              <a:t>低于</a:t>
            </a:r>
          </a:p>
        </p:txBody>
      </p:sp>
      <p:sp>
        <p:nvSpPr>
          <p:cNvPr id="2"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2</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9" name="文本框 8"/>
          <p:cNvSpPr txBox="1"/>
          <p:nvPr/>
        </p:nvSpPr>
        <p:spPr>
          <a:xfrm>
            <a:off x="1204089" y="342042"/>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课堂巩固</a:t>
            </a:r>
          </a:p>
        </p:txBody>
      </p:sp>
    </p:spTree>
    <p:extLst>
      <p:ext uri="{BB962C8B-B14F-4D97-AF65-F5344CB8AC3E}">
        <p14:creationId xmlns:p14="http://schemas.microsoft.com/office/powerpoint/2010/main" val="3233843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amond(in)">
                                      <p:cBhvr>
                                        <p:cTn id="7" dur="10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 calcmode="lin" valueType="num">
                                      <p:cBhvr additive="base">
                                        <p:cTn id="12" dur="500" fill="hold"/>
                                        <p:tgtEl>
                                          <p:spTgt spid="35849"/>
                                        </p:tgtEl>
                                        <p:attrNameLst>
                                          <p:attrName>ppt_x</p:attrName>
                                        </p:attrNameLst>
                                      </p:cBhvr>
                                      <p:tavLst>
                                        <p:tav tm="0">
                                          <p:val>
                                            <p:strVal val="#ppt_x"/>
                                          </p:val>
                                        </p:tav>
                                        <p:tav tm="100000">
                                          <p:val>
                                            <p:strVal val="#ppt_x"/>
                                          </p:val>
                                        </p:tav>
                                      </p:tavLst>
                                    </p:anim>
                                    <p:anim calcmode="lin" valueType="num">
                                      <p:cBhvr additive="base">
                                        <p:cTn id="13"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36865"/>
          <p:cNvSpPr txBox="1"/>
          <p:nvPr/>
        </p:nvSpPr>
        <p:spPr>
          <a:xfrm>
            <a:off x="1555280" y="465535"/>
            <a:ext cx="6989414" cy="1938992"/>
          </a:xfrm>
          <a:prstGeom prst="rect">
            <a:avLst/>
          </a:prstGeom>
          <a:noFill/>
          <a:ln w="9525">
            <a:noFill/>
          </a:ln>
        </p:spPr>
        <p:txBody>
          <a:bodyPr wrap="none" anchor="t">
            <a:spAutoFit/>
          </a:bodyPr>
          <a:lstStyle/>
          <a:p>
            <a:r>
              <a:rPr lang="zh-CN" altLang="en-US" sz="2400" b="1">
                <a:solidFill>
                  <a:schemeClr val="tx1"/>
                </a:solidFill>
                <a:latin typeface="Arial" panose="020B0604020202020204" pitchFamily="34" charset="0"/>
              </a:rPr>
              <a:t>训练</a:t>
            </a:r>
            <a:r>
              <a:rPr lang="en-US" altLang="zh-CN" sz="2400" b="1">
                <a:solidFill>
                  <a:schemeClr val="tx1"/>
                </a:solidFill>
                <a:latin typeface="Arial" panose="020B0604020202020204" pitchFamily="34" charset="0"/>
              </a:rPr>
              <a:t>3</a:t>
            </a:r>
            <a:r>
              <a:rPr lang="zh-CN" altLang="en-US" sz="2400" b="1">
                <a:solidFill>
                  <a:schemeClr val="tx1"/>
                </a:solidFill>
                <a:latin typeface="Arial" panose="020B0604020202020204" pitchFamily="34" charset="0"/>
              </a:rPr>
              <a:t>：夏天扇扇子感到凉爽，这是因为（      ）</a:t>
            </a:r>
          </a:p>
          <a:p>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扇来的风是凉的</a:t>
            </a:r>
          </a:p>
          <a:p>
            <a:r>
              <a:rPr lang="en-US" altLang="zh-CN" sz="2400" b="1">
                <a:solidFill>
                  <a:schemeClr val="tx1"/>
                </a:solidFill>
                <a:latin typeface="Arial" panose="020B0604020202020204" pitchFamily="34" charset="0"/>
              </a:rPr>
              <a:t>B.</a:t>
            </a:r>
            <a:r>
              <a:rPr lang="zh-CN" altLang="en-US" sz="2400" b="1">
                <a:solidFill>
                  <a:schemeClr val="tx1"/>
                </a:solidFill>
                <a:latin typeface="Arial" panose="020B0604020202020204" pitchFamily="34" charset="0"/>
              </a:rPr>
              <a:t>扇来的风把身上的热吹掉了</a:t>
            </a:r>
          </a:p>
          <a:p>
            <a:r>
              <a:rPr lang="en-US" altLang="zh-CN" sz="2400" b="1">
                <a:solidFill>
                  <a:schemeClr val="tx1"/>
                </a:solidFill>
                <a:latin typeface="Arial" panose="020B0604020202020204" pitchFamily="34" charset="0"/>
              </a:rPr>
              <a:t>C.</a:t>
            </a:r>
            <a:r>
              <a:rPr lang="zh-CN" altLang="en-US" sz="2400" b="1">
                <a:solidFill>
                  <a:schemeClr val="tx1"/>
                </a:solidFill>
                <a:latin typeface="Arial" panose="020B0604020202020204" pitchFamily="34" charset="0"/>
              </a:rPr>
              <a:t>扇来的风能加快汗液蒸发从而加快从人身上吸热</a:t>
            </a:r>
          </a:p>
          <a:p>
            <a:r>
              <a:rPr lang="en-US" altLang="zh-CN" sz="2400" b="1">
                <a:solidFill>
                  <a:schemeClr val="tx1"/>
                </a:solidFill>
                <a:latin typeface="Arial" panose="020B0604020202020204" pitchFamily="34" charset="0"/>
              </a:rPr>
              <a:t>D.</a:t>
            </a:r>
            <a:r>
              <a:rPr lang="zh-CN" altLang="en-US" sz="2400" b="1">
                <a:solidFill>
                  <a:schemeClr val="tx1"/>
                </a:solidFill>
                <a:latin typeface="Arial" panose="020B0604020202020204" pitchFamily="34" charset="0"/>
              </a:rPr>
              <a:t>扇风能使空气温度降低</a:t>
            </a:r>
          </a:p>
        </p:txBody>
      </p:sp>
      <p:sp>
        <p:nvSpPr>
          <p:cNvPr id="36867" name="文本框 36866"/>
          <p:cNvSpPr txBox="1"/>
          <p:nvPr/>
        </p:nvSpPr>
        <p:spPr>
          <a:xfrm>
            <a:off x="7479360" y="601867"/>
            <a:ext cx="375285" cy="415045"/>
          </a:xfrm>
          <a:prstGeom prst="rect">
            <a:avLst/>
          </a:prstGeom>
          <a:noFill/>
          <a:ln w="9525">
            <a:noFill/>
          </a:ln>
        </p:spPr>
        <p:txBody>
          <a:bodyPr wrap="none" anchor="t">
            <a:spAutoFit/>
          </a:bodyPr>
          <a:lstStyle/>
          <a:p>
            <a:r>
              <a:rPr lang="en-US" altLang="zh-CN" sz="2095" b="1">
                <a:solidFill>
                  <a:srgbClr val="FF0000"/>
                </a:solidFill>
                <a:latin typeface="Times New Roman" panose="02020603050405020304" pitchFamily="18" charset="0"/>
              </a:rPr>
              <a:t>C</a:t>
            </a:r>
          </a:p>
        </p:txBody>
      </p:sp>
      <p:sp>
        <p:nvSpPr>
          <p:cNvPr id="36868" name="文本框 36867"/>
          <p:cNvSpPr txBox="1"/>
          <p:nvPr/>
        </p:nvSpPr>
        <p:spPr>
          <a:xfrm>
            <a:off x="1687114" y="2409826"/>
            <a:ext cx="6234399" cy="2308324"/>
          </a:xfrm>
          <a:prstGeom prst="rect">
            <a:avLst/>
          </a:prstGeom>
          <a:noFill/>
          <a:ln w="9525">
            <a:noFill/>
          </a:ln>
        </p:spPr>
        <p:txBody>
          <a:bodyPr wrap="none" anchor="t">
            <a:spAutoFit/>
          </a:bodyPr>
          <a:lstStyle/>
          <a:p>
            <a:r>
              <a:rPr lang="zh-CN" altLang="en-US" sz="2400" b="1">
                <a:solidFill>
                  <a:schemeClr val="tx1"/>
                </a:solidFill>
                <a:latin typeface="Arial" panose="020B0604020202020204" pitchFamily="34" charset="0"/>
              </a:rPr>
              <a:t>训练</a:t>
            </a:r>
            <a:r>
              <a:rPr lang="en-US" altLang="zh-CN" sz="2400" b="1">
                <a:solidFill>
                  <a:schemeClr val="tx1"/>
                </a:solidFill>
                <a:latin typeface="Arial" panose="020B0604020202020204" pitchFamily="34" charset="0"/>
              </a:rPr>
              <a:t>4</a:t>
            </a:r>
            <a:r>
              <a:rPr lang="zh-CN" altLang="en-US" sz="2400" b="1">
                <a:solidFill>
                  <a:schemeClr val="tx1"/>
                </a:solidFill>
                <a:latin typeface="Arial" panose="020B0604020202020204" pitchFamily="34" charset="0"/>
              </a:rPr>
              <a:t>：夏天游泳时，在水里不觉得冷，上了</a:t>
            </a:r>
          </a:p>
          <a:p>
            <a:r>
              <a:rPr lang="zh-CN" altLang="en-US" sz="2400" b="1">
                <a:solidFill>
                  <a:schemeClr val="tx1"/>
                </a:solidFill>
                <a:latin typeface="Arial" panose="020B0604020202020204" pitchFamily="34" charset="0"/>
              </a:rPr>
              <a:t>             岸觉得冷，这是因为（       ）</a:t>
            </a:r>
          </a:p>
          <a:p>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水的温度高，空气的温度低</a:t>
            </a:r>
          </a:p>
          <a:p>
            <a:r>
              <a:rPr lang="en-US" altLang="zh-CN" sz="2400" b="1">
                <a:solidFill>
                  <a:schemeClr val="tx1"/>
                </a:solidFill>
                <a:latin typeface="Arial" panose="020B0604020202020204" pitchFamily="34" charset="0"/>
              </a:rPr>
              <a:t>B.</a:t>
            </a:r>
            <a:r>
              <a:rPr lang="zh-CN" altLang="en-US" sz="2400" b="1">
                <a:solidFill>
                  <a:schemeClr val="tx1"/>
                </a:solidFill>
                <a:latin typeface="Arial" panose="020B0604020202020204" pitchFamily="34" charset="0"/>
              </a:rPr>
              <a:t>空气比水容易传导热量</a:t>
            </a:r>
          </a:p>
          <a:p>
            <a:r>
              <a:rPr lang="en-US" altLang="zh-CN" sz="2400" b="1">
                <a:solidFill>
                  <a:schemeClr val="tx1"/>
                </a:solidFill>
                <a:latin typeface="Arial" panose="020B0604020202020204" pitchFamily="34" charset="0"/>
              </a:rPr>
              <a:t>C.</a:t>
            </a:r>
            <a:r>
              <a:rPr lang="zh-CN" altLang="en-US" sz="2400" b="1">
                <a:solidFill>
                  <a:schemeClr val="tx1"/>
                </a:solidFill>
                <a:latin typeface="Arial" panose="020B0604020202020204" pitchFamily="34" charset="0"/>
              </a:rPr>
              <a:t>人体表面的水分蒸发要吸收热量</a:t>
            </a:r>
          </a:p>
          <a:p>
            <a:r>
              <a:rPr lang="en-US" altLang="zh-CN" sz="2400" b="1">
                <a:solidFill>
                  <a:schemeClr val="tx1"/>
                </a:solidFill>
                <a:latin typeface="Arial" panose="020B0604020202020204" pitchFamily="34" charset="0"/>
              </a:rPr>
              <a:t>D.</a:t>
            </a:r>
            <a:r>
              <a:rPr lang="zh-CN" altLang="en-US" sz="2400" b="1">
                <a:solidFill>
                  <a:schemeClr val="tx1"/>
                </a:solidFill>
                <a:latin typeface="Arial" panose="020B0604020202020204" pitchFamily="34" charset="0"/>
              </a:rPr>
              <a:t>以上都不对</a:t>
            </a:r>
          </a:p>
        </p:txBody>
      </p:sp>
      <p:sp>
        <p:nvSpPr>
          <p:cNvPr id="36869" name="文本框 36868"/>
          <p:cNvSpPr txBox="1"/>
          <p:nvPr/>
        </p:nvSpPr>
        <p:spPr>
          <a:xfrm>
            <a:off x="6107984" y="2762957"/>
            <a:ext cx="375285" cy="415045"/>
          </a:xfrm>
          <a:prstGeom prst="rect">
            <a:avLst/>
          </a:prstGeom>
          <a:noFill/>
          <a:ln w="9525">
            <a:noFill/>
          </a:ln>
        </p:spPr>
        <p:txBody>
          <a:bodyPr wrap="none" anchor="t">
            <a:spAutoFit/>
          </a:bodyPr>
          <a:lstStyle/>
          <a:p>
            <a:r>
              <a:rPr lang="en-US" altLang="zh-CN" sz="2095" b="1">
                <a:solidFill>
                  <a:srgbClr val="FF0000"/>
                </a:solidFill>
                <a:latin typeface="Times New Roman" panose="02020603050405020304" pitchFamily="18" charset="0"/>
              </a:rPr>
              <a:t>C</a:t>
            </a:r>
          </a:p>
        </p:txBody>
      </p:sp>
    </p:spTree>
    <p:extLst>
      <p:ext uri="{BB962C8B-B14F-4D97-AF65-F5344CB8AC3E}">
        <p14:creationId xmlns:p14="http://schemas.microsoft.com/office/powerpoint/2010/main" val="409319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diamond(in)">
                                      <p:cBhvr>
                                        <p:cTn id="12"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1059816" y="833910"/>
            <a:ext cx="4429125" cy="8275"/>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5" name="矩形 4"/>
          <p:cNvSpPr/>
          <p:nvPr>
            <p:custDataLst>
              <p:tags r:id="rId2"/>
            </p:custDataLst>
          </p:nvPr>
        </p:nvSpPr>
        <p:spPr>
          <a:xfrm>
            <a:off x="701513" y="1325263"/>
            <a:ext cx="3034820" cy="3407376"/>
          </a:xfrm>
          <a:prstGeom prst="rect">
            <a:avLst/>
          </a:prstGeom>
          <a:blipFill dpi="0" rotWithShape="1">
            <a:blip r:embed="rId9" cstate="print">
              <a:extLst>
                <a:ext uri="{28A0092B-C50C-407E-A947-70E740481C1C}">
                  <a14:useLocalDpi xmlns:a14="http://schemas.microsoft.com/office/drawing/2010/main" val="0"/>
                </a:ext>
              </a:extLst>
            </a:blip>
            <a:srcRect/>
            <a:stretch>
              <a:fillRect l="-292" t="-46276" r="292" b="-12208"/>
            </a:stretch>
          </a:blipFill>
          <a:ln w="12700" cap="flat" cmpd="sng" algn="ctr">
            <a:noFill/>
            <a:prstDash val="solid"/>
            <a:miter lim="800000"/>
          </a:ln>
          <a:effectLst/>
        </p:spPr>
        <p:txBody>
          <a:bodyPr rtlCol="0" anchor="ctr"/>
          <a:lstStyle/>
          <a:p>
            <a:pPr algn="ctr"/>
            <a:endParaRPr lang="zh-CN" altLang="en-US" sz="1345"/>
          </a:p>
        </p:txBody>
      </p:sp>
      <p:sp>
        <p:nvSpPr>
          <p:cNvPr id="6" name="矩形 5"/>
          <p:cNvSpPr/>
          <p:nvPr>
            <p:custDataLst>
              <p:tags r:id="rId3"/>
            </p:custDataLst>
          </p:nvPr>
        </p:nvSpPr>
        <p:spPr>
          <a:xfrm>
            <a:off x="3823765" y="2582561"/>
            <a:ext cx="1746175" cy="2138774"/>
          </a:xfrm>
          <a:prstGeom prst="rect">
            <a:avLst/>
          </a:prstGeom>
          <a:solidFill>
            <a:srgbClr val="66D9AB"/>
          </a:solidFill>
          <a:ln w="12700" cap="flat" cmpd="sng" algn="ctr">
            <a:noFill/>
            <a:prstDash val="solid"/>
            <a:miter lim="800000"/>
          </a:ln>
          <a:effectLst/>
        </p:spPr>
        <p:txBody>
          <a:bodyPr rtlCol="0" anchor="ctr"/>
          <a:lstStyle/>
          <a:p>
            <a:pPr algn="ctr"/>
            <a:endParaRPr lang="zh-CN" altLang="en-US" sz="1345"/>
          </a:p>
        </p:txBody>
      </p:sp>
      <p:sp>
        <p:nvSpPr>
          <p:cNvPr id="7" name="矩形 6"/>
          <p:cNvSpPr>
            <a:spLocks noChangeAspect="1"/>
          </p:cNvSpPr>
          <p:nvPr>
            <p:custDataLst>
              <p:tags r:id="rId4"/>
            </p:custDataLst>
          </p:nvPr>
        </p:nvSpPr>
        <p:spPr>
          <a:xfrm>
            <a:off x="5669065" y="376741"/>
            <a:ext cx="2836003" cy="3216705"/>
          </a:xfrm>
          <a:prstGeom prst="rect">
            <a:avLst/>
          </a:prstGeom>
          <a:blipFill dpi="0" rotWithShape="1">
            <a:blip r:embed="rId10" cstate="print">
              <a:extLst>
                <a:ext uri="{28A0092B-C50C-407E-A947-70E740481C1C}">
                  <a14:useLocalDpi xmlns:a14="http://schemas.microsoft.com/office/drawing/2010/main" val="0"/>
                </a:ext>
              </a:extLst>
            </a:blip>
            <a:srcRect/>
            <a:stretch>
              <a:fillRect t="-32419" b="-32657"/>
            </a:stretch>
          </a:blipFill>
          <a:ln w="12700" cap="flat" cmpd="sng" algn="ctr">
            <a:noFill/>
            <a:prstDash val="solid"/>
            <a:miter lim="800000"/>
          </a:ln>
          <a:effectLst/>
        </p:spPr>
        <p:txBody>
          <a:bodyPr rtlCol="0" anchor="ctr"/>
          <a:lstStyle/>
          <a:p>
            <a:pPr algn="ctr"/>
            <a:endParaRPr lang="zh-CN" altLang="en-US" sz="1345"/>
          </a:p>
        </p:txBody>
      </p:sp>
      <p:sp>
        <p:nvSpPr>
          <p:cNvPr id="8" name="矩形 7"/>
          <p:cNvSpPr/>
          <p:nvPr>
            <p:custDataLst>
              <p:tags r:id="rId5"/>
            </p:custDataLst>
          </p:nvPr>
        </p:nvSpPr>
        <p:spPr>
          <a:xfrm>
            <a:off x="3823765" y="376741"/>
            <a:ext cx="1746175" cy="2105601"/>
          </a:xfrm>
          <a:prstGeom prst="rect">
            <a:avLst/>
          </a:prstGeom>
          <a:solidFill>
            <a:srgbClr val="27BDBA"/>
          </a:solidFill>
          <a:ln w="12700" cap="flat" cmpd="sng" algn="ctr">
            <a:noFill/>
            <a:prstDash val="solid"/>
            <a:miter lim="800000"/>
          </a:ln>
          <a:effectLst/>
        </p:spPr>
        <p:txBody>
          <a:bodyPr rtlCol="0" anchor="ctr"/>
          <a:lstStyle/>
          <a:p>
            <a:pPr algn="ctr"/>
            <a:endParaRPr lang="zh-CN" altLang="en-US" sz="1345"/>
          </a:p>
        </p:txBody>
      </p:sp>
      <p:sp>
        <p:nvSpPr>
          <p:cNvPr id="4" name="矩形 3"/>
          <p:cNvSpPr/>
          <p:nvPr>
            <p:custDataLst>
              <p:tags r:id="rId6"/>
            </p:custDataLst>
          </p:nvPr>
        </p:nvSpPr>
        <p:spPr>
          <a:xfrm>
            <a:off x="5669120" y="3886798"/>
            <a:ext cx="3034819" cy="845870"/>
          </a:xfrm>
          <a:prstGeom prst="rect">
            <a:avLst/>
          </a:prstGeom>
        </p:spPr>
        <p:txBody>
          <a:bodyPr wrap="square" anchor="ctr" anchorCtr="0">
            <a:normAutofit/>
          </a:bodyPr>
          <a:lstStyle/>
          <a:p>
            <a:pPr marL="0" indent="0" algn="ctr">
              <a:lnSpc>
                <a:spcPct val="100000"/>
              </a:lnSpc>
              <a:spcBef>
                <a:spcPts val="0"/>
              </a:spcBef>
              <a:spcAft>
                <a:spcPts val="0"/>
              </a:spcAft>
              <a:buSzPct val="100000"/>
            </a:pPr>
            <a:r>
              <a:rPr lang="zh-CN" altLang="en-US" sz="2095" dirty="0">
                <a:latin typeface="Calibri Light" panose="020F0302020204030204" charset="0"/>
                <a:ea typeface="+mn-ea"/>
                <a:cs typeface="+mn-ea"/>
              </a:rPr>
              <a:t>上面的景象你见过吗？你知道是怎么回事吗？</a:t>
            </a:r>
          </a:p>
        </p:txBody>
      </p:sp>
      <p:sp>
        <p:nvSpPr>
          <p:cNvPr id="26626" name="文本框 26625"/>
          <p:cNvSpPr txBox="1"/>
          <p:nvPr/>
        </p:nvSpPr>
        <p:spPr>
          <a:xfrm>
            <a:off x="1970969" y="577454"/>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11"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1</a:t>
            </a:r>
          </a:p>
        </p:txBody>
      </p:sp>
      <p:sp>
        <p:nvSpPr>
          <p:cNvPr id="13" name="文本框 12"/>
          <p:cNvSpPr txBox="1"/>
          <p:nvPr/>
        </p:nvSpPr>
        <p:spPr>
          <a:xfrm>
            <a:off x="1216154" y="342042"/>
            <a:ext cx="2246767"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液化及其特点</a:t>
            </a:r>
          </a:p>
        </p:txBody>
      </p:sp>
      <p:sp>
        <p:nvSpPr>
          <p:cNvPr id="15" name="文本框 14"/>
          <p:cNvSpPr txBox="1"/>
          <p:nvPr/>
        </p:nvSpPr>
        <p:spPr>
          <a:xfrm>
            <a:off x="3980945" y="382147"/>
            <a:ext cx="1196800"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第</a:t>
            </a:r>
            <a:r>
              <a:rPr kumimoji="0" lang="en-US" altLang="zh-CN" sz="24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2</a:t>
            </a: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课时</a:t>
            </a:r>
          </a:p>
        </p:txBody>
      </p:sp>
    </p:spTree>
    <p:custDataLst>
      <p:tags r:id="rId1"/>
    </p:custDataLst>
    <p:extLst>
      <p:ext uri="{BB962C8B-B14F-4D97-AF65-F5344CB8AC3E}">
        <p14:creationId xmlns:p14="http://schemas.microsoft.com/office/powerpoint/2010/main" val="488810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0721"/>
          <p:cNvGrpSpPr/>
          <p:nvPr/>
        </p:nvGrpSpPr>
        <p:grpSpPr>
          <a:xfrm>
            <a:off x="278930" y="133137"/>
            <a:ext cx="3590372" cy="998935"/>
            <a:chOff x="0" y="0"/>
            <a:chExt cx="3023" cy="839"/>
          </a:xfrm>
        </p:grpSpPr>
        <p:sp>
          <p:nvSpPr>
            <p:cNvPr id="30723" name="文本框 30722"/>
            <p:cNvSpPr txBox="1"/>
            <p:nvPr/>
          </p:nvSpPr>
          <p:spPr>
            <a:xfrm>
              <a:off x="0" y="0"/>
              <a:ext cx="3023" cy="466"/>
            </a:xfrm>
            <a:prstGeom prst="rect">
              <a:avLst/>
            </a:prstGeom>
            <a:noFill/>
            <a:ln w="9525">
              <a:noFill/>
            </a:ln>
          </p:spPr>
          <p:txBody>
            <a:bodyPr wrap="none" anchor="t">
              <a:spAutoFit/>
            </a:bodyPr>
            <a:lstStyle/>
            <a:p>
              <a:r>
                <a:rPr lang="zh-CN" altLang="en-US" sz="2995" b="1">
                  <a:solidFill>
                    <a:schemeClr val="tx1"/>
                  </a:solidFill>
                  <a:latin typeface="Arial" panose="020B0604020202020204" pitchFamily="34" charset="0"/>
                </a:rPr>
                <a:t>二、液化及其特点</a:t>
              </a:r>
              <a:r>
                <a:rPr lang="zh-CN" altLang="en-US" sz="2695" b="1">
                  <a:solidFill>
                    <a:schemeClr val="tx1"/>
                  </a:solidFill>
                  <a:latin typeface="Arial" panose="020B0604020202020204" pitchFamily="34" charset="0"/>
                </a:rPr>
                <a:t>：</a:t>
              </a:r>
            </a:p>
          </p:txBody>
        </p:sp>
        <p:sp>
          <p:nvSpPr>
            <p:cNvPr id="30724" name="文本框 30723"/>
            <p:cNvSpPr txBox="1"/>
            <p:nvPr/>
          </p:nvSpPr>
          <p:spPr>
            <a:xfrm>
              <a:off x="42" y="412"/>
              <a:ext cx="2136" cy="427"/>
            </a:xfrm>
            <a:prstGeom prst="rect">
              <a:avLst/>
            </a:prstGeom>
            <a:noFill/>
            <a:ln w="9525">
              <a:noFill/>
            </a:ln>
          </p:spPr>
          <p:txBody>
            <a:bodyPr wrap="none" anchor="t">
              <a:spAutoFit/>
            </a:bodyPr>
            <a:lstStyle/>
            <a:p>
              <a:r>
                <a:rPr lang="en-US" altLang="zh-CN" sz="2695" b="1">
                  <a:solidFill>
                    <a:schemeClr val="tx1"/>
                  </a:solidFill>
                  <a:latin typeface="Arial" panose="020B0604020202020204" pitchFamily="34" charset="0"/>
                </a:rPr>
                <a:t>1.</a:t>
              </a:r>
              <a:r>
                <a:rPr lang="zh-CN" altLang="en-US" sz="2695" b="1">
                  <a:solidFill>
                    <a:schemeClr val="tx1"/>
                  </a:solidFill>
                  <a:latin typeface="Arial" panose="020B0604020202020204" pitchFamily="34" charset="0"/>
                </a:rPr>
                <a:t>液化的定义：</a:t>
              </a:r>
            </a:p>
          </p:txBody>
        </p:sp>
      </p:grpSp>
      <p:sp>
        <p:nvSpPr>
          <p:cNvPr id="30725" name="文本框 30724"/>
          <p:cNvSpPr txBox="1"/>
          <p:nvPr/>
        </p:nvSpPr>
        <p:spPr>
          <a:xfrm>
            <a:off x="1448848" y="1132697"/>
            <a:ext cx="7075976" cy="461665"/>
          </a:xfrm>
          <a:prstGeom prst="rect">
            <a:avLst/>
          </a:prstGeom>
          <a:noFill/>
          <a:ln w="9525">
            <a:noFill/>
          </a:ln>
        </p:spPr>
        <p:txBody>
          <a:bodyPr wrap="none" anchor="t">
            <a:spAutoFit/>
          </a:bodyPr>
          <a:lstStyle/>
          <a:p>
            <a:r>
              <a:rPr lang="zh-CN" altLang="en-US" sz="2400" b="1">
                <a:solidFill>
                  <a:srgbClr val="0000FF"/>
                </a:solidFill>
                <a:latin typeface="Arial" panose="020B0604020202020204" pitchFamily="34" charset="0"/>
              </a:rPr>
              <a:t>物理学中，把</a:t>
            </a:r>
            <a:r>
              <a:rPr lang="zh-CN" altLang="en-US" sz="2400" b="1">
                <a:solidFill>
                  <a:srgbClr val="FF0000"/>
                </a:solidFill>
                <a:latin typeface="Arial" panose="020B0604020202020204" pitchFamily="34" charset="0"/>
              </a:rPr>
              <a:t>物质由气态变为液态</a:t>
            </a:r>
            <a:r>
              <a:rPr lang="zh-CN" altLang="en-US" sz="2400" b="1">
                <a:solidFill>
                  <a:srgbClr val="0000FF"/>
                </a:solidFill>
                <a:latin typeface="Arial" panose="020B0604020202020204" pitchFamily="34" charset="0"/>
              </a:rPr>
              <a:t>的现象叫做液化</a:t>
            </a:r>
            <a:r>
              <a:rPr lang="en-US" altLang="zh-CN" sz="2400" b="1">
                <a:solidFill>
                  <a:srgbClr val="0000FF"/>
                </a:solidFill>
                <a:latin typeface="Arial" panose="020B0604020202020204" pitchFamily="34" charset="0"/>
              </a:rPr>
              <a:t>.</a:t>
            </a:r>
          </a:p>
        </p:txBody>
      </p:sp>
      <p:grpSp>
        <p:nvGrpSpPr>
          <p:cNvPr id="30726" name="组合 30725"/>
          <p:cNvGrpSpPr/>
          <p:nvPr/>
        </p:nvGrpSpPr>
        <p:grpSpPr>
          <a:xfrm>
            <a:off x="1663065" y="1716368"/>
            <a:ext cx="6125210" cy="2389520"/>
            <a:chOff x="0" y="-247"/>
            <a:chExt cx="4898" cy="2379"/>
          </a:xfrm>
        </p:grpSpPr>
        <p:pic>
          <p:nvPicPr>
            <p:cNvPr id="30727" name="内容占位符 30726" descr="42"/>
            <p:cNvPicPr>
              <a:picLocks noGrp="1" noChangeAspect="1"/>
            </p:cNvPicPr>
            <p:nvPr>
              <p:ph sz="half" idx="4294967295"/>
            </p:nvPr>
          </p:nvPicPr>
          <p:blipFill>
            <a:blip r:embed="rId2">
              <a:grayscl/>
              <a:lum bright="-23999" contrast="60000"/>
            </a:blip>
            <a:stretch>
              <a:fillRect/>
            </a:stretch>
          </p:blipFill>
          <p:spPr>
            <a:xfrm>
              <a:off x="0" y="317"/>
              <a:ext cx="4898" cy="1815"/>
            </a:xfrm>
          </p:spPr>
        </p:pic>
        <p:sp>
          <p:nvSpPr>
            <p:cNvPr id="30728" name="文本框 30727"/>
            <p:cNvSpPr txBox="1"/>
            <p:nvPr/>
          </p:nvSpPr>
          <p:spPr>
            <a:xfrm>
              <a:off x="116" y="-247"/>
              <a:ext cx="4666" cy="413"/>
            </a:xfrm>
            <a:prstGeom prst="rect">
              <a:avLst/>
            </a:prstGeom>
            <a:noFill/>
            <a:ln w="9525">
              <a:noFill/>
            </a:ln>
          </p:spPr>
          <p:txBody>
            <a:bodyPr wrap="square" anchor="t">
              <a:spAutoFit/>
            </a:bodyPr>
            <a:lstStyle/>
            <a:p>
              <a:r>
                <a:rPr lang="zh-CN" altLang="en-US" sz="2095" b="1">
                  <a:latin typeface="Arial" panose="020B0604020202020204" pitchFamily="34" charset="0"/>
                </a:rPr>
                <a:t>你能解释以下几种生活中常见的液化现象吗？</a:t>
              </a:r>
            </a:p>
          </p:txBody>
        </p:sp>
      </p:grpSp>
      <p:sp>
        <p:nvSpPr>
          <p:cNvPr id="30729" name="文本框 30728"/>
          <p:cNvSpPr txBox="1"/>
          <p:nvPr/>
        </p:nvSpPr>
        <p:spPr>
          <a:xfrm>
            <a:off x="1726671" y="4308920"/>
            <a:ext cx="6062878" cy="461665"/>
          </a:xfrm>
          <a:prstGeom prst="rect">
            <a:avLst/>
          </a:prstGeom>
          <a:noFill/>
          <a:ln w="9525">
            <a:noFill/>
          </a:ln>
        </p:spPr>
        <p:txBody>
          <a:bodyPr wrap="none" anchor="t">
            <a:spAutoFit/>
          </a:bodyPr>
          <a:lstStyle/>
          <a:p>
            <a:r>
              <a:rPr lang="zh-CN" altLang="en-US" sz="2400" b="1">
                <a:solidFill>
                  <a:srgbClr val="FF0000"/>
                </a:solidFill>
                <a:latin typeface="Arial" panose="020B0604020202020204" pitchFamily="34" charset="0"/>
              </a:rPr>
              <a:t>都是热的水蒸气</a:t>
            </a:r>
            <a:r>
              <a:rPr lang="zh-CN" altLang="en-US" sz="2400" b="1" u="sng">
                <a:solidFill>
                  <a:srgbClr val="FF0000"/>
                </a:solidFill>
                <a:latin typeface="Arial" panose="020B0604020202020204" pitchFamily="34" charset="0"/>
              </a:rPr>
              <a:t>遇冷</a:t>
            </a:r>
            <a:r>
              <a:rPr lang="zh-CN" altLang="en-US" sz="2400" b="1">
                <a:solidFill>
                  <a:srgbClr val="FF0000"/>
                </a:solidFill>
                <a:latin typeface="Arial" panose="020B0604020202020204" pitchFamily="34" charset="0"/>
              </a:rPr>
              <a:t>的环境而液化成小水珠</a:t>
            </a:r>
          </a:p>
        </p:txBody>
      </p:sp>
    </p:spTree>
    <p:extLst>
      <p:ext uri="{BB962C8B-B14F-4D97-AF65-F5344CB8AC3E}">
        <p14:creationId xmlns:p14="http://schemas.microsoft.com/office/powerpoint/2010/main" val="470329309"/>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blinds(horizontal)">
                                      <p:cBhvr>
                                        <p:cTn id="12" dur="500"/>
                                        <p:tgtEl>
                                          <p:spTgt spid="307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wipe(down)">
                                      <p:cBhvr>
                                        <p:cTn id="1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内容占位符 31745" descr="图片1"/>
          <p:cNvPicPr>
            <a:picLocks noGrp="1" noChangeAspect="1"/>
          </p:cNvPicPr>
          <p:nvPr>
            <p:ph sz="half" idx="4294967295"/>
          </p:nvPr>
        </p:nvPicPr>
        <p:blipFill>
          <a:blip r:embed="rId2"/>
          <a:stretch>
            <a:fillRect/>
          </a:stretch>
        </p:blipFill>
        <p:spPr>
          <a:xfrm>
            <a:off x="131446" y="630843"/>
            <a:ext cx="8880475" cy="4423537"/>
          </a:xfrm>
        </p:spPr>
      </p:pic>
      <p:sp>
        <p:nvSpPr>
          <p:cNvPr id="31747" name="文本框 31746"/>
          <p:cNvSpPr txBox="1"/>
          <p:nvPr/>
        </p:nvSpPr>
        <p:spPr>
          <a:xfrm>
            <a:off x="3156279" y="523875"/>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31748" name="文本框 31747"/>
          <p:cNvSpPr txBox="1"/>
          <p:nvPr/>
        </p:nvSpPr>
        <p:spPr>
          <a:xfrm>
            <a:off x="3264359" y="415529"/>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31749" name="文本框 31748"/>
          <p:cNvSpPr txBox="1"/>
          <p:nvPr/>
        </p:nvSpPr>
        <p:spPr>
          <a:xfrm>
            <a:off x="3092109" y="979649"/>
            <a:ext cx="4686606" cy="1572332"/>
          </a:xfrm>
          <a:prstGeom prst="rect">
            <a:avLst/>
          </a:prstGeom>
          <a:noFill/>
          <a:ln w="9525">
            <a:noFill/>
          </a:ln>
        </p:spPr>
        <p:txBody>
          <a:bodyPr>
            <a:spAutoFit/>
          </a:bodyPr>
          <a:lstStyle/>
          <a:p>
            <a:r>
              <a:rPr lang="zh-CN" altLang="en-US" sz="2400" b="1">
                <a:solidFill>
                  <a:srgbClr val="0000FF"/>
                </a:solidFill>
                <a:latin typeface="Arial" panose="020B0604020202020204" pitchFamily="34" charset="0"/>
              </a:rPr>
              <a:t>我们把热的水蒸气放入冷的环境中使它液化的方法称</a:t>
            </a:r>
            <a:r>
              <a:rPr lang="zh-CN" altLang="en-US" sz="2400" b="1" dirty="0">
                <a:solidFill>
                  <a:srgbClr val="0000FF"/>
                </a:solidFill>
                <a:latin typeface="Arial" panose="020B0604020202020204" pitchFamily="34" charset="0"/>
              </a:rPr>
              <a:t>为</a:t>
            </a:r>
            <a:r>
              <a:rPr lang="zh-CN" altLang="en-US" sz="2400" b="1" u="sng" dirty="0">
                <a:solidFill>
                  <a:srgbClr val="FF0000"/>
                </a:solidFill>
                <a:latin typeface="Arial" panose="020B0604020202020204" pitchFamily="34" charset="0"/>
              </a:rPr>
              <a:t>降低温度</a:t>
            </a:r>
            <a:r>
              <a:rPr lang="zh-CN" altLang="en-US" sz="2400" b="1" dirty="0">
                <a:solidFill>
                  <a:srgbClr val="0000FF"/>
                </a:solidFill>
                <a:latin typeface="Arial" panose="020B0604020202020204" pitchFamily="34" charset="0"/>
              </a:rPr>
              <a:t>法</a:t>
            </a:r>
            <a:r>
              <a:rPr lang="en-US" altLang="zh-CN" sz="2400" b="1">
                <a:solidFill>
                  <a:srgbClr val="0000FF"/>
                </a:solidFill>
                <a:latin typeface="Arial" panose="020B0604020202020204" pitchFamily="34" charset="0"/>
              </a:rPr>
              <a:t>.</a:t>
            </a:r>
            <a:r>
              <a:rPr lang="zh-CN" altLang="en-US" sz="2400" b="1">
                <a:solidFill>
                  <a:srgbClr val="0000FF"/>
                </a:solidFill>
                <a:latin typeface="Arial" panose="020B0604020202020204" pitchFamily="34" charset="0"/>
              </a:rPr>
              <a:t>那么除此</a:t>
            </a:r>
            <a:r>
              <a:rPr lang="zh-CN" altLang="en-US" sz="2400" b="1" dirty="0">
                <a:solidFill>
                  <a:srgbClr val="0000FF"/>
                </a:solidFill>
                <a:latin typeface="Arial" panose="020B0604020202020204" pitchFamily="34" charset="0"/>
              </a:rPr>
              <a:t>之还</a:t>
            </a:r>
            <a:r>
              <a:rPr lang="zh-CN" altLang="en-US" sz="2400" b="1">
                <a:solidFill>
                  <a:srgbClr val="0000FF"/>
                </a:solidFill>
                <a:latin typeface="Arial" panose="020B0604020202020204" pitchFamily="34" charset="0"/>
              </a:rPr>
              <a:t>有没有别的办法可以使气体液化呢？</a:t>
            </a:r>
          </a:p>
        </p:txBody>
      </p:sp>
      <p:grpSp>
        <p:nvGrpSpPr>
          <p:cNvPr id="31750" name="组合 31749"/>
          <p:cNvGrpSpPr/>
          <p:nvPr/>
        </p:nvGrpSpPr>
        <p:grpSpPr>
          <a:xfrm>
            <a:off x="2539292" y="2699147"/>
            <a:ext cx="5763786" cy="1247727"/>
            <a:chOff x="-1685" y="0"/>
            <a:chExt cx="17585" cy="1564"/>
          </a:xfrm>
        </p:grpSpPr>
        <p:sp>
          <p:nvSpPr>
            <p:cNvPr id="31751" name="文本框 31750"/>
            <p:cNvSpPr txBox="1"/>
            <p:nvPr/>
          </p:nvSpPr>
          <p:spPr>
            <a:xfrm>
              <a:off x="0" y="0"/>
              <a:ext cx="15900" cy="1506"/>
            </a:xfrm>
            <a:prstGeom prst="rect">
              <a:avLst/>
            </a:prstGeom>
            <a:noFill/>
            <a:ln w="9525">
              <a:noFill/>
            </a:ln>
          </p:spPr>
          <p:txBody>
            <a:bodyPr wrap="square" anchor="t">
              <a:spAutoFit/>
            </a:bodyPr>
            <a:lstStyle/>
            <a:p>
              <a:r>
                <a:rPr lang="zh-CN" altLang="en-US" sz="2400" b="1">
                  <a:latin typeface="Arial" panose="020B0604020202020204" pitchFamily="34" charset="0"/>
                </a:rPr>
                <a:t>想一想：家中使用的液化石油气是通过什么方法将石油气变成液体装在钢瓶里的呢？</a:t>
              </a:r>
            </a:p>
          </p:txBody>
        </p:sp>
        <p:pic>
          <p:nvPicPr>
            <p:cNvPr id="31752" name="内容占位符 31751" descr="41"/>
            <p:cNvPicPr>
              <a:picLocks noGrp="1" noChangeAspect="1"/>
            </p:cNvPicPr>
            <p:nvPr>
              <p:ph sz="half" idx="1"/>
            </p:nvPr>
          </p:nvPicPr>
          <p:blipFill>
            <a:blip r:embed="rId3">
              <a:lum contrast="12000"/>
            </a:blip>
            <a:stretch>
              <a:fillRect/>
            </a:stretch>
          </p:blipFill>
          <p:spPr>
            <a:xfrm>
              <a:off x="-1685" y="112"/>
              <a:ext cx="1044" cy="1452"/>
            </a:xfrm>
          </p:spPr>
        </p:pic>
      </p:grpSp>
    </p:spTree>
    <p:extLst>
      <p:ext uri="{BB962C8B-B14F-4D97-AF65-F5344CB8AC3E}">
        <p14:creationId xmlns:p14="http://schemas.microsoft.com/office/powerpoint/2010/main" val="2285255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2769"/>
          <p:cNvSpPr txBox="1"/>
          <p:nvPr/>
        </p:nvSpPr>
        <p:spPr>
          <a:xfrm>
            <a:off x="1998004" y="2142819"/>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32771" name="文本框 32770"/>
          <p:cNvSpPr txBox="1"/>
          <p:nvPr/>
        </p:nvSpPr>
        <p:spPr>
          <a:xfrm>
            <a:off x="1905365" y="3434647"/>
            <a:ext cx="5332706" cy="523262"/>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rPr>
              <a:t>①降低温度；②压缩体积</a:t>
            </a:r>
            <a:r>
              <a:rPr lang="en-US" altLang="zh-CN" sz="2800" b="1">
                <a:solidFill>
                  <a:srgbClr val="FF0000"/>
                </a:solidFill>
                <a:latin typeface="Arial" panose="020B0604020202020204" pitchFamily="34" charset="0"/>
              </a:rPr>
              <a:t>.</a:t>
            </a:r>
          </a:p>
        </p:txBody>
      </p:sp>
      <p:grpSp>
        <p:nvGrpSpPr>
          <p:cNvPr id="32772" name="组合 32771"/>
          <p:cNvGrpSpPr/>
          <p:nvPr/>
        </p:nvGrpSpPr>
        <p:grpSpPr>
          <a:xfrm>
            <a:off x="1112297" y="991838"/>
            <a:ext cx="6918266" cy="2169318"/>
            <a:chOff x="-482" y="0"/>
            <a:chExt cx="5825" cy="1822"/>
          </a:xfrm>
        </p:grpSpPr>
        <p:sp>
          <p:nvSpPr>
            <p:cNvPr id="32773" name="文本框 32772"/>
            <p:cNvSpPr txBox="1"/>
            <p:nvPr/>
          </p:nvSpPr>
          <p:spPr>
            <a:xfrm>
              <a:off x="-482" y="1395"/>
              <a:ext cx="3007" cy="427"/>
            </a:xfrm>
            <a:prstGeom prst="rect">
              <a:avLst/>
            </a:prstGeom>
            <a:noFill/>
            <a:ln w="9525">
              <a:noFill/>
            </a:ln>
          </p:spPr>
          <p:txBody>
            <a:bodyPr wrap="none" anchor="t">
              <a:spAutoFit/>
            </a:bodyPr>
            <a:lstStyle/>
            <a:p>
              <a:r>
                <a:rPr lang="en-US" altLang="zh-CN" sz="2695">
                  <a:solidFill>
                    <a:srgbClr val="0000FF"/>
                  </a:solidFill>
                  <a:latin typeface="Arial" panose="020B0604020202020204" pitchFamily="34" charset="0"/>
                </a:rPr>
                <a:t>2</a:t>
              </a:r>
              <a:r>
                <a:rPr lang="en-US" altLang="zh-CN" sz="2695" b="1">
                  <a:solidFill>
                    <a:srgbClr val="0000FF"/>
                  </a:solidFill>
                  <a:latin typeface="Arial" panose="020B0604020202020204" pitchFamily="34" charset="0"/>
                </a:rPr>
                <a:t>.</a:t>
              </a:r>
              <a:r>
                <a:rPr lang="zh-CN" altLang="en-US" sz="2695" b="1">
                  <a:solidFill>
                    <a:srgbClr val="0000FF"/>
                  </a:solidFill>
                  <a:latin typeface="Arial" panose="020B0604020202020204" pitchFamily="34" charset="0"/>
                </a:rPr>
                <a:t>将气体液化的方法：</a:t>
              </a:r>
            </a:p>
          </p:txBody>
        </p:sp>
        <p:sp>
          <p:nvSpPr>
            <p:cNvPr id="32774" name="文本框 32773"/>
            <p:cNvSpPr txBox="1"/>
            <p:nvPr/>
          </p:nvSpPr>
          <p:spPr>
            <a:xfrm>
              <a:off x="-482" y="0"/>
              <a:ext cx="5825" cy="1165"/>
            </a:xfrm>
            <a:prstGeom prst="rect">
              <a:avLst/>
            </a:prstGeom>
            <a:noFill/>
            <a:ln w="9525">
              <a:noFill/>
            </a:ln>
          </p:spPr>
          <p:txBody>
            <a:bodyPr wrap="square">
              <a:spAutoFit/>
            </a:bodyPr>
            <a:lstStyle/>
            <a:p>
              <a:r>
                <a:rPr lang="en-US" altLang="zh-CN" sz="2400" b="1">
                  <a:solidFill>
                    <a:srgbClr val="0000FF"/>
                  </a:solidFill>
                  <a:latin typeface="Arial" panose="020B0604020202020204" pitchFamily="34" charset="0"/>
                </a:rPr>
                <a:t>1</a:t>
              </a:r>
              <a:r>
                <a:rPr lang="zh-CN" altLang="en-US" sz="2095" b="1">
                  <a:solidFill>
                    <a:srgbClr val="0000FF"/>
                  </a:solidFill>
                  <a:latin typeface="Arial" panose="020B0604020202020204" pitchFamily="34" charset="0"/>
                  <a:ea typeface="宋体" panose="02010600030101010101" pitchFamily="2" charset="-122"/>
                </a:rPr>
                <a:t>、</a:t>
              </a:r>
              <a:r>
                <a:rPr lang="zh-CN" altLang="en-US" sz="2095" b="1">
                  <a:solidFill>
                    <a:srgbClr val="0000FF"/>
                  </a:solidFill>
                  <a:latin typeface="Arial" panose="020B0604020202020204" pitchFamily="34" charset="0"/>
                </a:rPr>
                <a:t> </a:t>
              </a:r>
              <a:r>
                <a:rPr lang="zh-CN" altLang="en-US" sz="2800" b="1">
                  <a:solidFill>
                    <a:srgbClr val="0000FF"/>
                  </a:solidFill>
                  <a:latin typeface="楷体" panose="02010609060101010101" pitchFamily="49" charset="-122"/>
                  <a:ea typeface="楷体" panose="02010609060101010101" pitchFamily="49" charset="-122"/>
                  <a:cs typeface="楷体" panose="02010609060101010101" pitchFamily="49" charset="-122"/>
                </a:rPr>
                <a:t>通过压缩气体的方法使气体液化，这种使气体液化的方法称</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rPr>
                <a:t>为</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rPr>
                <a:t>压缩体积</a:t>
              </a:r>
              <a:r>
                <a:rPr lang="zh-CN" altLang="en-US" sz="2800" b="1" dirty="0">
                  <a:solidFill>
                    <a:srgbClr val="0000FF"/>
                  </a:solidFill>
                  <a:latin typeface="楷体" panose="02010609060101010101" pitchFamily="49" charset="-122"/>
                  <a:ea typeface="楷体" panose="02010609060101010101" pitchFamily="49" charset="-122"/>
                  <a:cs typeface="楷体" panose="02010609060101010101" pitchFamily="49" charset="-122"/>
                </a:rPr>
                <a:t>法</a:t>
              </a:r>
              <a:r>
                <a:rPr lang="en-US" altLang="zh-CN" sz="2800" b="1">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0000FF"/>
                  </a:solidFill>
                  <a:latin typeface="楷体" panose="02010609060101010101" pitchFamily="49" charset="-122"/>
                  <a:ea typeface="楷体" panose="02010609060101010101" pitchFamily="49" charset="-122"/>
                  <a:cs typeface="楷体" panose="02010609060101010101" pitchFamily="49" charset="-122"/>
                </a:rPr>
                <a:t>这种方使气体的贮存和运输变得更方便</a:t>
              </a:r>
              <a:r>
                <a:rPr lang="en-US" altLang="zh-CN" sz="2800" b="1">
                  <a:solidFill>
                    <a:srgbClr val="0000FF"/>
                  </a:solidFill>
                  <a:latin typeface="楷体" panose="02010609060101010101" pitchFamily="49" charset="-122"/>
                  <a:ea typeface="楷体" panose="02010609060101010101" pitchFamily="49" charset="-122"/>
                  <a:cs typeface="楷体" panose="02010609060101010101" pitchFamily="49" charset="-122"/>
                </a:rPr>
                <a:t>.</a:t>
              </a:r>
            </a:p>
          </p:txBody>
        </p:sp>
      </p:grpSp>
    </p:spTree>
    <p:extLst>
      <p:ext uri="{BB962C8B-B14F-4D97-AF65-F5344CB8AC3E}">
        <p14:creationId xmlns:p14="http://schemas.microsoft.com/office/powerpoint/2010/main" val="3771690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内容占位符 33794" descr="01"/>
          <p:cNvPicPr>
            <a:picLocks noGrp="1" noChangeAspect="1"/>
          </p:cNvPicPr>
          <p:nvPr>
            <p:ph sz="half" idx="1"/>
          </p:nvPr>
        </p:nvPicPr>
        <p:blipFill>
          <a:blip r:embed="rId2"/>
          <a:stretch>
            <a:fillRect/>
          </a:stretch>
        </p:blipFill>
        <p:spPr>
          <a:xfrm>
            <a:off x="5957571" y="1097450"/>
            <a:ext cx="2948305" cy="3555890"/>
          </a:xfrm>
        </p:spPr>
      </p:pic>
      <p:sp>
        <p:nvSpPr>
          <p:cNvPr id="33796" name="文本框 33795"/>
          <p:cNvSpPr txBox="1"/>
          <p:nvPr/>
        </p:nvSpPr>
        <p:spPr>
          <a:xfrm>
            <a:off x="346100" y="196524"/>
            <a:ext cx="3339771" cy="523262"/>
          </a:xfrm>
          <a:prstGeom prst="rect">
            <a:avLst/>
          </a:prstGeom>
          <a:noFill/>
          <a:ln w="9525">
            <a:noFill/>
          </a:ln>
        </p:spPr>
        <p:txBody>
          <a:bodyPr>
            <a:spAutoFit/>
          </a:bodyPr>
          <a:lstStyle/>
          <a:p>
            <a:r>
              <a:rPr lang="zh-CN" altLang="en-US" sz="2800" b="1" dirty="0">
                <a:latin typeface="Arial" panose="020B0604020202020204" pitchFamily="34" charset="0"/>
              </a:rPr>
              <a:t>液化有什么特点呢？</a:t>
            </a:r>
          </a:p>
        </p:txBody>
      </p:sp>
      <p:sp>
        <p:nvSpPr>
          <p:cNvPr id="33797" name="文本框 33796"/>
          <p:cNvSpPr txBox="1"/>
          <p:nvPr/>
        </p:nvSpPr>
        <p:spPr>
          <a:xfrm>
            <a:off x="346076" y="993689"/>
            <a:ext cx="5266055" cy="3423483"/>
          </a:xfrm>
          <a:prstGeom prst="rect">
            <a:avLst/>
          </a:prstGeom>
          <a:noFill/>
          <a:ln w="9525">
            <a:noFill/>
          </a:ln>
        </p:spPr>
        <p:txBody>
          <a:bodyPr wrap="square" anchor="t">
            <a:spAutoFit/>
          </a:bodyPr>
          <a:lstStyle/>
          <a:p>
            <a:pPr eaLnBrk="1" fontAlgn="auto" latinLnBrk="0" hangingPunct="1">
              <a:lnSpc>
                <a:spcPct val="150000"/>
              </a:lnSpc>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在试管</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未放入容器</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前</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先用温度计测出</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中的水温</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再将试管</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放入</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中</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让烧瓶内的水沸腾时产生的水蒸气通入试管</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中</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水蒸气在试管</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中会遇冷液化为水</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过一段时间再测容器</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中的水温</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它的温度是升高还是降低？这说明什么？</a:t>
            </a:r>
          </a:p>
        </p:txBody>
      </p:sp>
    </p:spTree>
    <p:extLst>
      <p:ext uri="{BB962C8B-B14F-4D97-AF65-F5344CB8AC3E}">
        <p14:creationId xmlns:p14="http://schemas.microsoft.com/office/powerpoint/2010/main" val="41097551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4817"/>
          <p:cNvGrpSpPr/>
          <p:nvPr/>
        </p:nvGrpSpPr>
        <p:grpSpPr>
          <a:xfrm>
            <a:off x="1892935" y="638387"/>
            <a:ext cx="5666446" cy="1553766"/>
            <a:chOff x="0" y="0"/>
            <a:chExt cx="4771" cy="1305"/>
          </a:xfrm>
        </p:grpSpPr>
        <p:sp>
          <p:nvSpPr>
            <p:cNvPr id="34819" name="文本框 34818"/>
            <p:cNvSpPr txBox="1"/>
            <p:nvPr/>
          </p:nvSpPr>
          <p:spPr>
            <a:xfrm>
              <a:off x="0" y="0"/>
              <a:ext cx="4771" cy="698"/>
            </a:xfrm>
            <a:prstGeom prst="rect">
              <a:avLst/>
            </a:prstGeom>
            <a:noFill/>
            <a:ln w="9525">
              <a:noFill/>
            </a:ln>
          </p:spPr>
          <p:txBody>
            <a:bodyPr wrap="none" anchor="t">
              <a:spAutoFit/>
            </a:bodyPr>
            <a:lstStyle/>
            <a:p>
              <a:r>
                <a:rPr lang="en-US" altLang="zh-CN" sz="2400" b="1">
                  <a:solidFill>
                    <a:schemeClr val="tx1"/>
                  </a:solidFill>
                  <a:latin typeface="Arial" panose="020B0604020202020204" pitchFamily="34" charset="0"/>
                </a:rPr>
                <a:t>B</a:t>
              </a:r>
              <a:r>
                <a:rPr lang="zh-CN" altLang="en-US" sz="2400" b="1">
                  <a:solidFill>
                    <a:schemeClr val="tx1"/>
                  </a:solidFill>
                  <a:latin typeface="Arial" panose="020B0604020202020204" pitchFamily="34" charset="0"/>
                </a:rPr>
                <a:t>中的水温升高了，说明</a:t>
              </a:r>
              <a:r>
                <a:rPr lang="zh-CN" altLang="en-US" sz="2400" b="1">
                  <a:solidFill>
                    <a:srgbClr val="FF0000"/>
                  </a:solidFill>
                  <a:latin typeface="Arial" panose="020B0604020202020204" pitchFamily="34" charset="0"/>
                </a:rPr>
                <a:t>气体液化</a:t>
              </a:r>
              <a:r>
                <a:rPr lang="zh-CN" altLang="en-US" sz="2400" b="1">
                  <a:solidFill>
                    <a:schemeClr val="tx1"/>
                  </a:solidFill>
                  <a:latin typeface="Arial" panose="020B0604020202020204" pitchFamily="34" charset="0"/>
                </a:rPr>
                <a:t>放时会</a:t>
              </a:r>
              <a:endParaRPr lang="zh-CN" altLang="en-US" sz="2400" b="1">
                <a:solidFill>
                  <a:srgbClr val="0000FF"/>
                </a:solidFill>
                <a:latin typeface="Arial" panose="020B0604020202020204" pitchFamily="34" charset="0"/>
              </a:endParaRPr>
            </a:p>
            <a:p>
              <a:r>
                <a:rPr lang="zh-CN" altLang="en-US" sz="2400" b="1">
                  <a:solidFill>
                    <a:srgbClr val="FF0000"/>
                  </a:solidFill>
                  <a:latin typeface="Arial" panose="020B0604020202020204" pitchFamily="34" charset="0"/>
                </a:rPr>
                <a:t>放出热量</a:t>
              </a:r>
              <a:r>
                <a:rPr lang="zh-CN" altLang="en-US" sz="2400" b="1">
                  <a:solidFill>
                    <a:schemeClr val="tx1"/>
                  </a:solidFill>
                  <a:latin typeface="Arial" panose="020B0604020202020204" pitchFamily="34" charset="0"/>
                </a:rPr>
                <a:t>，使</a:t>
              </a:r>
              <a:r>
                <a:rPr lang="zh-CN" altLang="en-US" sz="2400" b="1">
                  <a:solidFill>
                    <a:srgbClr val="FF0000"/>
                  </a:solidFill>
                  <a:latin typeface="Arial" panose="020B0604020202020204" pitchFamily="34" charset="0"/>
                </a:rPr>
                <a:t>周围物体的温度升高</a:t>
              </a:r>
              <a:r>
                <a:rPr lang="en-US" altLang="zh-CN" sz="2400" b="1">
                  <a:solidFill>
                    <a:schemeClr val="tx1"/>
                  </a:solidFill>
                  <a:latin typeface="Arial" panose="020B0604020202020204" pitchFamily="34" charset="0"/>
                </a:rPr>
                <a:t>.</a:t>
              </a:r>
            </a:p>
          </p:txBody>
        </p:sp>
        <p:sp>
          <p:nvSpPr>
            <p:cNvPr id="34820" name="文本框 34819"/>
            <p:cNvSpPr txBox="1"/>
            <p:nvPr/>
          </p:nvSpPr>
          <p:spPr>
            <a:xfrm>
              <a:off x="0" y="878"/>
              <a:ext cx="2217" cy="427"/>
            </a:xfrm>
            <a:prstGeom prst="rect">
              <a:avLst/>
            </a:prstGeom>
            <a:noFill/>
            <a:ln w="9525">
              <a:noFill/>
            </a:ln>
          </p:spPr>
          <p:txBody>
            <a:bodyPr wrap="none" anchor="t">
              <a:spAutoFit/>
            </a:bodyPr>
            <a:lstStyle/>
            <a:p>
              <a:r>
                <a:rPr lang="en-US" altLang="zh-CN" sz="2695" b="1">
                  <a:solidFill>
                    <a:schemeClr val="tx1"/>
                  </a:solidFill>
                  <a:latin typeface="Arial" panose="020B0604020202020204" pitchFamily="34" charset="0"/>
                </a:rPr>
                <a:t>3. </a:t>
              </a:r>
              <a:r>
                <a:rPr lang="zh-CN" altLang="en-US" sz="2695" b="1">
                  <a:solidFill>
                    <a:schemeClr val="tx1"/>
                  </a:solidFill>
                  <a:latin typeface="Arial" panose="020B0604020202020204" pitchFamily="34" charset="0"/>
                </a:rPr>
                <a:t>液化的特点：</a:t>
              </a:r>
            </a:p>
          </p:txBody>
        </p:sp>
      </p:grpSp>
      <p:sp>
        <p:nvSpPr>
          <p:cNvPr id="34821" name="文本框 34820"/>
          <p:cNvSpPr txBox="1"/>
          <p:nvPr/>
        </p:nvSpPr>
        <p:spPr>
          <a:xfrm>
            <a:off x="2032036" y="2281615"/>
            <a:ext cx="5134739" cy="1938992"/>
          </a:xfrm>
          <a:prstGeom prst="rect">
            <a:avLst/>
          </a:prstGeom>
          <a:noFill/>
          <a:ln w="9525">
            <a:noFill/>
          </a:ln>
        </p:spPr>
        <p:txBody>
          <a:bodyPr wrap="none" anchor="t">
            <a:spAutoFit/>
          </a:bodyPr>
          <a:lstStyle/>
          <a:p>
            <a:r>
              <a:rPr lang="zh-CN" altLang="en-US" sz="2400" b="1">
                <a:solidFill>
                  <a:srgbClr val="FF0000"/>
                </a:solidFill>
                <a:latin typeface="Arial" panose="020B0604020202020204" pitchFamily="34" charset="0"/>
              </a:rPr>
              <a:t>①气体液化时会放出热量；</a:t>
            </a:r>
          </a:p>
          <a:p>
            <a:endParaRPr lang="zh-CN" altLang="en-US" sz="2400" b="1">
              <a:solidFill>
                <a:srgbClr val="FF0000"/>
              </a:solidFill>
              <a:latin typeface="Arial" panose="020B0604020202020204" pitchFamily="34" charset="0"/>
            </a:endParaRPr>
          </a:p>
          <a:p>
            <a:r>
              <a:rPr lang="zh-CN" altLang="en-US" sz="2400" b="1">
                <a:solidFill>
                  <a:srgbClr val="FF0000"/>
                </a:solidFill>
                <a:latin typeface="Arial" panose="020B0604020202020204" pitchFamily="34" charset="0"/>
              </a:rPr>
              <a:t>②液化时可以提高周围环境的温度；</a:t>
            </a:r>
          </a:p>
          <a:p>
            <a:endParaRPr lang="zh-CN" altLang="en-US" sz="2400" b="1">
              <a:solidFill>
                <a:srgbClr val="FF0000"/>
              </a:solidFill>
              <a:latin typeface="Arial" panose="020B0604020202020204" pitchFamily="34" charset="0"/>
            </a:endParaRPr>
          </a:p>
          <a:p>
            <a:r>
              <a:rPr lang="zh-CN" altLang="en-US" sz="2400" b="1">
                <a:solidFill>
                  <a:srgbClr val="FF0000"/>
                </a:solidFill>
                <a:latin typeface="Arial" panose="020B0604020202020204" pitchFamily="34" charset="0"/>
              </a:rPr>
              <a:t>③环境温度越低，液化现象越明显</a:t>
            </a:r>
            <a:r>
              <a:rPr lang="en-US" altLang="zh-CN" sz="2400" b="1">
                <a:solidFill>
                  <a:srgbClr val="FF0000"/>
                </a:solidFill>
                <a:latin typeface="Arial" panose="020B0604020202020204" pitchFamily="34" charset="0"/>
              </a:rPr>
              <a:t>.</a:t>
            </a:r>
          </a:p>
        </p:txBody>
      </p:sp>
    </p:spTree>
    <p:extLst>
      <p:ext uri="{BB962C8B-B14F-4D97-AF65-F5344CB8AC3E}">
        <p14:creationId xmlns:p14="http://schemas.microsoft.com/office/powerpoint/2010/main" val="1089209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linds(horizontal)">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直角三角形 36"/>
          <p:cNvSpPr/>
          <p:nvPr>
            <p:custDataLst>
              <p:tags r:id="rId2"/>
            </p:custDataLst>
          </p:nvPr>
        </p:nvSpPr>
        <p:spPr>
          <a:xfrm flipH="1">
            <a:off x="11289" y="4127183"/>
            <a:ext cx="9121422" cy="1016317"/>
          </a:xfrm>
          <a:prstGeom prst="rtTriangle">
            <a:avLst/>
          </a:prstGeom>
          <a:solidFill>
            <a:srgbClr val="979797"/>
          </a:solidFill>
          <a:ln w="12700" cap="flat" cmpd="sng" algn="ctr">
            <a:noFill/>
            <a:prstDash val="solid"/>
            <a:miter lim="800000"/>
          </a:ln>
          <a:effectLst/>
        </p:spPr>
        <p:txBody>
          <a:bodyPr rtlCol="0" anchor="ctr"/>
          <a:lstStyle/>
          <a:p>
            <a:pPr algn="ctr" defTabSz="913765"/>
            <a:endParaRPr lang="zh-CN" altLang="en-US" sz="2395">
              <a:solidFill>
                <a:srgbClr val="FFFFFF"/>
              </a:solidFill>
            </a:endParaRPr>
          </a:p>
        </p:txBody>
      </p:sp>
      <p:sp>
        <p:nvSpPr>
          <p:cNvPr id="38" name="直角三角形 37"/>
          <p:cNvSpPr/>
          <p:nvPr>
            <p:custDataLst>
              <p:tags r:id="rId3"/>
            </p:custDataLst>
          </p:nvPr>
        </p:nvSpPr>
        <p:spPr>
          <a:xfrm>
            <a:off x="11290" y="4094798"/>
            <a:ext cx="3135489" cy="1048702"/>
          </a:xfrm>
          <a:prstGeom prst="rtTriangle">
            <a:avLst/>
          </a:prstGeom>
          <a:solidFill>
            <a:srgbClr val="525252"/>
          </a:solidFill>
          <a:ln w="12700" cap="flat" cmpd="sng" algn="ctr">
            <a:noFill/>
            <a:prstDash val="solid"/>
            <a:miter lim="800000"/>
          </a:ln>
          <a:effectLst/>
        </p:spPr>
        <p:txBody>
          <a:bodyPr rtlCol="0" anchor="ctr"/>
          <a:lstStyle/>
          <a:p>
            <a:pPr algn="ctr" defTabSz="913765"/>
            <a:endParaRPr lang="zh-CN" altLang="en-US" sz="2395">
              <a:solidFill>
                <a:srgbClr val="FFFFFF"/>
              </a:solidFill>
            </a:endParaRPr>
          </a:p>
        </p:txBody>
      </p:sp>
      <p:sp>
        <p:nvSpPr>
          <p:cNvPr id="39" name="矩形 38"/>
          <p:cNvSpPr/>
          <p:nvPr>
            <p:custDataLst>
              <p:tags r:id="rId4"/>
            </p:custDataLst>
          </p:nvPr>
        </p:nvSpPr>
        <p:spPr>
          <a:xfrm>
            <a:off x="1257493" y="2259229"/>
            <a:ext cx="2305780" cy="1905030"/>
          </a:xfrm>
          <a:prstGeom prst="rect">
            <a:avLst/>
          </a:prstGeom>
          <a:solidFill>
            <a:srgbClr val="979797">
              <a:lumMod val="40000"/>
              <a:lumOff val="60000"/>
            </a:srgbClr>
          </a:solidFill>
          <a:ln w="12700" cap="flat" cmpd="sng" algn="ctr">
            <a:noFill/>
            <a:prstDash val="solid"/>
            <a:miter lim="800000"/>
          </a:ln>
          <a:effectLst/>
        </p:spPr>
        <p:txBody>
          <a:bodyPr rtlCol="0" anchor="ctr"/>
          <a:lstStyle/>
          <a:p>
            <a:pPr algn="ctr" defTabSz="913765"/>
            <a:endParaRPr lang="zh-CN" altLang="en-US" sz="2395">
              <a:solidFill>
                <a:srgbClr val="FFFFFF"/>
              </a:solidFill>
            </a:endParaRPr>
          </a:p>
        </p:txBody>
      </p:sp>
      <p:sp>
        <p:nvSpPr>
          <p:cNvPr id="43" name="矩形 42"/>
          <p:cNvSpPr/>
          <p:nvPr>
            <p:custDataLst>
              <p:tags r:id="rId5"/>
            </p:custDataLst>
          </p:nvPr>
        </p:nvSpPr>
        <p:spPr>
          <a:xfrm>
            <a:off x="3708294" y="1306716"/>
            <a:ext cx="2305780" cy="1905030"/>
          </a:xfrm>
          <a:prstGeom prst="rect">
            <a:avLst/>
          </a:prstGeom>
          <a:solidFill>
            <a:srgbClr val="979797">
              <a:lumMod val="40000"/>
              <a:lumOff val="60000"/>
            </a:srgbClr>
          </a:solidFill>
          <a:ln w="12700" cap="flat" cmpd="sng" algn="ctr">
            <a:noFill/>
            <a:prstDash val="solid"/>
            <a:miter lim="800000"/>
          </a:ln>
          <a:effectLst/>
        </p:spPr>
        <p:txBody>
          <a:bodyPr rtlCol="0" anchor="ctr"/>
          <a:lstStyle/>
          <a:p>
            <a:pPr algn="ctr" defTabSz="913765"/>
            <a:endParaRPr lang="zh-CN" altLang="en-US" sz="2395">
              <a:solidFill>
                <a:srgbClr val="FFFFFF"/>
              </a:solidFill>
            </a:endParaRPr>
          </a:p>
        </p:txBody>
      </p:sp>
      <p:sp>
        <p:nvSpPr>
          <p:cNvPr id="46" name="矩形 45"/>
          <p:cNvSpPr/>
          <p:nvPr>
            <p:custDataLst>
              <p:tags r:id="rId6"/>
            </p:custDataLst>
          </p:nvPr>
        </p:nvSpPr>
        <p:spPr>
          <a:xfrm>
            <a:off x="6160087" y="686046"/>
            <a:ext cx="2305780" cy="1905030"/>
          </a:xfrm>
          <a:prstGeom prst="rect">
            <a:avLst/>
          </a:prstGeom>
          <a:solidFill>
            <a:srgbClr val="979797">
              <a:lumMod val="40000"/>
              <a:lumOff val="60000"/>
            </a:srgbClr>
          </a:solidFill>
          <a:ln w="12700" cap="flat" cmpd="sng" algn="ctr">
            <a:noFill/>
            <a:prstDash val="solid"/>
            <a:miter lim="800000"/>
          </a:ln>
          <a:effectLst/>
        </p:spPr>
        <p:txBody>
          <a:bodyPr rtlCol="0" anchor="ctr"/>
          <a:lstStyle/>
          <a:p>
            <a:pPr algn="ctr" defTabSz="913765"/>
            <a:endParaRPr lang="zh-CN" altLang="en-US" sz="2395">
              <a:solidFill>
                <a:srgbClr val="FFFFFF"/>
              </a:solidFill>
            </a:endParaRPr>
          </a:p>
        </p:txBody>
      </p:sp>
      <p:sp>
        <p:nvSpPr>
          <p:cNvPr id="49" name="矩形 48"/>
          <p:cNvSpPr/>
          <p:nvPr>
            <p:custDataLst>
              <p:tags r:id="rId7"/>
            </p:custDataLst>
          </p:nvPr>
        </p:nvSpPr>
        <p:spPr>
          <a:xfrm>
            <a:off x="11290" y="2624"/>
            <a:ext cx="759581" cy="576394"/>
          </a:xfrm>
          <a:prstGeom prst="rect">
            <a:avLst/>
          </a:prstGeom>
          <a:solidFill>
            <a:srgbClr val="979797"/>
          </a:solidFill>
          <a:ln w="12700" cap="flat" cmpd="sng" algn="ctr">
            <a:noFill/>
            <a:prstDash val="solid"/>
            <a:miter lim="800000"/>
          </a:ln>
          <a:effectLst/>
        </p:spPr>
        <p:txBody>
          <a:bodyPr rtlCol="0" anchor="ctr">
            <a:normAutofit/>
          </a:bodyPr>
          <a:lstStyle/>
          <a:p>
            <a:pPr algn="ctr" defTabSz="913765"/>
            <a:endParaRPr lang="zh-CN" altLang="en-US" sz="2795" b="1" dirty="0">
              <a:solidFill>
                <a:srgbClr val="FFFFFF"/>
              </a:solidFill>
              <a:cs typeface="Arial" panose="020B0604020202020204" pitchFamily="34" charset="0"/>
            </a:endParaRPr>
          </a:p>
        </p:txBody>
      </p:sp>
      <p:pic>
        <p:nvPicPr>
          <p:cNvPr id="53" name="图片 52"/>
          <p:cNvPicPr>
            <a:picLocks noChangeAspect="1"/>
          </p:cNvPicPr>
          <p:nvPr>
            <p:custDataLst>
              <p:tags r:id="rId8"/>
            </p:custDataLst>
          </p:nvPr>
        </p:nvPicPr>
        <p:blipFill rotWithShape="1">
          <a:blip r:embed="rId12"/>
          <a:srcRect l="2004" r="2004"/>
          <a:stretch>
            <a:fillRect/>
          </a:stretch>
        </p:blipFill>
        <p:spPr>
          <a:xfrm>
            <a:off x="1192961" y="2091899"/>
            <a:ext cx="2258246" cy="1965610"/>
          </a:xfrm>
          <a:prstGeom prst="rect">
            <a:avLst/>
          </a:prstGeom>
        </p:spPr>
      </p:pic>
      <p:pic>
        <p:nvPicPr>
          <p:cNvPr id="54" name="图片 53"/>
          <p:cNvPicPr>
            <a:picLocks noChangeAspect="1"/>
          </p:cNvPicPr>
          <p:nvPr>
            <p:custDataLst>
              <p:tags r:id="rId9"/>
            </p:custDataLst>
          </p:nvPr>
        </p:nvPicPr>
        <p:blipFill rotWithShape="1">
          <a:blip r:embed="rId13"/>
          <a:srcRect l="5919" r="5919"/>
          <a:stretch>
            <a:fillRect/>
          </a:stretch>
        </p:blipFill>
        <p:spPr>
          <a:xfrm>
            <a:off x="3649144" y="1157833"/>
            <a:ext cx="2258246" cy="1965610"/>
          </a:xfrm>
          <a:prstGeom prst="rect">
            <a:avLst/>
          </a:prstGeom>
        </p:spPr>
      </p:pic>
      <p:pic>
        <p:nvPicPr>
          <p:cNvPr id="55" name="图片 54"/>
          <p:cNvPicPr>
            <a:picLocks noChangeAspect="1"/>
          </p:cNvPicPr>
          <p:nvPr>
            <p:custDataLst>
              <p:tags r:id="rId10"/>
            </p:custDataLst>
          </p:nvPr>
        </p:nvPicPr>
        <p:blipFill rotWithShape="1">
          <a:blip r:embed="rId14"/>
          <a:srcRect l="12125" r="12125"/>
          <a:stretch>
            <a:fillRect/>
          </a:stretch>
        </p:blipFill>
        <p:spPr>
          <a:xfrm>
            <a:off x="6096372" y="544231"/>
            <a:ext cx="2258244" cy="1965610"/>
          </a:xfrm>
          <a:prstGeom prst="rect">
            <a:avLst/>
          </a:prstGeom>
        </p:spPr>
      </p:pic>
      <p:sp>
        <p:nvSpPr>
          <p:cNvPr id="2" name="Shape 108"/>
          <p:cNvSpPr/>
          <p:nvPr/>
        </p:nvSpPr>
        <p:spPr>
          <a:xfrm>
            <a:off x="124877" y="123224"/>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82189" y="164440"/>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2</a:t>
            </a:r>
          </a:p>
        </p:txBody>
      </p:sp>
      <p:cxnSp>
        <p:nvCxnSpPr>
          <p:cNvPr id="8" name="直接连接符 7"/>
          <p:cNvCxnSpPr/>
          <p:nvPr/>
        </p:nvCxnSpPr>
        <p:spPr>
          <a:xfrm>
            <a:off x="857944" y="656150"/>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9" name="文本框 8"/>
          <p:cNvSpPr txBox="1"/>
          <p:nvPr/>
        </p:nvSpPr>
        <p:spPr>
          <a:xfrm>
            <a:off x="1002159" y="164439"/>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课堂导入</a:t>
            </a:r>
          </a:p>
        </p:txBody>
      </p:sp>
    </p:spTree>
    <p:custDataLst>
      <p:tags r:id="rId1"/>
    </p:custDataLst>
    <p:extLst>
      <p:ext uri="{BB962C8B-B14F-4D97-AF65-F5344CB8AC3E}">
        <p14:creationId xmlns:p14="http://schemas.microsoft.com/office/powerpoint/2010/main" val="2020189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矩形 149505"/>
          <p:cNvSpPr/>
          <p:nvPr/>
        </p:nvSpPr>
        <p:spPr>
          <a:xfrm>
            <a:off x="1308241" y="376238"/>
            <a:ext cx="1300516" cy="539354"/>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995">
                <a:solidFill>
                  <a:srgbClr val="FF0000"/>
                </a:solidFill>
                <a:ea typeface="华文新魏" pitchFamily="2" charset="-122"/>
              </a:rPr>
              <a:t>讨论</a:t>
            </a:r>
          </a:p>
        </p:txBody>
      </p:sp>
      <p:sp>
        <p:nvSpPr>
          <p:cNvPr id="149507" name="矩形 149506"/>
          <p:cNvSpPr/>
          <p:nvPr/>
        </p:nvSpPr>
        <p:spPr>
          <a:xfrm>
            <a:off x="1151468" y="1004887"/>
            <a:ext cx="3718643" cy="229076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sz="2695" b="1">
                <a:solidFill>
                  <a:srgbClr val="0000FF"/>
                </a:solidFill>
              </a:rPr>
              <a:t>１、当水壶里的水沸腾时，为什么靠近壶嘴的一段看不见“白气”，而在上面一段能够看得见？</a:t>
            </a:r>
          </a:p>
        </p:txBody>
      </p:sp>
      <p:pic>
        <p:nvPicPr>
          <p:cNvPr id="149508" name="图片 149507" descr="你看到的是水蒸气吗4-21"/>
          <p:cNvPicPr>
            <a:picLocks noChangeAspect="1"/>
          </p:cNvPicPr>
          <p:nvPr/>
        </p:nvPicPr>
        <p:blipFill>
          <a:blip r:embed="rId2"/>
          <a:stretch>
            <a:fillRect/>
          </a:stretch>
        </p:blipFill>
        <p:spPr>
          <a:xfrm>
            <a:off x="4943746" y="525067"/>
            <a:ext cx="2901515" cy="3292078"/>
          </a:xfrm>
          <a:prstGeom prst="rect">
            <a:avLst/>
          </a:prstGeom>
          <a:noFill/>
          <a:ln w="9525">
            <a:noFill/>
          </a:ln>
        </p:spPr>
      </p:pic>
      <p:sp>
        <p:nvSpPr>
          <p:cNvPr id="149509" name="矩形 149508"/>
          <p:cNvSpPr/>
          <p:nvPr/>
        </p:nvSpPr>
        <p:spPr>
          <a:xfrm>
            <a:off x="1362876" y="3850482"/>
            <a:ext cx="6502577" cy="1087041"/>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sz="2995" b="1" dirty="0">
                <a:solidFill>
                  <a:srgbClr val="0000FF"/>
                </a:solidFill>
              </a:rPr>
              <a:t>２、被</a:t>
            </a:r>
            <a:r>
              <a:rPr lang="en-US" altLang="zh-CN" sz="2995" b="1" dirty="0">
                <a:solidFill>
                  <a:srgbClr val="0000FF"/>
                </a:solidFill>
              </a:rPr>
              <a:t>100℃</a:t>
            </a:r>
            <a:r>
              <a:rPr lang="zh-CN" altLang="en-US" sz="2995" b="1" dirty="0">
                <a:solidFill>
                  <a:srgbClr val="0000FF"/>
                </a:solidFill>
              </a:rPr>
              <a:t>的水蒸气烫伤，比被</a:t>
            </a:r>
            <a:r>
              <a:rPr lang="en-US" altLang="zh-CN" sz="2995" b="1">
                <a:solidFill>
                  <a:srgbClr val="0000FF"/>
                </a:solidFill>
              </a:rPr>
              <a:t>100 ℃</a:t>
            </a:r>
            <a:r>
              <a:rPr lang="zh-CN" altLang="en-US" sz="2995" b="1">
                <a:solidFill>
                  <a:srgbClr val="0000FF"/>
                </a:solidFill>
              </a:rPr>
              <a:t>的水烫伤要严重得多，为什么</a:t>
            </a:r>
            <a:r>
              <a:rPr lang="en-US" altLang="zh-CN" sz="2995" b="1">
                <a:solidFill>
                  <a:srgbClr val="0000FF"/>
                </a:solidFill>
              </a:rPr>
              <a:t>?</a:t>
            </a:r>
          </a:p>
        </p:txBody>
      </p:sp>
    </p:spTree>
    <p:extLst>
      <p:ext uri="{BB962C8B-B14F-4D97-AF65-F5344CB8AC3E}">
        <p14:creationId xmlns:p14="http://schemas.microsoft.com/office/powerpoint/2010/main" val="3281097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5" name="右箭头 6"/>
          <p:cNvSpPr/>
          <p:nvPr/>
        </p:nvSpPr>
        <p:spPr>
          <a:xfrm>
            <a:off x="1274986" y="903684"/>
            <a:ext cx="6557210" cy="194071"/>
          </a:xfrm>
          <a:prstGeom prst="rightArrow">
            <a:avLst>
              <a:gd name="adj1" fmla="val 50000"/>
              <a:gd name="adj2" fmla="val 65076"/>
            </a:avLst>
          </a:prstGeom>
          <a:noFill/>
          <a:ln w="12700">
            <a:noFill/>
          </a:ln>
        </p:spPr>
        <p:txBody>
          <a:bodyPr anchor="ctr"/>
          <a:lstStyle/>
          <a:p>
            <a:pPr algn="ctr"/>
            <a:endParaRPr sz="100" dirty="0">
              <a:solidFill>
                <a:srgbClr val="FFFFFF"/>
              </a:solidFill>
              <a:latin typeface="Times New Roman" panose="02020603050405020304" pitchFamily="18" charset="0"/>
            </a:endParaRPr>
          </a:p>
        </p:txBody>
      </p:sp>
      <p:sp>
        <p:nvSpPr>
          <p:cNvPr id="567306" name="文本占位符 2"/>
          <p:cNvSpPr txBox="1"/>
          <p:nvPr/>
        </p:nvSpPr>
        <p:spPr>
          <a:xfrm>
            <a:off x="1453139" y="1046560"/>
            <a:ext cx="6156960" cy="3888581"/>
          </a:xfrm>
          <a:prstGeom prst="rect">
            <a:avLst/>
          </a:prstGeom>
          <a:noFill/>
          <a:ln w="9525">
            <a:noFill/>
          </a:ln>
        </p:spPr>
        <p:txBody>
          <a:bodyPr/>
          <a:lstStyle/>
          <a:p>
            <a:pPr>
              <a:lnSpc>
                <a:spcPct val="90000"/>
              </a:lnSpc>
              <a:spcBef>
                <a:spcPts val="1000"/>
              </a:spcBef>
              <a:buFont typeface="Arial" panose="020B0604020202020204" pitchFamily="34" charset="0"/>
            </a:pPr>
            <a:endParaRPr sz="2095" dirty="0">
              <a:latin typeface="Times New Roman" panose="02020603050405020304" pitchFamily="18" charset="0"/>
            </a:endParaRPr>
          </a:p>
        </p:txBody>
      </p:sp>
      <p:sp>
        <p:nvSpPr>
          <p:cNvPr id="567307" name="文本占位符 2"/>
          <p:cNvSpPr txBox="1"/>
          <p:nvPr/>
        </p:nvSpPr>
        <p:spPr>
          <a:xfrm>
            <a:off x="1493520" y="1065610"/>
            <a:ext cx="6156960" cy="3888581"/>
          </a:xfrm>
          <a:prstGeom prst="rect">
            <a:avLst/>
          </a:prstGeom>
          <a:noFill/>
          <a:ln w="9525">
            <a:noFill/>
          </a:ln>
        </p:spPr>
        <p:txBody>
          <a:bodyPr/>
          <a:lstStyle/>
          <a:p>
            <a:pPr>
              <a:lnSpc>
                <a:spcPct val="90000"/>
              </a:lnSpc>
              <a:spcBef>
                <a:spcPts val="1000"/>
              </a:spcBef>
              <a:buFont typeface="Arial" panose="020B0604020202020204" pitchFamily="34" charset="0"/>
            </a:pPr>
            <a:endParaRPr sz="2095" dirty="0">
              <a:latin typeface="Times New Roman" panose="02020603050405020304" pitchFamily="18" charset="0"/>
            </a:endParaRPr>
          </a:p>
        </p:txBody>
      </p:sp>
      <p:sp>
        <p:nvSpPr>
          <p:cNvPr id="567308" name="文本占位符 2"/>
          <p:cNvSpPr txBox="1"/>
          <p:nvPr/>
        </p:nvSpPr>
        <p:spPr>
          <a:xfrm>
            <a:off x="1493520" y="1078707"/>
            <a:ext cx="6156960" cy="3888581"/>
          </a:xfrm>
          <a:prstGeom prst="rect">
            <a:avLst/>
          </a:prstGeom>
          <a:noFill/>
          <a:ln w="9525">
            <a:noFill/>
          </a:ln>
        </p:spPr>
        <p:txBody>
          <a:bodyPr/>
          <a:lstStyle/>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2</a:t>
            </a:r>
            <a:r>
              <a:rPr lang="zh-CN" altLang="en-US" sz="2400" dirty="0">
                <a:latin typeface="Times New Roman" panose="02020603050405020304" pitchFamily="18" charset="0"/>
              </a:rPr>
              <a:t>．寒冷的冬季，我们坐空调车时会发现汽车挡风玻璃上出现水雾。关于“水雾”，下列说法正确的是</a:t>
            </a:r>
          </a:p>
          <a:p>
            <a:pPr>
              <a:lnSpc>
                <a:spcPct val="90000"/>
              </a:lnSpc>
              <a:spcBef>
                <a:spcPts val="1000"/>
              </a:spcBef>
              <a:buFont typeface="Arial" panose="020B0604020202020204" pitchFamily="34" charset="0"/>
            </a:pPr>
            <a:r>
              <a:rPr lang="zh-CN" altLang="en-US" sz="2400" dirty="0">
                <a:latin typeface="Times New Roman" panose="02020603050405020304" pitchFamily="18" charset="0"/>
              </a:rPr>
              <a:t>（　 ）</a:t>
            </a:r>
            <a:endParaRPr lang="zh-CN" altLang="en-US" sz="2095" dirty="0">
              <a:latin typeface="Times New Roman" panose="02020603050405020304" pitchFamily="18" charset="0"/>
            </a:endParaRP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A</a:t>
            </a:r>
            <a:r>
              <a:rPr lang="zh-CN" altLang="en-US" sz="2400" dirty="0">
                <a:latin typeface="Times New Roman" panose="02020603050405020304" pitchFamily="18" charset="0"/>
              </a:rPr>
              <a:t>．“水雾”出现在挡风玻璃外壁         </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B</a:t>
            </a:r>
            <a:r>
              <a:rPr lang="zh-CN" altLang="en-US" sz="2400" dirty="0">
                <a:latin typeface="Times New Roman" panose="02020603050405020304" pitchFamily="18" charset="0"/>
              </a:rPr>
              <a:t>．“水雾”的出现是液化现象</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C</a:t>
            </a:r>
            <a:r>
              <a:rPr lang="zh-CN" altLang="en-US" sz="2400" dirty="0">
                <a:latin typeface="Times New Roman" panose="02020603050405020304" pitchFamily="18" charset="0"/>
              </a:rPr>
              <a:t>．“水雾”的出现是汽化现象           </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D</a:t>
            </a:r>
            <a:r>
              <a:rPr lang="zh-CN" altLang="en-US" sz="2400" dirty="0">
                <a:latin typeface="Times New Roman" panose="02020603050405020304" pitchFamily="18" charset="0"/>
              </a:rPr>
              <a:t>．“水雾”的形成要吸收热量</a:t>
            </a:r>
          </a:p>
        </p:txBody>
      </p:sp>
      <p:sp>
        <p:nvSpPr>
          <p:cNvPr id="13" name="矩形 12"/>
          <p:cNvSpPr/>
          <p:nvPr/>
        </p:nvSpPr>
        <p:spPr>
          <a:xfrm>
            <a:off x="1897486" y="2129557"/>
            <a:ext cx="386080" cy="461515"/>
          </a:xfrm>
          <a:prstGeom prst="rect">
            <a:avLst/>
          </a:prstGeom>
          <a:noFill/>
          <a:ln w="9525">
            <a:noFill/>
          </a:ln>
        </p:spPr>
        <p:txBody>
          <a:bodyPr wrap="none">
            <a:spAutoFit/>
          </a:bodyPr>
          <a:lstStyle/>
          <a:p>
            <a:r>
              <a:rPr lang="en-US" altLang="zh-CN" sz="2400" b="1" dirty="0">
                <a:solidFill>
                  <a:srgbClr val="FF0000"/>
                </a:solidFill>
                <a:latin typeface="Times New Roman" panose="02020603050405020304" pitchFamily="18" charset="0"/>
              </a:rPr>
              <a:t>B</a:t>
            </a:r>
          </a:p>
        </p:txBody>
      </p:sp>
      <p:sp>
        <p:nvSpPr>
          <p:cNvPr id="26626" name="文本框 26625"/>
          <p:cNvSpPr txBox="1"/>
          <p:nvPr/>
        </p:nvSpPr>
        <p:spPr>
          <a:xfrm>
            <a:off x="1970969" y="577454"/>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11"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2</a:t>
            </a:r>
          </a:p>
        </p:txBody>
      </p:sp>
      <p:sp>
        <p:nvSpPr>
          <p:cNvPr id="2" name="文本框 1"/>
          <p:cNvSpPr txBox="1"/>
          <p:nvPr/>
        </p:nvSpPr>
        <p:spPr>
          <a:xfrm>
            <a:off x="1216154" y="342042"/>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课堂巩固</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06054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泪滴形 55"/>
          <p:cNvSpPr/>
          <p:nvPr/>
        </p:nvSpPr>
        <p:spPr>
          <a:xfrm rot="18900000">
            <a:off x="1263109" y="383382"/>
            <a:ext cx="960838" cy="70127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569354" name="文本占位符 2"/>
          <p:cNvSpPr txBox="1"/>
          <p:nvPr/>
        </p:nvSpPr>
        <p:spPr>
          <a:xfrm>
            <a:off x="921385" y="730148"/>
            <a:ext cx="7138670" cy="3888817"/>
          </a:xfrm>
          <a:prstGeom prst="rect">
            <a:avLst/>
          </a:prstGeom>
          <a:noFill/>
          <a:ln w="9525">
            <a:noFill/>
          </a:ln>
        </p:spPr>
        <p:txBody>
          <a:bodyPr/>
          <a:lstStyle/>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4</a:t>
            </a:r>
            <a:r>
              <a:rPr lang="zh-CN" altLang="en-US" sz="2400" dirty="0">
                <a:latin typeface="Times New Roman" panose="02020603050405020304" pitchFamily="18" charset="0"/>
              </a:rPr>
              <a:t>．在日常生活中常见的“白气”都是水蒸气遇冷液化形成的。下列各种情况，不是由原来空气中的水蒸气液化形成的是（      ）</a:t>
            </a:r>
          </a:p>
          <a:p>
            <a:pPr>
              <a:lnSpc>
                <a:spcPct val="90000"/>
              </a:lnSpc>
              <a:spcBef>
                <a:spcPts val="1000"/>
              </a:spcBef>
              <a:buFont typeface="Arial" panose="020B0604020202020204" pitchFamily="34" charset="0"/>
            </a:pPr>
            <a:endParaRPr lang="en-US" altLang="zh-CN" sz="2400" dirty="0">
              <a:latin typeface="Times New Roman" panose="02020603050405020304" pitchFamily="18" charset="0"/>
            </a:endParaRP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A</a:t>
            </a:r>
            <a:r>
              <a:rPr lang="zh-CN" altLang="en-US" sz="2400" dirty="0">
                <a:latin typeface="Times New Roman" panose="02020603050405020304" pitchFamily="18" charset="0"/>
              </a:rPr>
              <a:t>．打开冰箱门时在门边看到的“白气”	  </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B</a:t>
            </a:r>
            <a:r>
              <a:rPr lang="zh-CN" altLang="en-US" sz="2400" dirty="0">
                <a:latin typeface="Times New Roman" panose="02020603050405020304" pitchFamily="18" charset="0"/>
              </a:rPr>
              <a:t>．冬天戴眼镜的人从室外进到室内，镜片变模糊</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C</a:t>
            </a:r>
            <a:r>
              <a:rPr lang="zh-CN" altLang="en-US" sz="2400" dirty="0">
                <a:latin typeface="Times New Roman" panose="02020603050405020304" pitchFamily="18" charset="0"/>
              </a:rPr>
              <a:t>．从冰箱取出的矿泉水会“出汗”     	  </a:t>
            </a:r>
          </a:p>
          <a:p>
            <a:pPr>
              <a:lnSpc>
                <a:spcPct val="90000"/>
              </a:lnSpc>
              <a:spcBef>
                <a:spcPts val="1000"/>
              </a:spcBef>
              <a:buFont typeface="Arial" panose="020B0604020202020204" pitchFamily="34" charset="0"/>
            </a:pPr>
            <a:r>
              <a:rPr lang="en-US" altLang="zh-CN" sz="2400" dirty="0">
                <a:latin typeface="Times New Roman" panose="02020603050405020304" pitchFamily="18" charset="0"/>
              </a:rPr>
              <a:t>D</a:t>
            </a:r>
            <a:r>
              <a:rPr lang="zh-CN" altLang="en-US" sz="2400" dirty="0">
                <a:latin typeface="Times New Roman" panose="02020603050405020304" pitchFamily="18" charset="0"/>
              </a:rPr>
              <a:t>．冬天，人在室外有时会呼出一团一团的“白气”</a:t>
            </a:r>
          </a:p>
        </p:txBody>
      </p:sp>
      <p:sp>
        <p:nvSpPr>
          <p:cNvPr id="11" name="矩形 10"/>
          <p:cNvSpPr/>
          <p:nvPr/>
        </p:nvSpPr>
        <p:spPr>
          <a:xfrm>
            <a:off x="3515372" y="1411339"/>
            <a:ext cx="318300" cy="461515"/>
          </a:xfrm>
          <a:prstGeom prst="rect">
            <a:avLst/>
          </a:prstGeom>
          <a:noFill/>
          <a:ln w="9525">
            <a:noFill/>
          </a:ln>
        </p:spPr>
        <p:txBody>
          <a:bodyPr>
            <a:spAutoFit/>
          </a:bodyPr>
          <a:lstStyle/>
          <a:p>
            <a:r>
              <a:rPr lang="en-US" altLang="zh-CN" sz="2400" b="1" dirty="0">
                <a:solidFill>
                  <a:srgbClr val="FF0000"/>
                </a:solidFill>
                <a:latin typeface="Times New Roman" panose="02020603050405020304" pitchFamily="18" charset="0"/>
              </a:rPr>
              <a:t>D</a:t>
            </a:r>
          </a:p>
        </p:txBody>
      </p:sp>
    </p:spTree>
    <p:extLst>
      <p:ext uri="{BB962C8B-B14F-4D97-AF65-F5344CB8AC3E}">
        <p14:creationId xmlns:p14="http://schemas.microsoft.com/office/powerpoint/2010/main" val="1471328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30" name="文本占位符 2"/>
          <p:cNvSpPr txBox="1"/>
          <p:nvPr/>
        </p:nvSpPr>
        <p:spPr>
          <a:xfrm>
            <a:off x="1071245" y="538894"/>
            <a:ext cx="6156960" cy="4064794"/>
          </a:xfrm>
          <a:prstGeom prst="rect">
            <a:avLst/>
          </a:prstGeom>
          <a:noFill/>
          <a:ln w="9525">
            <a:noFill/>
          </a:ln>
        </p:spPr>
        <p:txBody>
          <a:bodyPr/>
          <a:lstStyle/>
          <a:p>
            <a:pPr>
              <a:lnSpc>
                <a:spcPct val="90000"/>
              </a:lnSpc>
              <a:spcBef>
                <a:spcPts val="1000"/>
              </a:spcBef>
              <a:buFont typeface="Arial" panose="020B0604020202020204" pitchFamily="34" charset="0"/>
            </a:pPr>
            <a:r>
              <a:rPr lang="en-US" altLang="zh-CN" sz="1945" dirty="0">
                <a:latin typeface="Times New Roman" panose="02020603050405020304" pitchFamily="18" charset="0"/>
              </a:rPr>
              <a:t>3</a:t>
            </a:r>
            <a:r>
              <a:rPr lang="zh-CN" altLang="en-US" sz="1945" dirty="0">
                <a:latin typeface="Times New Roman" panose="02020603050405020304" pitchFamily="18" charset="0"/>
              </a:rPr>
              <a:t>．如图是自然界中常见的一些现象。针对这些现</a:t>
            </a:r>
          </a:p>
          <a:p>
            <a:pPr>
              <a:lnSpc>
                <a:spcPct val="90000"/>
              </a:lnSpc>
              <a:spcBef>
                <a:spcPts val="1000"/>
              </a:spcBef>
              <a:buFont typeface="Arial" panose="020B0604020202020204" pitchFamily="34" charset="0"/>
            </a:pPr>
            <a:r>
              <a:rPr lang="zh-CN" altLang="en-US" sz="1945" dirty="0">
                <a:latin typeface="Times New Roman" panose="02020603050405020304" pitchFamily="18" charset="0"/>
              </a:rPr>
              <a:t>象的解释，下列说法不正确的是（ 　）</a:t>
            </a:r>
          </a:p>
          <a:p>
            <a:pPr>
              <a:lnSpc>
                <a:spcPct val="90000"/>
              </a:lnSpc>
              <a:spcBef>
                <a:spcPts val="1000"/>
              </a:spcBef>
              <a:buFont typeface="Arial" panose="020B0604020202020204" pitchFamily="34" charset="0"/>
            </a:pPr>
            <a:endParaRPr lang="zh-CN" altLang="en-US" sz="1945" dirty="0">
              <a:latin typeface="Times New Roman" panose="02020603050405020304" pitchFamily="18" charset="0"/>
            </a:endParaRPr>
          </a:p>
          <a:p>
            <a:pPr>
              <a:lnSpc>
                <a:spcPct val="90000"/>
              </a:lnSpc>
              <a:spcBef>
                <a:spcPts val="1000"/>
              </a:spcBef>
              <a:buFont typeface="Arial" panose="020B0604020202020204" pitchFamily="34" charset="0"/>
            </a:pPr>
            <a:endParaRPr lang="zh-CN" altLang="en-US" sz="1945" dirty="0">
              <a:latin typeface="Times New Roman" panose="02020603050405020304" pitchFamily="18" charset="0"/>
            </a:endParaRPr>
          </a:p>
          <a:p>
            <a:pPr>
              <a:lnSpc>
                <a:spcPct val="90000"/>
              </a:lnSpc>
              <a:spcBef>
                <a:spcPts val="1000"/>
              </a:spcBef>
              <a:buFont typeface="Arial" panose="020B0604020202020204" pitchFamily="34" charset="0"/>
            </a:pPr>
            <a:endParaRPr lang="zh-CN" altLang="en-US" sz="1945" dirty="0">
              <a:latin typeface="Times New Roman" panose="02020603050405020304" pitchFamily="18" charset="0"/>
            </a:endParaRPr>
          </a:p>
          <a:p>
            <a:pPr>
              <a:lnSpc>
                <a:spcPct val="90000"/>
              </a:lnSpc>
              <a:spcBef>
                <a:spcPts val="1000"/>
              </a:spcBef>
              <a:buFont typeface="Arial" panose="020B0604020202020204" pitchFamily="34" charset="0"/>
            </a:pPr>
            <a:endParaRPr lang="zh-CN" altLang="en-US" sz="1945" dirty="0">
              <a:latin typeface="Times New Roman" panose="02020603050405020304" pitchFamily="18" charset="0"/>
            </a:endParaRPr>
          </a:p>
          <a:p>
            <a:pPr>
              <a:lnSpc>
                <a:spcPct val="90000"/>
              </a:lnSpc>
              <a:spcBef>
                <a:spcPts val="1000"/>
              </a:spcBef>
              <a:buFont typeface="Arial" panose="020B0604020202020204" pitchFamily="34" charset="0"/>
            </a:pPr>
            <a:endParaRPr lang="zh-CN" altLang="en-US" sz="1945" dirty="0">
              <a:latin typeface="Times New Roman" panose="02020603050405020304" pitchFamily="18" charset="0"/>
            </a:endParaRPr>
          </a:p>
          <a:p>
            <a:pPr>
              <a:lnSpc>
                <a:spcPct val="90000"/>
              </a:lnSpc>
              <a:spcBef>
                <a:spcPts val="1000"/>
              </a:spcBef>
              <a:buFont typeface="Arial" panose="020B0604020202020204" pitchFamily="34" charset="0"/>
            </a:pPr>
            <a:r>
              <a:rPr lang="en-US" altLang="zh-CN" sz="1945" dirty="0">
                <a:latin typeface="Times New Roman" panose="02020603050405020304" pitchFamily="18" charset="0"/>
              </a:rPr>
              <a:t>A</a:t>
            </a:r>
            <a:r>
              <a:rPr lang="zh-CN" altLang="en-US" sz="1945" dirty="0">
                <a:latin typeface="Times New Roman" panose="02020603050405020304" pitchFamily="18" charset="0"/>
              </a:rPr>
              <a:t>．玻璃上的小水珠是空气中的水蒸气液化形成的</a:t>
            </a:r>
          </a:p>
          <a:p>
            <a:pPr>
              <a:lnSpc>
                <a:spcPct val="90000"/>
              </a:lnSpc>
              <a:spcBef>
                <a:spcPts val="1000"/>
              </a:spcBef>
              <a:buFont typeface="Arial" panose="020B0604020202020204" pitchFamily="34" charset="0"/>
            </a:pPr>
            <a:r>
              <a:rPr lang="en-US" altLang="zh-CN" sz="1945" dirty="0">
                <a:latin typeface="Times New Roman" panose="02020603050405020304" pitchFamily="18" charset="0"/>
              </a:rPr>
              <a:t>B</a:t>
            </a:r>
            <a:r>
              <a:rPr lang="zh-CN" altLang="en-US" sz="1945" dirty="0">
                <a:latin typeface="Times New Roman" panose="02020603050405020304" pitchFamily="18" charset="0"/>
              </a:rPr>
              <a:t>．冰棒冒“白气”是周围空气中的水蒸气液化形成的</a:t>
            </a:r>
          </a:p>
          <a:p>
            <a:pPr>
              <a:lnSpc>
                <a:spcPct val="90000"/>
              </a:lnSpc>
              <a:spcBef>
                <a:spcPts val="1000"/>
              </a:spcBef>
              <a:buFont typeface="Arial" panose="020B0604020202020204" pitchFamily="34" charset="0"/>
            </a:pPr>
            <a:r>
              <a:rPr lang="en-US" altLang="zh-CN" sz="1945" dirty="0">
                <a:latin typeface="Times New Roman" panose="02020603050405020304" pitchFamily="18" charset="0"/>
              </a:rPr>
              <a:t>C</a:t>
            </a:r>
            <a:r>
              <a:rPr lang="zh-CN" altLang="en-US" sz="1945" dirty="0">
                <a:latin typeface="Times New Roman" panose="02020603050405020304" pitchFamily="18" charset="0"/>
              </a:rPr>
              <a:t>．荷叶上的小露珠是叶片分泌出来的</a:t>
            </a:r>
          </a:p>
          <a:p>
            <a:pPr>
              <a:lnSpc>
                <a:spcPct val="90000"/>
              </a:lnSpc>
              <a:spcBef>
                <a:spcPts val="1000"/>
              </a:spcBef>
              <a:buFont typeface="Arial" panose="020B0604020202020204" pitchFamily="34" charset="0"/>
            </a:pPr>
            <a:r>
              <a:rPr lang="en-US" altLang="zh-CN" sz="1945" dirty="0">
                <a:latin typeface="Times New Roman" panose="02020603050405020304" pitchFamily="18" charset="0"/>
              </a:rPr>
              <a:t>D</a:t>
            </a:r>
            <a:r>
              <a:rPr lang="zh-CN" altLang="en-US" sz="1945" dirty="0">
                <a:latin typeface="Times New Roman" panose="02020603050405020304" pitchFamily="18" charset="0"/>
              </a:rPr>
              <a:t>．热风干手器的作用是加快手上的水分蒸发</a:t>
            </a:r>
            <a:endParaRPr lang="zh-CN" altLang="en-US" sz="2095">
              <a:latin typeface="Times New Roman" panose="02020603050405020304" pitchFamily="18" charset="0"/>
            </a:endParaRPr>
          </a:p>
        </p:txBody>
      </p:sp>
      <p:sp>
        <p:nvSpPr>
          <p:cNvPr id="11" name="矩形 10"/>
          <p:cNvSpPr/>
          <p:nvPr/>
        </p:nvSpPr>
        <p:spPr>
          <a:xfrm>
            <a:off x="4814583" y="874449"/>
            <a:ext cx="375285" cy="415045"/>
          </a:xfrm>
          <a:prstGeom prst="rect">
            <a:avLst/>
          </a:prstGeom>
          <a:noFill/>
          <a:ln w="9525">
            <a:noFill/>
          </a:ln>
        </p:spPr>
        <p:txBody>
          <a:bodyPr wrap="none">
            <a:spAutoFit/>
          </a:bodyPr>
          <a:lstStyle/>
          <a:p>
            <a:r>
              <a:rPr lang="en-US" altLang="zh-CN" sz="2095" b="1" dirty="0">
                <a:solidFill>
                  <a:srgbClr val="FF0000"/>
                </a:solidFill>
                <a:latin typeface="Times New Roman" panose="02020603050405020304" pitchFamily="18" charset="0"/>
              </a:rPr>
              <a:t>C</a:t>
            </a:r>
            <a:endParaRPr lang="en-US" altLang="zh-CN" sz="100" dirty="0">
              <a:latin typeface="Times New Roman" panose="02020603050405020304" pitchFamily="18" charset="0"/>
            </a:endParaRPr>
          </a:p>
        </p:txBody>
      </p:sp>
      <p:grpSp>
        <p:nvGrpSpPr>
          <p:cNvPr id="568333" name="组合 22"/>
          <p:cNvGrpSpPr/>
          <p:nvPr/>
        </p:nvGrpSpPr>
        <p:grpSpPr>
          <a:xfrm>
            <a:off x="1071023" y="1289623"/>
            <a:ext cx="6297107" cy="1971672"/>
            <a:chOff x="333911" y="2476499"/>
            <a:chExt cx="8417193" cy="2629201"/>
          </a:xfrm>
        </p:grpSpPr>
        <p:grpSp>
          <p:nvGrpSpPr>
            <p:cNvPr id="568334" name="组合 13"/>
            <p:cNvGrpSpPr/>
            <p:nvPr/>
          </p:nvGrpSpPr>
          <p:grpSpPr>
            <a:xfrm>
              <a:off x="333911" y="2476499"/>
              <a:ext cx="1881644" cy="2629201"/>
              <a:chOff x="333911" y="2476499"/>
              <a:chExt cx="1881644" cy="2629201"/>
            </a:xfrm>
          </p:grpSpPr>
          <p:pic>
            <p:nvPicPr>
              <p:cNvPr id="568335" name="图片 3"/>
              <p:cNvPicPr>
                <a:picLocks noChangeAspect="1"/>
              </p:cNvPicPr>
              <p:nvPr/>
            </p:nvPicPr>
            <p:blipFill>
              <a:blip r:embed="rId2"/>
              <a:stretch>
                <a:fillRect/>
              </a:stretch>
            </p:blipFill>
            <p:spPr>
              <a:xfrm>
                <a:off x="610030" y="2476499"/>
                <a:ext cx="1329406" cy="1380237"/>
              </a:xfrm>
              <a:prstGeom prst="rect">
                <a:avLst/>
              </a:prstGeom>
              <a:noFill/>
              <a:ln w="9525">
                <a:noFill/>
              </a:ln>
            </p:spPr>
          </p:pic>
          <p:sp>
            <p:nvSpPr>
              <p:cNvPr id="568336" name="文本框 17"/>
              <p:cNvSpPr txBox="1"/>
              <p:nvPr/>
            </p:nvSpPr>
            <p:spPr>
              <a:xfrm>
                <a:off x="333911" y="3873154"/>
                <a:ext cx="1881644" cy="1232546"/>
              </a:xfrm>
              <a:prstGeom prst="rect">
                <a:avLst/>
              </a:prstGeom>
              <a:noFill/>
              <a:ln w="9525">
                <a:noFill/>
              </a:ln>
            </p:spPr>
            <p:txBody>
              <a:bodyPr>
                <a:spAutoFit/>
              </a:bodyPr>
              <a:lstStyle/>
              <a:p>
                <a:r>
                  <a:rPr lang="zh-CN" altLang="en-US" sz="1800" dirty="0">
                    <a:latin typeface="Times New Roman" panose="02020603050405020304" pitchFamily="18" charset="0"/>
                  </a:rPr>
                  <a:t>天冷时，窗玻璃上结有小水珠</a:t>
                </a:r>
              </a:p>
            </p:txBody>
          </p:sp>
        </p:grpSp>
        <p:grpSp>
          <p:nvGrpSpPr>
            <p:cNvPr id="568337" name="组合 14"/>
            <p:cNvGrpSpPr/>
            <p:nvPr/>
          </p:nvGrpSpPr>
          <p:grpSpPr>
            <a:xfrm>
              <a:off x="2069192" y="2499961"/>
              <a:ext cx="2426607" cy="2482654"/>
              <a:chOff x="2069192" y="2499961"/>
              <a:chExt cx="2426607" cy="2482654"/>
            </a:xfrm>
          </p:grpSpPr>
          <p:pic>
            <p:nvPicPr>
              <p:cNvPr id="568338" name="图片 4"/>
              <p:cNvPicPr>
                <a:picLocks noChangeAspect="1"/>
              </p:cNvPicPr>
              <p:nvPr/>
            </p:nvPicPr>
            <p:blipFill>
              <a:blip r:embed="rId3"/>
              <a:stretch>
                <a:fillRect/>
              </a:stretch>
            </p:blipFill>
            <p:spPr>
              <a:xfrm>
                <a:off x="2590422" y="2499961"/>
                <a:ext cx="1384147" cy="1356776"/>
              </a:xfrm>
              <a:prstGeom prst="rect">
                <a:avLst/>
              </a:prstGeom>
              <a:noFill/>
              <a:ln w="9525">
                <a:noFill/>
              </a:ln>
            </p:spPr>
          </p:pic>
          <p:sp>
            <p:nvSpPr>
              <p:cNvPr id="568339" name="文本框 18"/>
              <p:cNvSpPr txBox="1"/>
              <p:nvPr/>
            </p:nvSpPr>
            <p:spPr>
              <a:xfrm>
                <a:off x="2069192" y="3873154"/>
                <a:ext cx="2426607" cy="1109461"/>
              </a:xfrm>
              <a:prstGeom prst="rect">
                <a:avLst/>
              </a:prstGeom>
              <a:noFill/>
              <a:ln w="9525">
                <a:noFill/>
              </a:ln>
            </p:spPr>
            <p:txBody>
              <a:bodyPr>
                <a:spAutoFit/>
              </a:bodyPr>
              <a:lstStyle/>
              <a:p>
                <a:r>
                  <a:rPr lang="zh-CN" altLang="en-US" sz="1600" dirty="0">
                    <a:latin typeface="Times New Roman" panose="02020603050405020304" pitchFamily="18" charset="0"/>
                  </a:rPr>
                  <a:t>夏天吃冰棒时，揭开包装纸后冰棒会冒“白气”</a:t>
                </a:r>
              </a:p>
            </p:txBody>
          </p:sp>
        </p:grpSp>
        <p:grpSp>
          <p:nvGrpSpPr>
            <p:cNvPr id="568340" name="组合 15"/>
            <p:cNvGrpSpPr/>
            <p:nvPr/>
          </p:nvGrpSpPr>
          <p:grpSpPr>
            <a:xfrm>
              <a:off x="4588872" y="2668092"/>
              <a:ext cx="1668235" cy="2314523"/>
              <a:chOff x="4588872" y="2668092"/>
              <a:chExt cx="1668235" cy="2314523"/>
            </a:xfrm>
          </p:grpSpPr>
          <p:pic>
            <p:nvPicPr>
              <p:cNvPr id="568341" name="图片 5"/>
              <p:cNvPicPr>
                <a:picLocks noChangeAspect="1"/>
              </p:cNvPicPr>
              <p:nvPr/>
            </p:nvPicPr>
            <p:blipFill>
              <a:blip r:embed="rId4"/>
              <a:stretch>
                <a:fillRect/>
              </a:stretch>
            </p:blipFill>
            <p:spPr>
              <a:xfrm>
                <a:off x="4680086" y="2668092"/>
                <a:ext cx="1485806" cy="1188645"/>
              </a:xfrm>
              <a:prstGeom prst="rect">
                <a:avLst/>
              </a:prstGeom>
              <a:noFill/>
              <a:ln w="9525">
                <a:noFill/>
              </a:ln>
            </p:spPr>
          </p:pic>
          <p:sp>
            <p:nvSpPr>
              <p:cNvPr id="568342" name="文本框 19"/>
              <p:cNvSpPr txBox="1"/>
              <p:nvPr/>
            </p:nvSpPr>
            <p:spPr>
              <a:xfrm>
                <a:off x="4588872" y="3873154"/>
                <a:ext cx="1668235" cy="1109461"/>
              </a:xfrm>
              <a:prstGeom prst="rect">
                <a:avLst/>
              </a:prstGeom>
              <a:noFill/>
              <a:ln w="9525">
                <a:noFill/>
              </a:ln>
            </p:spPr>
            <p:txBody>
              <a:bodyPr>
                <a:spAutoFit/>
              </a:bodyPr>
              <a:lstStyle/>
              <a:p>
                <a:r>
                  <a:rPr lang="zh-CN" altLang="en-US" sz="1600" dirty="0">
                    <a:latin typeface="Times New Roman" panose="02020603050405020304" pitchFamily="18" charset="0"/>
                  </a:rPr>
                  <a:t>夏天的早晨，荷叶上常有小露珠　　　</a:t>
                </a:r>
              </a:p>
            </p:txBody>
          </p:sp>
        </p:grpSp>
        <p:grpSp>
          <p:nvGrpSpPr>
            <p:cNvPr id="568343" name="组合 16"/>
            <p:cNvGrpSpPr/>
            <p:nvPr/>
          </p:nvGrpSpPr>
          <p:grpSpPr>
            <a:xfrm>
              <a:off x="6573224" y="2550791"/>
              <a:ext cx="2177880" cy="2431824"/>
              <a:chOff x="6573224" y="2550791"/>
              <a:chExt cx="2177880" cy="2431824"/>
            </a:xfrm>
          </p:grpSpPr>
          <p:pic>
            <p:nvPicPr>
              <p:cNvPr id="568344" name="图片 7"/>
              <p:cNvPicPr>
                <a:picLocks noChangeAspect="1"/>
              </p:cNvPicPr>
              <p:nvPr/>
            </p:nvPicPr>
            <p:blipFill>
              <a:blip r:embed="rId5"/>
              <a:stretch>
                <a:fillRect/>
              </a:stretch>
            </p:blipFill>
            <p:spPr>
              <a:xfrm>
                <a:off x="6573224" y="2550791"/>
                <a:ext cx="2177880" cy="1305946"/>
              </a:xfrm>
              <a:prstGeom prst="rect">
                <a:avLst/>
              </a:prstGeom>
              <a:noFill/>
              <a:ln w="9525">
                <a:noFill/>
              </a:ln>
            </p:spPr>
          </p:pic>
          <p:sp>
            <p:nvSpPr>
              <p:cNvPr id="568345" name="文本框 20"/>
              <p:cNvSpPr txBox="1"/>
              <p:nvPr/>
            </p:nvSpPr>
            <p:spPr>
              <a:xfrm>
                <a:off x="6937469" y="3873154"/>
                <a:ext cx="1449390" cy="1109461"/>
              </a:xfrm>
              <a:prstGeom prst="rect">
                <a:avLst/>
              </a:prstGeom>
              <a:noFill/>
              <a:ln w="9525">
                <a:noFill/>
              </a:ln>
            </p:spPr>
            <p:txBody>
              <a:bodyPr>
                <a:spAutoFit/>
              </a:bodyPr>
              <a:lstStyle/>
              <a:p>
                <a:r>
                  <a:rPr lang="zh-CN" altLang="en-US" sz="1600" dirty="0">
                    <a:latin typeface="Times New Roman" panose="02020603050405020304" pitchFamily="18" charset="0"/>
                  </a:rPr>
                  <a:t>用热风干手器将湿手吹干</a:t>
                </a:r>
              </a:p>
            </p:txBody>
          </p:sp>
        </p:grpSp>
      </p:grpSp>
    </p:spTree>
    <p:extLst>
      <p:ext uri="{BB962C8B-B14F-4D97-AF65-F5344CB8AC3E}">
        <p14:creationId xmlns:p14="http://schemas.microsoft.com/office/powerpoint/2010/main" val="2463759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泪滴形 55"/>
          <p:cNvSpPr/>
          <p:nvPr/>
        </p:nvSpPr>
        <p:spPr>
          <a:xfrm rot="18900000">
            <a:off x="1263109" y="383382"/>
            <a:ext cx="960838" cy="70127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570377" name="右箭头 6"/>
          <p:cNvSpPr/>
          <p:nvPr/>
        </p:nvSpPr>
        <p:spPr>
          <a:xfrm>
            <a:off x="1156241" y="535746"/>
            <a:ext cx="6557210" cy="194071"/>
          </a:xfrm>
          <a:prstGeom prst="rightArrow">
            <a:avLst>
              <a:gd name="adj1" fmla="val 50000"/>
              <a:gd name="adj2" fmla="val 65076"/>
            </a:avLst>
          </a:prstGeom>
          <a:noFill/>
          <a:ln w="12700">
            <a:noFill/>
          </a:ln>
        </p:spPr>
        <p:txBody>
          <a:bodyPr anchor="ctr"/>
          <a:lstStyle/>
          <a:p>
            <a:pPr algn="ctr"/>
            <a:endParaRPr sz="100" dirty="0">
              <a:solidFill>
                <a:srgbClr val="FFFFFF"/>
              </a:solidFill>
              <a:latin typeface="Times New Roman" panose="02020603050405020304" pitchFamily="18" charset="0"/>
            </a:endParaRPr>
          </a:p>
        </p:txBody>
      </p:sp>
      <p:sp>
        <p:nvSpPr>
          <p:cNvPr id="570378" name="文本占位符 2"/>
          <p:cNvSpPr txBox="1"/>
          <p:nvPr/>
        </p:nvSpPr>
        <p:spPr>
          <a:xfrm>
            <a:off x="1374775" y="697672"/>
            <a:ext cx="6156960" cy="3888581"/>
          </a:xfrm>
          <a:prstGeom prst="rect">
            <a:avLst/>
          </a:prstGeom>
          <a:noFill/>
          <a:ln w="9525">
            <a:noFill/>
          </a:ln>
        </p:spPr>
        <p:txBody>
          <a:bodyPr/>
          <a:lstStyle/>
          <a:p>
            <a:pPr>
              <a:lnSpc>
                <a:spcPct val="90000"/>
              </a:lnSpc>
              <a:spcBef>
                <a:spcPts val="1000"/>
              </a:spcBef>
              <a:buFont typeface="Arial" panose="020B0604020202020204" pitchFamily="34" charset="0"/>
            </a:pPr>
            <a:endParaRPr sz="2095" dirty="0">
              <a:latin typeface="Times New Roman" panose="02020603050405020304" pitchFamily="18" charset="0"/>
            </a:endParaRPr>
          </a:p>
        </p:txBody>
      </p:sp>
      <p:sp>
        <p:nvSpPr>
          <p:cNvPr id="570379" name="文本占位符 2"/>
          <p:cNvSpPr txBox="1"/>
          <p:nvPr/>
        </p:nvSpPr>
        <p:spPr>
          <a:xfrm>
            <a:off x="1374775" y="697672"/>
            <a:ext cx="6156960" cy="4077890"/>
          </a:xfrm>
          <a:prstGeom prst="rect">
            <a:avLst/>
          </a:prstGeom>
          <a:noFill/>
          <a:ln w="9525">
            <a:noFill/>
          </a:ln>
        </p:spPr>
        <p:txBody>
          <a:bodyPr/>
          <a:lstStyle/>
          <a:p>
            <a:pPr>
              <a:lnSpc>
                <a:spcPct val="90000"/>
              </a:lnSpc>
              <a:spcBef>
                <a:spcPts val="1000"/>
              </a:spcBef>
              <a:buFont typeface="Arial" panose="020B0604020202020204" pitchFamily="34" charset="0"/>
            </a:pPr>
            <a:r>
              <a:rPr lang="en-US" altLang="zh-CN" sz="2095" dirty="0">
                <a:latin typeface="Times New Roman" panose="02020603050405020304" pitchFamily="18" charset="0"/>
              </a:rPr>
              <a:t>5</a:t>
            </a:r>
            <a:r>
              <a:rPr lang="zh-CN" altLang="en-US" sz="2095" dirty="0">
                <a:latin typeface="Times New Roman" panose="02020603050405020304" pitchFamily="18" charset="0"/>
              </a:rPr>
              <a:t>．如图</a:t>
            </a:r>
            <a:r>
              <a:rPr lang="en-US" altLang="zh-CN" sz="2095" dirty="0">
                <a:latin typeface="Times New Roman" panose="02020603050405020304" pitchFamily="18" charset="0"/>
              </a:rPr>
              <a:t>4.2-13</a:t>
            </a:r>
            <a:r>
              <a:rPr lang="zh-CN" altLang="en-US" sz="2095" dirty="0">
                <a:latin typeface="Times New Roman" panose="02020603050405020304" pitchFamily="18" charset="0"/>
              </a:rPr>
              <a:t>所示是小桂家的电热水器下面连接的</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热水管和冷水管，小桂洗热水澡时经常发现左水管</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外壁上有水珠，而右水管的外壁上却没有水珠，仔</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细观察，发现这些水珠并不是溅上去的。这些水珠</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的形成属于</a:t>
            </a:r>
            <a:r>
              <a:rPr lang="en-US" altLang="zh-CN" sz="2095" dirty="0">
                <a:latin typeface="Times New Roman" panose="02020603050405020304" pitchFamily="18" charset="0"/>
              </a:rPr>
              <a:t>________</a:t>
            </a:r>
            <a:r>
              <a:rPr lang="zh-CN" altLang="en-US" sz="2095" dirty="0">
                <a:latin typeface="Times New Roman" panose="02020603050405020304" pitchFamily="18" charset="0"/>
              </a:rPr>
              <a:t>现象，该</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现象是</a:t>
            </a:r>
            <a:r>
              <a:rPr lang="en-US" altLang="zh-CN" sz="2095" dirty="0">
                <a:latin typeface="Times New Roman" panose="02020603050405020304" pitchFamily="18" charset="0"/>
              </a:rPr>
              <a:t>________</a:t>
            </a:r>
            <a:r>
              <a:rPr lang="zh-CN" altLang="en-US" sz="2095" dirty="0">
                <a:latin typeface="Times New Roman" panose="02020603050405020304" pitchFamily="18" charset="0"/>
              </a:rPr>
              <a:t>（选填“吸热”</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或“放热”）过程，由此可知</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左水管是</a:t>
            </a:r>
            <a:r>
              <a:rPr lang="en-US" altLang="zh-CN" sz="2095" dirty="0">
                <a:latin typeface="Times New Roman" panose="02020603050405020304" pitchFamily="18" charset="0"/>
              </a:rPr>
              <a:t>______</a:t>
            </a:r>
            <a:r>
              <a:rPr lang="zh-CN" altLang="en-US" sz="2095" dirty="0">
                <a:latin typeface="Times New Roman" panose="02020603050405020304" pitchFamily="18" charset="0"/>
              </a:rPr>
              <a:t>（选填“冷”</a:t>
            </a:r>
          </a:p>
          <a:p>
            <a:pPr>
              <a:lnSpc>
                <a:spcPct val="90000"/>
              </a:lnSpc>
              <a:spcBef>
                <a:spcPts val="1000"/>
              </a:spcBef>
              <a:buFont typeface="Arial" panose="020B0604020202020204" pitchFamily="34" charset="0"/>
            </a:pPr>
            <a:r>
              <a:rPr lang="zh-CN" altLang="en-US" sz="2095" dirty="0">
                <a:latin typeface="Times New Roman" panose="02020603050405020304" pitchFamily="18" charset="0"/>
              </a:rPr>
              <a:t>或 “热”）水管。</a:t>
            </a:r>
          </a:p>
          <a:p>
            <a:pPr>
              <a:lnSpc>
                <a:spcPct val="90000"/>
              </a:lnSpc>
              <a:spcBef>
                <a:spcPts val="1000"/>
              </a:spcBef>
              <a:buFont typeface="Arial" panose="020B0604020202020204" pitchFamily="34" charset="0"/>
            </a:pPr>
            <a:endParaRPr lang="zh-CN" altLang="en-US" sz="2095" dirty="0">
              <a:latin typeface="Times New Roman" panose="02020603050405020304" pitchFamily="18" charset="0"/>
            </a:endParaRPr>
          </a:p>
        </p:txBody>
      </p:sp>
      <p:sp>
        <p:nvSpPr>
          <p:cNvPr id="12" name="矩形 11"/>
          <p:cNvSpPr/>
          <p:nvPr/>
        </p:nvSpPr>
        <p:spPr>
          <a:xfrm>
            <a:off x="2744976" y="3456243"/>
            <a:ext cx="450850" cy="415045"/>
          </a:xfrm>
          <a:prstGeom prst="rect">
            <a:avLst/>
          </a:prstGeom>
          <a:noFill/>
          <a:ln w="9525">
            <a:noFill/>
          </a:ln>
        </p:spPr>
        <p:txBody>
          <a:bodyPr wrap="none">
            <a:spAutoFit/>
          </a:bodyPr>
          <a:lstStyle/>
          <a:p>
            <a:r>
              <a:rPr lang="zh-CN" altLang="zh-CN" sz="2095" b="1" dirty="0">
                <a:solidFill>
                  <a:srgbClr val="FF0000"/>
                </a:solidFill>
                <a:latin typeface="Times New Roman" panose="02020603050405020304" pitchFamily="18" charset="0"/>
                <a:ea typeface="楷体" panose="02010609060101010101" pitchFamily="49" charset="-122"/>
              </a:rPr>
              <a:t>冷</a:t>
            </a:r>
            <a:endParaRPr lang="en-US" altLang="zh-CN" sz="100" dirty="0">
              <a:latin typeface="Times New Roman" panose="02020603050405020304" pitchFamily="18" charset="0"/>
              <a:ea typeface="楷体" panose="02010609060101010101" pitchFamily="49" charset="-122"/>
            </a:endParaRPr>
          </a:p>
        </p:txBody>
      </p:sp>
      <p:sp>
        <p:nvSpPr>
          <p:cNvPr id="13" name="矩形 12"/>
          <p:cNvSpPr/>
          <p:nvPr/>
        </p:nvSpPr>
        <p:spPr>
          <a:xfrm>
            <a:off x="2978150" y="2181190"/>
            <a:ext cx="718820" cy="415045"/>
          </a:xfrm>
          <a:prstGeom prst="rect">
            <a:avLst/>
          </a:prstGeom>
          <a:noFill/>
          <a:ln w="9525">
            <a:noFill/>
          </a:ln>
        </p:spPr>
        <p:txBody>
          <a:bodyPr wrap="none">
            <a:spAutoFit/>
          </a:bodyPr>
          <a:lstStyle/>
          <a:p>
            <a:r>
              <a:rPr lang="zh-CN" altLang="zh-CN" sz="2095" b="1" dirty="0">
                <a:solidFill>
                  <a:srgbClr val="FF0000"/>
                </a:solidFill>
                <a:latin typeface="Times New Roman" panose="02020603050405020304" pitchFamily="18" charset="0"/>
                <a:ea typeface="楷体" panose="02010609060101010101" pitchFamily="49" charset="-122"/>
              </a:rPr>
              <a:t>液化</a:t>
            </a:r>
            <a:endParaRPr lang="en-US" altLang="zh-CN" sz="100" dirty="0">
              <a:latin typeface="Times New Roman" panose="02020603050405020304" pitchFamily="18" charset="0"/>
              <a:ea typeface="楷体" panose="02010609060101010101" pitchFamily="49" charset="-122"/>
            </a:endParaRPr>
          </a:p>
        </p:txBody>
      </p:sp>
      <p:sp>
        <p:nvSpPr>
          <p:cNvPr id="14" name="矩形 13"/>
          <p:cNvSpPr/>
          <p:nvPr/>
        </p:nvSpPr>
        <p:spPr>
          <a:xfrm>
            <a:off x="2454381" y="2565761"/>
            <a:ext cx="718820" cy="415045"/>
          </a:xfrm>
          <a:prstGeom prst="rect">
            <a:avLst/>
          </a:prstGeom>
          <a:noFill/>
          <a:ln w="9525">
            <a:noFill/>
          </a:ln>
        </p:spPr>
        <p:txBody>
          <a:bodyPr wrap="none">
            <a:spAutoFit/>
          </a:bodyPr>
          <a:lstStyle/>
          <a:p>
            <a:r>
              <a:rPr lang="zh-CN" altLang="zh-CN" sz="2095" b="1" dirty="0">
                <a:solidFill>
                  <a:srgbClr val="FF0000"/>
                </a:solidFill>
                <a:latin typeface="Times New Roman" panose="02020603050405020304" pitchFamily="18" charset="0"/>
                <a:ea typeface="楷体" panose="02010609060101010101" pitchFamily="49" charset="-122"/>
              </a:rPr>
              <a:t>放热</a:t>
            </a:r>
            <a:endParaRPr lang="en-US" altLang="zh-CN" sz="100" dirty="0">
              <a:latin typeface="Times New Roman" panose="02020603050405020304" pitchFamily="18" charset="0"/>
              <a:ea typeface="楷体" panose="02010609060101010101" pitchFamily="49" charset="-122"/>
            </a:endParaRPr>
          </a:p>
        </p:txBody>
      </p:sp>
      <p:pic>
        <p:nvPicPr>
          <p:cNvPr id="570383" name="图片 3"/>
          <p:cNvPicPr>
            <a:picLocks noChangeAspect="1"/>
          </p:cNvPicPr>
          <p:nvPr/>
        </p:nvPicPr>
        <p:blipFill>
          <a:blip r:embed="rId2"/>
          <a:stretch>
            <a:fillRect/>
          </a:stretch>
        </p:blipFill>
        <p:spPr>
          <a:xfrm>
            <a:off x="5251380" y="2496706"/>
            <a:ext cx="2213845" cy="1750219"/>
          </a:xfrm>
          <a:prstGeom prst="rect">
            <a:avLst/>
          </a:prstGeom>
          <a:noFill/>
          <a:ln w="9525">
            <a:noFill/>
          </a:ln>
        </p:spPr>
      </p:pic>
      <p:sp>
        <p:nvSpPr>
          <p:cNvPr id="570384" name="文本占位符 2"/>
          <p:cNvSpPr txBox="1"/>
          <p:nvPr/>
        </p:nvSpPr>
        <p:spPr>
          <a:xfrm>
            <a:off x="5924798" y="4425518"/>
            <a:ext cx="868197" cy="276272"/>
          </a:xfrm>
          <a:prstGeom prst="rect">
            <a:avLst/>
          </a:prstGeom>
          <a:noFill/>
          <a:ln w="9525">
            <a:noFill/>
          </a:ln>
        </p:spPr>
        <p:txBody>
          <a:bodyPr>
            <a:spAutoFit/>
          </a:bodyPr>
          <a:lstStyle/>
          <a:p>
            <a:pPr>
              <a:spcBef>
                <a:spcPts val="800"/>
              </a:spcBef>
              <a:buFont typeface="Arial" panose="020B0604020202020204" pitchFamily="34" charset="0"/>
            </a:pPr>
            <a:r>
              <a:rPr lang="zh-CN" altLang="en-US" sz="1195" dirty="0">
                <a:latin typeface="宋体" panose="02010600030101010101" pitchFamily="2" charset="-122"/>
              </a:rPr>
              <a:t>图</a:t>
            </a:r>
            <a:r>
              <a:rPr lang="en-US" altLang="zh-CN" sz="1195" dirty="0">
                <a:latin typeface="宋体" panose="02010600030101010101" pitchFamily="2" charset="-122"/>
              </a:rPr>
              <a:t>4.2-13</a:t>
            </a:r>
            <a:endParaRPr lang="en-US" altLang="zh-CN" sz="1645">
              <a:latin typeface="Times New Roman" panose="02020603050405020304" pitchFamily="18" charset="0"/>
            </a:endParaRPr>
          </a:p>
        </p:txBody>
      </p:sp>
    </p:spTree>
    <p:extLst>
      <p:ext uri="{BB962C8B-B14F-4D97-AF65-F5344CB8AC3E}">
        <p14:creationId xmlns:p14="http://schemas.microsoft.com/office/powerpoint/2010/main" val="213498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泪滴形 55"/>
          <p:cNvSpPr/>
          <p:nvPr/>
        </p:nvSpPr>
        <p:spPr>
          <a:xfrm rot="18900000">
            <a:off x="1263109" y="383382"/>
            <a:ext cx="960838" cy="70127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571402" name="文本占位符 2"/>
          <p:cNvSpPr txBox="1"/>
          <p:nvPr/>
        </p:nvSpPr>
        <p:spPr>
          <a:xfrm>
            <a:off x="407670" y="420137"/>
            <a:ext cx="6791960" cy="4077879"/>
          </a:xfrm>
          <a:prstGeom prst="rect">
            <a:avLst/>
          </a:prstGeom>
          <a:noFill/>
          <a:ln w="9525">
            <a:noFill/>
          </a:ln>
        </p:spPr>
        <p:txBody>
          <a:bodyPr/>
          <a:lstStyle/>
          <a:p>
            <a:pPr eaLnBrk="1" fontAlgn="auto" latinLnBrk="0" hangingPunct="1">
              <a:lnSpc>
                <a:spcPct val="150000"/>
              </a:lnSpc>
              <a:spcBef>
                <a:spcPts val="1000"/>
              </a:spcBef>
              <a:buFont typeface="Arial" panose="020B0604020202020204" pitchFamily="34" charset="0"/>
            </a:pPr>
            <a:r>
              <a:rPr lang="en-US" altLang="zh-CN" sz="2400" dirty="0">
                <a:latin typeface="Times New Roman" panose="02020603050405020304" pitchFamily="18" charset="0"/>
              </a:rPr>
              <a:t>6</a:t>
            </a:r>
            <a:r>
              <a:rPr lang="zh-CN" altLang="en-US" sz="2400" dirty="0">
                <a:latin typeface="Times New Roman" panose="02020603050405020304" pitchFamily="18" charset="0"/>
              </a:rPr>
              <a:t>．如图</a:t>
            </a:r>
            <a:r>
              <a:rPr lang="en-US" altLang="zh-CN" sz="2400" dirty="0">
                <a:latin typeface="Times New Roman" panose="02020603050405020304" pitchFamily="18" charset="0"/>
              </a:rPr>
              <a:t>4.2-14</a:t>
            </a:r>
            <a:r>
              <a:rPr lang="zh-CN" altLang="en-US" sz="2400" dirty="0">
                <a:latin typeface="Times New Roman" panose="02020603050405020304" pitchFamily="18" charset="0"/>
              </a:rPr>
              <a:t>所示，将烧瓶内水沸腾时所产生的水蒸气通入试管</a:t>
            </a:r>
            <a:r>
              <a:rPr lang="en-US" altLang="zh-CN" sz="2400" i="1" dirty="0">
                <a:latin typeface="Times New Roman" panose="02020603050405020304" pitchFamily="18" charset="0"/>
              </a:rPr>
              <a:t>A</a:t>
            </a:r>
            <a:r>
              <a:rPr lang="zh-CN" altLang="en-US" sz="2400" dirty="0">
                <a:latin typeface="Times New Roman" panose="02020603050405020304" pitchFamily="18" charset="0"/>
              </a:rPr>
              <a:t>中，试管</a:t>
            </a:r>
            <a:r>
              <a:rPr lang="en-US" altLang="zh-CN" sz="2400" i="1" dirty="0">
                <a:latin typeface="Times New Roman" panose="02020603050405020304" pitchFamily="18" charset="0"/>
              </a:rPr>
              <a:t>A</a:t>
            </a:r>
            <a:r>
              <a:rPr lang="zh-CN" altLang="en-US" sz="2400" dirty="0">
                <a:latin typeface="Times New Roman" panose="02020603050405020304" pitchFamily="18" charset="0"/>
              </a:rPr>
              <a:t>放在装冷水的容器</a:t>
            </a:r>
            <a:r>
              <a:rPr lang="en-US" altLang="zh-CN" sz="2400" i="1" dirty="0">
                <a:latin typeface="Times New Roman" panose="02020603050405020304" pitchFamily="18" charset="0"/>
              </a:rPr>
              <a:t>B</a:t>
            </a:r>
            <a:r>
              <a:rPr lang="zh-CN" altLang="en-US" sz="2400" dirty="0">
                <a:latin typeface="Times New Roman" panose="02020603050405020304" pitchFamily="18" charset="0"/>
              </a:rPr>
              <a:t>内。过一段时间，观察到试管</a:t>
            </a:r>
            <a:r>
              <a:rPr lang="en-US" altLang="zh-CN" sz="2400" i="1" dirty="0">
                <a:latin typeface="Times New Roman" panose="02020603050405020304" pitchFamily="18" charset="0"/>
              </a:rPr>
              <a:t>A</a:t>
            </a:r>
            <a:r>
              <a:rPr lang="zh-CN" altLang="en-US" sz="2400" dirty="0">
                <a:latin typeface="Times New Roman" panose="02020603050405020304" pitchFamily="18" charset="0"/>
              </a:rPr>
              <a:t>中发生的</a:t>
            </a:r>
          </a:p>
          <a:p>
            <a:pPr eaLnBrk="1" fontAlgn="auto" latinLnBrk="0" hangingPunct="1">
              <a:lnSpc>
                <a:spcPct val="150000"/>
              </a:lnSpc>
              <a:spcBef>
                <a:spcPts val="1000"/>
              </a:spcBef>
              <a:buFont typeface="Arial" panose="020B0604020202020204" pitchFamily="34" charset="0"/>
            </a:pPr>
            <a:r>
              <a:rPr lang="zh-CN" altLang="en-US" sz="2400" dirty="0">
                <a:latin typeface="Times New Roman" panose="02020603050405020304" pitchFamily="18" charset="0"/>
              </a:rPr>
              <a:t>物态变化是</a:t>
            </a:r>
            <a:r>
              <a:rPr lang="en-US" altLang="zh-CN" sz="2400" dirty="0">
                <a:latin typeface="Times New Roman" panose="02020603050405020304" pitchFamily="18" charset="0"/>
              </a:rPr>
              <a:t>________</a:t>
            </a:r>
            <a:r>
              <a:rPr lang="zh-CN" altLang="en-US" sz="2400" dirty="0">
                <a:latin typeface="Times New Roman" panose="02020603050405020304" pitchFamily="18" charset="0"/>
              </a:rPr>
              <a:t>，同时看到温度计</a:t>
            </a:r>
            <a:r>
              <a:rPr lang="en-US" altLang="zh-CN" sz="2400" i="1" dirty="0">
                <a:latin typeface="Times New Roman" panose="02020603050405020304" pitchFamily="18" charset="0"/>
              </a:rPr>
              <a:t>C</a:t>
            </a:r>
          </a:p>
          <a:p>
            <a:pPr eaLnBrk="1" fontAlgn="auto" latinLnBrk="0" hangingPunct="1">
              <a:lnSpc>
                <a:spcPct val="150000"/>
              </a:lnSpc>
              <a:spcBef>
                <a:spcPts val="1000"/>
              </a:spcBef>
              <a:buFont typeface="Arial" panose="020B0604020202020204" pitchFamily="34" charset="0"/>
            </a:pPr>
            <a:r>
              <a:rPr lang="zh-CN" altLang="en-US" sz="2400" dirty="0">
                <a:latin typeface="Times New Roman" panose="02020603050405020304" pitchFamily="18" charset="0"/>
              </a:rPr>
              <a:t>的示数升高。这个实验说明了水蒸气液化</a:t>
            </a:r>
          </a:p>
          <a:p>
            <a:pPr eaLnBrk="1" fontAlgn="auto" latinLnBrk="0" hangingPunct="1">
              <a:lnSpc>
                <a:spcPct val="150000"/>
              </a:lnSpc>
              <a:spcBef>
                <a:spcPts val="1000"/>
              </a:spcBef>
              <a:buFont typeface="Arial" panose="020B0604020202020204" pitchFamily="34" charset="0"/>
            </a:pPr>
            <a:r>
              <a:rPr lang="zh-CN" altLang="en-US" sz="2400" dirty="0">
                <a:latin typeface="Times New Roman" panose="02020603050405020304" pitchFamily="18" charset="0"/>
              </a:rPr>
              <a:t>时要</a:t>
            </a:r>
            <a:r>
              <a:rPr lang="en-US" altLang="zh-CN" sz="2400" dirty="0">
                <a:latin typeface="Times New Roman" panose="02020603050405020304" pitchFamily="18" charset="0"/>
              </a:rPr>
              <a:t>_______</a:t>
            </a:r>
            <a:r>
              <a:rPr lang="zh-CN" altLang="en-US" sz="2400" dirty="0">
                <a:latin typeface="Times New Roman" panose="02020603050405020304" pitchFamily="18" charset="0"/>
              </a:rPr>
              <a:t>热量。</a:t>
            </a:r>
          </a:p>
        </p:txBody>
      </p:sp>
      <p:sp>
        <p:nvSpPr>
          <p:cNvPr id="11" name="矩形 10"/>
          <p:cNvSpPr/>
          <p:nvPr/>
        </p:nvSpPr>
        <p:spPr>
          <a:xfrm>
            <a:off x="1345413" y="3629780"/>
            <a:ext cx="803425" cy="461665"/>
          </a:xfrm>
          <a:prstGeom prst="rect">
            <a:avLst/>
          </a:prstGeom>
          <a:noFill/>
          <a:ln w="9525">
            <a:noFill/>
          </a:ln>
        </p:spPr>
        <p:txBody>
          <a:bodyPr wrap="none">
            <a:spAutoFit/>
          </a:bodyPr>
          <a:lstStyle/>
          <a:p>
            <a:r>
              <a:rPr lang="zh-CN" altLang="zh-CN" sz="2400" b="1" dirty="0">
                <a:solidFill>
                  <a:srgbClr val="FF0000"/>
                </a:solidFill>
                <a:latin typeface="Times New Roman" panose="02020603050405020304" pitchFamily="18" charset="0"/>
                <a:ea typeface="楷体" panose="02010609060101010101" pitchFamily="49" charset="-122"/>
              </a:rPr>
              <a:t>放出</a:t>
            </a:r>
          </a:p>
        </p:txBody>
      </p:sp>
      <p:sp>
        <p:nvSpPr>
          <p:cNvPr id="12" name="矩形 11"/>
          <p:cNvSpPr/>
          <p:nvPr/>
        </p:nvSpPr>
        <p:spPr>
          <a:xfrm>
            <a:off x="2175792" y="2228179"/>
            <a:ext cx="803425" cy="461665"/>
          </a:xfrm>
          <a:prstGeom prst="rect">
            <a:avLst/>
          </a:prstGeom>
          <a:noFill/>
          <a:ln w="9525">
            <a:noFill/>
          </a:ln>
        </p:spPr>
        <p:txBody>
          <a:bodyPr wrap="none">
            <a:spAutoFit/>
          </a:bodyPr>
          <a:lstStyle/>
          <a:p>
            <a:r>
              <a:rPr lang="zh-CN" altLang="zh-CN" sz="2400" b="1" dirty="0">
                <a:solidFill>
                  <a:srgbClr val="FF0000"/>
                </a:solidFill>
                <a:latin typeface="Times New Roman" panose="02020603050405020304" pitchFamily="18" charset="0"/>
                <a:ea typeface="楷体" panose="02010609060101010101" pitchFamily="49" charset="-122"/>
              </a:rPr>
              <a:t>液化</a:t>
            </a:r>
          </a:p>
        </p:txBody>
      </p:sp>
      <p:pic>
        <p:nvPicPr>
          <p:cNvPr id="571405" name="图片 3"/>
          <p:cNvPicPr>
            <a:picLocks noChangeAspect="1"/>
          </p:cNvPicPr>
          <p:nvPr/>
        </p:nvPicPr>
        <p:blipFill>
          <a:blip r:embed="rId2"/>
          <a:stretch>
            <a:fillRect/>
          </a:stretch>
        </p:blipFill>
        <p:spPr>
          <a:xfrm>
            <a:off x="6148070" y="1952365"/>
            <a:ext cx="2396490" cy="2737259"/>
          </a:xfrm>
          <a:prstGeom prst="rect">
            <a:avLst/>
          </a:prstGeom>
          <a:noFill/>
          <a:ln w="9525">
            <a:noFill/>
          </a:ln>
        </p:spPr>
      </p:pic>
      <p:sp>
        <p:nvSpPr>
          <p:cNvPr id="571406" name="文本占位符 2"/>
          <p:cNvSpPr txBox="1"/>
          <p:nvPr/>
        </p:nvSpPr>
        <p:spPr>
          <a:xfrm>
            <a:off x="6148059" y="4689872"/>
            <a:ext cx="869386" cy="276272"/>
          </a:xfrm>
          <a:prstGeom prst="rect">
            <a:avLst/>
          </a:prstGeom>
          <a:noFill/>
          <a:ln w="9525">
            <a:noFill/>
          </a:ln>
        </p:spPr>
        <p:txBody>
          <a:bodyPr>
            <a:spAutoFit/>
          </a:bodyPr>
          <a:lstStyle/>
          <a:p>
            <a:pPr>
              <a:spcBef>
                <a:spcPts val="800"/>
              </a:spcBef>
              <a:buFont typeface="Arial" panose="020B0604020202020204" pitchFamily="34" charset="0"/>
            </a:pPr>
            <a:r>
              <a:rPr lang="zh-CN" altLang="en-US" sz="1195" dirty="0">
                <a:latin typeface="宋体" panose="02010600030101010101" pitchFamily="2" charset="-122"/>
              </a:rPr>
              <a:t>图</a:t>
            </a:r>
            <a:r>
              <a:rPr lang="en-US" altLang="zh-CN" sz="1195" dirty="0">
                <a:latin typeface="宋体" panose="02010600030101010101" pitchFamily="2" charset="-122"/>
              </a:rPr>
              <a:t>4.2-14</a:t>
            </a:r>
            <a:endParaRPr lang="en-US" altLang="zh-CN" sz="1645">
              <a:latin typeface="Times New Roman" panose="02020603050405020304" pitchFamily="18" charset="0"/>
            </a:endParaRPr>
          </a:p>
        </p:txBody>
      </p:sp>
    </p:spTree>
    <p:extLst>
      <p:ext uri="{BB962C8B-B14F-4D97-AF65-F5344CB8AC3E}">
        <p14:creationId xmlns:p14="http://schemas.microsoft.com/office/powerpoint/2010/main" val="3255422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5121"/>
          <p:cNvSpPr txBox="1"/>
          <p:nvPr/>
        </p:nvSpPr>
        <p:spPr>
          <a:xfrm>
            <a:off x="1594474" y="3268266"/>
            <a:ext cx="184731" cy="107722"/>
          </a:xfrm>
          <a:prstGeom prst="rect">
            <a:avLst/>
          </a:prstGeom>
          <a:noFill/>
          <a:ln w="9525">
            <a:noFill/>
          </a:ln>
        </p:spPr>
        <p:txBody>
          <a:bodyPr wrap="none" anchor="t">
            <a:spAutoFit/>
          </a:bodyPr>
          <a:lstStyle/>
          <a:p>
            <a:endParaRPr lang="zh-CN" altLang="en-US" sz="100" dirty="0">
              <a:latin typeface="Arial" panose="020B0604020202020204" pitchFamily="34" charset="0"/>
            </a:endParaRPr>
          </a:p>
        </p:txBody>
      </p:sp>
      <p:sp>
        <p:nvSpPr>
          <p:cNvPr id="5123" name="文本框 5122"/>
          <p:cNvSpPr txBox="1"/>
          <p:nvPr/>
        </p:nvSpPr>
        <p:spPr>
          <a:xfrm>
            <a:off x="1580222" y="357188"/>
            <a:ext cx="5160645" cy="554454"/>
          </a:xfrm>
          <a:prstGeom prst="rect">
            <a:avLst/>
          </a:prstGeom>
          <a:noFill/>
          <a:ln w="9525">
            <a:noFill/>
          </a:ln>
        </p:spPr>
        <p:txBody>
          <a:bodyPr wrap="none" anchor="t">
            <a:spAutoFit/>
          </a:bodyPr>
          <a:lstStyle/>
          <a:p>
            <a:r>
              <a:rPr lang="zh-CN" altLang="en-US" sz="2995" b="1">
                <a:solidFill>
                  <a:srgbClr val="0000FF"/>
                </a:solidFill>
                <a:latin typeface="Arial" panose="020B0604020202020204" pitchFamily="34" charset="0"/>
              </a:rPr>
              <a:t>自然界物质常见的三种状态：</a:t>
            </a:r>
          </a:p>
        </p:txBody>
      </p:sp>
      <p:sp>
        <p:nvSpPr>
          <p:cNvPr id="5124" name="文本框 5123"/>
          <p:cNvSpPr txBox="1"/>
          <p:nvPr/>
        </p:nvSpPr>
        <p:spPr>
          <a:xfrm>
            <a:off x="1663359" y="3759994"/>
            <a:ext cx="184731" cy="368562"/>
          </a:xfrm>
          <a:prstGeom prst="rect">
            <a:avLst/>
          </a:prstGeom>
          <a:noFill/>
          <a:ln w="9525">
            <a:noFill/>
          </a:ln>
        </p:spPr>
        <p:txBody>
          <a:bodyPr wrap="none" anchor="t">
            <a:spAutoFit/>
          </a:bodyPr>
          <a:lstStyle/>
          <a:p>
            <a:endParaRPr lang="zh-CN" altLang="en-US" sz="1795" b="1" dirty="0">
              <a:latin typeface="Arial" panose="020B0604020202020204" pitchFamily="34" charset="0"/>
            </a:endParaRPr>
          </a:p>
        </p:txBody>
      </p:sp>
      <p:grpSp>
        <p:nvGrpSpPr>
          <p:cNvPr id="5125" name="组合 5124"/>
          <p:cNvGrpSpPr/>
          <p:nvPr/>
        </p:nvGrpSpPr>
        <p:grpSpPr>
          <a:xfrm>
            <a:off x="2435289" y="1192496"/>
            <a:ext cx="3371264" cy="1687649"/>
            <a:chOff x="-755" y="-401"/>
            <a:chExt cx="7095" cy="3543"/>
          </a:xfrm>
        </p:grpSpPr>
        <p:sp>
          <p:nvSpPr>
            <p:cNvPr id="5126" name="文本框 5125"/>
            <p:cNvSpPr txBox="1"/>
            <p:nvPr/>
          </p:nvSpPr>
          <p:spPr>
            <a:xfrm>
              <a:off x="1581" y="-401"/>
              <a:ext cx="2041" cy="1099"/>
            </a:xfrm>
            <a:prstGeom prst="rect">
              <a:avLst/>
            </a:prstGeom>
            <a:noFill/>
            <a:ln w="9525">
              <a:noFill/>
            </a:ln>
          </p:spPr>
          <p:txBody>
            <a:bodyPr wrap="square">
              <a:spAutoFit/>
            </a:bodyPr>
            <a:lstStyle/>
            <a:p>
              <a:r>
                <a:rPr lang="zh-CN" altLang="en-US" sz="2800" b="1" dirty="0">
                  <a:solidFill>
                    <a:srgbClr val="0000FF"/>
                  </a:solidFill>
                  <a:latin typeface="Tahoma" panose="020B0604030504040204" pitchFamily="34" charset="0"/>
                </a:rPr>
                <a:t>固态</a:t>
              </a:r>
            </a:p>
          </p:txBody>
        </p:sp>
        <p:sp>
          <p:nvSpPr>
            <p:cNvPr id="5127" name="文本框 5126"/>
            <p:cNvSpPr txBox="1"/>
            <p:nvPr/>
          </p:nvSpPr>
          <p:spPr>
            <a:xfrm>
              <a:off x="-755" y="2043"/>
              <a:ext cx="2003" cy="1099"/>
            </a:xfrm>
            <a:prstGeom prst="rect">
              <a:avLst/>
            </a:prstGeom>
            <a:noFill/>
            <a:ln w="9525">
              <a:noFill/>
            </a:ln>
          </p:spPr>
          <p:txBody>
            <a:bodyPr wrap="square">
              <a:spAutoFit/>
            </a:bodyPr>
            <a:lstStyle/>
            <a:p>
              <a:r>
                <a:rPr lang="zh-CN" altLang="en-US" sz="2800" b="1" dirty="0">
                  <a:solidFill>
                    <a:srgbClr val="0000FF"/>
                  </a:solidFill>
                  <a:latin typeface="Tahoma" panose="020B0604030504040204" pitchFamily="34" charset="0"/>
                </a:rPr>
                <a:t>液态</a:t>
              </a:r>
            </a:p>
          </p:txBody>
        </p:sp>
        <p:sp>
          <p:nvSpPr>
            <p:cNvPr id="5128" name="文本框 5127"/>
            <p:cNvSpPr txBox="1"/>
            <p:nvPr/>
          </p:nvSpPr>
          <p:spPr>
            <a:xfrm>
              <a:off x="3969" y="2042"/>
              <a:ext cx="2371" cy="1099"/>
            </a:xfrm>
            <a:prstGeom prst="rect">
              <a:avLst/>
            </a:prstGeom>
            <a:noFill/>
            <a:ln w="9525">
              <a:noFill/>
            </a:ln>
          </p:spPr>
          <p:txBody>
            <a:bodyPr wrap="square">
              <a:spAutoFit/>
            </a:bodyPr>
            <a:lstStyle/>
            <a:p>
              <a:r>
                <a:rPr lang="zh-CN" altLang="en-US" sz="2800" b="1" dirty="0">
                  <a:solidFill>
                    <a:srgbClr val="0000FF"/>
                  </a:solidFill>
                  <a:latin typeface="Tahoma" panose="020B0604030504040204" pitchFamily="34" charset="0"/>
                </a:rPr>
                <a:t>气态</a:t>
              </a:r>
            </a:p>
          </p:txBody>
        </p:sp>
      </p:grpSp>
      <p:sp>
        <p:nvSpPr>
          <p:cNvPr id="5129" name="文本框 5128"/>
          <p:cNvSpPr txBox="1"/>
          <p:nvPr/>
        </p:nvSpPr>
        <p:spPr>
          <a:xfrm>
            <a:off x="3118273" y="1608535"/>
            <a:ext cx="529708" cy="106944"/>
          </a:xfrm>
          <a:prstGeom prst="rect">
            <a:avLst/>
          </a:prstGeom>
          <a:noFill/>
          <a:ln w="9525">
            <a:noFill/>
          </a:ln>
        </p:spPr>
        <p:txBody>
          <a:bodyPr>
            <a:spAutoFit/>
          </a:bodyPr>
          <a:lstStyle/>
          <a:p>
            <a:endParaRPr lang="zh-CN" altLang="en-US" sz="100" dirty="0">
              <a:latin typeface="Tahoma" panose="020B0604030504040204" pitchFamily="34" charset="0"/>
            </a:endParaRPr>
          </a:p>
        </p:txBody>
      </p:sp>
      <p:sp>
        <p:nvSpPr>
          <p:cNvPr id="5130" name="文本框 5129"/>
          <p:cNvSpPr txBox="1"/>
          <p:nvPr/>
        </p:nvSpPr>
        <p:spPr>
          <a:xfrm>
            <a:off x="3380752" y="2474119"/>
            <a:ext cx="1299328" cy="106944"/>
          </a:xfrm>
          <a:prstGeom prst="rect">
            <a:avLst/>
          </a:prstGeom>
          <a:noFill/>
          <a:ln w="9525">
            <a:noFill/>
          </a:ln>
        </p:spPr>
        <p:txBody>
          <a:bodyPr>
            <a:spAutoFit/>
          </a:bodyPr>
          <a:lstStyle/>
          <a:p>
            <a:endParaRPr lang="zh-CN" altLang="en-US" sz="100" dirty="0">
              <a:latin typeface="Tahoma" panose="020B0604030504040204" pitchFamily="34" charset="0"/>
            </a:endParaRPr>
          </a:p>
        </p:txBody>
      </p:sp>
      <p:sp>
        <p:nvSpPr>
          <p:cNvPr id="5131" name="文本框 5130"/>
          <p:cNvSpPr txBox="1"/>
          <p:nvPr/>
        </p:nvSpPr>
        <p:spPr>
          <a:xfrm>
            <a:off x="4231136" y="1535906"/>
            <a:ext cx="825441" cy="106944"/>
          </a:xfrm>
          <a:prstGeom prst="rect">
            <a:avLst/>
          </a:prstGeom>
          <a:noFill/>
          <a:ln w="9525">
            <a:noFill/>
          </a:ln>
        </p:spPr>
        <p:txBody>
          <a:bodyPr>
            <a:spAutoFit/>
          </a:bodyPr>
          <a:lstStyle/>
          <a:p>
            <a:endParaRPr lang="zh-CN" altLang="en-US" sz="100" dirty="0">
              <a:latin typeface="Tahoma" panose="020B0604030504040204" pitchFamily="34" charset="0"/>
            </a:endParaRPr>
          </a:p>
        </p:txBody>
      </p:sp>
      <p:grpSp>
        <p:nvGrpSpPr>
          <p:cNvPr id="5132" name="组合 5131"/>
          <p:cNvGrpSpPr/>
          <p:nvPr/>
        </p:nvGrpSpPr>
        <p:grpSpPr>
          <a:xfrm>
            <a:off x="1113648" y="1608295"/>
            <a:ext cx="6990792" cy="2228837"/>
            <a:chOff x="-1382" y="17"/>
            <a:chExt cx="14714" cy="4681"/>
          </a:xfrm>
        </p:grpSpPr>
        <p:sp>
          <p:nvSpPr>
            <p:cNvPr id="5133" name="文本框 5132"/>
            <p:cNvSpPr txBox="1"/>
            <p:nvPr/>
          </p:nvSpPr>
          <p:spPr>
            <a:xfrm>
              <a:off x="-1382" y="3728"/>
              <a:ext cx="14714" cy="970"/>
            </a:xfrm>
            <a:prstGeom prst="rect">
              <a:avLst/>
            </a:prstGeom>
            <a:noFill/>
            <a:ln w="9525">
              <a:noFill/>
            </a:ln>
          </p:spPr>
          <p:txBody>
            <a:bodyPr wrap="none" anchor="t">
              <a:spAutoFit/>
            </a:bodyPr>
            <a:lstStyle/>
            <a:p>
              <a:r>
                <a:rPr lang="zh-CN" altLang="en-US" sz="2400" b="1">
                  <a:solidFill>
                    <a:srgbClr val="FF0000"/>
                  </a:solidFill>
                  <a:latin typeface="Arial" panose="020B0604020202020204" pitchFamily="34" charset="0"/>
                </a:rPr>
                <a:t>同一种物质的三种状态在一定条件下可以相互转化</a:t>
              </a:r>
            </a:p>
          </p:txBody>
        </p:sp>
        <p:sp>
          <p:nvSpPr>
            <p:cNvPr id="5134" name="直接连接符 5133"/>
            <p:cNvSpPr/>
            <p:nvPr/>
          </p:nvSpPr>
          <p:spPr>
            <a:xfrm flipH="1">
              <a:off x="2835" y="17"/>
              <a:ext cx="1021" cy="1701"/>
            </a:xfrm>
            <a:prstGeom prst="line">
              <a:avLst/>
            </a:prstGeom>
            <a:ln w="9525" cap="flat" cmpd="sng">
              <a:solidFill>
                <a:schemeClr val="tx1"/>
              </a:solidFill>
              <a:prstDash val="solid"/>
              <a:headEnd type="triangle" w="med" len="med"/>
              <a:tailEnd type="triangle" w="med" len="med"/>
            </a:ln>
          </p:spPr>
        </p:sp>
        <p:sp>
          <p:nvSpPr>
            <p:cNvPr id="5135" name="直接连接符 5134"/>
            <p:cNvSpPr/>
            <p:nvPr/>
          </p:nvSpPr>
          <p:spPr>
            <a:xfrm>
              <a:off x="3403" y="2185"/>
              <a:ext cx="2721" cy="1"/>
            </a:xfrm>
            <a:prstGeom prst="line">
              <a:avLst/>
            </a:prstGeom>
            <a:ln w="9525" cap="flat" cmpd="sng">
              <a:solidFill>
                <a:schemeClr val="tx1"/>
              </a:solidFill>
              <a:prstDash val="solid"/>
              <a:headEnd type="triangle" w="med" len="med"/>
              <a:tailEnd type="triangle" w="med" len="med"/>
            </a:ln>
          </p:spPr>
        </p:sp>
        <p:sp>
          <p:nvSpPr>
            <p:cNvPr id="5136" name="直接连接符 5135"/>
            <p:cNvSpPr/>
            <p:nvPr/>
          </p:nvSpPr>
          <p:spPr>
            <a:xfrm>
              <a:off x="5424" y="89"/>
              <a:ext cx="1247" cy="1588"/>
            </a:xfrm>
            <a:prstGeom prst="line">
              <a:avLst/>
            </a:prstGeom>
            <a:ln w="9525" cap="flat" cmpd="sng">
              <a:solidFill>
                <a:schemeClr val="tx1"/>
              </a:solidFill>
              <a:prstDash val="solid"/>
              <a:headEnd type="triangle" w="med" len="med"/>
              <a:tailEnd type="triangle" w="med" len="med"/>
            </a:ln>
          </p:spPr>
        </p:sp>
      </p:grpSp>
    </p:spTree>
    <p:extLst>
      <p:ext uri="{BB962C8B-B14F-4D97-AF65-F5344CB8AC3E}">
        <p14:creationId xmlns:p14="http://schemas.microsoft.com/office/powerpoint/2010/main" val="378091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heckerboard(across)">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32"/>
                                        </p:tgtEl>
                                        <p:attrNameLst>
                                          <p:attrName>style.visibility</p:attrName>
                                        </p:attrNameLst>
                                      </p:cBhvr>
                                      <p:to>
                                        <p:strVal val="visible"/>
                                      </p:to>
                                    </p:set>
                                    <p:anim calcmode="lin" valueType="num">
                                      <p:cBhvr additive="base">
                                        <p:cTn id="17" dur="500" fill="hold"/>
                                        <p:tgtEl>
                                          <p:spTgt spid="5132"/>
                                        </p:tgtEl>
                                        <p:attrNameLst>
                                          <p:attrName>ppt_x</p:attrName>
                                        </p:attrNameLst>
                                      </p:cBhvr>
                                      <p:tavLst>
                                        <p:tav tm="0">
                                          <p:val>
                                            <p:strVal val="#ppt_x"/>
                                          </p:val>
                                        </p:tav>
                                        <p:tav tm="100000">
                                          <p:val>
                                            <p:strVal val="#ppt_x"/>
                                          </p:val>
                                        </p:tav>
                                      </p:tavLst>
                                    </p:anim>
                                    <p:anim calcmode="lin" valueType="num">
                                      <p:cBhvr additive="base">
                                        <p:cTn id="1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文本框 7173"/>
          <p:cNvSpPr txBox="1"/>
          <p:nvPr/>
        </p:nvSpPr>
        <p:spPr>
          <a:xfrm>
            <a:off x="428625" y="265451"/>
            <a:ext cx="5205730" cy="507984"/>
          </a:xfrm>
          <a:prstGeom prst="rect">
            <a:avLst/>
          </a:prstGeom>
          <a:noFill/>
          <a:ln w="9525">
            <a:noFill/>
          </a:ln>
        </p:spPr>
        <p:txBody>
          <a:bodyPr wrap="square">
            <a:spAutoFit/>
          </a:bodyPr>
          <a:lstStyle/>
          <a:p>
            <a:pPr>
              <a:spcBef>
                <a:spcPct val="50000"/>
              </a:spcBef>
            </a:pPr>
            <a:r>
              <a:rPr lang="zh-CN" altLang="en-US" sz="2695" b="1">
                <a:solidFill>
                  <a:schemeClr val="tx1"/>
                </a:solidFill>
                <a:latin typeface="Times New Roman" panose="02020603050405020304" pitchFamily="18" charset="0"/>
              </a:rPr>
              <a:t>新课导入：下列现象你见过吗？</a:t>
            </a:r>
          </a:p>
        </p:txBody>
      </p:sp>
      <p:pic>
        <p:nvPicPr>
          <p:cNvPr id="7175" name="图片 7174" descr="41"/>
          <p:cNvPicPr>
            <a:picLocks noChangeAspect="1"/>
          </p:cNvPicPr>
          <p:nvPr/>
        </p:nvPicPr>
        <p:blipFill>
          <a:blip r:embed="rId2">
            <a:lum bright="-17999" contrast="48000"/>
          </a:blip>
          <a:stretch>
            <a:fillRect/>
          </a:stretch>
        </p:blipFill>
        <p:spPr>
          <a:xfrm>
            <a:off x="1437640" y="1504856"/>
            <a:ext cx="2995930" cy="3423483"/>
          </a:xfrm>
          <a:prstGeom prst="rect">
            <a:avLst/>
          </a:prstGeom>
          <a:gradFill rotWithShape="0">
            <a:gsLst>
              <a:gs pos="0">
                <a:srgbClr val="33CCCC">
                  <a:alpha val="0"/>
                </a:srgbClr>
              </a:gs>
              <a:gs pos="100000">
                <a:srgbClr val="33CCCC">
                  <a:gamma/>
                  <a:shade val="45882"/>
                  <a:invGamma/>
                </a:srgbClr>
              </a:gs>
            </a:gsLst>
            <a:lin ang="5400000" scaled="1"/>
            <a:tileRect/>
          </a:gradFill>
          <a:ln w="9525">
            <a:noFill/>
          </a:ln>
        </p:spPr>
      </p:pic>
      <p:pic>
        <p:nvPicPr>
          <p:cNvPr id="7176" name="图片 7175" descr="42"/>
          <p:cNvPicPr>
            <a:picLocks noChangeAspect="1"/>
          </p:cNvPicPr>
          <p:nvPr/>
        </p:nvPicPr>
        <p:blipFill>
          <a:blip r:embed="rId3">
            <a:lum bright="-12000" contrast="42000"/>
          </a:blip>
          <a:stretch>
            <a:fillRect/>
          </a:stretch>
        </p:blipFill>
        <p:spPr>
          <a:xfrm>
            <a:off x="4916805" y="1523317"/>
            <a:ext cx="2994660" cy="3405022"/>
          </a:xfrm>
          <a:prstGeom prst="rect">
            <a:avLst/>
          </a:prstGeom>
          <a:noFill/>
          <a:ln w="9525">
            <a:noFill/>
          </a:ln>
        </p:spPr>
      </p:pic>
      <p:sp>
        <p:nvSpPr>
          <p:cNvPr id="2" name="文本框 1"/>
          <p:cNvSpPr txBox="1"/>
          <p:nvPr/>
        </p:nvSpPr>
        <p:spPr>
          <a:xfrm>
            <a:off x="2157730" y="773199"/>
            <a:ext cx="3665196" cy="507984"/>
          </a:xfrm>
          <a:prstGeom prst="rect">
            <a:avLst/>
          </a:prstGeom>
          <a:noFill/>
          <a:ln w="9525">
            <a:noFill/>
          </a:ln>
        </p:spPr>
        <p:txBody>
          <a:bodyPr>
            <a:spAutoFit/>
          </a:bodyPr>
          <a:lstStyle/>
          <a:p>
            <a:pPr>
              <a:spcBef>
                <a:spcPct val="50000"/>
              </a:spcBef>
            </a:pPr>
            <a:r>
              <a:rPr lang="zh-CN" altLang="en-US" sz="2695" b="1">
                <a:solidFill>
                  <a:schemeClr val="tx1"/>
                </a:solidFill>
                <a:latin typeface="Times New Roman" panose="02020603050405020304" pitchFamily="18" charset="0"/>
              </a:rPr>
              <a:t>你能解释其原因吗？</a:t>
            </a:r>
          </a:p>
        </p:txBody>
      </p:sp>
    </p:spTree>
    <p:extLst>
      <p:ext uri="{BB962C8B-B14F-4D97-AF65-F5344CB8AC3E}">
        <p14:creationId xmlns:p14="http://schemas.microsoft.com/office/powerpoint/2010/main" val="1082100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diamond(in)">
                                      <p:cBhvr>
                                        <p:cTn id="1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208901"/>
          <p:cNvSpPr txBox="1"/>
          <p:nvPr/>
        </p:nvSpPr>
        <p:spPr>
          <a:xfrm>
            <a:off x="1741826" y="1970485"/>
            <a:ext cx="507062" cy="971550"/>
          </a:xfrm>
          <a:prstGeom prst="rect">
            <a:avLst/>
          </a:prstGeom>
          <a:noFill/>
          <a:ln w="9525">
            <a:noFill/>
          </a:ln>
        </p:spPr>
        <p:txBody>
          <a:bodyPr vert="eaVert">
            <a:spAutoFit/>
          </a:bodyPr>
          <a:lstStyle/>
          <a:p>
            <a:pPr>
              <a:spcBef>
                <a:spcPct val="50000"/>
              </a:spcBef>
            </a:pPr>
            <a:r>
              <a:rPr lang="zh-CN" altLang="en-US" sz="2095" b="1" dirty="0">
                <a:solidFill>
                  <a:schemeClr val="bg1"/>
                </a:solidFill>
                <a:latin typeface="Arial" panose="020B0604020202020204" pitchFamily="34" charset="0"/>
              </a:rPr>
              <a:t>汽化</a:t>
            </a:r>
          </a:p>
        </p:txBody>
      </p:sp>
      <p:sp>
        <p:nvSpPr>
          <p:cNvPr id="34818" name="左大括号 208903"/>
          <p:cNvSpPr/>
          <p:nvPr/>
        </p:nvSpPr>
        <p:spPr>
          <a:xfrm>
            <a:off x="2248889" y="1663304"/>
            <a:ext cx="171027" cy="1278731"/>
          </a:xfrm>
          <a:prstGeom prst="leftBrace">
            <a:avLst>
              <a:gd name="adj1" fmla="val 88464"/>
              <a:gd name="adj2" fmla="val 50000"/>
            </a:avLst>
          </a:prstGeom>
          <a:noFill/>
          <a:ln w="19050" cap="flat" cmpd="sng">
            <a:solidFill>
              <a:schemeClr val="bg1"/>
            </a:solidFill>
            <a:prstDash val="solid"/>
            <a:headEnd type="none" w="med" len="med"/>
            <a:tailEnd type="none" w="med" len="med"/>
          </a:ln>
        </p:spPr>
        <p:txBody>
          <a:bodyPr/>
          <a:lstStyle/>
          <a:p>
            <a:endParaRPr lang="zh-CN" altLang="en-US" sz="100" dirty="0">
              <a:latin typeface="Arial" panose="020B0604020202020204" pitchFamily="34" charset="0"/>
            </a:endParaRPr>
          </a:p>
        </p:txBody>
      </p:sp>
      <p:sp>
        <p:nvSpPr>
          <p:cNvPr id="34819" name="文本框 208904"/>
          <p:cNvSpPr txBox="1"/>
          <p:nvPr/>
        </p:nvSpPr>
        <p:spPr>
          <a:xfrm>
            <a:off x="2419915" y="1519238"/>
            <a:ext cx="684107" cy="739060"/>
          </a:xfrm>
          <a:prstGeom prst="rect">
            <a:avLst/>
          </a:prstGeom>
          <a:noFill/>
          <a:ln w="9525">
            <a:noFill/>
          </a:ln>
        </p:spPr>
        <p:txBody>
          <a:bodyPr>
            <a:spAutoFit/>
          </a:bodyPr>
          <a:lstStyle/>
          <a:p>
            <a:pPr>
              <a:spcBef>
                <a:spcPct val="50000"/>
              </a:spcBef>
            </a:pPr>
            <a:r>
              <a:rPr lang="zh-CN" altLang="en-US" sz="2095" b="1" dirty="0">
                <a:solidFill>
                  <a:schemeClr val="bg1"/>
                </a:solidFill>
                <a:latin typeface="Arial" panose="020B0604020202020204" pitchFamily="34" charset="0"/>
              </a:rPr>
              <a:t>蒸发：</a:t>
            </a:r>
          </a:p>
        </p:txBody>
      </p:sp>
      <p:sp>
        <p:nvSpPr>
          <p:cNvPr id="34820" name="文本框 208905"/>
          <p:cNvSpPr txBox="1"/>
          <p:nvPr/>
        </p:nvSpPr>
        <p:spPr>
          <a:xfrm>
            <a:off x="2498303" y="2858692"/>
            <a:ext cx="684107" cy="739060"/>
          </a:xfrm>
          <a:prstGeom prst="rect">
            <a:avLst/>
          </a:prstGeom>
          <a:noFill/>
          <a:ln w="9525">
            <a:noFill/>
          </a:ln>
        </p:spPr>
        <p:txBody>
          <a:bodyPr>
            <a:spAutoFit/>
          </a:bodyPr>
          <a:lstStyle/>
          <a:p>
            <a:pPr>
              <a:spcBef>
                <a:spcPct val="50000"/>
              </a:spcBef>
            </a:pPr>
            <a:r>
              <a:rPr lang="zh-CN" altLang="en-US" sz="2095" b="1" dirty="0">
                <a:solidFill>
                  <a:schemeClr val="bg1"/>
                </a:solidFill>
                <a:latin typeface="Arial" panose="020B0604020202020204" pitchFamily="34" charset="0"/>
              </a:rPr>
              <a:t>沸腾：</a:t>
            </a:r>
          </a:p>
        </p:txBody>
      </p:sp>
      <p:sp>
        <p:nvSpPr>
          <p:cNvPr id="2" name="文本框 1"/>
          <p:cNvSpPr txBox="1"/>
          <p:nvPr/>
        </p:nvSpPr>
        <p:spPr>
          <a:xfrm>
            <a:off x="1671673" y="3825479"/>
            <a:ext cx="6256726" cy="644847"/>
          </a:xfrm>
          <a:prstGeom prst="rect">
            <a:avLst/>
          </a:prstGeom>
          <a:noFill/>
          <a:ln w="9525">
            <a:noFill/>
          </a:ln>
        </p:spPr>
        <p:txBody>
          <a:bodyPr>
            <a:spAutoFit/>
          </a:bodyPr>
          <a:lstStyle/>
          <a:p>
            <a:r>
              <a:rPr lang="zh-CN" altLang="en-US" sz="2695" b="1" u="sng" dirty="0">
                <a:solidFill>
                  <a:srgbClr val="FF0000"/>
                </a:solidFill>
                <a:latin typeface="Arial" panose="020B0604020202020204" pitchFamily="34" charset="0"/>
              </a:rPr>
              <a:t>物质由液态变为气态</a:t>
            </a:r>
            <a:r>
              <a:rPr lang="zh-CN" altLang="en-US" sz="2695" b="1" dirty="0">
                <a:solidFill>
                  <a:srgbClr val="0000FF"/>
                </a:solidFill>
                <a:latin typeface="Arial" panose="020B0604020202020204" pitchFamily="34" charset="0"/>
              </a:rPr>
              <a:t>的现象叫做</a:t>
            </a:r>
            <a:r>
              <a:rPr lang="zh-CN" altLang="en-US" sz="3590" b="1" dirty="0">
                <a:solidFill>
                  <a:srgbClr val="FF0000"/>
                </a:solidFill>
                <a:latin typeface="Arial" panose="020B0604020202020204" pitchFamily="34" charset="0"/>
              </a:rPr>
              <a:t>汽化</a:t>
            </a:r>
          </a:p>
        </p:txBody>
      </p:sp>
      <p:pic>
        <p:nvPicPr>
          <p:cNvPr id="6152" name="图片 202754" descr="晾衣服的学问4-8"/>
          <p:cNvPicPr/>
          <p:nvPr/>
        </p:nvPicPr>
        <p:blipFill>
          <a:blip r:embed="rId2"/>
          <a:stretch>
            <a:fillRect/>
          </a:stretch>
        </p:blipFill>
        <p:spPr>
          <a:xfrm>
            <a:off x="1671674" y="1002507"/>
            <a:ext cx="2511955" cy="2349103"/>
          </a:xfrm>
          <a:prstGeom prst="rect">
            <a:avLst/>
          </a:prstGeom>
          <a:noFill/>
          <a:ln w="9525">
            <a:noFill/>
          </a:ln>
        </p:spPr>
      </p:pic>
      <p:pic>
        <p:nvPicPr>
          <p:cNvPr id="6154" name="图片 1" descr="1"/>
          <p:cNvPicPr>
            <a:picLocks noChangeAspect="1"/>
          </p:cNvPicPr>
          <p:nvPr/>
        </p:nvPicPr>
        <p:blipFill>
          <a:blip r:embed="rId3"/>
          <a:stretch>
            <a:fillRect/>
          </a:stretch>
        </p:blipFill>
        <p:spPr>
          <a:xfrm>
            <a:off x="4938996" y="958454"/>
            <a:ext cx="2387247" cy="2393156"/>
          </a:xfrm>
          <a:prstGeom prst="rect">
            <a:avLst/>
          </a:prstGeom>
          <a:noFill/>
          <a:ln w="9525">
            <a:noFill/>
          </a:ln>
        </p:spPr>
      </p:pic>
      <p:sp>
        <p:nvSpPr>
          <p:cNvPr id="3" name="Shape 108"/>
          <p:cNvSpPr/>
          <p:nvPr/>
        </p:nvSpPr>
        <p:spPr>
          <a:xfrm>
            <a:off x="326172" y="30273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rPr>
              <a:t>3</a:t>
            </a: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9" name="文本框 8"/>
          <p:cNvSpPr txBox="1"/>
          <p:nvPr/>
        </p:nvSpPr>
        <p:spPr>
          <a:xfrm>
            <a:off x="1204089" y="342042"/>
            <a:ext cx="2605840"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Arial" panose="020B0604020202020204"/>
                <a:sym typeface="Arial" panose="020B0604020202020204"/>
              </a:rPr>
              <a:t>一、汽化的定义</a:t>
            </a:r>
          </a:p>
        </p:txBody>
      </p:sp>
    </p:spTree>
    <p:extLst>
      <p:ext uri="{BB962C8B-B14F-4D97-AF65-F5344CB8AC3E}">
        <p14:creationId xmlns:p14="http://schemas.microsoft.com/office/powerpoint/2010/main" val="485682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blinds(horizontal)">
                                      <p:cBhvr>
                                        <p:cTn id="12" dur="5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blinds(horizontal)">
                                      <p:cBhvr>
                                        <p:cTn id="1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占位符 10241"/>
          <p:cNvSpPr>
            <a:spLocks noGrp="1"/>
          </p:cNvSpPr>
          <p:nvPr>
            <p:ph type="body" idx="1"/>
          </p:nvPr>
        </p:nvSpPr>
        <p:spPr>
          <a:xfrm>
            <a:off x="869857" y="1987543"/>
            <a:ext cx="3232879" cy="2808685"/>
          </a:xfrm>
        </p:spPr>
        <p:txBody>
          <a:bodyPr/>
          <a:lstStyle/>
          <a:p>
            <a:pPr>
              <a:buNone/>
            </a:pPr>
            <a:endParaRPr lang="zh-CN" altLang="en-US" dirty="0"/>
          </a:p>
          <a:p>
            <a:pPr>
              <a:buNone/>
            </a:pPr>
            <a:r>
              <a:rPr lang="zh-CN" altLang="en-US" dirty="0"/>
              <a:t>汽化的两种方式：</a:t>
            </a:r>
          </a:p>
          <a:p>
            <a:pPr>
              <a:buNone/>
            </a:pPr>
            <a:endParaRPr lang="zh-CN" altLang="en-US" dirty="0"/>
          </a:p>
          <a:p>
            <a:pPr>
              <a:buNone/>
            </a:pPr>
            <a:r>
              <a:rPr lang="zh-CN" altLang="en-US" dirty="0"/>
              <a:t>蒸发和沸腾</a:t>
            </a:r>
          </a:p>
        </p:txBody>
      </p:sp>
      <p:pic>
        <p:nvPicPr>
          <p:cNvPr id="10243" name="内容占位符 10242" descr="晾衣服的学问4-8"/>
          <p:cNvPicPr>
            <a:picLocks noGrp="1" noChangeAspect="1"/>
          </p:cNvPicPr>
          <p:nvPr>
            <p:ph sz="half" idx="1"/>
          </p:nvPr>
        </p:nvPicPr>
        <p:blipFill>
          <a:blip r:embed="rId4"/>
          <a:stretch>
            <a:fillRect/>
          </a:stretch>
        </p:blipFill>
        <p:spPr>
          <a:xfrm>
            <a:off x="1178784" y="195262"/>
            <a:ext cx="3717455" cy="1946673"/>
          </a:xfrm>
        </p:spPr>
      </p:pic>
      <p:pic>
        <p:nvPicPr>
          <p:cNvPr id="10244" name="液化2.mpg" descr="液化2">
            <a:hlinkClick r:id="" action="ppaction://media"/>
          </p:cNvPr>
          <p:cNvPicPr>
            <a:picLocks noGrp="1" noChangeAspect="1"/>
          </p:cNvPicPr>
          <p:nvPr>
            <p:ph sz="half" idx="1"/>
            <a:videoFile r:link="rId2"/>
            <p:extLst>
              <p:ext uri="{DAA4B4D4-6D71-4841-9C94-3DE7FCFB9230}">
                <p14:media xmlns:p14="http://schemas.microsoft.com/office/powerpoint/2010/main" r:link="rId1"/>
              </p:ext>
            </p:extLst>
          </p:nvPr>
        </p:nvPicPr>
        <p:blipFill>
          <a:blip r:embed="rId5"/>
          <a:stretch>
            <a:fillRect/>
          </a:stretch>
        </p:blipFill>
        <p:spPr>
          <a:xfrm>
            <a:off x="4867735" y="2247900"/>
            <a:ext cx="3124799" cy="2547937"/>
          </a:xfrm>
        </p:spPr>
      </p:pic>
      <p:sp>
        <p:nvSpPr>
          <p:cNvPr id="10245" name="文本框 10244"/>
          <p:cNvSpPr txBox="1"/>
          <p:nvPr/>
        </p:nvSpPr>
        <p:spPr>
          <a:xfrm>
            <a:off x="4954097" y="594252"/>
            <a:ext cx="677108" cy="1147763"/>
          </a:xfrm>
          <a:prstGeom prst="rect">
            <a:avLst/>
          </a:prstGeom>
          <a:noFill/>
          <a:ln w="9525">
            <a:noFill/>
          </a:ln>
        </p:spPr>
        <p:txBody>
          <a:bodyPr vert="eaVert">
            <a:spAutoFit/>
          </a:bodyPr>
          <a:lstStyle/>
          <a:p>
            <a:r>
              <a:rPr lang="zh-CN" altLang="en-US" sz="3200" b="1" dirty="0">
                <a:solidFill>
                  <a:srgbClr val="0000FF"/>
                </a:solidFill>
                <a:latin typeface="Tahoma" panose="020B0604030504040204" pitchFamily="34" charset="0"/>
              </a:rPr>
              <a:t>蒸发</a:t>
            </a:r>
          </a:p>
        </p:txBody>
      </p:sp>
      <p:sp>
        <p:nvSpPr>
          <p:cNvPr id="10246" name="文本框 10245"/>
          <p:cNvSpPr txBox="1"/>
          <p:nvPr/>
        </p:nvSpPr>
        <p:spPr>
          <a:xfrm>
            <a:off x="4073046" y="3112294"/>
            <a:ext cx="677108" cy="1388269"/>
          </a:xfrm>
          <a:prstGeom prst="rect">
            <a:avLst/>
          </a:prstGeom>
          <a:noFill/>
          <a:ln w="9525">
            <a:noFill/>
          </a:ln>
        </p:spPr>
        <p:txBody>
          <a:bodyPr vert="eaVert">
            <a:spAutoFit/>
          </a:bodyPr>
          <a:lstStyle/>
          <a:p>
            <a:r>
              <a:rPr lang="zh-CN" altLang="en-US" sz="3200" b="1" dirty="0">
                <a:solidFill>
                  <a:srgbClr val="0000FF"/>
                </a:solidFill>
                <a:latin typeface="Tahoma" panose="020B0604030504040204" pitchFamily="34" charset="0"/>
              </a:rPr>
              <a:t>沸腾</a:t>
            </a:r>
          </a:p>
        </p:txBody>
      </p:sp>
    </p:spTree>
    <p:extLst>
      <p:ext uri="{BB962C8B-B14F-4D97-AF65-F5344CB8AC3E}">
        <p14:creationId xmlns:p14="http://schemas.microsoft.com/office/powerpoint/2010/main" val="312454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linds(horizont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2">
                                            <p:txEl>
                                              <p:pRg st="1" end="1"/>
                                            </p:txEl>
                                          </p:spTgt>
                                        </p:tgtEl>
                                        <p:attrNameLst>
                                          <p:attrName>style.visibility</p:attrName>
                                        </p:attrNameLst>
                                      </p:cBhvr>
                                      <p:to>
                                        <p:strVal val="visible"/>
                                      </p:to>
                                    </p:set>
                                    <p:anim calcmode="lin" valueType="num">
                                      <p:cBhvr additive="base">
                                        <p:cTn id="1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2">
                                            <p:txEl>
                                              <p:pRg st="3" end="3"/>
                                            </p:txEl>
                                          </p:spTgt>
                                        </p:tgtEl>
                                        <p:attrNameLst>
                                          <p:attrName>style.visibility</p:attrName>
                                        </p:attrNameLst>
                                      </p:cBhvr>
                                      <p:to>
                                        <p:strVal val="visible"/>
                                      </p:to>
                                    </p:set>
                                    <p:anim calcmode="lin" valueType="num">
                                      <p:cBhvr additive="base">
                                        <p:cTn id="23"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245"/>
                                        </p:tgtEl>
                                        <p:attrNameLst>
                                          <p:attrName>style.visibility</p:attrName>
                                        </p:attrNameLst>
                                      </p:cBhvr>
                                      <p:to>
                                        <p:strVal val="visible"/>
                                      </p:to>
                                    </p:set>
                                    <p:anim calcmode="lin" valueType="num">
                                      <p:cBhvr additive="base">
                                        <p:cTn id="29" dur="500" fill="hold"/>
                                        <p:tgtEl>
                                          <p:spTgt spid="10245"/>
                                        </p:tgtEl>
                                        <p:attrNameLst>
                                          <p:attrName>ppt_x</p:attrName>
                                        </p:attrNameLst>
                                      </p:cBhvr>
                                      <p:tavLst>
                                        <p:tav tm="0">
                                          <p:val>
                                            <p:strVal val="1+#ppt_w/2"/>
                                          </p:val>
                                        </p:tav>
                                        <p:tav tm="100000">
                                          <p:val>
                                            <p:strVal val="#ppt_x"/>
                                          </p:val>
                                        </p:tav>
                                      </p:tavLst>
                                    </p:anim>
                                    <p:anim calcmode="lin" valueType="num">
                                      <p:cBhvr additive="base">
                                        <p:cTn id="30"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246"/>
                                        </p:tgtEl>
                                        <p:attrNameLst>
                                          <p:attrName>style.visibility</p:attrName>
                                        </p:attrNameLst>
                                      </p:cBhvr>
                                      <p:to>
                                        <p:strVal val="visible"/>
                                      </p:to>
                                    </p:set>
                                    <p:anim calcmode="lin" valueType="num">
                                      <p:cBhvr additive="base">
                                        <p:cTn id="35" dur="500" fill="hold"/>
                                        <p:tgtEl>
                                          <p:spTgt spid="10246"/>
                                        </p:tgtEl>
                                        <p:attrNameLst>
                                          <p:attrName>ppt_x</p:attrName>
                                        </p:attrNameLst>
                                      </p:cBhvr>
                                      <p:tavLst>
                                        <p:tav tm="0">
                                          <p:val>
                                            <p:strVal val="0-#ppt_w/2"/>
                                          </p:val>
                                        </p:tav>
                                        <p:tav tm="100000">
                                          <p:val>
                                            <p:strVal val="#ppt_x"/>
                                          </p:val>
                                        </p:tav>
                                      </p:tavLst>
                                    </p:anim>
                                    <p:anim calcmode="lin" valueType="num">
                                      <p:cBhvr additive="base">
                                        <p:cTn id="3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0">
                  <p:stCondLst>
                    <p:cond delay="indefinite"/>
                  </p:stCondLst>
                  <p:endCondLst>
                    <p:cond evt="onNext" delay="0">
                      <p:tgtEl>
                        <p:sldTgt/>
                      </p:tgtEl>
                    </p:cond>
                    <p:cond evt="onPrev" delay="0">
                      <p:tgtEl>
                        <p:sldTgt/>
                      </p:tgtEl>
                    </p:cond>
                  </p:endCondLst>
                </p:cTn>
                <p:tgtEl>
                  <p:spTgt spid="10244"/>
                </p:tgtEl>
              </p:cMediaNode>
            </p:video>
          </p:childTnLst>
        </p:cTn>
      </p:par>
    </p:tnLst>
    <p:bldLst>
      <p:bldP spid="10242" grpId="0" build="p"/>
      <p:bldP spid="10245" grpId="0" bldLvl="0"/>
      <p:bldP spid="10246"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 descr="图片5"/>
          <p:cNvPicPr>
            <a:picLocks noChangeAspect="1"/>
          </p:cNvPicPr>
          <p:nvPr/>
        </p:nvPicPr>
        <p:blipFill>
          <a:blip r:embed="rId2"/>
          <a:stretch>
            <a:fillRect/>
          </a:stretch>
        </p:blipFill>
        <p:spPr>
          <a:xfrm>
            <a:off x="1229854" y="701278"/>
            <a:ext cx="6684292" cy="3886200"/>
          </a:xfrm>
          <a:prstGeom prst="rect">
            <a:avLst/>
          </a:prstGeom>
          <a:noFill/>
          <a:ln w="9525">
            <a:noFill/>
          </a:ln>
        </p:spPr>
      </p:pic>
      <p:sp>
        <p:nvSpPr>
          <p:cNvPr id="35842" name="文本框 208901"/>
          <p:cNvSpPr txBox="1"/>
          <p:nvPr/>
        </p:nvSpPr>
        <p:spPr>
          <a:xfrm>
            <a:off x="1741826" y="1970485"/>
            <a:ext cx="507062" cy="971550"/>
          </a:xfrm>
          <a:prstGeom prst="rect">
            <a:avLst/>
          </a:prstGeom>
          <a:noFill/>
          <a:ln w="9525">
            <a:noFill/>
          </a:ln>
        </p:spPr>
        <p:txBody>
          <a:bodyPr vert="eaVert">
            <a:spAutoFit/>
          </a:bodyPr>
          <a:lstStyle/>
          <a:p>
            <a:pPr>
              <a:spcBef>
                <a:spcPct val="50000"/>
              </a:spcBef>
            </a:pPr>
            <a:r>
              <a:rPr lang="zh-CN" altLang="en-US" sz="2095" b="1" dirty="0">
                <a:solidFill>
                  <a:schemeClr val="bg1"/>
                </a:solidFill>
                <a:latin typeface="Arial" panose="020B0604020202020204" pitchFamily="34" charset="0"/>
              </a:rPr>
              <a:t>汽化</a:t>
            </a:r>
          </a:p>
        </p:txBody>
      </p:sp>
      <p:sp>
        <p:nvSpPr>
          <p:cNvPr id="35843" name="左大括号 208903"/>
          <p:cNvSpPr/>
          <p:nvPr/>
        </p:nvSpPr>
        <p:spPr>
          <a:xfrm>
            <a:off x="2248889" y="1663304"/>
            <a:ext cx="171027" cy="1278731"/>
          </a:xfrm>
          <a:prstGeom prst="leftBrace">
            <a:avLst>
              <a:gd name="adj1" fmla="val 88464"/>
              <a:gd name="adj2" fmla="val 50000"/>
            </a:avLst>
          </a:prstGeom>
          <a:noFill/>
          <a:ln w="19050" cap="flat" cmpd="sng">
            <a:solidFill>
              <a:schemeClr val="bg1"/>
            </a:solidFill>
            <a:prstDash val="solid"/>
            <a:headEnd type="none" w="med" len="med"/>
            <a:tailEnd type="none" w="med" len="med"/>
          </a:ln>
        </p:spPr>
        <p:txBody>
          <a:bodyPr/>
          <a:lstStyle/>
          <a:p>
            <a:endParaRPr lang="zh-CN" altLang="en-US" sz="100" dirty="0">
              <a:latin typeface="Arial" panose="020B0604020202020204" pitchFamily="34" charset="0"/>
            </a:endParaRPr>
          </a:p>
        </p:txBody>
      </p:sp>
      <p:sp>
        <p:nvSpPr>
          <p:cNvPr id="35844" name="文本框 208904"/>
          <p:cNvSpPr txBox="1"/>
          <p:nvPr/>
        </p:nvSpPr>
        <p:spPr>
          <a:xfrm>
            <a:off x="2419914" y="1519237"/>
            <a:ext cx="971526" cy="461515"/>
          </a:xfrm>
          <a:prstGeom prst="rect">
            <a:avLst/>
          </a:prstGeom>
          <a:noFill/>
          <a:ln w="9525">
            <a:noFill/>
          </a:ln>
        </p:spPr>
        <p:txBody>
          <a:bodyPr>
            <a:spAutoFit/>
          </a:bodyPr>
          <a:lstStyle/>
          <a:p>
            <a:pPr>
              <a:spcBef>
                <a:spcPct val="50000"/>
              </a:spcBef>
            </a:pPr>
            <a:r>
              <a:rPr lang="zh-CN" altLang="en-US" sz="2395" b="1" dirty="0">
                <a:solidFill>
                  <a:schemeClr val="bg1"/>
                </a:solidFill>
                <a:latin typeface="Arial" panose="020B0604020202020204" pitchFamily="34" charset="0"/>
              </a:rPr>
              <a:t>蒸发：</a:t>
            </a:r>
          </a:p>
        </p:txBody>
      </p:sp>
      <p:sp>
        <p:nvSpPr>
          <p:cNvPr id="35845" name="文本框 208905"/>
          <p:cNvSpPr txBox="1"/>
          <p:nvPr/>
        </p:nvSpPr>
        <p:spPr>
          <a:xfrm>
            <a:off x="2478111" y="2858692"/>
            <a:ext cx="913330" cy="461515"/>
          </a:xfrm>
          <a:prstGeom prst="rect">
            <a:avLst/>
          </a:prstGeom>
          <a:noFill/>
          <a:ln w="9525">
            <a:noFill/>
          </a:ln>
        </p:spPr>
        <p:txBody>
          <a:bodyPr>
            <a:spAutoFit/>
          </a:bodyPr>
          <a:lstStyle/>
          <a:p>
            <a:pPr>
              <a:spcBef>
                <a:spcPct val="50000"/>
              </a:spcBef>
            </a:pPr>
            <a:r>
              <a:rPr lang="zh-CN" altLang="en-US" sz="2395" b="1" dirty="0">
                <a:solidFill>
                  <a:schemeClr val="bg1"/>
                </a:solidFill>
                <a:latin typeface="Arial" panose="020B0604020202020204" pitchFamily="34" charset="0"/>
              </a:rPr>
              <a:t>沸腾：</a:t>
            </a:r>
          </a:p>
        </p:txBody>
      </p:sp>
      <p:sp>
        <p:nvSpPr>
          <p:cNvPr id="5" name="文本框 2"/>
          <p:cNvSpPr txBox="1"/>
          <p:nvPr/>
        </p:nvSpPr>
        <p:spPr>
          <a:xfrm>
            <a:off x="3391441" y="1268016"/>
            <a:ext cx="3935989" cy="1063075"/>
          </a:xfrm>
          <a:prstGeom prst="rect">
            <a:avLst/>
          </a:prstGeom>
          <a:noFill/>
          <a:ln w="9525">
            <a:noFill/>
          </a:ln>
        </p:spPr>
        <p:txBody>
          <a:bodyPr>
            <a:spAutoFit/>
          </a:bodyPr>
          <a:lstStyle/>
          <a:p>
            <a:r>
              <a:rPr lang="en-US" altLang="zh-CN" sz="2095" b="1">
                <a:solidFill>
                  <a:schemeClr val="bg1"/>
                </a:solidFill>
                <a:latin typeface="Arial" panose="020B0604020202020204" pitchFamily="34" charset="0"/>
              </a:rPr>
              <a:t>在</a:t>
            </a:r>
            <a:r>
              <a:rPr lang="zh-CN" altLang="en-US" sz="2095" b="1">
                <a:solidFill>
                  <a:srgbClr val="FFFF00"/>
                </a:solidFill>
                <a:latin typeface="Arial" panose="020B0604020202020204" pitchFamily="34" charset="0"/>
                <a:sym typeface="幼圆" pitchFamily="49" charset="-122"/>
              </a:rPr>
              <a:t>任何</a:t>
            </a:r>
            <a:r>
              <a:rPr lang="en-US" altLang="zh-CN" sz="2095" b="1">
                <a:solidFill>
                  <a:srgbClr val="FFFF00"/>
                </a:solidFill>
                <a:latin typeface="Arial" panose="020B0604020202020204" pitchFamily="34" charset="0"/>
              </a:rPr>
              <a:t>温度</a:t>
            </a:r>
            <a:r>
              <a:rPr lang="en-US" altLang="zh-CN" sz="2095" b="1">
                <a:solidFill>
                  <a:schemeClr val="bg1"/>
                </a:solidFill>
                <a:latin typeface="Arial" panose="020B0604020202020204" pitchFamily="34" charset="0"/>
              </a:rPr>
              <a:t>下都能发生的，并且只在液体</a:t>
            </a:r>
            <a:r>
              <a:rPr lang="zh-CN" altLang="en-US" sz="2095" b="1">
                <a:solidFill>
                  <a:srgbClr val="FFFF00"/>
                </a:solidFill>
                <a:latin typeface="Arial" panose="020B0604020202020204" pitchFamily="34" charset="0"/>
                <a:sym typeface="幼圆" pitchFamily="49" charset="-122"/>
              </a:rPr>
              <a:t>表面</a:t>
            </a:r>
            <a:r>
              <a:rPr lang="zh-CN" altLang="en-US" sz="2095" b="1">
                <a:solidFill>
                  <a:schemeClr val="bg1"/>
                </a:solidFill>
                <a:latin typeface="Arial" panose="020B0604020202020204" pitchFamily="34" charset="0"/>
              </a:rPr>
              <a:t>进行</a:t>
            </a:r>
            <a:r>
              <a:rPr lang="en-US" altLang="zh-CN" sz="2095" b="1">
                <a:solidFill>
                  <a:schemeClr val="bg1"/>
                </a:solidFill>
                <a:latin typeface="Arial" panose="020B0604020202020204" pitchFamily="34" charset="0"/>
              </a:rPr>
              <a:t>的较</a:t>
            </a:r>
            <a:r>
              <a:rPr lang="en-US" altLang="zh-CN" sz="2095" b="1">
                <a:solidFill>
                  <a:srgbClr val="FFFF00"/>
                </a:solidFill>
                <a:latin typeface="Arial" panose="020B0604020202020204" pitchFamily="34" charset="0"/>
              </a:rPr>
              <a:t>缓慢</a:t>
            </a:r>
            <a:r>
              <a:rPr lang="en-US" altLang="zh-CN" sz="2095" b="1">
                <a:solidFill>
                  <a:schemeClr val="bg1"/>
                </a:solidFill>
                <a:latin typeface="Arial" panose="020B0604020202020204" pitchFamily="34" charset="0"/>
              </a:rPr>
              <a:t>的汽化现象。</a:t>
            </a:r>
          </a:p>
        </p:txBody>
      </p:sp>
      <p:sp>
        <p:nvSpPr>
          <p:cNvPr id="6" name="文本框 5"/>
          <p:cNvSpPr txBox="1"/>
          <p:nvPr/>
        </p:nvSpPr>
        <p:spPr>
          <a:xfrm>
            <a:off x="3391442" y="2858692"/>
            <a:ext cx="4145021" cy="739060"/>
          </a:xfrm>
          <a:prstGeom prst="rect">
            <a:avLst/>
          </a:prstGeom>
          <a:noFill/>
          <a:ln w="9525">
            <a:noFill/>
          </a:ln>
        </p:spPr>
        <p:txBody>
          <a:bodyPr>
            <a:spAutoFit/>
          </a:bodyPr>
          <a:lstStyle/>
          <a:p>
            <a:r>
              <a:rPr lang="zh-CN" altLang="en-US" sz="2095" b="1">
                <a:solidFill>
                  <a:schemeClr val="bg1"/>
                </a:solidFill>
                <a:latin typeface="Arial" panose="020B0604020202020204" pitchFamily="34" charset="0"/>
                <a:sym typeface="幼圆" pitchFamily="49" charset="-122"/>
              </a:rPr>
              <a:t>在</a:t>
            </a:r>
            <a:r>
              <a:rPr lang="zh-CN" altLang="en-US" sz="2095" b="1">
                <a:solidFill>
                  <a:srgbClr val="FFFF00"/>
                </a:solidFill>
                <a:latin typeface="Arial" panose="020B0604020202020204" pitchFamily="34" charset="0"/>
                <a:sym typeface="幼圆" pitchFamily="49" charset="-122"/>
              </a:rPr>
              <a:t>一定温度</a:t>
            </a:r>
            <a:r>
              <a:rPr lang="zh-CN" altLang="en-US" sz="2095" b="1">
                <a:solidFill>
                  <a:schemeClr val="bg1"/>
                </a:solidFill>
                <a:latin typeface="Arial" panose="020B0604020202020204" pitchFamily="34" charset="0"/>
                <a:sym typeface="幼圆" pitchFamily="49" charset="-122"/>
              </a:rPr>
              <a:t>下，在液体</a:t>
            </a:r>
            <a:r>
              <a:rPr lang="zh-CN" altLang="en-US" sz="2095" b="1">
                <a:solidFill>
                  <a:srgbClr val="FFFF00"/>
                </a:solidFill>
                <a:latin typeface="Arial" panose="020B0604020202020204" pitchFamily="34" charset="0"/>
                <a:sym typeface="幼圆" pitchFamily="49" charset="-122"/>
              </a:rPr>
              <a:t>表面和内部</a:t>
            </a:r>
            <a:r>
              <a:rPr lang="zh-CN" altLang="en-US" sz="2095" b="1">
                <a:solidFill>
                  <a:schemeClr val="bg1"/>
                </a:solidFill>
                <a:latin typeface="Arial" panose="020B0604020202020204" pitchFamily="34" charset="0"/>
                <a:sym typeface="幼圆" pitchFamily="49" charset="-122"/>
              </a:rPr>
              <a:t>同时进行的</a:t>
            </a:r>
            <a:r>
              <a:rPr lang="zh-CN" altLang="en-US" sz="2095" b="1">
                <a:solidFill>
                  <a:srgbClr val="FFFF00"/>
                </a:solidFill>
                <a:latin typeface="Arial" panose="020B0604020202020204" pitchFamily="34" charset="0"/>
                <a:sym typeface="幼圆" pitchFamily="49" charset="-122"/>
              </a:rPr>
              <a:t>剧烈</a:t>
            </a:r>
            <a:r>
              <a:rPr lang="zh-CN" altLang="en-US" sz="2095" b="1">
                <a:solidFill>
                  <a:schemeClr val="bg1"/>
                </a:solidFill>
                <a:latin typeface="Arial" panose="020B0604020202020204" pitchFamily="34" charset="0"/>
                <a:sym typeface="幼圆" pitchFamily="49" charset="-122"/>
              </a:rPr>
              <a:t>的汽化现象</a:t>
            </a:r>
          </a:p>
        </p:txBody>
      </p:sp>
    </p:spTree>
    <p:extLst>
      <p:ext uri="{BB962C8B-B14F-4D97-AF65-F5344CB8AC3E}">
        <p14:creationId xmlns:p14="http://schemas.microsoft.com/office/powerpoint/2010/main" val="1037651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08546"/>
          <p:cNvSpPr>
            <a:spLocks noGrp="1"/>
          </p:cNvSpPr>
          <p:nvPr/>
        </p:nvSpPr>
        <p:spPr>
          <a:xfrm>
            <a:off x="1576283" y="1813075"/>
            <a:ext cx="5813719" cy="590550"/>
          </a:xfrm>
          <a:prstGeom prst="rect">
            <a:avLst/>
          </a:prstGeom>
          <a:noFill/>
          <a:ln w="9525">
            <a:noFill/>
          </a:ln>
        </p:spPr>
        <p:txBody>
          <a:bodyPr anchor="t"/>
          <a:lstStyle/>
          <a:p>
            <a:pPr marL="342900" indent="-342900">
              <a:spcBef>
                <a:spcPct val="20000"/>
              </a:spcBef>
            </a:pPr>
            <a:r>
              <a:rPr lang="en-US" altLang="zh-CN" sz="3200" b="1">
                <a:solidFill>
                  <a:srgbClr val="C00000"/>
                </a:solidFill>
                <a:latin typeface="楷体" panose="02010609060101010101" pitchFamily="49" charset="-122"/>
                <a:ea typeface="楷体" panose="02010609060101010101" pitchFamily="49" charset="-122"/>
                <a:cs typeface="楷体" panose="02010609060101010101" pitchFamily="49" charset="-122"/>
              </a:rPr>
              <a:t>A:</a:t>
            </a:r>
            <a:r>
              <a:rPr lang="zh-CN" altLang="en-US" sz="3200" b="1" dirty="0">
                <a:latin typeface="楷体" panose="02010609060101010101" pitchFamily="49" charset="-122"/>
                <a:ea typeface="楷体" panose="02010609060101010101" pitchFamily="49" charset="-122"/>
                <a:cs typeface="楷体" panose="02010609060101010101" pitchFamily="49" charset="-122"/>
              </a:rPr>
              <a:t>在皮肤上擦一点酒精，有什么感觉？</a:t>
            </a:r>
          </a:p>
        </p:txBody>
      </p:sp>
      <p:sp>
        <p:nvSpPr>
          <p:cNvPr id="16387" name="文本框 108549"/>
          <p:cNvSpPr txBox="1"/>
          <p:nvPr/>
        </p:nvSpPr>
        <p:spPr>
          <a:xfrm>
            <a:off x="1940644" y="3307852"/>
            <a:ext cx="4842193" cy="1061165"/>
          </a:xfrm>
          <a:prstGeom prst="rect">
            <a:avLst/>
          </a:prstGeom>
          <a:noFill/>
          <a:ln w="9525">
            <a:noFill/>
          </a:ln>
        </p:spPr>
        <p:txBody>
          <a:bodyPr wrap="square" anchor="t">
            <a:spAutoFit/>
          </a:bodyPr>
          <a:lstStyle/>
          <a:p>
            <a:r>
              <a:rPr lang="zh-CN" altLang="en-US" sz="2695" b="1" noProof="1">
                <a:solidFill>
                  <a:schemeClr val="accent6"/>
                </a:solidFill>
                <a:latin typeface="Arial" panose="020B0604020202020204" pitchFamily="34" charset="0"/>
                <a:ea typeface="宋体" panose="02010600030101010101" pitchFamily="2" charset="-122"/>
                <a:cs typeface="+mn-ea"/>
              </a:rPr>
              <a:t>蒸发的</a:t>
            </a:r>
            <a:r>
              <a:rPr lang="zh-CN" altLang="en-US" sz="3590" b="1" noProof="1">
                <a:solidFill>
                  <a:schemeClr val="accent6"/>
                </a:solidFill>
                <a:latin typeface="Arial" panose="020B0604020202020204" pitchFamily="34" charset="0"/>
                <a:ea typeface="宋体" panose="02010600030101010101" pitchFamily="2" charset="-122"/>
                <a:cs typeface="+mn-ea"/>
              </a:rPr>
              <a:t>特点</a:t>
            </a:r>
            <a:r>
              <a:rPr lang="zh-CN" altLang="en-US" sz="2695" b="1" noProof="1">
                <a:solidFill>
                  <a:schemeClr val="accent6"/>
                </a:solidFill>
                <a:latin typeface="Arial" panose="020B0604020202020204" pitchFamily="34" charset="0"/>
                <a:ea typeface="宋体" panose="02010600030101010101" pitchFamily="2" charset="-122"/>
                <a:cs typeface="+mn-ea"/>
              </a:rPr>
              <a:t>：蒸发</a:t>
            </a:r>
            <a:r>
              <a:rPr lang="zh-CN" altLang="en-US" sz="2695" b="1" u="sng" noProof="1">
                <a:solidFill>
                  <a:schemeClr val="accent6"/>
                </a:solidFill>
                <a:latin typeface="Arial" panose="020B0604020202020204" pitchFamily="34" charset="0"/>
                <a:ea typeface="宋体" panose="02010600030101010101" pitchFamily="2" charset="-122"/>
                <a:cs typeface="+mn-ea"/>
              </a:rPr>
              <a:t>     </a:t>
            </a:r>
            <a:r>
              <a:rPr lang="zh-CN" altLang="en-US" sz="2695" b="1" noProof="1">
                <a:solidFill>
                  <a:schemeClr val="accent6"/>
                </a:solidFill>
                <a:latin typeface="Arial" panose="020B0604020202020204" pitchFamily="34" charset="0"/>
                <a:ea typeface="宋体" panose="02010600030101010101" pitchFamily="2" charset="-122"/>
                <a:cs typeface="+mn-ea"/>
              </a:rPr>
              <a:t>热</a:t>
            </a:r>
            <a:r>
              <a:rPr lang="en-US" altLang="zh-CN" sz="2695" b="1" noProof="1">
                <a:solidFill>
                  <a:schemeClr val="accent6"/>
                </a:solidFill>
                <a:latin typeface="Arial" panose="020B0604020202020204" pitchFamily="34" charset="0"/>
                <a:ea typeface="宋体" panose="02010600030101010101" pitchFamily="2" charset="-122"/>
                <a:cs typeface="+mn-ea"/>
              </a:rPr>
              <a:t>,</a:t>
            </a:r>
            <a:endParaRPr lang="en-US" altLang="zh-CN" sz="2695" b="1" noProof="1">
              <a:solidFill>
                <a:schemeClr val="accent6"/>
              </a:solidFill>
              <a:latin typeface="Arial" panose="020B0604020202020204" pitchFamily="34" charset="0"/>
              <a:ea typeface="宋体" panose="02010600030101010101" pitchFamily="2" charset="-122"/>
            </a:endParaRPr>
          </a:p>
          <a:p>
            <a:r>
              <a:rPr lang="zh-CN" altLang="zh-CN" sz="2695" b="1" noProof="1">
                <a:solidFill>
                  <a:schemeClr val="accent6"/>
                </a:solidFill>
                <a:latin typeface="Arial" panose="020B0604020202020204" pitchFamily="34" charset="0"/>
                <a:ea typeface="宋体" panose="02010600030101010101" pitchFamily="2" charset="-122"/>
                <a:cs typeface="+mn-ea"/>
              </a:rPr>
              <a:t>                     具有</a:t>
            </a:r>
            <a:r>
              <a:rPr lang="zh-CN" altLang="zh-CN" sz="2695" b="1" u="sng" noProof="1">
                <a:solidFill>
                  <a:schemeClr val="accent6"/>
                </a:solidFill>
                <a:latin typeface="Arial" panose="020B0604020202020204" pitchFamily="34" charset="0"/>
                <a:ea typeface="宋体" panose="02010600030101010101" pitchFamily="2" charset="-122"/>
                <a:cs typeface="+mn-ea"/>
              </a:rPr>
              <a:t>        </a:t>
            </a:r>
            <a:r>
              <a:rPr lang="zh-CN" altLang="zh-CN" sz="2695" b="1" noProof="1">
                <a:solidFill>
                  <a:schemeClr val="accent6"/>
                </a:solidFill>
                <a:latin typeface="Arial" panose="020B0604020202020204" pitchFamily="34" charset="0"/>
                <a:ea typeface="宋体" panose="02010600030101010101" pitchFamily="2" charset="-122"/>
                <a:cs typeface="+mn-ea"/>
              </a:rPr>
              <a:t>作用</a:t>
            </a:r>
            <a:endParaRPr lang="zh-CN" altLang="zh-CN" sz="2695" b="1" noProof="1">
              <a:solidFill>
                <a:schemeClr val="accent6"/>
              </a:solidFill>
              <a:latin typeface="Arial" panose="020B0604020202020204" pitchFamily="34" charset="0"/>
              <a:ea typeface="宋体" panose="02010600030101010101" pitchFamily="2" charset="-122"/>
            </a:endParaRPr>
          </a:p>
        </p:txBody>
      </p:sp>
      <p:sp>
        <p:nvSpPr>
          <p:cNvPr id="6" name="文本框 5"/>
          <p:cNvSpPr txBox="1"/>
          <p:nvPr/>
        </p:nvSpPr>
        <p:spPr>
          <a:xfrm>
            <a:off x="4953801" y="3376908"/>
            <a:ext cx="527685" cy="507984"/>
          </a:xfrm>
          <a:prstGeom prst="rect">
            <a:avLst/>
          </a:prstGeom>
          <a:noFill/>
          <a:ln w="9525">
            <a:noFill/>
          </a:ln>
        </p:spPr>
        <p:txBody>
          <a:bodyPr wrap="none">
            <a:spAutoFit/>
          </a:bodyPr>
          <a:lstStyle/>
          <a:p>
            <a:r>
              <a:rPr lang="zh-CN" altLang="en-US" sz="2695" b="1">
                <a:solidFill>
                  <a:srgbClr val="FF0000"/>
                </a:solidFill>
                <a:latin typeface="Arial" panose="020B0604020202020204" pitchFamily="34" charset="0"/>
              </a:rPr>
              <a:t>吸</a:t>
            </a:r>
          </a:p>
        </p:txBody>
      </p:sp>
      <p:sp>
        <p:nvSpPr>
          <p:cNvPr id="7" name="文本框 6"/>
          <p:cNvSpPr txBox="1"/>
          <p:nvPr/>
        </p:nvSpPr>
        <p:spPr>
          <a:xfrm>
            <a:off x="4674695" y="3856729"/>
            <a:ext cx="1036849" cy="507984"/>
          </a:xfrm>
          <a:prstGeom prst="rect">
            <a:avLst/>
          </a:prstGeom>
          <a:noFill/>
          <a:ln w="9525">
            <a:noFill/>
          </a:ln>
        </p:spPr>
        <p:txBody>
          <a:bodyPr>
            <a:spAutoFit/>
          </a:bodyPr>
          <a:lstStyle/>
          <a:p>
            <a:r>
              <a:rPr lang="zh-CN" altLang="en-US" sz="2695" b="1">
                <a:solidFill>
                  <a:srgbClr val="FF0000"/>
                </a:solidFill>
                <a:latin typeface="Arial" panose="020B0604020202020204" pitchFamily="34" charset="0"/>
              </a:rPr>
              <a:t>致冷</a:t>
            </a:r>
          </a:p>
        </p:txBody>
      </p:sp>
      <p:sp>
        <p:nvSpPr>
          <p:cNvPr id="36869" name="Text Box 5"/>
          <p:cNvSpPr txBox="1"/>
          <p:nvPr/>
        </p:nvSpPr>
        <p:spPr>
          <a:xfrm>
            <a:off x="3294051" y="621507"/>
            <a:ext cx="2135458" cy="783620"/>
          </a:xfrm>
          <a:prstGeom prst="rect">
            <a:avLst/>
          </a:prstGeom>
          <a:gradFill rotWithShape="1">
            <a:gsLst>
              <a:gs pos="0">
                <a:srgbClr val="FBFB11"/>
              </a:gs>
              <a:gs pos="100000">
                <a:srgbClr val="838309"/>
              </a:gs>
            </a:gsLst>
            <a:lin ang="5400000"/>
            <a:tileRect/>
          </a:gradFill>
          <a:ln w="57150" cap="flat" cmpd="sng">
            <a:solidFill>
              <a:srgbClr val="000000"/>
            </a:solidFill>
            <a:prstDash val="sysDot"/>
            <a:miter/>
            <a:headEnd type="none" w="med" len="med"/>
            <a:tailEnd type="none" w="med" len="med"/>
          </a:ln>
        </p:spPr>
        <p:txBody>
          <a:bodyPr>
            <a:spAutoFit/>
          </a:bodyPr>
          <a:lstStyle/>
          <a:p>
            <a:pPr algn="ctr"/>
            <a:r>
              <a:rPr lang="zh-CN" altLang="en-US" sz="4490" b="1">
                <a:latin typeface="方正剪纸简体" charset="-122"/>
                <a:ea typeface="方正剪纸简体" charset="-122"/>
              </a:rPr>
              <a:t>活动</a:t>
            </a:r>
            <a:r>
              <a:rPr lang="en-US" altLang="zh-CN" sz="4490" b="1">
                <a:latin typeface="方正剪纸简体" charset="-122"/>
                <a:ea typeface="方正剪纸简体" charset="-122"/>
              </a:rPr>
              <a:t>1</a:t>
            </a:r>
            <a:endParaRPr lang="zh-CN" altLang="en-US" sz="4490" b="1">
              <a:latin typeface="华文新魏" pitchFamily="2" charset="-122"/>
              <a:ea typeface="华文新魏" pitchFamily="2" charset="-122"/>
            </a:endParaRPr>
          </a:p>
        </p:txBody>
      </p:sp>
    </p:spTree>
    <p:extLst>
      <p:ext uri="{BB962C8B-B14F-4D97-AF65-F5344CB8AC3E}">
        <p14:creationId xmlns:p14="http://schemas.microsoft.com/office/powerpoint/2010/main" val="3134000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9658"/>
  <p:tag name="KSO_WM_TAG_VERSION" val="1.0"/>
  <p:tag name="KSO_WM_SLIDE_ID" val="diagram20189658_1"/>
  <p:tag name="KSO_WM_SLIDE_INDEX" val="1"/>
  <p:tag name="KSO_WM_SLIDE_ITEM_CNT" val="3"/>
  <p:tag name="KSO_WM_SLIDE_LAYOUT" val="a_d"/>
  <p:tag name="KSO_WM_SLIDE_LAYOUT_CNT" val="1_3"/>
  <p:tag name="KSO_WM_SLIDE_TYPE" val="text"/>
  <p:tag name="KSO_WM_SLIDE_SUBTYPE" val="picTxt"/>
  <p:tag name="KSO_WM_BEAUTIFY_FLAG" val="#wm#"/>
  <p:tag name="KSO_WM_SLIDE_POSITION" val="0*0"/>
  <p:tag name="KSO_WM_SLIDE_SIZE" val="960*539"/>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9658"/>
  <p:tag name="KSO_WM_UNIT_TYPE" val="d"/>
  <p:tag name="KSO_WM_UNIT_INDEX" val="3"/>
  <p:tag name="KSO_WM_UNIT_ID" val="diagram20189658_1*d*3"/>
  <p:tag name="KSO_WM_UNIT_LAYERLEVEL" val="1"/>
  <p:tag name="KSO_WM_UNIT_VALUE" val="727*838"/>
  <p:tag name="KSO_WM_UNIT_HIGHLIGHT" val="0"/>
  <p:tag name="KSO_WM_UNIT_COMPATIBLE" val="0"/>
  <p:tag name="KSO_WM_UNIT_CLEAR" val="0"/>
  <p:tag name="KSO_WM_BEAUTIFY_FLAG" val="#wm#"/>
  <p:tag name="KSO_WM_TAG_VERSION" val="1.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011"/>
  <p:tag name="KSO_WM_SLIDE_ID" val="150995200"/>
  <p:tag name="KSO_WM_SLIDE_INDEX" val="1"/>
  <p:tag name="KSO_WM_SLIDE_ITEM_CNT" val="2"/>
  <p:tag name="KSO_WM_SLIDE_LAYOUT" val="a_d"/>
  <p:tag name="KSO_WM_SLIDE_LAYOUT_CNT" val="1_2"/>
  <p:tag name="KSO_WM_SLIDE_TYPE" val="text"/>
  <p:tag name="KSO_WM_BEAUTIFY_FLAG" val="#wm#"/>
  <p:tag name="KSO_WM_SLIDE_POSITION" val="73*40"/>
  <p:tag name="KSO_WM_SLIDE_SIZE" val="820*457"/>
  <p:tag name="KSO_WM_TAG_VERSION" val="1.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1"/>
  <p:tag name="KSO_WM_UNIT_TYPE" val="d"/>
  <p:tag name="KSO_WM_UNIT_INDEX" val="1"/>
  <p:tag name="KSO_WM_UNIT_ID" val="256*d*1"/>
  <p:tag name="KSO_WM_UNIT_CLEAR" val="0"/>
  <p:tag name="KSO_WM_UNIT_LAYERLEVEL" val="1"/>
  <p:tag name="KSO_WM_UNIT_VALUE" val="1261*1126"/>
  <p:tag name="KSO_WM_UNIT_HIGHLIGHT" val="0"/>
  <p:tag name="KSO_WM_UNIT_COMPATIBLE" val="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
  <p:tag name="KSO_WM_TEMPLATE_CATEGORY" val="diagram"/>
  <p:tag name="KSO_WM_TEMPLATE_INDEX" val="1690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1"/>
  <p:tag name="KSO_WM_UNIT_TYPE" val="d"/>
  <p:tag name="KSO_WM_UNIT_INDEX" val="2"/>
  <p:tag name="KSO_WM_UNIT_ID" val="256*d*2"/>
  <p:tag name="KSO_WM_UNIT_CLEAR" val="0"/>
  <p:tag name="KSO_WM_UNIT_LAYERLEVEL" val="1"/>
  <p:tag name="KSO_WM_UNIT_VALUE" val="1190*1052"/>
  <p:tag name="KSO_WM_UNIT_HIGHLIGHT" val="0"/>
  <p:tag name="KSO_WM_UNIT_COMPATIBLE" val="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3"/>
  <p:tag name="KSO_WM_TEMPLATE_CATEGORY" val="diagram"/>
  <p:tag name="KSO_WM_TEMPLATE_INDEX" val="1690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1"/>
  <p:tag name="KSO_WM_UNIT_TYPE" val="a"/>
  <p:tag name="KSO_WM_UNIT_INDEX" val="1"/>
  <p:tag name="KSO_WM_UNIT_ID" val="256*a*1"/>
  <p:tag name="KSO_WM_UNIT_CLEAR" val="1"/>
  <p:tag name="KSO_WM_UNIT_LAYERLEVEL" val="1"/>
  <p:tag name="KSO_WM_UNIT_VALUE" val="24"/>
  <p:tag name="KSO_WM_UNIT_ISCONTENTSTITLE" val="0"/>
  <p:tag name="KSO_WM_UNIT_HIGHLIGHT" val="0"/>
  <p:tag name="KSO_WM_UNIT_COMPATIBLE" val="0"/>
  <p:tag name="KSO_WM_BEAUTIFY_FLAG" val="#wm#"/>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9658_1*i*1"/>
  <p:tag name="KSO_WM_TEMPLATE_CATEGORY" val="diagram"/>
  <p:tag name="KSO_WM_TEMPLATE_INDEX" val="20189658"/>
  <p:tag name="KSO_WM_UNIT_INDEX" val="1"/>
  <p:tag name="KSO_WM_UNIT_HIGHLIGHT" val="0"/>
  <p:tag name="KSO_WM_UNIT_COMPATIBLE" val="0"/>
  <p:tag name="KSO_WM_UNIT_CLEAR" val="0"/>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9658_1*i*2"/>
  <p:tag name="KSO_WM_TEMPLATE_CATEGORY" val="diagram"/>
  <p:tag name="KSO_WM_TEMPLATE_INDEX" val="20189658"/>
  <p:tag name="KSO_WM_UNIT_INDEX" val="2"/>
  <p:tag name="KSO_WM_UNIT_HIGHLIGHT" val="0"/>
  <p:tag name="KSO_WM_UNIT_COMPATIBLE" val="0"/>
  <p:tag name="KSO_WM_UNIT_CLEAR" val="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UNIT_LAYERLEVEL" val="1"/>
  <p:tag name="KSO_WM_TAG_VERSION" val="1.0"/>
  <p:tag name="KSO_WM_BEAUTIFY_FLAG" val="#wm#"/>
  <p:tag name="KSO_WM_UNIT_TYPE" val="i"/>
  <p:tag name="KSO_WM_UNIT_ID" val="diagram20189658_1*i*3"/>
  <p:tag name="KSO_WM_TEMPLATE_CATEGORY" val="diagram"/>
  <p:tag name="KSO_WM_TEMPLATE_INDEX" val="20189658"/>
  <p:tag name="KSO_WM_UNIT_INDEX" val="3"/>
  <p:tag name="KSO_WM_UNIT_HIGHLIGHT" val="0"/>
  <p:tag name="KSO_WM_UNIT_COMPATIBLE" val="0"/>
  <p:tag name="KSO_WM_UNIT_CLEAR" val="0"/>
</p:tagLst>
</file>

<file path=ppt/tags/tag5.xml><?xml version="1.0" encoding="utf-8"?>
<p:tagLst xmlns:a="http://schemas.openxmlformats.org/drawingml/2006/main" xmlns:r="http://schemas.openxmlformats.org/officeDocument/2006/relationships" xmlns:p="http://schemas.openxmlformats.org/presentationml/2006/main">
  <p:tag name="KSO_WM_UNIT_LAYERLEVEL" val="1"/>
  <p:tag name="KSO_WM_TAG_VERSION" val="1.0"/>
  <p:tag name="KSO_WM_BEAUTIFY_FLAG" val="#wm#"/>
  <p:tag name="KSO_WM_UNIT_TYPE" val="i"/>
  <p:tag name="KSO_WM_UNIT_ID" val="diagram20189658_1*i*4"/>
  <p:tag name="KSO_WM_TEMPLATE_CATEGORY" val="diagram"/>
  <p:tag name="KSO_WM_TEMPLATE_INDEX" val="20189658"/>
  <p:tag name="KSO_WM_UNIT_INDEX" val="4"/>
  <p:tag name="KSO_WM_UNIT_HIGHLIGHT" val="0"/>
  <p:tag name="KSO_WM_UNIT_COMPATIBLE" val="0"/>
  <p:tag name="KSO_WM_UNIT_CLEAR" val="0"/>
</p:tagLst>
</file>

<file path=ppt/tags/tag6.xml><?xml version="1.0" encoding="utf-8"?>
<p:tagLst xmlns:a="http://schemas.openxmlformats.org/drawingml/2006/main" xmlns:r="http://schemas.openxmlformats.org/officeDocument/2006/relationships" xmlns:p="http://schemas.openxmlformats.org/presentationml/2006/main">
  <p:tag name="KSO_WM_UNIT_LAYERLEVEL" val="1"/>
  <p:tag name="KSO_WM_TAG_VERSION" val="1.0"/>
  <p:tag name="KSO_WM_BEAUTIFY_FLAG" val="#wm#"/>
  <p:tag name="KSO_WM_UNIT_TYPE" val="i"/>
  <p:tag name="KSO_WM_UNIT_ID" val="diagram20189658_1*i*5"/>
  <p:tag name="KSO_WM_TEMPLATE_CATEGORY" val="diagram"/>
  <p:tag name="KSO_WM_TEMPLATE_INDEX" val="20189658"/>
  <p:tag name="KSO_WM_UNIT_INDEX" val="5"/>
  <p:tag name="KSO_WM_UNIT_HIGHLIGHT" val="0"/>
  <p:tag name="KSO_WM_UNIT_COMPATIBLE" val="0"/>
  <p:tag name="KSO_WM_UNIT_CLEAR" val="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9658_1*i*6"/>
  <p:tag name="KSO_WM_TEMPLATE_CATEGORY" val="diagram"/>
  <p:tag name="KSO_WM_TEMPLATE_INDEX" val="20189658"/>
  <p:tag name="KSO_WM_UNIT_INDEX" val="6"/>
  <p:tag name="KSO_WM_UNIT_HIGHLIGHT" val="0"/>
  <p:tag name="KSO_WM_UNIT_COMPATIBLE" val="0"/>
  <p:tag name="KSO_WM_UNIT_CLEAR" val="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9658"/>
  <p:tag name="KSO_WM_UNIT_TYPE" val="d"/>
  <p:tag name="KSO_WM_UNIT_INDEX" val="1"/>
  <p:tag name="KSO_WM_UNIT_ID" val="diagram20189658_1*d*1"/>
  <p:tag name="KSO_WM_UNIT_LAYERLEVEL" val="1"/>
  <p:tag name="KSO_WM_UNIT_VALUE" val="727*838"/>
  <p:tag name="KSO_WM_UNIT_HIGHLIGHT" val="0"/>
  <p:tag name="KSO_WM_UNIT_COMPATIBLE" val="0"/>
  <p:tag name="KSO_WM_UNIT_CLEAR" val="0"/>
  <p:tag name="KSO_WM_BEAUTIFY_FLAG" val="#wm#"/>
  <p:tag name="KSO_WM_TAG_VERSION" val="1.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9658"/>
  <p:tag name="KSO_WM_UNIT_TYPE" val="d"/>
  <p:tag name="KSO_WM_UNIT_INDEX" val="2"/>
  <p:tag name="KSO_WM_UNIT_ID" val="diagram20189658_1*d*2"/>
  <p:tag name="KSO_WM_UNIT_LAYERLEVEL" val="1"/>
  <p:tag name="KSO_WM_UNIT_VALUE" val="727*838"/>
  <p:tag name="KSO_WM_UNIT_HIGHLIGHT" val="0"/>
  <p:tag name="KSO_WM_UNIT_COMPATIBLE" val="0"/>
  <p:tag name="KSO_WM_UNIT_CLEAR" val="0"/>
  <p:tag name="KSO_WM_BEAUTIFY_FLAG" val="#wm#"/>
  <p:tag name="KSO_WM_TAG_VERSION" val="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1655</Words>
  <Application>Microsoft Office PowerPoint</Application>
  <PresentationFormat>全屏显示(16:9)</PresentationFormat>
  <Paragraphs>266</Paragraphs>
  <Slides>35</Slides>
  <Notes>1</Notes>
  <HiddenSlides>0</HiddenSlides>
  <MMClips>1</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6</cp:revision>
  <dcterms:created xsi:type="dcterms:W3CDTF">2020-03-27T10:00:29Z</dcterms:created>
  <dcterms:modified xsi:type="dcterms:W3CDTF">2020-03-27T10:34:12Z</dcterms:modified>
</cp:coreProperties>
</file>