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0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22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12061825" cy="7021513"/>
  <p:notesSz cx="6858000" cy="9144000"/>
  <p:defaultTextStyle>
    <a:defPPr>
      <a:defRPr lang="zh-CN"/>
    </a:defPPr>
    <a:lvl1pPr marL="0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4876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09751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14627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19502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24378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29254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34129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39005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798" y="-96"/>
      </p:cViewPr>
      <p:guideLst>
        <p:guide orient="horz" pos="2212"/>
        <p:guide pos="37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EA71E-F6C0-4ABD-B38A-716D73A5D985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4188" y="685800"/>
            <a:ext cx="58896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495999-79F8-4E11-8EF4-EB92305ED5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241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4876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09751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14627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19502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24378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29254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34129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39005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slide" Target="../slides/slide23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defPPr/>
          </a:lstStyle>
          <a:p>
            <a:fld id="{64313FAE-BFF9-467C-9FAC-65000062763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4638" y="2181222"/>
            <a:ext cx="10252552" cy="1505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09275" y="3978858"/>
            <a:ext cx="8443278" cy="17943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48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9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4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9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44824" y="281188"/>
            <a:ext cx="2713910" cy="59910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3091" y="281188"/>
            <a:ext cx="7940702" cy="59910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2801" y="4511974"/>
            <a:ext cx="10252552" cy="1394550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2801" y="2976017"/>
            <a:ext cx="10252552" cy="1535955"/>
          </a:xfr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60487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097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1462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1950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243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292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3412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3900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3092" y="1638354"/>
            <a:ext cx="5327306" cy="4633874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6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31428" y="1638354"/>
            <a:ext cx="5327306" cy="4633874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6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3091" y="1571715"/>
            <a:ext cx="5329401" cy="655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4876" indent="0">
              <a:buNone/>
              <a:defRPr sz="2600" b="1"/>
            </a:lvl2pPr>
            <a:lvl3pPr marL="1209751" indent="0">
              <a:buNone/>
              <a:defRPr sz="2400" b="1"/>
            </a:lvl3pPr>
            <a:lvl4pPr marL="1814627" indent="0">
              <a:buNone/>
              <a:defRPr sz="2100" b="1"/>
            </a:lvl4pPr>
            <a:lvl5pPr marL="2419502" indent="0">
              <a:buNone/>
              <a:defRPr sz="2100" b="1"/>
            </a:lvl5pPr>
            <a:lvl6pPr marL="3024378" indent="0">
              <a:buNone/>
              <a:defRPr sz="2100" b="1"/>
            </a:lvl6pPr>
            <a:lvl7pPr marL="3629254" indent="0">
              <a:buNone/>
              <a:defRPr sz="2100" b="1"/>
            </a:lvl7pPr>
            <a:lvl8pPr marL="4234129" indent="0">
              <a:buNone/>
              <a:defRPr sz="2100" b="1"/>
            </a:lvl8pPr>
            <a:lvl9pPr marL="4839005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091" y="2226731"/>
            <a:ext cx="5329401" cy="4045497"/>
          </a:xfrm>
        </p:spPr>
        <p:txBody>
          <a:bodyPr/>
          <a:lstStyle>
            <a:lvl1pPr>
              <a:defRPr sz="3200"/>
            </a:lvl1pPr>
            <a:lvl2pPr>
              <a:defRPr sz="26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27243" y="1571715"/>
            <a:ext cx="5331494" cy="655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4876" indent="0">
              <a:buNone/>
              <a:defRPr sz="2600" b="1"/>
            </a:lvl2pPr>
            <a:lvl3pPr marL="1209751" indent="0">
              <a:buNone/>
              <a:defRPr sz="2400" b="1"/>
            </a:lvl3pPr>
            <a:lvl4pPr marL="1814627" indent="0">
              <a:buNone/>
              <a:defRPr sz="2100" b="1"/>
            </a:lvl4pPr>
            <a:lvl5pPr marL="2419502" indent="0">
              <a:buNone/>
              <a:defRPr sz="2100" b="1"/>
            </a:lvl5pPr>
            <a:lvl6pPr marL="3024378" indent="0">
              <a:buNone/>
              <a:defRPr sz="2100" b="1"/>
            </a:lvl6pPr>
            <a:lvl7pPr marL="3629254" indent="0">
              <a:buNone/>
              <a:defRPr sz="2100" b="1"/>
            </a:lvl7pPr>
            <a:lvl8pPr marL="4234129" indent="0">
              <a:buNone/>
              <a:defRPr sz="2100" b="1"/>
            </a:lvl8pPr>
            <a:lvl9pPr marL="4839005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27243" y="2226731"/>
            <a:ext cx="5331494" cy="4045497"/>
          </a:xfrm>
        </p:spPr>
        <p:txBody>
          <a:bodyPr/>
          <a:lstStyle>
            <a:lvl1pPr>
              <a:defRPr sz="3200"/>
            </a:lvl1pPr>
            <a:lvl2pPr>
              <a:defRPr sz="26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3093" y="279561"/>
            <a:ext cx="3968258" cy="1189757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15839" y="279563"/>
            <a:ext cx="6742895" cy="5992667"/>
          </a:xfrm>
        </p:spPr>
        <p:txBody>
          <a:bodyPr/>
          <a:lstStyle>
            <a:lvl1pPr>
              <a:defRPr sz="4200"/>
            </a:lvl1pPr>
            <a:lvl2pPr>
              <a:defRPr sz="3700"/>
            </a:lvl2pPr>
            <a:lvl3pPr>
              <a:defRPr sz="32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3093" y="1469319"/>
            <a:ext cx="3968258" cy="4802910"/>
          </a:xfrm>
        </p:spPr>
        <p:txBody>
          <a:bodyPr/>
          <a:lstStyle>
            <a:lvl1pPr marL="0" indent="0">
              <a:buNone/>
              <a:defRPr sz="1900"/>
            </a:lvl1pPr>
            <a:lvl2pPr marL="604876" indent="0">
              <a:buNone/>
              <a:defRPr sz="1600"/>
            </a:lvl2pPr>
            <a:lvl3pPr marL="1209751" indent="0">
              <a:buNone/>
              <a:defRPr sz="1300"/>
            </a:lvl3pPr>
            <a:lvl4pPr marL="1814627" indent="0">
              <a:buNone/>
              <a:defRPr sz="1200"/>
            </a:lvl4pPr>
            <a:lvl5pPr marL="2419502" indent="0">
              <a:buNone/>
              <a:defRPr sz="1200"/>
            </a:lvl5pPr>
            <a:lvl6pPr marL="3024378" indent="0">
              <a:buNone/>
              <a:defRPr sz="1200"/>
            </a:lvl6pPr>
            <a:lvl7pPr marL="3629254" indent="0">
              <a:buNone/>
              <a:defRPr sz="1200"/>
            </a:lvl7pPr>
            <a:lvl8pPr marL="4234129" indent="0">
              <a:buNone/>
              <a:defRPr sz="1200"/>
            </a:lvl8pPr>
            <a:lvl9pPr marL="483900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64202" y="4915060"/>
            <a:ext cx="7237095" cy="580251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64202" y="627385"/>
            <a:ext cx="7237095" cy="4212908"/>
          </a:xfrm>
        </p:spPr>
        <p:txBody>
          <a:bodyPr/>
          <a:lstStyle>
            <a:lvl1pPr marL="0" indent="0">
              <a:buNone/>
              <a:defRPr sz="4200"/>
            </a:lvl1pPr>
            <a:lvl2pPr marL="604876" indent="0">
              <a:buNone/>
              <a:defRPr sz="3700"/>
            </a:lvl2pPr>
            <a:lvl3pPr marL="1209751" indent="0">
              <a:buNone/>
              <a:defRPr sz="3200"/>
            </a:lvl3pPr>
            <a:lvl4pPr marL="1814627" indent="0">
              <a:buNone/>
              <a:defRPr sz="2600"/>
            </a:lvl4pPr>
            <a:lvl5pPr marL="2419502" indent="0">
              <a:buNone/>
              <a:defRPr sz="2600"/>
            </a:lvl5pPr>
            <a:lvl6pPr marL="3024378" indent="0">
              <a:buNone/>
              <a:defRPr sz="2600"/>
            </a:lvl6pPr>
            <a:lvl7pPr marL="3629254" indent="0">
              <a:buNone/>
              <a:defRPr sz="2600"/>
            </a:lvl7pPr>
            <a:lvl8pPr marL="4234129" indent="0">
              <a:buNone/>
              <a:defRPr sz="2600"/>
            </a:lvl8pPr>
            <a:lvl9pPr marL="4839005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4202" y="5495311"/>
            <a:ext cx="7237095" cy="824053"/>
          </a:xfrm>
        </p:spPr>
        <p:txBody>
          <a:bodyPr/>
          <a:lstStyle>
            <a:lvl1pPr marL="0" indent="0">
              <a:buNone/>
              <a:defRPr sz="1900"/>
            </a:lvl1pPr>
            <a:lvl2pPr marL="604876" indent="0">
              <a:buNone/>
              <a:defRPr sz="1600"/>
            </a:lvl2pPr>
            <a:lvl3pPr marL="1209751" indent="0">
              <a:buNone/>
              <a:defRPr sz="1300"/>
            </a:lvl3pPr>
            <a:lvl4pPr marL="1814627" indent="0">
              <a:buNone/>
              <a:defRPr sz="1200"/>
            </a:lvl4pPr>
            <a:lvl5pPr marL="2419502" indent="0">
              <a:buNone/>
              <a:defRPr sz="1200"/>
            </a:lvl5pPr>
            <a:lvl6pPr marL="3024378" indent="0">
              <a:buNone/>
              <a:defRPr sz="1200"/>
            </a:lvl6pPr>
            <a:lvl7pPr marL="3629254" indent="0">
              <a:buNone/>
              <a:defRPr sz="1200"/>
            </a:lvl7pPr>
            <a:lvl8pPr marL="4234129" indent="0">
              <a:buNone/>
              <a:defRPr sz="1200"/>
            </a:lvl8pPr>
            <a:lvl9pPr marL="483900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3092" y="281187"/>
            <a:ext cx="10855643" cy="1170252"/>
          </a:xfrm>
          <a:prstGeom prst="rect">
            <a:avLst/>
          </a:prstGeom>
        </p:spPr>
        <p:txBody>
          <a:bodyPr vert="horz" lIns="120975" tIns="60488" rIns="120975" bIns="6048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3092" y="1638354"/>
            <a:ext cx="10855643" cy="4633874"/>
          </a:xfrm>
          <a:prstGeom prst="rect">
            <a:avLst/>
          </a:prstGeom>
        </p:spPr>
        <p:txBody>
          <a:bodyPr vert="horz" lIns="120975" tIns="60488" rIns="120975" bIns="6048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3092" y="6507904"/>
            <a:ext cx="2814425" cy="373831"/>
          </a:xfrm>
          <a:prstGeom prst="rect">
            <a:avLst/>
          </a:prstGeom>
        </p:spPr>
        <p:txBody>
          <a:bodyPr vert="horz" lIns="120975" tIns="60488" rIns="120975" bIns="6048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21125" y="6507904"/>
            <a:ext cx="3819578" cy="373831"/>
          </a:xfrm>
          <a:prstGeom prst="rect">
            <a:avLst/>
          </a:prstGeom>
        </p:spPr>
        <p:txBody>
          <a:bodyPr vert="horz" lIns="120975" tIns="60488" rIns="120975" bIns="6048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44308" y="6507904"/>
            <a:ext cx="2814425" cy="373831"/>
          </a:xfrm>
          <a:prstGeom prst="rect">
            <a:avLst/>
          </a:prstGeom>
        </p:spPr>
        <p:txBody>
          <a:bodyPr vert="horz" lIns="120975" tIns="60488" rIns="120975" bIns="6048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09751" rtl="0" eaLnBrk="1" latinLnBrk="0" hangingPunct="1">
        <a:spcBef>
          <a:spcPct val="0"/>
        </a:spcBef>
        <a:buNone/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3657" indent="-453657" algn="l" defTabSz="1209751" rtl="0" eaLnBrk="1" latinLnBrk="0" hangingPunct="1">
        <a:spcBef>
          <a:spcPct val="20000"/>
        </a:spcBef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2923" indent="-378047" algn="l" defTabSz="1209751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12189" indent="-302438" algn="l" defTabSz="1209751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17065" indent="-302438" algn="l" defTabSz="1209751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21940" indent="-302438" algn="l" defTabSz="1209751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26816" indent="-302438" algn="l" defTabSz="120975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31691" indent="-302438" algn="l" defTabSz="120975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36567" indent="-302438" algn="l" defTabSz="120975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41443" indent="-302438" algn="l" defTabSz="120975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4876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09751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14627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19502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24378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29254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34129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39005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5.emf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1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9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08042" y="990476"/>
            <a:ext cx="9046369" cy="2021286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2020-2021学年八年级上册同步备课系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59671" y="33808"/>
            <a:ext cx="3197640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altLang="en-US" sz="3200" dirty="0" smtClean="0">
                <a:sym typeface="+mn-ea"/>
              </a:rPr>
              <a:t>【精品课</a:t>
            </a:r>
            <a:r>
              <a:rPr lang="zh-CN" altLang="en-US" sz="3200" dirty="0">
                <a:sym typeface="+mn-ea"/>
              </a:rPr>
              <a:t>】</a:t>
            </a:r>
            <a:endParaRPr lang="zh-CN" altLang="en-US" sz="3200" b="1" dirty="0">
              <a:solidFill>
                <a:srgbClr val="7030A0"/>
              </a:solidFill>
              <a:uFill>
                <a:solidFill>
                  <a:srgbClr val="FF0000"/>
                </a:solidFill>
              </a:uFill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59546" y="-15044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（教科版）</a:t>
            </a:r>
            <a:endParaRPr lang="zh-CN" altLang="en-US" dirty="0"/>
          </a:p>
        </p:txBody>
      </p:sp>
      <p:sp>
        <p:nvSpPr>
          <p:cNvPr id="14" name="副标题 2"/>
          <p:cNvSpPr>
            <a:spLocks noGrp="1"/>
          </p:cNvSpPr>
          <p:nvPr>
            <p:ph type="subTitle" idx="1"/>
          </p:nvPr>
        </p:nvSpPr>
        <p:spPr>
          <a:xfrm>
            <a:off x="3366616" y="3222724"/>
            <a:ext cx="5197265" cy="679396"/>
          </a:xfrm>
        </p:spPr>
        <p:txBody>
          <a:bodyPr>
            <a:noAutofit/>
          </a:bodyPr>
          <a:lstStyle>
            <a:defPPr/>
          </a:lstStyle>
          <a:p>
            <a:r>
              <a:rPr lang="zh-CN" altLang="en-US" sz="3600" b="1" dirty="0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第六章  质量与密度</a:t>
            </a:r>
            <a:endParaRPr lang="zh-CN" altLang="en-US" sz="3600" b="1" dirty="0">
              <a:solidFill>
                <a:srgbClr val="932387"/>
              </a:solidFill>
              <a:latin typeface="微软雅黑" panose="020B0503020204020204" charset="-122"/>
              <a:ea typeface="微软雅黑" panose="020B0503020204020204" charset="-122"/>
              <a:cs typeface="微软雅黑"/>
            </a:endParaRPr>
          </a:p>
        </p:txBody>
      </p:sp>
      <p:sp>
        <p:nvSpPr>
          <p:cNvPr id="15" name="副标题 2"/>
          <p:cNvSpPr>
            <a:spLocks noGrp="1"/>
          </p:cNvSpPr>
          <p:nvPr/>
        </p:nvSpPr>
        <p:spPr>
          <a:xfrm>
            <a:off x="2790552" y="4296452"/>
            <a:ext cx="5850613" cy="6793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6.1</a:t>
            </a:r>
            <a:r>
              <a:rPr lang="zh-CN" altLang="en-US" sz="5400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54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质量</a:t>
            </a:r>
            <a:endParaRPr lang="zh-CN" altLang="en-US" sz="5400" dirty="0">
              <a:solidFill>
                <a:srgbClr val="281AE2"/>
              </a:solidFill>
              <a:latin typeface="微软雅黑" panose="020B0503020204020204" charset="-122"/>
              <a:ea typeface="微软雅黑" panose="020B0503020204020204" charset="-122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22491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build="p"/>
      <p:bldP spid="1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519162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二、质量的测量</a:t>
            </a: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522051" y="2285243"/>
            <a:ext cx="3143613" cy="528564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天平的使用与质量测量</a:t>
            </a: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522051" y="3284508"/>
            <a:ext cx="1674835" cy="512961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测量方法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225784" y="3123273"/>
            <a:ext cx="9573445" cy="292823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把待测物体轻放入左盘中；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估测被测物体质量，用镊子夹取接近的砝码放入右盘；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3.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用镊子轻拨游码直至横梁平衡；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4.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把右盘中砝码质量总和和游码在标尺上的读数相加即为物体质量；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5.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测量结束，用镊子把砝码放回砝码盒中，切忌用手直接拿砝码。</a:t>
            </a:r>
          </a:p>
        </p:txBody>
      </p:sp>
    </p:spTree>
    <p:extLst>
      <p:ext uri="{BB962C8B-B14F-4D97-AF65-F5344CB8AC3E}">
        <p14:creationId xmlns:p14="http://schemas.microsoft.com/office/powerpoint/2010/main" val="655137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519162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二、质量的测量</a:t>
            </a:r>
          </a:p>
        </p:txBody>
      </p:sp>
      <p:sp>
        <p:nvSpPr>
          <p:cNvPr id="2" name="AutoShape 12"/>
          <p:cNvSpPr>
            <a:spLocks noChangeArrowheads="1"/>
          </p:cNvSpPr>
          <p:nvPr/>
        </p:nvSpPr>
        <p:spPr bwMode="auto">
          <a:xfrm>
            <a:off x="515141" y="2183821"/>
            <a:ext cx="2772335" cy="642338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动手、实践与思考</a:t>
            </a: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568539" y="3149929"/>
            <a:ext cx="1628975" cy="512961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认识天平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6738" y="2226080"/>
            <a:ext cx="3042470" cy="313562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97514" y="3014050"/>
            <a:ext cx="5882024" cy="122616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右图是托盘天平的构造平面图，请同学们按序号分别说出其名称。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0723" y="3984058"/>
            <a:ext cx="3567033" cy="292823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1.①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是</a:t>
            </a:r>
            <a:r>
              <a:rPr lang="zh-CN" altLang="en-US" sz="2400" u="heavy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                         </a:t>
            </a: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；</a:t>
            </a:r>
            <a:r>
              <a:rPr kumimoji="0" lang="zh-CN" altLang="en-US" sz="2400" b="0" i="0" u="sng" baseline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          </a:t>
            </a:r>
            <a:endParaRPr kumimoji="0" lang="zh-CN" altLang="en-US" sz="2400" b="0" i="0" u="sng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  <a:cs typeface="微软雅黑"/>
              <a:sym typeface="Arial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2.②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是</a:t>
            </a:r>
            <a:r>
              <a:rPr kumimoji="0" lang="zh-CN" altLang="en-US" sz="2400" b="0" i="0" u="heavy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                         </a:t>
            </a:r>
            <a:r>
              <a:rPr kumimoji="0" lang="zh-CN" altLang="en-US" sz="2400" b="0" i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；</a:t>
            </a:r>
            <a:endParaRPr kumimoji="0" lang="zh-CN" altLang="en-US" sz="2400" b="0" i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/>
              <a:sym typeface="Arial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3.③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是</a:t>
            </a:r>
            <a:r>
              <a:rPr lang="zh-CN" altLang="en-US" sz="2400" u="heavy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                         </a:t>
            </a: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；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4.④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是</a:t>
            </a:r>
            <a:r>
              <a:rPr lang="zh-CN" altLang="en-US" sz="2400" u="heavy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                         </a:t>
            </a: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；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5.⑤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是</a:t>
            </a:r>
            <a:r>
              <a:rPr lang="zh-CN" altLang="en-US" sz="2400" u="heavy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                         </a:t>
            </a: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；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25043" y="4090032"/>
            <a:ext cx="733133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/>
                <a:ea typeface="Arial"/>
                <a:cs typeface="Arial"/>
                <a:sym typeface="Arial"/>
              </a:rPr>
              <a:t>横梁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227669" y="4655654"/>
            <a:ext cx="927881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/>
                <a:ea typeface="Arial"/>
                <a:cs typeface="Arial"/>
                <a:sym typeface="Arial"/>
              </a:rPr>
              <a:t>指针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136576" y="5213474"/>
            <a:ext cx="1270261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/>
                <a:ea typeface="Arial"/>
                <a:cs typeface="Arial"/>
                <a:sym typeface="Arial"/>
              </a:rPr>
              <a:t>分度盘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983919" y="5814854"/>
            <a:ext cx="1416008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/>
                <a:ea typeface="Arial"/>
                <a:cs typeface="Arial"/>
                <a:sym typeface="Arial"/>
              </a:rPr>
              <a:t>平衡螺母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373416" y="6284905"/>
            <a:ext cx="795955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/>
                <a:ea typeface="Arial"/>
                <a:cs typeface="Arial"/>
                <a:sym typeface="Arial"/>
              </a:rPr>
              <a:t>游码</a:t>
            </a:r>
          </a:p>
        </p:txBody>
      </p:sp>
    </p:spTree>
    <p:extLst>
      <p:ext uri="{BB962C8B-B14F-4D97-AF65-F5344CB8AC3E}">
        <p14:creationId xmlns:p14="http://schemas.microsoft.com/office/powerpoint/2010/main" val="3884329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3" grpId="0" animBg="1"/>
      <p:bldP spid="7" grpId="0"/>
      <p:bldP spid="11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519162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二、质量的测量</a:t>
            </a:r>
          </a:p>
        </p:txBody>
      </p:sp>
      <p:sp>
        <p:nvSpPr>
          <p:cNvPr id="2" name="AutoShape 12"/>
          <p:cNvSpPr>
            <a:spLocks noChangeArrowheads="1"/>
          </p:cNvSpPr>
          <p:nvPr/>
        </p:nvSpPr>
        <p:spPr bwMode="auto">
          <a:xfrm>
            <a:off x="515141" y="2183821"/>
            <a:ext cx="2772335" cy="642338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动手、实践与思考</a:t>
            </a: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555347" y="3186987"/>
            <a:ext cx="1316749" cy="453798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读数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0805" y="2447778"/>
            <a:ext cx="3720319" cy="299259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960047" y="3079714"/>
            <a:ext cx="5287100" cy="236065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右盘（砝码盘）中砝码的质量是：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100g+50g+10g=160g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；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游码的读数是：</a:t>
            </a:r>
            <a:r>
              <a:rPr kumimoji="0" lang="zh-CN" altLang="en-US" sz="2400" b="0" i="0" u="sng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          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g;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石块的质量是：</a:t>
            </a:r>
            <a:r>
              <a:rPr kumimoji="0" lang="zh-CN" altLang="en-US" sz="2400" b="0" i="0" u="sng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                              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143112" y="4312380"/>
            <a:ext cx="920342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1.4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989198" y="4842244"/>
            <a:ext cx="2990327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160g+1.4g=161.4g</a:t>
            </a:r>
          </a:p>
        </p:txBody>
      </p:sp>
    </p:spTree>
    <p:extLst>
      <p:ext uri="{BB962C8B-B14F-4D97-AF65-F5344CB8AC3E}">
        <p14:creationId xmlns:p14="http://schemas.microsoft.com/office/powerpoint/2010/main" val="3285011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10" grpId="0" animBg="1"/>
      <p:bldP spid="13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519162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二、质量的测量</a:t>
            </a:r>
          </a:p>
        </p:txBody>
      </p:sp>
      <p:sp>
        <p:nvSpPr>
          <p:cNvPr id="2" name="AutoShape 12"/>
          <p:cNvSpPr>
            <a:spLocks noChangeArrowheads="1"/>
          </p:cNvSpPr>
          <p:nvPr/>
        </p:nvSpPr>
        <p:spPr bwMode="auto">
          <a:xfrm>
            <a:off x="452319" y="2016735"/>
            <a:ext cx="2772335" cy="642338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动手、实践与思考</a:t>
            </a:r>
          </a:p>
        </p:txBody>
      </p:sp>
      <p:pic>
        <p:nvPicPr>
          <p:cNvPr id="11" name="图片 10" descr="360截图201908142223025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5511" y="4136841"/>
            <a:ext cx="3578970" cy="1770982"/>
          </a:xfrm>
          <a:prstGeom prst="rect">
            <a:avLst/>
          </a:prstGeom>
        </p:spPr>
      </p:pic>
      <p:pic>
        <p:nvPicPr>
          <p:cNvPr id="3" name="图片 2" descr="360截图201908142213143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9661" y="1378297"/>
            <a:ext cx="3295642" cy="2351557"/>
          </a:xfrm>
          <a:prstGeom prst="rect">
            <a:avLst/>
          </a:prstGeom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452319" y="3043956"/>
            <a:ext cx="1432970" cy="543517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想一想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9229" y="3587473"/>
            <a:ext cx="7566282" cy="292823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图（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1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）中，指出在调平衡前的明显错误；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图（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2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）甲，是调平衡前指针位置，平衡螺母应向</a:t>
            </a:r>
            <a:r>
              <a:rPr kumimoji="0" lang="zh-CN" altLang="en-US" sz="2400" b="0" i="0" u="sng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    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旋？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3.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图（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2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）乙是正确操作天平显示的质量，此时物体质量为</a:t>
            </a:r>
            <a:r>
              <a:rPr kumimoji="0" lang="zh-CN" altLang="en-US" sz="2400" b="0" i="0" u="sng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          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234835" y="3729854"/>
            <a:ext cx="1159694" cy="4069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图（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1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）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281AE2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/>
              <a:sym typeface="Arial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498060" y="5907823"/>
            <a:ext cx="1086192" cy="4069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图（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2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500317" y="3321566"/>
            <a:ext cx="469551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/>
          </a:lstStyle>
          <a:p>
            <a:r>
              <a:rPr lang="zh-CN" altLang="en-US" sz="2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在调平衡前没有把游码置于左侧</a:t>
            </a:r>
            <a:r>
              <a:rPr lang="en-US" altLang="zh-CN" sz="2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“0”</a:t>
            </a:r>
            <a:r>
              <a:rPr lang="zh-CN" altLang="en-US" sz="2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位</a:t>
            </a:r>
            <a:endParaRPr lang="zh-CN" altLang="en-US" sz="2000"/>
          </a:p>
        </p:txBody>
      </p:sp>
      <p:sp>
        <p:nvSpPr>
          <p:cNvPr id="16" name="文本框 15"/>
          <p:cNvSpPr txBox="1"/>
          <p:nvPr/>
        </p:nvSpPr>
        <p:spPr>
          <a:xfrm>
            <a:off x="7286725" y="4353988"/>
            <a:ext cx="44114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/>
          </a:lstStyle>
          <a:p>
            <a:r>
              <a:rPr lang="zh-CN" altLang="en-US" sz="2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左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64544" y="6012496"/>
            <a:ext cx="825867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/>
          </a:lstStyle>
          <a:p>
            <a:pPr algn="l"/>
            <a:r>
              <a:rPr lang="en-US" altLang="zh-CN" sz="2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/>
                <a:ea typeface="Arial"/>
                <a:cs typeface="Arial"/>
                <a:sym typeface="Arial"/>
              </a:rPr>
              <a:t>83.2g</a:t>
            </a:r>
            <a:endParaRPr lang="zh-CN" altLang="en-US" sz="20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3462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4" grpId="0" animBg="1"/>
      <p:bldP spid="9" grpId="0"/>
      <p:bldP spid="14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519162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三、课堂练习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34728" y="2055744"/>
            <a:ext cx="11310474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指出下列示例，物体质量未发生变化的是</a:t>
            </a:r>
            <a:r>
              <a:rPr kumimoji="0" lang="zh-CN" altLang="en-US" sz="2400" b="0" i="0" u="sng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             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；发生了变化的是</a:t>
            </a:r>
            <a:r>
              <a:rPr kumimoji="0" lang="zh-CN" altLang="en-US" sz="2400" b="0" i="0" u="sng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               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。</a:t>
            </a:r>
          </a:p>
        </p:txBody>
      </p:sp>
      <p:pic>
        <p:nvPicPr>
          <p:cNvPr id="10" name="图片 9" descr="360截图201908150648009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648" y="2812506"/>
            <a:ext cx="1792312" cy="241657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72647" y="5229727"/>
            <a:ext cx="1860788" cy="7223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衣服晾干后衣服的总质量</a:t>
            </a:r>
          </a:p>
        </p:txBody>
      </p:sp>
      <p:pic>
        <p:nvPicPr>
          <p:cNvPr id="18" name="图片 17" descr="360截图201908150651462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6886" y="2812506"/>
            <a:ext cx="2769822" cy="2416571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418647" y="5229727"/>
            <a:ext cx="2373415" cy="7223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铁水浇注成工件后铁的质量</a:t>
            </a:r>
          </a:p>
        </p:txBody>
      </p:sp>
      <p:pic>
        <p:nvPicPr>
          <p:cNvPr id="20" name="图片 19" descr="360截图201908150654322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4495" y="2808605"/>
            <a:ext cx="3849104" cy="2420472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5802869" y="5229727"/>
            <a:ext cx="2710141" cy="7223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坐高铁从广州到北京人的质量</a:t>
            </a:r>
          </a:p>
        </p:txBody>
      </p:sp>
      <p:pic>
        <p:nvPicPr>
          <p:cNvPr id="22" name="图片 21" descr="360截图201908150659040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40489" y="2812506"/>
            <a:ext cx="2664281" cy="241722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9554599" y="5229077"/>
            <a:ext cx="1860788" cy="7223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锯木头剩下的木料质量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246393" y="2027137"/>
            <a:ext cx="951753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c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/>
              <a:sym typeface="Arial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98348" y="2027137"/>
            <a:ext cx="1128283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011739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3" grpId="0"/>
      <p:bldP spid="19" grpId="0"/>
      <p:bldP spid="21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519162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三、课堂练习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7756" y="1976426"/>
            <a:ext cx="11436118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一枚鸡蛋的质量大约是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50g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，合</a:t>
            </a:r>
            <a:r>
              <a:rPr kumimoji="0" lang="zh-CN" altLang="en-US" sz="2400" b="0" i="0" u="sng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           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kg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；中学生的平均质量为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50 </a:t>
            </a:r>
            <a:r>
              <a:rPr kumimoji="0" lang="en-US" altLang="zh-CN" sz="2400" b="0" i="0" u="sng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       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（单位）。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17594" y="2071347"/>
            <a:ext cx="1150271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5×10</a:t>
            </a:r>
            <a:r>
              <a:rPr kumimoji="0" lang="en-US" altLang="zh-CN" sz="2400" b="0" i="0" baseline="30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-2</a:t>
            </a:r>
            <a:endParaRPr kumimoji="0" lang="en-US" altLang="zh-CN" sz="2400" b="0" i="0" baseline="3000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/>
              <a:sym typeface="Arial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940326" y="2071347"/>
            <a:ext cx="525820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kg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7757" y="2951636"/>
            <a:ext cx="11298538" cy="122616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3.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天平在使用前首先要调平衡，调平衡时应移动</a:t>
            </a:r>
            <a:r>
              <a:rPr kumimoji="0" lang="zh-CN" altLang="en-US" sz="2400" b="0" i="0" u="sng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                   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；正确操作后天平显示的结果如图所示，此时物体质量为：</a:t>
            </a:r>
            <a:r>
              <a:rPr kumimoji="0" lang="zh-CN" altLang="en-US" sz="2400" b="0" i="0" u="sng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                  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g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。</a:t>
            </a:r>
          </a:p>
        </p:txBody>
      </p:sp>
      <p:pic>
        <p:nvPicPr>
          <p:cNvPr id="4" name="图片 3" descr="360截图201908150714256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063" y="4271421"/>
            <a:ext cx="3503583" cy="2300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036065" y="3044607"/>
            <a:ext cx="1386482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平衡螺母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831139" y="3606328"/>
            <a:ext cx="711145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54.4</a:t>
            </a:r>
          </a:p>
        </p:txBody>
      </p:sp>
    </p:spTree>
    <p:extLst>
      <p:ext uri="{BB962C8B-B14F-4D97-AF65-F5344CB8AC3E}">
        <p14:creationId xmlns:p14="http://schemas.microsoft.com/office/powerpoint/2010/main" val="2936395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9" grpId="0"/>
      <p:bldP spid="11" grpId="0"/>
      <p:bldP spid="2" grpId="0"/>
      <p:bldP spid="7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365624" y="1146847"/>
            <a:ext cx="2887299" cy="4713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考点一：质量概念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: 圆角 2"/>
          <p:cNvSpPr/>
          <p:nvPr/>
        </p:nvSpPr>
        <p:spPr>
          <a:xfrm>
            <a:off x="417766" y="1909363"/>
            <a:ext cx="1779119" cy="524860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>
            <a:defPPr/>
          </a:lstStyle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1979" y="1964074"/>
            <a:ext cx="567911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D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2303055" y="1849649"/>
            <a:ext cx="9334722" cy="17950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eaLnBrk="1" latinLnBrk="0" hangingPunct="1">
              <a:lnSpc>
                <a:spcPct val="15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</a:t>
            </a:r>
            <a:r>
              <a:rPr 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吉林）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下列数据中与实际相符的是（   ）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A.中考考场内的温度约为50℃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B.学生课桌的高度约为2m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C.正常人的心跳每分钟约为5次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D.两个鸡蛋的质量约为100g</a:t>
            </a:r>
          </a:p>
        </p:txBody>
      </p:sp>
    </p:spTree>
    <p:extLst>
      <p:ext uri="{BB962C8B-B14F-4D97-AF65-F5344CB8AC3E}">
        <p14:creationId xmlns:p14="http://schemas.microsoft.com/office/powerpoint/2010/main" val="830135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7" grpId="0"/>
      <p:bldP spid="10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365625" y="1146847"/>
            <a:ext cx="4264986" cy="4713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考点一：质量的概念</a:t>
            </a:r>
          </a:p>
        </p:txBody>
      </p:sp>
      <p:sp>
        <p:nvSpPr>
          <p:cNvPr id="10" name="矩形: 圆角 2"/>
          <p:cNvSpPr/>
          <p:nvPr/>
        </p:nvSpPr>
        <p:spPr>
          <a:xfrm>
            <a:off x="271392" y="2069322"/>
            <a:ext cx="1721951" cy="520912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>
            <a:defPPr/>
          </a:lstStyle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93343" y="2069396"/>
            <a:ext cx="9235463" cy="17950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（2018•枣庄）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决定一个物体质量大小的因素是（  ）。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A．物体所含物质的多少；B．物体的形状；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C．物质的状态；              D．物体所在的空间位置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693937" y="2251436"/>
            <a:ext cx="218621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299484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0" grpId="0" animBg="1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365624" y="1146847"/>
            <a:ext cx="4792691" cy="4713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考点二：太平的使用与质量测量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: 圆角 2"/>
          <p:cNvSpPr/>
          <p:nvPr/>
        </p:nvSpPr>
        <p:spPr>
          <a:xfrm>
            <a:off x="417766" y="1911147"/>
            <a:ext cx="1779119" cy="521293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>
            <a:defPPr/>
          </a:lstStyle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96885" y="1769682"/>
            <a:ext cx="9551458" cy="17950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indent="0" fontAlgn="auto">
              <a:lnSpc>
                <a:spcPct val="15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（2020·黑龙江龙东）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用一架砝码严重生锈的天平去测量物体的质量，其结果将会（    ）。</a:t>
            </a:r>
          </a:p>
          <a:p>
            <a:pPr indent="0" fontAlgn="auto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A.偏小             B.偏大             C.不变             D.无法判断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062699" y="2542048"/>
            <a:ext cx="567911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A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47157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3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5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347030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455460" y="968471"/>
            <a:ext cx="1872724" cy="519939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观察与思考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/>
              <a:sym typeface="微软雅黑" panose="020B0503020204020204" charset="-122"/>
            </a:endParaRPr>
          </a:p>
        </p:txBody>
      </p:sp>
      <p:pic>
        <p:nvPicPr>
          <p:cNvPr id="10" name="图片 9" descr="360截图201908140604521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9767" y="1039574"/>
            <a:ext cx="978767" cy="2415921"/>
          </a:xfrm>
          <a:prstGeom prst="rect">
            <a:avLst/>
          </a:prstGeom>
        </p:spPr>
      </p:pic>
      <p:pic>
        <p:nvPicPr>
          <p:cNvPr id="11" name="图片 10" descr="360截图201908140611310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3187" y="1039574"/>
            <a:ext cx="1726977" cy="2415921"/>
          </a:xfrm>
          <a:prstGeom prst="rect">
            <a:avLst/>
          </a:prstGeom>
        </p:spPr>
      </p:pic>
      <p:pic>
        <p:nvPicPr>
          <p:cNvPr id="2" name="图片 1" descr="360截图2019081406141537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2264" y="1039574"/>
            <a:ext cx="1743311" cy="2415921"/>
          </a:xfrm>
          <a:prstGeom prst="rect">
            <a:avLst/>
          </a:prstGeom>
        </p:spPr>
      </p:pic>
      <p:pic>
        <p:nvPicPr>
          <p:cNvPr id="13" name="图片 12" descr="360截图2019081406185398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9407" y="4156996"/>
            <a:ext cx="3333336" cy="1380247"/>
          </a:xfrm>
          <a:prstGeom prst="rect">
            <a:avLst/>
          </a:prstGeom>
        </p:spPr>
      </p:pic>
      <p:pic>
        <p:nvPicPr>
          <p:cNvPr id="7" name="图片 6" descr="360截图2019081408492428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90018" y="4156996"/>
            <a:ext cx="1290364" cy="1217062"/>
          </a:xfrm>
          <a:prstGeom prst="rect">
            <a:avLst/>
          </a:prstGeom>
        </p:spPr>
      </p:pic>
      <p:pic>
        <p:nvPicPr>
          <p:cNvPr id="8" name="图片 7" descr="360截图2019081408532529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44309" y="4248015"/>
            <a:ext cx="1613897" cy="1197558"/>
          </a:xfrm>
          <a:prstGeom prst="rect">
            <a:avLst/>
          </a:prstGeom>
        </p:spPr>
      </p:pic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54719" y="3925546"/>
          <a:ext cx="4189599" cy="1356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6533"/>
                <a:gridCol w="1396533"/>
                <a:gridCol w="1396533"/>
              </a:tblGrid>
              <a:tr h="678096">
                <a:tc>
                  <a:txBody>
                    <a:bodyPr/>
                    <a:lstStyle>
                      <a:defPPr/>
                    </a:lstStyle>
                    <a:p>
                      <a:pPr algn="ctr">
                        <a:buNone/>
                      </a:pPr>
                      <a:r>
                        <a:rPr lang="zh-CN" altLang="en-US" sz="25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木材</a:t>
                      </a:r>
                    </a:p>
                  </a:txBody>
                  <a:tcPr marL="90464" marR="90464" marT="46810" marB="46810"/>
                </a:tc>
                <a:tc>
                  <a:txBody>
                    <a:bodyPr/>
                    <a:lstStyle>
                      <a:defPPr/>
                    </a:lstStyle>
                    <a:p>
                      <a:pPr algn="ctr">
                        <a:buNone/>
                      </a:pPr>
                      <a:r>
                        <a:rPr lang="zh-CN" altLang="en-US" sz="25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铁</a:t>
                      </a:r>
                    </a:p>
                  </a:txBody>
                  <a:tcPr marL="90464" marR="90464" marT="46810" marB="46810"/>
                </a:tc>
                <a:tc>
                  <a:txBody>
                    <a:bodyPr/>
                    <a:lstStyle>
                      <a:defPPr/>
                    </a:lstStyle>
                    <a:p>
                      <a:pPr algn="ctr">
                        <a:buNone/>
                      </a:pPr>
                      <a:r>
                        <a:rPr lang="zh-CN" altLang="en-US" sz="25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玻璃</a:t>
                      </a:r>
                    </a:p>
                  </a:txBody>
                  <a:tcPr marL="90464" marR="90464" marT="46810" marB="46810"/>
                </a:tc>
              </a:tr>
              <a:tr h="678096">
                <a:tc>
                  <a:txBody>
                    <a:bodyPr/>
                    <a:lstStyle>
                      <a:defPPr/>
                    </a:lstStyle>
                    <a:p>
                      <a:pPr algn="ctr">
                        <a:buNone/>
                      </a:pPr>
                      <a:endParaRPr lang="zh-CN" altLang="en-US" sz="2500">
                        <a:solidFill>
                          <a:srgbClr val="6666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464" marR="90464" marT="46810" marB="46810"/>
                </a:tc>
                <a:tc>
                  <a:txBody>
                    <a:bodyPr/>
                    <a:lstStyle>
                      <a:defPPr/>
                    </a:lstStyle>
                    <a:p>
                      <a:pPr algn="ctr">
                        <a:buNone/>
                      </a:pPr>
                      <a:endParaRPr lang="zh-CN" altLang="en-US" sz="2500">
                        <a:solidFill>
                          <a:srgbClr val="6666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464" marR="90464" marT="46810" marB="46810"/>
                </a:tc>
                <a:tc>
                  <a:txBody>
                    <a:bodyPr/>
                    <a:lstStyle>
                      <a:defPPr/>
                    </a:lstStyle>
                    <a:p>
                      <a:pPr algn="ctr">
                        <a:buNone/>
                      </a:pPr>
                      <a:endParaRPr lang="zh-CN" altLang="en-US" sz="2500">
                        <a:solidFill>
                          <a:srgbClr val="6666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464" marR="90464" marT="46810" marB="46810"/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5319768" y="3455495"/>
            <a:ext cx="1008293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A.</a:t>
            </a:r>
            <a:r>
              <a:rPr kumimoji="0" lang="zh-CN" altLang="en-US" sz="24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杯子</a:t>
            </a:r>
            <a:endParaRPr kumimoji="0" lang="zh-CN" altLang="en-US" sz="2400" b="0" i="0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/>
              <a:sym typeface="Arial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82440" y="3455495"/>
            <a:ext cx="1018973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B.</a:t>
            </a:r>
            <a:r>
              <a:rPr kumimoji="0" lang="zh-CN" altLang="en-US" sz="24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椅子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197142" y="3455495"/>
            <a:ext cx="1410354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C.</a:t>
            </a:r>
            <a:r>
              <a:rPr kumimoji="0" lang="zh-CN" altLang="en-US" sz="24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玻璃门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083055" y="5373409"/>
            <a:ext cx="1665411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D.</a:t>
            </a:r>
            <a:r>
              <a:rPr kumimoji="0" lang="zh-CN" altLang="en-US" sz="24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木质沙发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096626" y="5292141"/>
            <a:ext cx="996357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E.</a:t>
            </a:r>
            <a:r>
              <a:rPr kumimoji="0" lang="zh-CN" altLang="en-US" sz="24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图钉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663407" y="5373409"/>
            <a:ext cx="943587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F.</a:t>
            </a:r>
            <a:r>
              <a:rPr kumimoji="0" lang="zh-CN" altLang="en-US" sz="24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铅球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55460" y="1661758"/>
            <a:ext cx="4225408" cy="179373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6666F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分析图中物体，给它们分类，并把类别相同的物体编号填入下表中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32279" y="4704414"/>
            <a:ext cx="317879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B</a:t>
            </a:r>
            <a:endParaRPr kumimoji="0" lang="en-US" sz="2400" b="0" i="0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/>
              <a:sym typeface="Arial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50158" y="4716767"/>
            <a:ext cx="283955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D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352056" y="4723919"/>
            <a:ext cx="361227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E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713283" y="4716767"/>
            <a:ext cx="361227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F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611009" y="4679709"/>
            <a:ext cx="371906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014955" y="4679059"/>
            <a:ext cx="415253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350549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: 圆角 2"/>
          <p:cNvSpPr/>
          <p:nvPr/>
        </p:nvSpPr>
        <p:spPr>
          <a:xfrm>
            <a:off x="329816" y="1068759"/>
            <a:ext cx="1473176" cy="520906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>
            <a:defPPr/>
          </a:lstStyle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视频小结</a:t>
            </a:r>
          </a:p>
        </p:txBody>
      </p:sp>
      <p:pic>
        <p:nvPicPr>
          <p:cNvPr id="2" name="质量 穿越时空的较量_高清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32405" y="771717"/>
            <a:ext cx="9646947" cy="547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154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13545" y="1108490"/>
            <a:ext cx="10223653" cy="500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248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286469" y="791871"/>
            <a:ext cx="11723214" cy="46309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1．</a:t>
            </a:r>
            <a:r>
              <a:rPr sz="2400" b="0"/>
              <a:t>下列说法正确的是（  ）。</a:t>
            </a:r>
          </a:p>
          <a:p>
            <a:pPr indent="0" fontAlgn="auto">
              <a:lnSpc>
                <a:spcPct val="150000"/>
              </a:lnSpc>
            </a:pPr>
            <a:r>
              <a:rPr sz="2400" b="0"/>
              <a:t>A、将一铝块压成铝片，它的质量减少；</a:t>
            </a:r>
          </a:p>
          <a:p>
            <a:pPr indent="0" fontAlgn="auto">
              <a:lnSpc>
                <a:spcPct val="150000"/>
              </a:lnSpc>
            </a:pPr>
            <a:r>
              <a:rPr sz="2400" b="0"/>
              <a:t>B、将一铝块熔化成铝水，它的质量不变；</a:t>
            </a:r>
          </a:p>
          <a:p>
            <a:pPr indent="0" fontAlgn="auto">
              <a:lnSpc>
                <a:spcPct val="150000"/>
              </a:lnSpc>
            </a:pPr>
            <a:r>
              <a:rPr sz="2400" b="0"/>
              <a:t>C、将一铝块从地球上带到月球，它的质量变小；</a:t>
            </a:r>
          </a:p>
          <a:p>
            <a:pPr indent="0" fontAlgn="auto">
              <a:lnSpc>
                <a:spcPct val="150000"/>
              </a:lnSpc>
            </a:pPr>
            <a:r>
              <a:rPr sz="2400" b="0"/>
              <a:t>D、将一粗糙的铁块磨成光滑的圆柱体，它的质量不变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400"/>
              <a:t>2.</a:t>
            </a:r>
            <a:r>
              <a:rPr lang="zh-CN" altLang="en-US" sz="2400"/>
              <a:t>一块铜的质量将发生变化的情况是(   )。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400"/>
              <a:t>A．将铜块从北极带到赤道；   B．将铜块锉成圆台；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400"/>
              <a:t>C．将铜块从15℃加热到50℃；D．将铜块熔化成液态铜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508609" y="928400"/>
            <a:ext cx="538385" cy="47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B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392641" y="3803970"/>
            <a:ext cx="538385" cy="47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639908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300918" y="631286"/>
            <a:ext cx="11723214" cy="63330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sz="2400" b="0"/>
              <a:t>在“用托盘天平称物体的质量”的实验中，下列操作错误的是（　　）。</a:t>
            </a:r>
          </a:p>
          <a:p>
            <a:pPr indent="0" fontAlgn="auto">
              <a:lnSpc>
                <a:spcPct val="150000"/>
              </a:lnSpc>
            </a:pPr>
            <a:r>
              <a:rPr sz="2400" b="0"/>
              <a:t>A.使用天平时，应将天平放在水平工作台面上；</a:t>
            </a:r>
          </a:p>
          <a:p>
            <a:pPr indent="0" fontAlgn="auto">
              <a:lnSpc>
                <a:spcPct val="150000"/>
              </a:lnSpc>
            </a:pPr>
            <a:r>
              <a:rPr sz="2400" b="0"/>
              <a:t>B.称量时右盘应放置待称量的物体，左盘放置砝码；</a:t>
            </a:r>
          </a:p>
          <a:p>
            <a:pPr indent="0" fontAlgn="auto">
              <a:lnSpc>
                <a:spcPct val="150000"/>
              </a:lnSpc>
            </a:pPr>
            <a:r>
              <a:rPr sz="2400" b="0"/>
              <a:t>C.调节横梁平衡时，应先将游码移至横梁标尺左端“0”刻度线上；</a:t>
            </a:r>
          </a:p>
          <a:p>
            <a:pPr indent="0" fontAlgn="auto">
              <a:lnSpc>
                <a:spcPct val="150000"/>
              </a:lnSpc>
            </a:pPr>
            <a:r>
              <a:rPr sz="2400" b="0"/>
              <a:t>D.观察到指针在正中刻度线或在做左右幅度相等的摆动，可认为天平横梁已平衡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400"/>
              <a:t>4.</a:t>
            </a:r>
            <a:r>
              <a:rPr lang="zh-CN" altLang="en-US" sz="2400"/>
              <a:t>一位同学用托盘天平称物体的质量，他把天平放在水平工作台上，然后对天平进行调节，由于疏忽，当游码还位于0.1克位置时就调节平衡螺母，使指针对准标尺中间的红线，然后把待测物体放在天平的左盘，砝码放在天平的右盘，当天平右盘中放入20g砝码2个、5g砝码1个时，天平的指针恰又指在标尺中间的红线上，则被测物体的实际质量应为（　 ）。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400"/>
              <a:t>A.45.1g    B.45.0g     C.44.9克    D.条件不足，不能确定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356710" y="806824"/>
            <a:ext cx="538385" cy="47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B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289108" y="5851261"/>
            <a:ext cx="538385" cy="47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B</a:t>
            </a:r>
          </a:p>
        </p:txBody>
      </p:sp>
      <p:pic>
        <p:nvPicPr>
          <p:cNvPr id="101" name="New picture" hidden="1"/>
          <p:cNvPicPr/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2112083" y="10532269"/>
            <a:ext cx="452318" cy="273059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83725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347030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6273" y="1180655"/>
            <a:ext cx="1716925" cy="650790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提出问题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8575" y="1255421"/>
            <a:ext cx="5047748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一、以上物体有哪些不同呢？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38574" y="1966674"/>
            <a:ext cx="5785907" cy="122616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物体所含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物质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不同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/>
              <a:sym typeface="Arial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同一类型物体，所含物质的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多少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不同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038574" y="3586824"/>
            <a:ext cx="6376434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二、如何区别物体所含物质的多少呢？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038574" y="4506772"/>
            <a:ext cx="6676723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用物体的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质量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来描述物体所含物质的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多少</a:t>
            </a:r>
          </a:p>
        </p:txBody>
      </p:sp>
    </p:spTree>
    <p:extLst>
      <p:ext uri="{BB962C8B-B14F-4D97-AF65-F5344CB8AC3E}">
        <p14:creationId xmlns:p14="http://schemas.microsoft.com/office/powerpoint/2010/main" val="2867967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animBg="1"/>
      <p:bldP spid="7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3034931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1230055" y="1547333"/>
            <a:ext cx="8630487" cy="2519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理解质量的概念；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了解质量单位及其换算；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掌握天平的使用方法；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会使用天平测量物体质量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6822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802490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一、认识质量</a:t>
            </a:r>
          </a:p>
        </p:txBody>
      </p:sp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498807" y="2192923"/>
            <a:ext cx="1483856" cy="574074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en-US" altLang="zh-CN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质量</a:t>
            </a: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498807" y="3166833"/>
            <a:ext cx="1483856" cy="558470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质量（</a:t>
            </a:r>
            <a:r>
              <a:rPr lang="en-US" altLang="zh-CN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m</a:t>
            </a:r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）</a:t>
            </a: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498807" y="5496935"/>
            <a:ext cx="1505215" cy="512961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换算关系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51139" y="3166833"/>
            <a:ext cx="6967589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物体所含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物质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的多少叫物体质量，符号是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“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m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。</a:t>
            </a: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498807" y="4173900"/>
            <a:ext cx="1552332" cy="57927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质量单位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187463" y="4052973"/>
            <a:ext cx="9464135" cy="122616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国际单位制中，质量单位是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“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千克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，符号是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“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kg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。常用单位还有：吨（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t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）、克（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g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）、毫克（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mg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）、微克（μ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m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094486" y="5496935"/>
            <a:ext cx="6487000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1t=10</a:t>
            </a:r>
            <a:r>
              <a:rPr kumimoji="0" lang="en-US" altLang="zh-CN" sz="2400" b="0" i="0" baseline="30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3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kg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，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1kg=10</a:t>
            </a:r>
            <a:r>
              <a:rPr kumimoji="0" lang="en-US" altLang="zh-CN" sz="2400" b="0" i="0" u="none" strike="noStrike" cap="none" spc="0" normalizeH="0" baseline="30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3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g=10</a:t>
            </a:r>
            <a:r>
              <a:rPr kumimoji="0" lang="en-US" altLang="zh-CN" sz="2400" b="0" i="0" u="none" strike="noStrike" cap="none" spc="0" normalizeH="0" baseline="30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6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mg=10</a:t>
            </a:r>
            <a:r>
              <a:rPr kumimoji="0" lang="en-US" altLang="zh-CN" sz="2400" b="0" i="0" u="none" strike="noStrike" cap="none" spc="0" normalizeH="0" baseline="30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9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μg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3267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561" grpId="0" animBg="1"/>
      <p:bldP spid="3" grpId="0" animBg="1"/>
      <p:bldP spid="10" grpId="0" animBg="1"/>
      <p:bldP spid="2" grpId="0"/>
      <p:bldP spid="13" grpId="0" animBg="1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802490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一、认识质量</a:t>
            </a:r>
          </a:p>
        </p:txBody>
      </p:sp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542783" y="2191623"/>
            <a:ext cx="2262220" cy="619584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en-US" altLang="zh-CN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认识物体质量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66568" y="2067446"/>
            <a:ext cx="8877378" cy="122616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物体质量是物体本身所固有的属性。和物体的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形状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、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状态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和所在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地理位置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的变化无关。</a:t>
            </a:r>
          </a:p>
        </p:txBody>
      </p:sp>
      <p:pic>
        <p:nvPicPr>
          <p:cNvPr id="11" name="图片 10" descr="360截图201908141307286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2131" y="3504255"/>
            <a:ext cx="2006535" cy="2660373"/>
          </a:xfrm>
          <a:prstGeom prst="rect">
            <a:avLst/>
          </a:prstGeom>
        </p:spPr>
      </p:pic>
      <p:pic>
        <p:nvPicPr>
          <p:cNvPr id="16" name="图片 15" descr="360截图201908141308402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4505" y="3504255"/>
            <a:ext cx="1811787" cy="2592759"/>
          </a:xfrm>
          <a:prstGeom prst="rect">
            <a:avLst/>
          </a:prstGeom>
        </p:spPr>
      </p:pic>
      <p:pic>
        <p:nvPicPr>
          <p:cNvPr id="17" name="图片 16" descr="360截图201908141310224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4689" y="3504255"/>
            <a:ext cx="2047369" cy="274554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816437" y="6097014"/>
            <a:ext cx="1444278" cy="4069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弹簧变形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975630" y="6164628"/>
            <a:ext cx="1470663" cy="4069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冰块熔化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665039" y="6249797"/>
            <a:ext cx="1857018" cy="4069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太空中宇航员</a:t>
            </a:r>
          </a:p>
        </p:txBody>
      </p:sp>
      <p:sp>
        <p:nvSpPr>
          <p:cNvPr id="21" name="圆角矩形标注 20"/>
          <p:cNvSpPr/>
          <p:nvPr/>
        </p:nvSpPr>
        <p:spPr>
          <a:xfrm>
            <a:off x="621310" y="4272730"/>
            <a:ext cx="1721951" cy="1354874"/>
          </a:xfrm>
          <a:prstGeom prst="wedgeRoundRectCallout">
            <a:avLst>
              <a:gd name="adj1" fmla="val 92065"/>
              <a:gd name="adj2" fmla="val -33260"/>
              <a:gd name="adj3" fmla="val 16667"/>
            </a:avLst>
          </a:prstGeom>
          <a:solidFill>
            <a:srgbClr val="FFFFFF"/>
          </a:solidFill>
          <a:ln w="12700" cap="flat">
            <a:solidFill>
              <a:srgbClr val="0039AC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物体质量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/>
              <a:sym typeface="微软雅黑" panose="020B0503020204020204" charset="-122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不变</a:t>
            </a:r>
          </a:p>
        </p:txBody>
      </p:sp>
    </p:spTree>
    <p:extLst>
      <p:ext uri="{BB962C8B-B14F-4D97-AF65-F5344CB8AC3E}">
        <p14:creationId xmlns:p14="http://schemas.microsoft.com/office/powerpoint/2010/main" val="3147647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7" grpId="0"/>
      <p:bldP spid="18" grpId="0"/>
      <p:bldP spid="19" grpId="0"/>
      <p:bldP spid="20" grpId="0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802490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一、认识质量</a:t>
            </a:r>
          </a:p>
        </p:txBody>
      </p:sp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542783" y="2191623"/>
            <a:ext cx="2262220" cy="619584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en-US" altLang="zh-CN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认识物体质量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66568" y="2067446"/>
            <a:ext cx="4158817" cy="65924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了解生活中常见物体的质量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542783" y="3462646"/>
            <a:ext cx="1719438" cy="618933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质量估测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389121" y="3462647"/>
            <a:ext cx="9183321" cy="17950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fontAlgn="auto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①一个初中生的质量约为</a:t>
            </a:r>
            <a:r>
              <a:rPr lang="zh-CN" sz="24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50kg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；②一个鸡蛋的质量约</a:t>
            </a:r>
            <a:r>
              <a:rPr lang="zh-CN" sz="24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50g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；③物理教科书的质量约</a:t>
            </a:r>
            <a:r>
              <a:rPr lang="zh-CN" sz="24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200g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；④铅笔的质量约</a:t>
            </a:r>
            <a:r>
              <a:rPr lang="zh-CN" sz="24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5g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；⑤大象的质量约</a:t>
            </a:r>
            <a:r>
              <a:rPr lang="zh-CN" sz="24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5t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；⑥一个篮球的质量约为</a:t>
            </a:r>
            <a:r>
              <a:rPr lang="zh-CN" sz="24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500g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；⑦一个苹果的质量约</a:t>
            </a:r>
            <a:r>
              <a:rPr lang="zh-CN" sz="2400" b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150～200g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等。</a:t>
            </a:r>
            <a:endParaRPr lang="zh-CN" altLang="en-US" sz="2400" b="0">
              <a:latin typeface="微软雅黑" panose="020B0503020204020204" charset="-122"/>
              <a:ea typeface="微软雅黑" panose="020B0503020204020204" charset="-122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566349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7" grpId="0"/>
      <p:bldP spid="9" grpId="0" animBg="1"/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519162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二、质量的测量</a:t>
            </a:r>
          </a:p>
        </p:txBody>
      </p:sp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571680" y="2297596"/>
            <a:ext cx="1521549" cy="589677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师生互动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96886" y="2357409"/>
            <a:ext cx="4222267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如何知道物体的质量呢？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572308" y="4071827"/>
            <a:ext cx="1624577" cy="48630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质量的测量</a:t>
            </a:r>
          </a:p>
        </p:txBody>
      </p:sp>
      <p:sp>
        <p:nvSpPr>
          <p:cNvPr id="9" name="左大括号 8"/>
          <p:cNvSpPr/>
          <p:nvPr/>
        </p:nvSpPr>
        <p:spPr>
          <a:xfrm>
            <a:off x="2456969" y="3564068"/>
            <a:ext cx="589899" cy="1314583"/>
          </a:xfrm>
          <a:prstGeom prst="leftBrace">
            <a:avLst/>
          </a:prstGeom>
          <a:noFill/>
          <a:ln w="12700" cap="flat">
            <a:solidFill>
              <a:srgbClr val="0039AC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35446" y="3223395"/>
            <a:ext cx="3656241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测量工具：天平、台秤等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282450" y="4558133"/>
            <a:ext cx="1816812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天平与使用</a:t>
            </a:r>
          </a:p>
        </p:txBody>
      </p:sp>
      <p:pic>
        <p:nvPicPr>
          <p:cNvPr id="15" name="图片 14" descr="360截图201908141421088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7589" y="3431439"/>
            <a:ext cx="1698707" cy="2223479"/>
          </a:xfrm>
          <a:prstGeom prst="rect">
            <a:avLst/>
          </a:prstGeom>
        </p:spPr>
      </p:pic>
      <p:pic>
        <p:nvPicPr>
          <p:cNvPr id="16" name="图片 15" descr="360截图201908141424059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4326" y="941404"/>
            <a:ext cx="2765425" cy="1945869"/>
          </a:xfrm>
          <a:prstGeom prst="rect">
            <a:avLst/>
          </a:prstGeom>
        </p:spPr>
      </p:pic>
      <p:pic>
        <p:nvPicPr>
          <p:cNvPr id="17" name="图片 16" descr="360截图2019081414214915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49108" y="3654438"/>
            <a:ext cx="2892953" cy="200048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8668809" y="2887273"/>
            <a:ext cx="1017088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天平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386612" y="5654919"/>
            <a:ext cx="860661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台秤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027649" y="5654919"/>
            <a:ext cx="1088705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电子秤</a:t>
            </a:r>
          </a:p>
        </p:txBody>
      </p:sp>
    </p:spTree>
    <p:extLst>
      <p:ext uri="{BB962C8B-B14F-4D97-AF65-F5344CB8AC3E}">
        <p14:creationId xmlns:p14="http://schemas.microsoft.com/office/powerpoint/2010/main" val="1753903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561" grpId="0" animBg="1"/>
      <p:bldP spid="6" grpId="0"/>
      <p:bldP spid="7" grpId="0" animBg="1"/>
      <p:bldP spid="9" grpId="0" animBg="1"/>
      <p:bldP spid="10" grpId="0"/>
      <p:bldP spid="11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>
            <a:defPPr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2519162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二、质量的测量</a:t>
            </a: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522051" y="2285243"/>
            <a:ext cx="3143613" cy="528564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天平的使用与质量测量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8250" y="2285242"/>
            <a:ext cx="4151278" cy="3436641"/>
          </a:xfrm>
          <a:prstGeom prst="rect">
            <a:avLst/>
          </a:prstGeom>
        </p:spPr>
      </p:pic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4026262" y="2285243"/>
            <a:ext cx="1810530" cy="528564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天平的构造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950880" y="5688726"/>
            <a:ext cx="2222014" cy="4069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托盘天平的构造</a:t>
            </a:r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522051" y="3261753"/>
            <a:ext cx="1868326" cy="498007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defPPr/>
          </a:lstStyle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天平的调节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391005" y="3167483"/>
            <a:ext cx="5612518" cy="236065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defPPr/>
          </a:lstStyle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把天平放置在水平桌面上；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用镊子把游码拨至标尺左侧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“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零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位；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3.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调节平衡螺母是衡量处于平衡状态（指针停在分度盘中间位置）。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098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3" grpId="0" animBg="1"/>
      <p:bldP spid="4" grpId="0"/>
      <p:bldP spid="14" grpId="0" animBg="1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1663</Words>
  <Application>Microsoft Office PowerPoint</Application>
  <PresentationFormat>自定义</PresentationFormat>
  <Paragraphs>228</Paragraphs>
  <Slides>23</Slides>
  <Notes>22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2020-2021学年八年级上册同步备课系列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2020-2021学年八年级上册同步备课系列</dc:title>
  <dc:creator>Administrator</dc:creator>
  <cp:lastModifiedBy>User</cp:lastModifiedBy>
  <cp:revision>9</cp:revision>
  <dcterms:created xsi:type="dcterms:W3CDTF">2020-09-13T03:19:40Z</dcterms:created>
  <dcterms:modified xsi:type="dcterms:W3CDTF">2020-12-16T11:54:29Z</dcterms:modified>
</cp:coreProperties>
</file>