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</p:sldIdLst>
  <p:sldSz cx="12061825" cy="7021513"/>
  <p:notesSz cx="6858000" cy="9144000"/>
  <p:defaultTextStyle>
    <a:defPPr>
      <a:defRPr lang="zh-CN"/>
    </a:defPPr>
    <a:lvl1pPr marL="0" algn="l" defTabSz="120975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4876" algn="l" defTabSz="120975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09751" algn="l" defTabSz="120975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14627" algn="l" defTabSz="120975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19502" algn="l" defTabSz="120975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24378" algn="l" defTabSz="120975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29254" algn="l" defTabSz="120975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34129" algn="l" defTabSz="120975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39005" algn="l" defTabSz="120975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798" y="-96"/>
      </p:cViewPr>
      <p:guideLst>
        <p:guide orient="horz" pos="2212"/>
        <p:guide pos="379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4EA71E-F6C0-4ABD-B38A-716D73A5D985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4188" y="685800"/>
            <a:ext cx="58896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495999-79F8-4E11-8EF4-EB92305ED5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2417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0975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4876" algn="l" defTabSz="120975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09751" algn="l" defTabSz="120975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14627" algn="l" defTabSz="120975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19502" algn="l" defTabSz="120975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24378" algn="l" defTabSz="120975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29254" algn="l" defTabSz="120975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34129" algn="l" defTabSz="120975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39005" algn="l" defTabSz="120975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04638" y="2181222"/>
            <a:ext cx="10252552" cy="15050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09275" y="3978858"/>
            <a:ext cx="8443278" cy="179438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48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09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146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19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2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292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34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390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44824" y="281188"/>
            <a:ext cx="2713910" cy="59910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3091" y="281188"/>
            <a:ext cx="7940702" cy="59910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52801" y="4511974"/>
            <a:ext cx="10252552" cy="1394550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52801" y="2976017"/>
            <a:ext cx="10252552" cy="1535955"/>
          </a:xfrm>
        </p:spPr>
        <p:txBody>
          <a:bodyPr anchor="b"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604876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0975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1462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1950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2437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292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3412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3900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3092" y="1638354"/>
            <a:ext cx="5327306" cy="4633874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6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31428" y="1638354"/>
            <a:ext cx="5327306" cy="4633874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6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3091" y="1571715"/>
            <a:ext cx="5329401" cy="655016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4876" indent="0">
              <a:buNone/>
              <a:defRPr sz="2600" b="1"/>
            </a:lvl2pPr>
            <a:lvl3pPr marL="1209751" indent="0">
              <a:buNone/>
              <a:defRPr sz="2400" b="1"/>
            </a:lvl3pPr>
            <a:lvl4pPr marL="1814627" indent="0">
              <a:buNone/>
              <a:defRPr sz="2100" b="1"/>
            </a:lvl4pPr>
            <a:lvl5pPr marL="2419502" indent="0">
              <a:buNone/>
              <a:defRPr sz="2100" b="1"/>
            </a:lvl5pPr>
            <a:lvl6pPr marL="3024378" indent="0">
              <a:buNone/>
              <a:defRPr sz="2100" b="1"/>
            </a:lvl6pPr>
            <a:lvl7pPr marL="3629254" indent="0">
              <a:buNone/>
              <a:defRPr sz="2100" b="1"/>
            </a:lvl7pPr>
            <a:lvl8pPr marL="4234129" indent="0">
              <a:buNone/>
              <a:defRPr sz="2100" b="1"/>
            </a:lvl8pPr>
            <a:lvl9pPr marL="4839005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3091" y="2226731"/>
            <a:ext cx="5329401" cy="4045497"/>
          </a:xfrm>
        </p:spPr>
        <p:txBody>
          <a:bodyPr/>
          <a:lstStyle>
            <a:lvl1pPr>
              <a:defRPr sz="3200"/>
            </a:lvl1pPr>
            <a:lvl2pPr>
              <a:defRPr sz="26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27243" y="1571715"/>
            <a:ext cx="5331494" cy="655016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4876" indent="0">
              <a:buNone/>
              <a:defRPr sz="2600" b="1"/>
            </a:lvl2pPr>
            <a:lvl3pPr marL="1209751" indent="0">
              <a:buNone/>
              <a:defRPr sz="2400" b="1"/>
            </a:lvl3pPr>
            <a:lvl4pPr marL="1814627" indent="0">
              <a:buNone/>
              <a:defRPr sz="2100" b="1"/>
            </a:lvl4pPr>
            <a:lvl5pPr marL="2419502" indent="0">
              <a:buNone/>
              <a:defRPr sz="2100" b="1"/>
            </a:lvl5pPr>
            <a:lvl6pPr marL="3024378" indent="0">
              <a:buNone/>
              <a:defRPr sz="2100" b="1"/>
            </a:lvl6pPr>
            <a:lvl7pPr marL="3629254" indent="0">
              <a:buNone/>
              <a:defRPr sz="2100" b="1"/>
            </a:lvl7pPr>
            <a:lvl8pPr marL="4234129" indent="0">
              <a:buNone/>
              <a:defRPr sz="2100" b="1"/>
            </a:lvl8pPr>
            <a:lvl9pPr marL="4839005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27243" y="2226731"/>
            <a:ext cx="5331494" cy="4045497"/>
          </a:xfrm>
        </p:spPr>
        <p:txBody>
          <a:bodyPr/>
          <a:lstStyle>
            <a:lvl1pPr>
              <a:defRPr sz="3200"/>
            </a:lvl1pPr>
            <a:lvl2pPr>
              <a:defRPr sz="26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3093" y="279561"/>
            <a:ext cx="3968258" cy="1189757"/>
          </a:xfr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15839" y="279563"/>
            <a:ext cx="6742895" cy="5992667"/>
          </a:xfrm>
        </p:spPr>
        <p:txBody>
          <a:bodyPr/>
          <a:lstStyle>
            <a:lvl1pPr>
              <a:defRPr sz="4200"/>
            </a:lvl1pPr>
            <a:lvl2pPr>
              <a:defRPr sz="3700"/>
            </a:lvl2pPr>
            <a:lvl3pPr>
              <a:defRPr sz="32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3093" y="1469319"/>
            <a:ext cx="3968258" cy="4802910"/>
          </a:xfrm>
        </p:spPr>
        <p:txBody>
          <a:bodyPr/>
          <a:lstStyle>
            <a:lvl1pPr marL="0" indent="0">
              <a:buNone/>
              <a:defRPr sz="1900"/>
            </a:lvl1pPr>
            <a:lvl2pPr marL="604876" indent="0">
              <a:buNone/>
              <a:defRPr sz="1600"/>
            </a:lvl2pPr>
            <a:lvl3pPr marL="1209751" indent="0">
              <a:buNone/>
              <a:defRPr sz="1300"/>
            </a:lvl3pPr>
            <a:lvl4pPr marL="1814627" indent="0">
              <a:buNone/>
              <a:defRPr sz="1200"/>
            </a:lvl4pPr>
            <a:lvl5pPr marL="2419502" indent="0">
              <a:buNone/>
              <a:defRPr sz="1200"/>
            </a:lvl5pPr>
            <a:lvl6pPr marL="3024378" indent="0">
              <a:buNone/>
              <a:defRPr sz="1200"/>
            </a:lvl6pPr>
            <a:lvl7pPr marL="3629254" indent="0">
              <a:buNone/>
              <a:defRPr sz="1200"/>
            </a:lvl7pPr>
            <a:lvl8pPr marL="4234129" indent="0">
              <a:buNone/>
              <a:defRPr sz="1200"/>
            </a:lvl8pPr>
            <a:lvl9pPr marL="4839005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64202" y="4915060"/>
            <a:ext cx="7237095" cy="580251"/>
          </a:xfr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64202" y="627385"/>
            <a:ext cx="7237095" cy="4212908"/>
          </a:xfrm>
        </p:spPr>
        <p:txBody>
          <a:bodyPr/>
          <a:lstStyle>
            <a:lvl1pPr marL="0" indent="0">
              <a:buNone/>
              <a:defRPr sz="4200"/>
            </a:lvl1pPr>
            <a:lvl2pPr marL="604876" indent="0">
              <a:buNone/>
              <a:defRPr sz="3700"/>
            </a:lvl2pPr>
            <a:lvl3pPr marL="1209751" indent="0">
              <a:buNone/>
              <a:defRPr sz="3200"/>
            </a:lvl3pPr>
            <a:lvl4pPr marL="1814627" indent="0">
              <a:buNone/>
              <a:defRPr sz="2600"/>
            </a:lvl4pPr>
            <a:lvl5pPr marL="2419502" indent="0">
              <a:buNone/>
              <a:defRPr sz="2600"/>
            </a:lvl5pPr>
            <a:lvl6pPr marL="3024378" indent="0">
              <a:buNone/>
              <a:defRPr sz="2600"/>
            </a:lvl6pPr>
            <a:lvl7pPr marL="3629254" indent="0">
              <a:buNone/>
              <a:defRPr sz="2600"/>
            </a:lvl7pPr>
            <a:lvl8pPr marL="4234129" indent="0">
              <a:buNone/>
              <a:defRPr sz="2600"/>
            </a:lvl8pPr>
            <a:lvl9pPr marL="4839005" indent="0">
              <a:buNone/>
              <a:defRPr sz="26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4202" y="5495311"/>
            <a:ext cx="7237095" cy="824053"/>
          </a:xfrm>
        </p:spPr>
        <p:txBody>
          <a:bodyPr/>
          <a:lstStyle>
            <a:lvl1pPr marL="0" indent="0">
              <a:buNone/>
              <a:defRPr sz="1900"/>
            </a:lvl1pPr>
            <a:lvl2pPr marL="604876" indent="0">
              <a:buNone/>
              <a:defRPr sz="1600"/>
            </a:lvl2pPr>
            <a:lvl3pPr marL="1209751" indent="0">
              <a:buNone/>
              <a:defRPr sz="1300"/>
            </a:lvl3pPr>
            <a:lvl4pPr marL="1814627" indent="0">
              <a:buNone/>
              <a:defRPr sz="1200"/>
            </a:lvl4pPr>
            <a:lvl5pPr marL="2419502" indent="0">
              <a:buNone/>
              <a:defRPr sz="1200"/>
            </a:lvl5pPr>
            <a:lvl6pPr marL="3024378" indent="0">
              <a:buNone/>
              <a:defRPr sz="1200"/>
            </a:lvl6pPr>
            <a:lvl7pPr marL="3629254" indent="0">
              <a:buNone/>
              <a:defRPr sz="1200"/>
            </a:lvl7pPr>
            <a:lvl8pPr marL="4234129" indent="0">
              <a:buNone/>
              <a:defRPr sz="1200"/>
            </a:lvl8pPr>
            <a:lvl9pPr marL="4839005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3092" y="281187"/>
            <a:ext cx="10855643" cy="1170252"/>
          </a:xfrm>
          <a:prstGeom prst="rect">
            <a:avLst/>
          </a:prstGeom>
        </p:spPr>
        <p:txBody>
          <a:bodyPr vert="horz" lIns="120975" tIns="60488" rIns="120975" bIns="60488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3092" y="1638354"/>
            <a:ext cx="10855643" cy="4633874"/>
          </a:xfrm>
          <a:prstGeom prst="rect">
            <a:avLst/>
          </a:prstGeom>
        </p:spPr>
        <p:txBody>
          <a:bodyPr vert="horz" lIns="120975" tIns="60488" rIns="120975" bIns="60488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3092" y="6507904"/>
            <a:ext cx="2814425" cy="373831"/>
          </a:xfrm>
          <a:prstGeom prst="rect">
            <a:avLst/>
          </a:prstGeom>
        </p:spPr>
        <p:txBody>
          <a:bodyPr vert="horz" lIns="120975" tIns="60488" rIns="120975" bIns="6048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21125" y="6507904"/>
            <a:ext cx="3819578" cy="373831"/>
          </a:xfrm>
          <a:prstGeom prst="rect">
            <a:avLst/>
          </a:prstGeom>
        </p:spPr>
        <p:txBody>
          <a:bodyPr vert="horz" lIns="120975" tIns="60488" rIns="120975" bIns="6048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44308" y="6507904"/>
            <a:ext cx="2814425" cy="373831"/>
          </a:xfrm>
          <a:prstGeom prst="rect">
            <a:avLst/>
          </a:prstGeom>
        </p:spPr>
        <p:txBody>
          <a:bodyPr vert="horz" lIns="120975" tIns="60488" rIns="120975" bIns="6048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09751" rtl="0" eaLnBrk="1" latinLnBrk="0" hangingPunct="1">
        <a:spcBef>
          <a:spcPct val="0"/>
        </a:spcBef>
        <a:buNone/>
        <a:defRPr sz="5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3657" indent="-453657" algn="l" defTabSz="1209751" rtl="0" eaLnBrk="1" latinLnBrk="0" hangingPunct="1">
        <a:spcBef>
          <a:spcPct val="20000"/>
        </a:spcBef>
        <a:buFont typeface="Arial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82923" indent="-378047" algn="l" defTabSz="1209751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12189" indent="-302438" algn="l" defTabSz="1209751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17065" indent="-302438" algn="l" defTabSz="1209751" rtl="0" eaLnBrk="1" latinLnBrk="0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721940" indent="-302438" algn="l" defTabSz="1209751" rtl="0" eaLnBrk="1" latinLnBrk="0" hangingPunct="1">
        <a:spcBef>
          <a:spcPct val="20000"/>
        </a:spcBef>
        <a:buFont typeface="Arial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26816" indent="-302438" algn="l" defTabSz="1209751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31691" indent="-302438" algn="l" defTabSz="1209751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536567" indent="-302438" algn="l" defTabSz="1209751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141443" indent="-302438" algn="l" defTabSz="1209751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09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4876" algn="l" defTabSz="1209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09751" algn="l" defTabSz="1209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14627" algn="l" defTabSz="1209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19502" algn="l" defTabSz="1209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24378" algn="l" defTabSz="1209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29254" algn="l" defTabSz="1209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34129" algn="l" defTabSz="1209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39005" algn="l" defTabSz="1209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08042" y="990476"/>
            <a:ext cx="9046369" cy="2021286"/>
          </a:xfrm>
        </p:spPr>
        <p:txBody>
          <a:bodyPr>
            <a:no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4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2020-2021学年八年级上册同步备课系</a:t>
            </a:r>
            <a:r>
              <a:rPr lang="zh-CN" altLang="en-US" sz="4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列</a:t>
            </a:r>
            <a:endParaRPr lang="zh-CN" altLang="en-US" sz="2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959671" y="33808"/>
            <a:ext cx="3197640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ctr"/>
            <a:r>
              <a:rPr lang="zh-CN" altLang="en-US" sz="3200" dirty="0" smtClean="0">
                <a:sym typeface="+mn-ea"/>
              </a:rPr>
              <a:t>【精品课</a:t>
            </a:r>
            <a:r>
              <a:rPr lang="zh-CN" altLang="en-US" sz="3200" dirty="0">
                <a:sym typeface="+mn-ea"/>
              </a:rPr>
              <a:t>】</a:t>
            </a:r>
            <a:endParaRPr lang="zh-CN" altLang="en-US" sz="3200" b="1" dirty="0">
              <a:solidFill>
                <a:srgbClr val="7030A0"/>
              </a:solidFill>
              <a:uFill>
                <a:solidFill>
                  <a:srgbClr val="FF0000"/>
                </a:solidFill>
              </a:uFill>
              <a:ea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559546" y="-15044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（教科版）</a:t>
            </a:r>
            <a:endParaRPr lang="zh-CN" altLang="en-US" dirty="0"/>
          </a:p>
        </p:txBody>
      </p:sp>
      <p:sp>
        <p:nvSpPr>
          <p:cNvPr id="9" name="副标题 2"/>
          <p:cNvSpPr txBox="1">
            <a:spLocks/>
          </p:cNvSpPr>
          <p:nvPr/>
        </p:nvSpPr>
        <p:spPr>
          <a:xfrm>
            <a:off x="3759269" y="3294732"/>
            <a:ext cx="4146881" cy="679396"/>
          </a:xfrm>
          <a:prstGeom prst="rect">
            <a:avLst/>
          </a:prstGeom>
        </p:spPr>
        <p:txBody>
          <a:bodyPr vert="horz" lIns="120975" tIns="60488" rIns="120975" bIns="60488" rtlCol="0">
            <a:noAutofit/>
          </a:bodyPr>
          <a:lstStyle>
            <a:lvl1pPr marL="0" indent="0" algn="ctr" defTabSz="1209751" rtl="0" eaLnBrk="1" latinLnBrk="0" hangingPunct="1">
              <a:spcBef>
                <a:spcPct val="20000"/>
              </a:spcBef>
              <a:buFont typeface="Arial" pitchFamily="34" charset="0"/>
              <a:buNone/>
              <a:defRPr sz="4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4876" indent="0" algn="ctr" defTabSz="1209751" rtl="0" eaLnBrk="1" latinLnBrk="0" hangingPunct="1">
              <a:spcBef>
                <a:spcPct val="20000"/>
              </a:spcBef>
              <a:buFont typeface="Arial" pitchFamily="34" charset="0"/>
              <a:buNone/>
              <a:defRPr sz="3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09751" indent="0" algn="ctr" defTabSz="1209751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14627" indent="0" algn="ctr" defTabSz="1209751" rtl="0" eaLnBrk="1" latinLnBrk="0" hangingPunct="1">
              <a:spcBef>
                <a:spcPct val="20000"/>
              </a:spcBef>
              <a:buFont typeface="Arial" pitchFamily="34" charset="0"/>
              <a:buNone/>
              <a:defRPr sz="2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19502" indent="0" algn="ctr" defTabSz="1209751" rtl="0" eaLnBrk="1" latinLnBrk="0" hangingPunct="1">
              <a:spcBef>
                <a:spcPct val="20000"/>
              </a:spcBef>
              <a:buFont typeface="Arial" pitchFamily="34" charset="0"/>
              <a:buNone/>
              <a:defRPr sz="2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24378" indent="0" algn="ctr" defTabSz="1209751" rtl="0" eaLnBrk="1" latinLnBrk="0" hangingPunct="1">
              <a:spcBef>
                <a:spcPct val="20000"/>
              </a:spcBef>
              <a:buFont typeface="Arial" pitchFamily="34" charset="0"/>
              <a:buNone/>
              <a:defRPr sz="2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29254" indent="0" algn="ctr" defTabSz="1209751" rtl="0" eaLnBrk="1" latinLnBrk="0" hangingPunct="1">
              <a:spcBef>
                <a:spcPct val="20000"/>
              </a:spcBef>
              <a:buFont typeface="Arial" pitchFamily="34" charset="0"/>
              <a:buNone/>
              <a:defRPr sz="2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34129" indent="0" algn="ctr" defTabSz="1209751" rtl="0" eaLnBrk="1" latinLnBrk="0" hangingPunct="1">
              <a:spcBef>
                <a:spcPct val="20000"/>
              </a:spcBef>
              <a:buFont typeface="Arial" pitchFamily="34" charset="0"/>
              <a:buNone/>
              <a:defRPr sz="2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39005" indent="0" algn="ctr" defTabSz="1209751" rtl="0" eaLnBrk="1" latinLnBrk="0" hangingPunct="1">
              <a:spcBef>
                <a:spcPct val="20000"/>
              </a:spcBef>
              <a:buFont typeface="Arial" pitchFamily="34" charset="0"/>
              <a:buNone/>
              <a:defRPr sz="2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 dirty="0" smtClean="0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第五章  物态变化</a:t>
            </a:r>
            <a:endParaRPr lang="zh-CN" altLang="en-US" sz="3600" b="1" dirty="0">
              <a:solidFill>
                <a:srgbClr val="932387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副标题 2"/>
          <p:cNvSpPr>
            <a:spLocks noGrp="1"/>
          </p:cNvSpPr>
          <p:nvPr/>
        </p:nvSpPr>
        <p:spPr>
          <a:xfrm>
            <a:off x="3060265" y="4230836"/>
            <a:ext cx="5850613" cy="6793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5400" dirty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5.2</a:t>
            </a:r>
            <a:r>
              <a:rPr lang="zh-CN" altLang="en-US" sz="5400" dirty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5400" dirty="0" smtClean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熔</a:t>
            </a:r>
            <a:r>
              <a:rPr lang="zh-CN" altLang="en-US" sz="5400" dirty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化和凝固</a:t>
            </a:r>
          </a:p>
        </p:txBody>
      </p:sp>
    </p:spTree>
    <p:extLst>
      <p:ext uri="{BB962C8B-B14F-4D97-AF65-F5344CB8AC3E}">
        <p14:creationId xmlns:p14="http://schemas.microsoft.com/office/powerpoint/2010/main" val="2224915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build="p"/>
      <p:bldP spid="10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92777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/>
        </p:nvSpPr>
        <p:spPr>
          <a:xfrm>
            <a:off x="272648" y="843882"/>
            <a:ext cx="2636640" cy="1016169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一、固体的熔化</a:t>
            </a:r>
          </a:p>
        </p:txBody>
      </p:sp>
      <p:sp>
        <p:nvSpPr>
          <p:cNvPr id="23559" name="AutoShape 17"/>
          <p:cNvSpPr>
            <a:spLocks noChangeArrowheads="1"/>
          </p:cNvSpPr>
          <p:nvPr/>
        </p:nvSpPr>
        <p:spPr bwMode="auto">
          <a:xfrm>
            <a:off x="585502" y="2621365"/>
            <a:ext cx="2007163" cy="597479"/>
          </a:xfrm>
          <a:prstGeom prst="bracketPair">
            <a:avLst>
              <a:gd name="adj" fmla="val 16667"/>
            </a:avLst>
          </a:prstGeom>
          <a:solidFill>
            <a:srgbClr val="C0C0C0"/>
          </a:solidFill>
          <a:ln w="9525">
            <a:solidFill>
              <a:srgbClr val="0039AC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rgbClr val="0039AC"/>
                </a:solidFill>
                <a:ea typeface="微软雅黑" panose="020B0503020204020204" charset="-122"/>
              </a:rPr>
              <a:t>师生互动</a:t>
            </a:r>
          </a:p>
        </p:txBody>
      </p:sp>
      <p:sp>
        <p:nvSpPr>
          <p:cNvPr id="23562" name="AutoShape 33"/>
          <p:cNvSpPr>
            <a:spLocks noChangeArrowheads="1"/>
          </p:cNvSpPr>
          <p:nvPr/>
        </p:nvSpPr>
        <p:spPr bwMode="auto">
          <a:xfrm>
            <a:off x="2805631" y="2399018"/>
            <a:ext cx="6966960" cy="2191622"/>
          </a:xfrm>
          <a:prstGeom prst="flowChartAlternateProcess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0" fontAlgn="auto" hangingPunct="0">
              <a:lnSpc>
                <a:spcPct val="150000"/>
              </a:lnSpc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请同学们找找生活中常见哪些熔化的例子。</a:t>
            </a:r>
          </a:p>
          <a:p>
            <a:pPr eaLnBrk="0" fontAlgn="auto" hangingPunct="0">
              <a:lnSpc>
                <a:spcPct val="150000"/>
              </a:lnSpc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蜡烛的熔化与冰的熔化有哪些不同？</a:t>
            </a:r>
          </a:p>
          <a:p>
            <a:pPr eaLnBrk="0" fontAlgn="auto" hangingPunct="0">
              <a:lnSpc>
                <a:spcPct val="150000"/>
              </a:lnSpc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生活中利用熔化吸热的例子有哪些？</a:t>
            </a:r>
          </a:p>
        </p:txBody>
      </p:sp>
    </p:spTree>
    <p:extLst>
      <p:ext uri="{BB962C8B-B14F-4D97-AF65-F5344CB8AC3E}">
        <p14:creationId xmlns:p14="http://schemas.microsoft.com/office/powerpoint/2010/main" val="2023569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3559" grpId="0" animBg="1"/>
      <p:bldP spid="2356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92777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/>
        </p:nvSpPr>
        <p:spPr>
          <a:xfrm>
            <a:off x="272648" y="843882"/>
            <a:ext cx="2636640" cy="1016169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二、液体的凝固</a:t>
            </a:r>
          </a:p>
        </p:txBody>
      </p:sp>
      <p:sp>
        <p:nvSpPr>
          <p:cNvPr id="24583" name="AutoShape 20"/>
          <p:cNvSpPr>
            <a:spLocks noChangeArrowheads="1"/>
          </p:cNvSpPr>
          <p:nvPr/>
        </p:nvSpPr>
        <p:spPr bwMode="auto">
          <a:xfrm>
            <a:off x="592412" y="2325551"/>
            <a:ext cx="1213093" cy="509710"/>
          </a:xfrm>
          <a:prstGeom prst="flowChartAlternateProcess">
            <a:avLst/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rgbClr val="FF0000"/>
                </a:solidFill>
                <a:ea typeface="微软雅黑" panose="020B0503020204020204" charset="-122"/>
              </a:rPr>
              <a:t>凝固</a:t>
            </a:r>
          </a:p>
        </p:txBody>
      </p:sp>
      <p:sp>
        <p:nvSpPr>
          <p:cNvPr id="24584" name="AutoShape 23"/>
          <p:cNvSpPr>
            <a:spLocks noChangeArrowheads="1"/>
          </p:cNvSpPr>
          <p:nvPr/>
        </p:nvSpPr>
        <p:spPr bwMode="auto">
          <a:xfrm>
            <a:off x="3141100" y="2156515"/>
            <a:ext cx="6534745" cy="678746"/>
          </a:xfrm>
          <a:prstGeom prst="flowChartAlternateProcess">
            <a:avLst/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ang="5400000" scaled="0"/>
                </a:gradFill>
                <a:ea typeface="微软雅黑" panose="020B0503020204020204" charset="-122"/>
              </a:rPr>
              <a:t>物质由         变为      的过程叫       </a:t>
            </a:r>
          </a:p>
        </p:txBody>
      </p:sp>
      <p:sp>
        <p:nvSpPr>
          <p:cNvPr id="24585" name="AutoShape 17"/>
          <p:cNvSpPr>
            <a:spLocks noChangeArrowheads="1"/>
          </p:cNvSpPr>
          <p:nvPr/>
        </p:nvSpPr>
        <p:spPr bwMode="auto">
          <a:xfrm>
            <a:off x="1928636" y="2472483"/>
            <a:ext cx="1110065" cy="215847"/>
          </a:xfrm>
          <a:prstGeom prst="rightArrow">
            <a:avLst>
              <a:gd name="adj1" fmla="val 50000"/>
              <a:gd name="adj2" fmla="val 7952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4586" name="AutoShape 18"/>
          <p:cNvSpPr>
            <a:spLocks noChangeArrowheads="1"/>
          </p:cNvSpPr>
          <p:nvPr/>
        </p:nvSpPr>
        <p:spPr bwMode="auto">
          <a:xfrm rot="5400000">
            <a:off x="1714269" y="3517603"/>
            <a:ext cx="2207226" cy="102588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14400 h 21600"/>
              <a:gd name="T20" fmla="*/ 18514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4587" name="AutoShape 23"/>
          <p:cNvSpPr>
            <a:spLocks noChangeArrowheads="1"/>
          </p:cNvSpPr>
          <p:nvPr/>
        </p:nvSpPr>
        <p:spPr bwMode="auto">
          <a:xfrm>
            <a:off x="3525571" y="3667440"/>
            <a:ext cx="8041845" cy="2341805"/>
          </a:xfrm>
          <a:prstGeom prst="flowChartAlternateProcess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fontAlgn="auto">
              <a:lnSpc>
                <a:spcPct val="150000"/>
              </a:lnSpc>
            </a:pPr>
            <a:r>
              <a:rPr lang="en-US" altLang="zh-CN" sz="2400">
                <a:ea typeface="微软雅黑" panose="020B0503020204020204" charset="-122"/>
              </a:rPr>
              <a:t>1.</a:t>
            </a:r>
            <a:r>
              <a:rPr lang="zh-CN" altLang="en-US" sz="2400">
                <a:ea typeface="微软雅黑" panose="020B0503020204020204" charset="-122"/>
              </a:rPr>
              <a:t>晶体的凝固过程与熔化过程</a:t>
            </a:r>
            <a:r>
              <a:rPr lang="zh-CN" altLang="en-US" sz="2400">
                <a:solidFill>
                  <a:srgbClr val="FF0000"/>
                </a:solidFill>
                <a:ea typeface="微软雅黑" panose="020B0503020204020204" charset="-122"/>
              </a:rPr>
              <a:t>相反</a:t>
            </a:r>
            <a:r>
              <a:rPr lang="zh-CN" altLang="en-US" sz="2400">
                <a:ea typeface="微软雅黑" panose="020B0503020204020204" charset="-122"/>
              </a:rPr>
              <a:t>；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ea typeface="微软雅黑" panose="020B0503020204020204" charset="-122"/>
              </a:rPr>
              <a:t>2.</a:t>
            </a:r>
            <a:r>
              <a:rPr lang="zh-CN" altLang="en-US" sz="2400">
                <a:ea typeface="微软雅黑" panose="020B0503020204020204" charset="-122"/>
              </a:rPr>
              <a:t>凝固需要</a:t>
            </a:r>
            <a:r>
              <a:rPr lang="zh-CN" altLang="en-US" sz="2400">
                <a:solidFill>
                  <a:srgbClr val="FF0000"/>
                </a:solidFill>
                <a:ea typeface="微软雅黑" panose="020B0503020204020204" charset="-122"/>
              </a:rPr>
              <a:t>放热</a:t>
            </a:r>
            <a:r>
              <a:rPr lang="zh-CN" altLang="en-US" sz="2400">
                <a:ea typeface="微软雅黑" panose="020B0503020204020204" charset="-122"/>
              </a:rPr>
              <a:t>；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ea typeface="微软雅黑" panose="020B0503020204020204" charset="-122"/>
              </a:rPr>
              <a:t>3.</a:t>
            </a:r>
            <a:r>
              <a:rPr lang="zh-CN" altLang="en-US" sz="2400">
                <a:ea typeface="微软雅黑" panose="020B0503020204020204" charset="-122"/>
              </a:rPr>
              <a:t>同一种晶体熔点和凝固点</a:t>
            </a:r>
            <a:r>
              <a:rPr lang="zh-CN" altLang="en-US" sz="2400">
                <a:solidFill>
                  <a:srgbClr val="FF0000"/>
                </a:solidFill>
                <a:ea typeface="微软雅黑" panose="020B0503020204020204" charset="-122"/>
              </a:rPr>
              <a:t>相同</a:t>
            </a:r>
            <a:r>
              <a:rPr lang="zh-CN" altLang="en-US" sz="2400">
                <a:ea typeface="微软雅黑" panose="020B0503020204020204" charset="-122"/>
              </a:rPr>
              <a:t>；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ea typeface="微软雅黑" panose="020B0503020204020204" charset="-122"/>
              </a:rPr>
              <a:t>4.</a:t>
            </a:r>
            <a:r>
              <a:rPr lang="zh-CN" altLang="en-US" sz="2400">
                <a:ea typeface="微软雅黑" panose="020B0503020204020204" charset="-122"/>
              </a:rPr>
              <a:t>非晶体凝固时放热，温度</a:t>
            </a:r>
            <a:r>
              <a:rPr lang="zh-CN" altLang="en-US" sz="2400">
                <a:solidFill>
                  <a:srgbClr val="FF0000"/>
                </a:solidFill>
                <a:ea typeface="微软雅黑" panose="020B0503020204020204" charset="-122"/>
              </a:rPr>
              <a:t>降低</a:t>
            </a:r>
            <a:r>
              <a:rPr lang="zh-CN" altLang="en-US" sz="2400">
                <a:ea typeface="微软雅黑" panose="020B0503020204020204" charset="-122"/>
              </a:rPr>
              <a:t>，逐渐变硬成为固体</a:t>
            </a:r>
            <a:endParaRPr lang="zh-CN" altLang="en-US" sz="240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24591" name="Rectangle 15"/>
          <p:cNvSpPr>
            <a:spLocks noChangeArrowheads="1"/>
          </p:cNvSpPr>
          <p:nvPr/>
        </p:nvSpPr>
        <p:spPr bwMode="auto">
          <a:xfrm>
            <a:off x="4796460" y="2260213"/>
            <a:ext cx="80021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ea typeface="微软雅黑" panose="020B0503020204020204" charset="-122"/>
              </a:rPr>
              <a:t>液态</a:t>
            </a:r>
          </a:p>
        </p:txBody>
      </p:sp>
      <p:sp>
        <p:nvSpPr>
          <p:cNvPr id="24592" name="Rectangle 16"/>
          <p:cNvSpPr>
            <a:spLocks noChangeArrowheads="1"/>
          </p:cNvSpPr>
          <p:nvPr/>
        </p:nvSpPr>
        <p:spPr bwMode="auto">
          <a:xfrm>
            <a:off x="6784463" y="2260537"/>
            <a:ext cx="80021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ea typeface="微软雅黑" panose="020B0503020204020204" charset="-122"/>
              </a:rPr>
              <a:t>固态</a:t>
            </a:r>
          </a:p>
        </p:txBody>
      </p:sp>
      <p:sp>
        <p:nvSpPr>
          <p:cNvPr id="24593" name="Rectangle 17"/>
          <p:cNvSpPr>
            <a:spLocks noChangeArrowheads="1"/>
          </p:cNvSpPr>
          <p:nvPr/>
        </p:nvSpPr>
        <p:spPr bwMode="auto">
          <a:xfrm>
            <a:off x="8891826" y="2216653"/>
            <a:ext cx="80021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ea typeface="微软雅黑" panose="020B0503020204020204" charset="-122"/>
              </a:rPr>
              <a:t>凝固</a:t>
            </a:r>
          </a:p>
        </p:txBody>
      </p:sp>
    </p:spTree>
    <p:extLst>
      <p:ext uri="{BB962C8B-B14F-4D97-AF65-F5344CB8AC3E}">
        <p14:creationId xmlns:p14="http://schemas.microsoft.com/office/powerpoint/2010/main" val="3639526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4583" grpId="0" animBg="1"/>
      <p:bldP spid="24584" grpId="0" animBg="1"/>
      <p:bldP spid="24585" grpId="0" animBg="1"/>
      <p:bldP spid="24586" grpId="0" animBg="1"/>
      <p:bldP spid="24587" grpId="0" animBg="1"/>
      <p:bldP spid="24591" grpId="0"/>
      <p:bldP spid="24592" grpId="0"/>
      <p:bldP spid="2459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92777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/>
        </p:nvSpPr>
        <p:spPr>
          <a:xfrm>
            <a:off x="272648" y="843882"/>
            <a:ext cx="2636640" cy="1016169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二、液体的凝固</a:t>
            </a:r>
          </a:p>
        </p:txBody>
      </p:sp>
      <p:sp>
        <p:nvSpPr>
          <p:cNvPr id="25607" name="AutoShape 17"/>
          <p:cNvSpPr>
            <a:spLocks noChangeArrowheads="1"/>
          </p:cNvSpPr>
          <p:nvPr/>
        </p:nvSpPr>
        <p:spPr bwMode="auto">
          <a:xfrm>
            <a:off x="536500" y="2411369"/>
            <a:ext cx="1835031" cy="517512"/>
          </a:xfrm>
          <a:prstGeom prst="bracketPair">
            <a:avLst>
              <a:gd name="adj" fmla="val 16667"/>
            </a:avLst>
          </a:prstGeom>
          <a:solidFill>
            <a:srgbClr val="C0C0C0"/>
          </a:solidFill>
          <a:ln w="9525">
            <a:solidFill>
              <a:srgbClr val="0039AC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rgbClr val="0039AC"/>
                </a:solidFill>
                <a:latin typeface="微软雅黑" panose="020B0503020204020204" charset="-122"/>
                <a:ea typeface="微软雅黑" panose="020B0503020204020204" charset="-122"/>
              </a:rPr>
              <a:t>师生互动</a:t>
            </a:r>
          </a:p>
        </p:txBody>
      </p:sp>
      <p:sp>
        <p:nvSpPr>
          <p:cNvPr id="25608" name="AutoShape 9"/>
          <p:cNvSpPr>
            <a:spLocks noChangeArrowheads="1"/>
          </p:cNvSpPr>
          <p:nvPr/>
        </p:nvSpPr>
        <p:spPr bwMode="auto">
          <a:xfrm>
            <a:off x="2578844" y="2575205"/>
            <a:ext cx="1228798" cy="250954"/>
          </a:xfrm>
          <a:prstGeom prst="rightArrow">
            <a:avLst>
              <a:gd name="adj1" fmla="val 50000"/>
              <a:gd name="adj2" fmla="val 9935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609" name="AutoShape 10"/>
          <p:cNvSpPr>
            <a:spLocks noChangeArrowheads="1"/>
          </p:cNvSpPr>
          <p:nvPr/>
        </p:nvSpPr>
        <p:spPr bwMode="auto">
          <a:xfrm>
            <a:off x="4030660" y="1996581"/>
            <a:ext cx="7979023" cy="1746926"/>
          </a:xfrm>
          <a:prstGeom prst="flowChartAlternateProcess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试叙述冰的熔化过程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试用学过的知识解释“下雪不冷化雪冷”这一物理现象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分析图中物态变化曲线，解释其中问题</a:t>
            </a:r>
          </a:p>
        </p:txBody>
      </p:sp>
      <p:pic>
        <p:nvPicPr>
          <p:cNvPr id="25612" name="Picture 14" descr="wps1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907779" y="3928147"/>
            <a:ext cx="2635383" cy="1802188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5613" name="Picture 16" descr="wps2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261845" y="3928146"/>
            <a:ext cx="2211335" cy="1888007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5614" name="Picture 18" descr="wps3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7739044" y="3928147"/>
            <a:ext cx="2365248" cy="1830144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5615" name="Text Box 19"/>
          <p:cNvSpPr txBox="1">
            <a:spLocks noChangeArrowheads="1"/>
          </p:cNvSpPr>
          <p:nvPr/>
        </p:nvSpPr>
        <p:spPr bwMode="auto">
          <a:xfrm>
            <a:off x="1132053" y="5730335"/>
            <a:ext cx="2186834" cy="408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甲乙哪个是晶体</a:t>
            </a:r>
          </a:p>
        </p:txBody>
      </p:sp>
      <p:sp>
        <p:nvSpPr>
          <p:cNvPr id="25616" name="Text Box 20"/>
          <p:cNvSpPr txBox="1">
            <a:spLocks noChangeArrowheads="1"/>
          </p:cNvSpPr>
          <p:nvPr/>
        </p:nvSpPr>
        <p:spPr bwMode="auto">
          <a:xfrm>
            <a:off x="4071494" y="5695877"/>
            <a:ext cx="2870966" cy="408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凝固过程还是熔化过程</a:t>
            </a:r>
          </a:p>
        </p:txBody>
      </p:sp>
      <p:sp>
        <p:nvSpPr>
          <p:cNvPr id="25617" name="Text Box 21"/>
          <p:cNvSpPr txBox="1">
            <a:spLocks noChangeArrowheads="1"/>
          </p:cNvSpPr>
          <p:nvPr/>
        </p:nvSpPr>
        <p:spPr bwMode="auto">
          <a:xfrm>
            <a:off x="7176786" y="5730335"/>
            <a:ext cx="3919465" cy="408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熔点是多少，哪段是熔化过程</a:t>
            </a:r>
          </a:p>
        </p:txBody>
      </p:sp>
    </p:spTree>
    <p:extLst>
      <p:ext uri="{BB962C8B-B14F-4D97-AF65-F5344CB8AC3E}">
        <p14:creationId xmlns:p14="http://schemas.microsoft.com/office/powerpoint/2010/main" val="34656248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5607" grpId="0" animBg="1"/>
      <p:bldP spid="25608" grpId="0" animBg="1"/>
      <p:bldP spid="25609" grpId="0" animBg="1"/>
      <p:bldP spid="25615" grpId="0"/>
      <p:bldP spid="25616" grpId="0"/>
      <p:bldP spid="256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33724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4" name="Text Box 7"/>
          <p:cNvSpPr txBox="1">
            <a:spLocks noChangeArrowheads="1"/>
          </p:cNvSpPr>
          <p:nvPr/>
        </p:nvSpPr>
        <p:spPr bwMode="auto">
          <a:xfrm>
            <a:off x="365625" y="1146847"/>
            <a:ext cx="3063829" cy="4713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考点一：熔化与凝固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: 圆角 2"/>
          <p:cNvSpPr/>
          <p:nvPr/>
        </p:nvSpPr>
        <p:spPr>
          <a:xfrm>
            <a:off x="417766" y="1909363"/>
            <a:ext cx="1779119" cy="524860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96885" y="1769682"/>
            <a:ext cx="9551458" cy="17950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（2020·山东济宁）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小明将一杯温水放入冰箱的冰冻室里，经过一段时间后，杯中的水发生了物态变化，下图所示中的四个图像中能正确反映这杯水的物态变化过程的是（  ）。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125145" y="3094667"/>
            <a:ext cx="407087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C</a:t>
            </a:r>
          </a:p>
        </p:txBody>
      </p:sp>
      <p:pic>
        <p:nvPicPr>
          <p:cNvPr id="2" name="图片 -21474825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606" y="4252566"/>
            <a:ext cx="9508739" cy="162535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048878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11" grpId="0" animBg="1"/>
      <p:bldP spid="3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33724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4" name="Text Box 7"/>
          <p:cNvSpPr txBox="1">
            <a:spLocks noChangeArrowheads="1"/>
          </p:cNvSpPr>
          <p:nvPr/>
        </p:nvSpPr>
        <p:spPr bwMode="auto">
          <a:xfrm>
            <a:off x="365625" y="1146847"/>
            <a:ext cx="3075137" cy="4713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考点一：熔化与凝固</a:t>
            </a:r>
          </a:p>
        </p:txBody>
      </p:sp>
      <p:sp>
        <p:nvSpPr>
          <p:cNvPr id="10" name="矩形: 圆角 2"/>
          <p:cNvSpPr/>
          <p:nvPr/>
        </p:nvSpPr>
        <p:spPr>
          <a:xfrm>
            <a:off x="271392" y="2069322"/>
            <a:ext cx="1721951" cy="520912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迁移训练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993343" y="2069396"/>
            <a:ext cx="9235463" cy="236195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（2020·山东泰安）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某晶体熔化时温度随时间变化的图象如图所示，下列判断正确的是（　　）。</a:t>
            </a:r>
          </a:p>
          <a:p>
            <a:pPr indent="0">
              <a:lnSpc>
                <a:spcPct val="15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 第5min，晶体开始熔化；     B. 晶体熔化过程持续20min；</a:t>
            </a:r>
          </a:p>
          <a:p>
            <a:pPr indent="0">
              <a:lnSpc>
                <a:spcPct val="15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 晶体在熔化过程中不吸收热量；D. 晶体的熔点是80℃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986182" y="2814457"/>
            <a:ext cx="218621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D</a:t>
            </a:r>
          </a:p>
        </p:txBody>
      </p:sp>
      <p:pic>
        <p:nvPicPr>
          <p:cNvPr id="2" name="图片 -2147482565" descr="学科网(www.zxxk.com)--教育资源门户，提供试卷、教案、课件、论文、素材以及各类教学资源下载，还有大量而丰富的教学相关资讯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8682" y="4431355"/>
            <a:ext cx="3278052" cy="2288493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878852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10" grpId="0" animBg="1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33724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4" name="Text Box 7"/>
          <p:cNvSpPr txBox="1">
            <a:spLocks noChangeArrowheads="1"/>
          </p:cNvSpPr>
          <p:nvPr/>
        </p:nvSpPr>
        <p:spPr bwMode="auto">
          <a:xfrm>
            <a:off x="365625" y="1146847"/>
            <a:ext cx="5188469" cy="4713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考点二：熔化与凝固过程中的吸放热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: 圆角 2"/>
          <p:cNvSpPr/>
          <p:nvPr/>
        </p:nvSpPr>
        <p:spPr>
          <a:xfrm>
            <a:off x="417766" y="1911147"/>
            <a:ext cx="1779119" cy="521293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96885" y="1769682"/>
            <a:ext cx="9551458" cy="40640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2018·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安徽）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 图示为某种物质熔化时温度随时间的变化的图像。根据图像，下列判断正确的是（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）。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A.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该物质熔化过程持续了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25min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B.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该物质是晶体，熔点为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80</a:t>
            </a:r>
            <a:r>
              <a:rPr lang="en-US" altLang="zh-CN" sz="2400">
                <a:sym typeface="+mn-ea"/>
              </a:rPr>
              <a:t>°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C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C.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在第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30min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，该物质处于固液共存状态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D.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在第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10min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到第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25min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之间，由于物质温度不变，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所以不吸收热量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57072" y="2527095"/>
            <a:ext cx="407087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B</a:t>
            </a:r>
          </a:p>
        </p:txBody>
      </p:sp>
      <p:pic>
        <p:nvPicPr>
          <p:cNvPr id="29704" name="Picture 10" descr="wps6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9196513" y="2527095"/>
            <a:ext cx="2546804" cy="2243633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3787435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11" grpId="0" animBg="1"/>
      <p:bldP spid="3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33724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4" name="Text Box 7"/>
          <p:cNvSpPr txBox="1">
            <a:spLocks noChangeArrowheads="1"/>
          </p:cNvSpPr>
          <p:nvPr/>
        </p:nvSpPr>
        <p:spPr bwMode="auto">
          <a:xfrm>
            <a:off x="365625" y="1146847"/>
            <a:ext cx="5188469" cy="4713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考点二：熔化与凝固过程中的吸放热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: 圆角 2"/>
          <p:cNvSpPr/>
          <p:nvPr/>
        </p:nvSpPr>
        <p:spPr>
          <a:xfrm>
            <a:off x="417766" y="1911339"/>
            <a:ext cx="1779119" cy="520908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迁移训练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96885" y="1769682"/>
            <a:ext cx="9551458" cy="17950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2018·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广西北部湾）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海波在熔化过程中不断吸热，温度</a:t>
            </a:r>
            <a:r>
              <a:rPr lang="zh-CN" altLang="en-US" sz="2400" u="sng"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</a:t>
            </a:r>
            <a:r>
              <a:rPr lang="zh-CN" altLang="en-US" sz="2400" u="sng"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（选填“升高“或“不变”）；说明海波属于</a:t>
            </a:r>
            <a:r>
              <a:rPr lang="zh-CN" altLang="en-US" sz="2400" u="sng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</a:t>
            </a:r>
            <a:r>
              <a:rPr lang="zh-CN" altLang="en-US" sz="2400" u="sng"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（选填“晶体”或“非晶体”）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832901" y="1911413"/>
            <a:ext cx="849982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不变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456972" y="2432175"/>
            <a:ext cx="849982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晶体</a:t>
            </a:r>
          </a:p>
        </p:txBody>
      </p:sp>
    </p:spTree>
    <p:extLst>
      <p:ext uri="{BB962C8B-B14F-4D97-AF65-F5344CB8AC3E}">
        <p14:creationId xmlns:p14="http://schemas.microsoft.com/office/powerpoint/2010/main" val="1411263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11" grpId="0" animBg="1"/>
      <p:bldP spid="3" grpId="0"/>
      <p:bldP spid="7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33724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4" name="Text Box 7"/>
          <p:cNvSpPr txBox="1">
            <a:spLocks noChangeArrowheads="1"/>
          </p:cNvSpPr>
          <p:nvPr/>
        </p:nvSpPr>
        <p:spPr bwMode="auto">
          <a:xfrm>
            <a:off x="365624" y="1146847"/>
            <a:ext cx="4045737" cy="4713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考点三：晶体熔化规律实验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: 圆角 2"/>
          <p:cNvSpPr/>
          <p:nvPr/>
        </p:nvSpPr>
        <p:spPr>
          <a:xfrm>
            <a:off x="417766" y="1911321"/>
            <a:ext cx="1779119" cy="520944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96885" y="1769682"/>
            <a:ext cx="9551458" cy="52927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（2019·湘潭）</a:t>
            </a:r>
            <a:r>
              <a:rPr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某固态物质加热时，其温度随时间的变化关系如图2所示，请分析并回答：</a:t>
            </a:r>
          </a:p>
          <a:p>
            <a:pPr indent="0" fontAlgn="auto">
              <a:lnSpc>
                <a:spcPct val="150000"/>
              </a:lnSpc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（1）这是</a:t>
            </a:r>
            <a:r>
              <a:rPr sz="2000" u="sng">
                <a:latin typeface="微软雅黑" panose="020B0503020204020204" charset="-122"/>
                <a:ea typeface="微软雅黑" panose="020B0503020204020204" charset="-122"/>
                <a:sym typeface="+mn-ea"/>
              </a:rPr>
              <a:t>　     　</a:t>
            </a:r>
            <a:r>
              <a:rPr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（选填“晶体“或非晶体”）</a:t>
            </a:r>
          </a:p>
          <a:p>
            <a:pPr indent="0" fontAlgn="auto">
              <a:lnSpc>
                <a:spcPct val="150000"/>
              </a:lnSpc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的</a:t>
            </a:r>
            <a:r>
              <a:rPr sz="2000" u="sng">
                <a:latin typeface="微软雅黑" panose="020B0503020204020204" charset="-122"/>
                <a:ea typeface="微软雅黑" panose="020B0503020204020204" charset="-122"/>
                <a:sym typeface="+mn-ea"/>
              </a:rPr>
              <a:t>　     　</a:t>
            </a:r>
            <a:r>
              <a:rPr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图象（选填“熔化”或“凝固”）</a:t>
            </a:r>
            <a:r>
              <a:rPr lang="zh-CN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；</a:t>
            </a:r>
            <a:endParaRPr sz="20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（2）第10min时该物质处于</a:t>
            </a:r>
            <a:r>
              <a:rPr sz="2000" u="sng">
                <a:latin typeface="微软雅黑" panose="020B0503020204020204" charset="-122"/>
                <a:ea typeface="微软雅黑" panose="020B0503020204020204" charset="-122"/>
                <a:sym typeface="+mn-ea"/>
              </a:rPr>
              <a:t>　   　</a:t>
            </a:r>
            <a:r>
              <a:rPr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态（选填</a:t>
            </a:r>
          </a:p>
          <a:p>
            <a:pPr indent="0" fontAlgn="auto">
              <a:lnSpc>
                <a:spcPct val="150000"/>
              </a:lnSpc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“固”或“液”）。</a:t>
            </a:r>
          </a:p>
          <a:p>
            <a:pPr indent="0" fontAlgn="auto">
              <a:lnSpc>
                <a:spcPct val="150000"/>
              </a:lnSpc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（3）该物质的熔点是</a:t>
            </a:r>
            <a:r>
              <a:rPr sz="2000" u="sng">
                <a:latin typeface="微软雅黑" panose="020B0503020204020204" charset="-122"/>
                <a:ea typeface="微软雅黑" panose="020B0503020204020204" charset="-122"/>
                <a:sym typeface="+mn-ea"/>
              </a:rPr>
              <a:t>　   　</a:t>
            </a:r>
            <a:r>
              <a:rPr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℃。</a:t>
            </a:r>
          </a:p>
          <a:p>
            <a:pPr indent="0" fontAlgn="auto">
              <a:lnSpc>
                <a:spcPct val="150000"/>
              </a:lnSpc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（4）组装图1中的实验器材时，应该</a:t>
            </a:r>
            <a:r>
              <a:rPr sz="2000" u="sng">
                <a:latin typeface="微软雅黑" panose="020B0503020204020204" charset="-122"/>
                <a:ea typeface="微软雅黑" panose="020B0503020204020204" charset="-122"/>
                <a:sym typeface="+mn-ea"/>
              </a:rPr>
              <a:t>　       　</a:t>
            </a:r>
            <a:r>
              <a:rPr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（填“从上往下”或“从下往上“）组装。</a:t>
            </a:r>
          </a:p>
          <a:p>
            <a:pPr indent="0" fontAlgn="auto">
              <a:lnSpc>
                <a:spcPct val="150000"/>
              </a:lnSpc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（5）灯内酒精用掉一半后，剩下酒精的热值</a:t>
            </a:r>
            <a:r>
              <a:rPr sz="2000" u="sng">
                <a:latin typeface="微软雅黑" panose="020B0503020204020204" charset="-122"/>
                <a:ea typeface="微软雅黑" panose="020B0503020204020204" charset="-122"/>
                <a:sym typeface="+mn-ea"/>
              </a:rPr>
              <a:t>　      　</a:t>
            </a:r>
            <a:r>
              <a:rPr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（选填“变大”、“变小”或“不变”）。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471544" y="2784550"/>
            <a:ext cx="800981" cy="4069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晶体</a:t>
            </a:r>
          </a:p>
        </p:txBody>
      </p:sp>
      <p:pic>
        <p:nvPicPr>
          <p:cNvPr id="2" name="图片 -2147482368" descr=" 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5119" y="3078739"/>
            <a:ext cx="4043224" cy="15310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614652" y="3236397"/>
            <a:ext cx="726851" cy="4069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熔化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559747" y="3731804"/>
            <a:ext cx="536500" cy="4069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液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806512" y="4655003"/>
            <a:ext cx="536500" cy="4069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80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345651" y="5061991"/>
            <a:ext cx="1253927" cy="4069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从下往上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409228" y="6026148"/>
            <a:ext cx="709260" cy="4069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不变</a:t>
            </a:r>
          </a:p>
        </p:txBody>
      </p:sp>
    </p:spTree>
    <p:extLst>
      <p:ext uri="{BB962C8B-B14F-4D97-AF65-F5344CB8AC3E}">
        <p14:creationId xmlns:p14="http://schemas.microsoft.com/office/powerpoint/2010/main" val="1566698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11" grpId="0" animBg="1"/>
      <p:bldP spid="3" grpId="0"/>
      <p:bldP spid="7" grpId="0"/>
      <p:bldP spid="2" grpId="0"/>
      <p:bldP spid="4" grpId="0"/>
      <p:bldP spid="6" grpId="0"/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33724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4" name="Text Box 7"/>
          <p:cNvSpPr txBox="1">
            <a:spLocks noChangeArrowheads="1"/>
          </p:cNvSpPr>
          <p:nvPr/>
        </p:nvSpPr>
        <p:spPr bwMode="auto">
          <a:xfrm>
            <a:off x="365624" y="1146847"/>
            <a:ext cx="4045737" cy="4713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考点三：晶体熔化规律实验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: 圆角 2"/>
          <p:cNvSpPr/>
          <p:nvPr/>
        </p:nvSpPr>
        <p:spPr>
          <a:xfrm>
            <a:off x="417766" y="1911339"/>
            <a:ext cx="1779119" cy="520908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迁移训练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196886" y="1911413"/>
            <a:ext cx="9422673" cy="24568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（2019·菏泽）</a:t>
            </a: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小明用甲图装置，探究固体熔化现律”，记录的实验数据如表所示：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（1）请根据实验数据在乙图中作出固体熔化的图象。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（2）根据做出的图象，可以判断此固体是_________（选填“晶体”或“非晶体）。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（3）通过数据分析得出，该物质在固体状态下的比热容_________它在液体状态下的比热容（选填“大于”等于”或“小于”）。</a:t>
            </a:r>
          </a:p>
        </p:txBody>
      </p:sp>
      <p:pic>
        <p:nvPicPr>
          <p:cNvPr id="2" name="图片 -2147482367" descr=" 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3782" y="4696938"/>
            <a:ext cx="2779874" cy="190426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5605608" y="4697262"/>
          <a:ext cx="6157183" cy="173197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9189"/>
                <a:gridCol w="651464"/>
                <a:gridCol w="652092"/>
                <a:gridCol w="651464"/>
                <a:gridCol w="652092"/>
                <a:gridCol w="651464"/>
                <a:gridCol w="652092"/>
                <a:gridCol w="651464"/>
                <a:gridCol w="655862"/>
              </a:tblGrid>
              <a:tr h="865987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时间min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117" marR="47117" marT="48761" marB="4876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117" marR="47117" marT="48761" marB="4876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117" marR="47117" marT="48761" marB="4876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117" marR="47117" marT="48761" marB="4876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117" marR="47117" marT="48761" marB="4876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117" marR="47117" marT="48761" marB="4876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117" marR="47117" marT="48761" marB="4876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117" marR="47117" marT="48761" marB="4876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117" marR="47117" marT="48761" marB="4876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5987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温度/℃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117" marR="47117" marT="48761" marB="4876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-4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117" marR="47117" marT="48761" marB="4876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-2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117" marR="47117" marT="48761" marB="4876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117" marR="47117" marT="48761" marB="4876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117" marR="47117" marT="48761" marB="4876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117" marR="47117" marT="48761" marB="4876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117" marR="47117" marT="48761" marB="4876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117" marR="47117" marT="48761" marB="4876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2000" b="0">
                        <a:latin typeface="宋体" pitchFamily="2" charset="-122"/>
                        <a:ea typeface="宋体" pitchFamily="2" charset="-122"/>
                        <a:cs typeface="宋体" panose="02010600030101010101" pitchFamily="2" charset="-122"/>
                      </a:endParaRPr>
                    </a:p>
                  </a:txBody>
                  <a:tcPr marL="47117" marR="47117" marT="48761" marB="4876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图片 -214748236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2647" y="3228922"/>
            <a:ext cx="1609500" cy="162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3"/>
          <p:cNvSpPr txBox="1"/>
          <p:nvPr/>
        </p:nvSpPr>
        <p:spPr>
          <a:xfrm>
            <a:off x="7091976" y="2936033"/>
            <a:ext cx="800981" cy="4069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晶体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504215" y="3343020"/>
            <a:ext cx="858777" cy="4069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小于</a:t>
            </a:r>
          </a:p>
        </p:txBody>
      </p:sp>
    </p:spTree>
    <p:extLst>
      <p:ext uri="{BB962C8B-B14F-4D97-AF65-F5344CB8AC3E}">
        <p14:creationId xmlns:p14="http://schemas.microsoft.com/office/powerpoint/2010/main" val="41202087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11" grpId="0" animBg="1"/>
      <p:bldP spid="100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5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33724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★课堂小结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6632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77447" y="933601"/>
            <a:ext cx="10786538" cy="5279138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812465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347030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★课堂引入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390" name="AutoShape 17"/>
          <p:cNvSpPr>
            <a:spLocks noChangeArrowheads="1"/>
          </p:cNvSpPr>
          <p:nvPr/>
        </p:nvSpPr>
        <p:spPr bwMode="auto">
          <a:xfrm>
            <a:off x="264481" y="1626001"/>
            <a:ext cx="1408469" cy="624134"/>
          </a:xfrm>
          <a:prstGeom prst="bracketPair">
            <a:avLst>
              <a:gd name="adj" fmla="val 16667"/>
            </a:avLst>
          </a:prstGeom>
          <a:solidFill>
            <a:srgbClr val="C0C0C0"/>
          </a:solidFill>
          <a:ln w="9525">
            <a:solidFill>
              <a:srgbClr val="0039AC"/>
            </a:solidFill>
            <a:round/>
          </a:ln>
        </p:spPr>
        <p:txBody>
          <a:bodyPr wrap="none" anchor="ctr"/>
          <a:lstStyle/>
          <a:p>
            <a:pPr algn="ctr" fontAlgn="auto">
              <a:lnSpc>
                <a:spcPct val="150000"/>
              </a:lnSpc>
            </a:pPr>
            <a:r>
              <a:rPr lang="zh-CN" altLang="en-US" sz="2400">
                <a:solidFill>
                  <a:srgbClr val="612A8C"/>
                </a:solidFill>
                <a:latin typeface="微软雅黑" panose="020B0503020204020204" charset="-122"/>
                <a:ea typeface="微软雅黑" panose="020B0503020204020204" charset="-122"/>
              </a:rPr>
              <a:t>提出问题</a:t>
            </a:r>
          </a:p>
        </p:txBody>
      </p:sp>
      <p:sp>
        <p:nvSpPr>
          <p:cNvPr id="16391" name="AutoShape 16"/>
          <p:cNvSpPr>
            <a:spLocks noChangeArrowheads="1"/>
          </p:cNvSpPr>
          <p:nvPr/>
        </p:nvSpPr>
        <p:spPr bwMode="auto">
          <a:xfrm>
            <a:off x="1819954" y="1349041"/>
            <a:ext cx="8604730" cy="2366510"/>
          </a:xfrm>
          <a:prstGeom prst="flowChartAlternateProcess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fontAlgn="auto">
              <a:lnSpc>
                <a:spcPct val="150000"/>
              </a:lnSpc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随着春天转暖，黄河水物态是如何变化的？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随着冬天到来，黄河水的物态又是如何变化的？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温度和这些物态变化有什么关系？</a:t>
            </a:r>
          </a:p>
          <a:p>
            <a:endParaRPr lang="zh-CN" altLang="en-US" sz="2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392" name="AutoShape 17"/>
          <p:cNvSpPr>
            <a:spLocks noChangeArrowheads="1"/>
          </p:cNvSpPr>
          <p:nvPr/>
        </p:nvSpPr>
        <p:spPr bwMode="auto">
          <a:xfrm>
            <a:off x="351804" y="4320181"/>
            <a:ext cx="1468150" cy="593578"/>
          </a:xfrm>
          <a:prstGeom prst="bracketPair">
            <a:avLst>
              <a:gd name="adj" fmla="val 16667"/>
            </a:avLst>
          </a:prstGeom>
          <a:solidFill>
            <a:srgbClr val="C0C0C0"/>
          </a:solidFill>
          <a:ln w="9525">
            <a:solidFill>
              <a:srgbClr val="0039AC"/>
            </a:solidFill>
            <a:round/>
          </a:ln>
        </p:spPr>
        <p:txBody>
          <a:bodyPr wrap="none" anchor="ctr"/>
          <a:lstStyle/>
          <a:p>
            <a:pPr algn="ctr" fontAlgn="auto">
              <a:lnSpc>
                <a:spcPct val="150000"/>
              </a:lnSpc>
            </a:pPr>
            <a:r>
              <a:rPr lang="zh-CN" altLang="en-US" sz="2400">
                <a:solidFill>
                  <a:srgbClr val="0039AC"/>
                </a:solidFill>
                <a:latin typeface="微软雅黑" panose="020B0503020204020204" charset="-122"/>
                <a:ea typeface="微软雅黑" panose="020B0503020204020204" charset="-122"/>
              </a:rPr>
              <a:t>师生互动</a:t>
            </a:r>
          </a:p>
        </p:txBody>
      </p:sp>
      <p:sp>
        <p:nvSpPr>
          <p:cNvPr id="16393" name="AutoShape 18"/>
          <p:cNvSpPr>
            <a:spLocks noChangeArrowheads="1"/>
          </p:cNvSpPr>
          <p:nvPr/>
        </p:nvSpPr>
        <p:spPr bwMode="auto">
          <a:xfrm>
            <a:off x="1996484" y="4491168"/>
            <a:ext cx="1020858" cy="280861"/>
          </a:xfrm>
          <a:prstGeom prst="rightArrow">
            <a:avLst>
              <a:gd name="adj1" fmla="val 50000"/>
              <a:gd name="adj2" fmla="val 6387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fontAlgn="auto">
              <a:lnSpc>
                <a:spcPct val="150000"/>
              </a:lnSpc>
            </a:pP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394" name="AutoShape 19"/>
          <p:cNvSpPr>
            <a:spLocks noChangeArrowheads="1"/>
          </p:cNvSpPr>
          <p:nvPr/>
        </p:nvSpPr>
        <p:spPr bwMode="auto">
          <a:xfrm>
            <a:off x="3134818" y="4082880"/>
            <a:ext cx="8313864" cy="1926365"/>
          </a:xfrm>
          <a:prstGeom prst="flowChartAlternateProcess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随着春天转暖，黄河水由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固态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的冰变化为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液态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的水。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随着冬天到来，黄河水由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液态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的水变化为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固态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的冰。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温度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升高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，冰可以变成水；温度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降低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，水可以结成冰。</a:t>
            </a:r>
          </a:p>
        </p:txBody>
      </p:sp>
    </p:spTree>
    <p:extLst>
      <p:ext uri="{BB962C8B-B14F-4D97-AF65-F5344CB8AC3E}">
        <p14:creationId xmlns:p14="http://schemas.microsoft.com/office/powerpoint/2010/main" val="1910036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animBg="1"/>
      <p:bldP spid="16391" grpId="0" animBg="1"/>
      <p:bldP spid="16392" grpId="0" animBg="1"/>
      <p:bldP spid="16393" grpId="0" animBg="1"/>
      <p:bldP spid="1639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6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33724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★课后作业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75666" y="1229415"/>
            <a:ext cx="538385" cy="471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B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64481" y="1085734"/>
            <a:ext cx="11532235" cy="48201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如图所示，由冰的熔化曲线可知（</a:t>
            </a:r>
            <a:r>
              <a:rPr lang="en-US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）。A．冰是非晶体；</a:t>
            </a:r>
            <a:r>
              <a:rPr lang="en-US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</a:t>
            </a: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B．冰的熔点为0℃；C．冰的熔化过程经历了5min；D．冰在熔化过程中，吸收热量，温度持续升高
</a:t>
            </a:r>
          </a:p>
          <a:p>
            <a:pPr indent="0" fontAlgn="auto">
              <a:lnSpc>
                <a:spcPct val="150000"/>
              </a:lnSpc>
            </a:pP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某晶体熔化时温度随时间变化的图象如图所示，根据图象判断正确的是（　　）。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A．开始计时，晶体开始熔化；        B．第25min后，晶体开始熔化；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C．温度达到80°C时，晶体开始熔化；D．温度达到50°C时，晶体开始熔化</a:t>
            </a:r>
          </a:p>
        </p:txBody>
      </p:sp>
      <p:pic>
        <p:nvPicPr>
          <p:cNvPr id="2" name="图片 -2147482623" descr="学科网(www.zxxk.com)--教育资源门户，提供试卷、教案、课件、论文、素材及各类教学资源下载，还有大量而丰富的教学相关资讯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8965" y="2659073"/>
            <a:ext cx="2497175" cy="14628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9" descr="学科网(www.zxxk.com)--教育资源门户，提供试卷、教案、课件、论文、素材及各类教学资源下载，还有大量而丰富的教学相关资讯！"/>
          <p:cNvPicPr>
            <a:picLocks noChangeAspect="1"/>
          </p:cNvPicPr>
          <p:nvPr/>
        </p:nvPicPr>
        <p:blipFill>
          <a:blip r:embed="rId4"/>
          <a:srcRect r="966" b="1234"/>
          <a:stretch>
            <a:fillRect/>
          </a:stretch>
        </p:blipFill>
        <p:spPr>
          <a:xfrm>
            <a:off x="9837926" y="4547406"/>
            <a:ext cx="1677348" cy="135424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8631744" y="4547730"/>
            <a:ext cx="483101" cy="408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C</a:t>
            </a:r>
          </a:p>
        </p:txBody>
      </p:sp>
      <p:pic>
        <p:nvPicPr>
          <p:cNvPr id="101" name="New picture" hidden="1"/>
          <p:cNvPicPr/>
          <p:nvPr/>
        </p:nvPicPr>
        <p:blipFill>
          <a:blip r:embed="rId5"/>
          <a:stretch>
            <a:fillRect/>
          </a:stretch>
        </p:blipFill>
        <p:spPr>
          <a:xfrm>
            <a:off x="10491275" y="12157620"/>
            <a:ext cx="376932" cy="351076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261979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0" grpId="0"/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3034931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★学习目标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8" name="Text Box 7"/>
          <p:cNvSpPr txBox="1">
            <a:spLocks noChangeArrowheads="1"/>
          </p:cNvSpPr>
          <p:nvPr/>
        </p:nvSpPr>
        <p:spPr bwMode="auto">
          <a:xfrm>
            <a:off x="1230055" y="1547333"/>
            <a:ext cx="8630487" cy="31817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理解物质的熔化现象；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理解物质的凝固现象；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了解熔化与凝固时吸放热规律；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认识晶体和非晶体及其物态变化规律；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通过实验认识物质熔化规律</a:t>
            </a:r>
            <a:endParaRPr lang="zh-CN" alt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00645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18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000"/>
                                        <p:tgtEl>
                                          <p:spTgt spid="184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92777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/>
        </p:nvSpPr>
        <p:spPr>
          <a:xfrm>
            <a:off x="272647" y="843882"/>
            <a:ext cx="2563138" cy="1016169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一、固体的熔化</a:t>
            </a:r>
          </a:p>
        </p:txBody>
      </p:sp>
      <p:sp>
        <p:nvSpPr>
          <p:cNvPr id="18438" name="AutoShape 20"/>
          <p:cNvSpPr>
            <a:spLocks noChangeArrowheads="1"/>
          </p:cNvSpPr>
          <p:nvPr/>
        </p:nvSpPr>
        <p:spPr bwMode="auto">
          <a:xfrm>
            <a:off x="691043" y="2483536"/>
            <a:ext cx="1243247" cy="555870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rgbClr val="FF0000"/>
                </a:solidFill>
                <a:ea typeface="微软雅黑" panose="020B0503020204020204" charset="-122"/>
              </a:rPr>
              <a:t>熔化</a:t>
            </a:r>
          </a:p>
        </p:txBody>
      </p:sp>
      <p:sp>
        <p:nvSpPr>
          <p:cNvPr id="18440" name="AutoShape 22"/>
          <p:cNvSpPr>
            <a:spLocks noChangeArrowheads="1"/>
          </p:cNvSpPr>
          <p:nvPr/>
        </p:nvSpPr>
        <p:spPr bwMode="auto">
          <a:xfrm>
            <a:off x="2196886" y="2665575"/>
            <a:ext cx="1265863" cy="237951"/>
          </a:xfrm>
          <a:prstGeom prst="rightArrow">
            <a:avLst>
              <a:gd name="adj1" fmla="val 50000"/>
              <a:gd name="adj2" fmla="val 10360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42" name="AutoShape 17"/>
          <p:cNvSpPr>
            <a:spLocks noChangeArrowheads="1"/>
          </p:cNvSpPr>
          <p:nvPr/>
        </p:nvSpPr>
        <p:spPr bwMode="auto">
          <a:xfrm>
            <a:off x="691042" y="3646636"/>
            <a:ext cx="1453701" cy="548068"/>
          </a:xfrm>
          <a:prstGeom prst="bracketPair">
            <a:avLst>
              <a:gd name="adj" fmla="val 16667"/>
            </a:avLst>
          </a:prstGeom>
          <a:solidFill>
            <a:srgbClr val="C0C0C0"/>
          </a:solidFill>
          <a:ln w="9525">
            <a:solidFill>
              <a:srgbClr val="0039AC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rgbClr val="0039AC"/>
                </a:solidFill>
                <a:ea typeface="微软雅黑" panose="020B0503020204020204" charset="-122"/>
              </a:rPr>
              <a:t>提出问题</a:t>
            </a:r>
          </a:p>
        </p:txBody>
      </p:sp>
      <p:sp>
        <p:nvSpPr>
          <p:cNvPr id="18447" name="Rectangle 15"/>
          <p:cNvSpPr>
            <a:spLocks noChangeArrowheads="1"/>
          </p:cNvSpPr>
          <p:nvPr/>
        </p:nvSpPr>
        <p:spPr bwMode="auto">
          <a:xfrm>
            <a:off x="3615406" y="2571304"/>
            <a:ext cx="6091222" cy="4713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>
                <a:ea typeface="微软雅黑" panose="020B0503020204020204" charset="-122"/>
              </a:rPr>
              <a:t>物质由</a:t>
            </a:r>
            <a:r>
              <a:rPr lang="zh-CN" altLang="en-US" sz="2400">
                <a:solidFill>
                  <a:srgbClr val="FF0000"/>
                </a:solidFill>
                <a:ea typeface="微软雅黑" panose="020B0503020204020204" charset="-122"/>
              </a:rPr>
              <a:t>        </a:t>
            </a:r>
            <a:r>
              <a:rPr lang="zh-CN" altLang="en-US" sz="2400">
                <a:ea typeface="微软雅黑" panose="020B0503020204020204" charset="-122"/>
              </a:rPr>
              <a:t>变为</a:t>
            </a:r>
            <a:r>
              <a:rPr lang="zh-CN" altLang="en-US" sz="2400">
                <a:solidFill>
                  <a:srgbClr val="FF0000"/>
                </a:solidFill>
                <a:ea typeface="微软雅黑" panose="020B0503020204020204" charset="-122"/>
              </a:rPr>
              <a:t>        </a:t>
            </a:r>
            <a:r>
              <a:rPr lang="zh-CN" altLang="en-US" sz="2400">
                <a:ea typeface="微软雅黑" panose="020B0503020204020204" charset="-122"/>
              </a:rPr>
              <a:t>的过程叫</a:t>
            </a:r>
            <a:r>
              <a:rPr lang="zh-CN" altLang="en-US" sz="2400">
                <a:solidFill>
                  <a:srgbClr val="FF0000"/>
                </a:solidFill>
                <a:ea typeface="微软雅黑" panose="020B0503020204020204" charset="-122"/>
              </a:rPr>
              <a:t>熔化</a:t>
            </a:r>
          </a:p>
        </p:txBody>
      </p:sp>
      <p:sp>
        <p:nvSpPr>
          <p:cNvPr id="18448" name="Text Box 16"/>
          <p:cNvSpPr txBox="1">
            <a:spLocks noChangeArrowheads="1"/>
          </p:cNvSpPr>
          <p:nvPr/>
        </p:nvSpPr>
        <p:spPr bwMode="auto">
          <a:xfrm>
            <a:off x="4689349" y="2574230"/>
            <a:ext cx="895214" cy="4681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ea typeface="微软雅黑" panose="020B0503020204020204" charset="-122"/>
              </a:rPr>
              <a:t>固态</a:t>
            </a:r>
          </a:p>
        </p:txBody>
      </p:sp>
      <p:sp>
        <p:nvSpPr>
          <p:cNvPr id="18449" name="Text Box 17"/>
          <p:cNvSpPr txBox="1">
            <a:spLocks noChangeArrowheads="1"/>
          </p:cNvSpPr>
          <p:nvPr/>
        </p:nvSpPr>
        <p:spPr bwMode="auto">
          <a:xfrm>
            <a:off x="6665415" y="2570979"/>
            <a:ext cx="855950" cy="4681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ea typeface="微软雅黑" panose="020B0503020204020204" charset="-122"/>
              </a:rPr>
              <a:t>液态</a:t>
            </a:r>
          </a:p>
        </p:txBody>
      </p:sp>
      <p:sp>
        <p:nvSpPr>
          <p:cNvPr id="18450" name="Text Box 18"/>
          <p:cNvSpPr txBox="1">
            <a:spLocks noChangeArrowheads="1"/>
          </p:cNvSpPr>
          <p:nvPr/>
        </p:nvSpPr>
        <p:spPr bwMode="auto">
          <a:xfrm>
            <a:off x="2321902" y="3646311"/>
            <a:ext cx="5054030" cy="4681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物质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熔化过程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是怎样的？</a:t>
            </a:r>
          </a:p>
        </p:txBody>
      </p:sp>
      <p:sp>
        <p:nvSpPr>
          <p:cNvPr id="18451" name="Text Box 19"/>
          <p:cNvSpPr txBox="1">
            <a:spLocks noChangeArrowheads="1"/>
          </p:cNvSpPr>
          <p:nvPr/>
        </p:nvSpPr>
        <p:spPr bwMode="auto">
          <a:xfrm>
            <a:off x="2325043" y="4161547"/>
            <a:ext cx="5261343" cy="4681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不同物质熔化过程是不是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都相同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呢？</a:t>
            </a:r>
          </a:p>
        </p:txBody>
      </p:sp>
    </p:spTree>
    <p:extLst>
      <p:ext uri="{BB962C8B-B14F-4D97-AF65-F5344CB8AC3E}">
        <p14:creationId xmlns:p14="http://schemas.microsoft.com/office/powerpoint/2010/main" val="1009489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10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10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438" grpId="0" animBg="1"/>
      <p:bldP spid="18440" grpId="0" animBg="1"/>
      <p:bldP spid="18442" grpId="0" animBg="1"/>
      <p:bldP spid="18447" grpId="0"/>
      <p:bldP spid="18448" grpId="0"/>
      <p:bldP spid="18449" grpId="0"/>
      <p:bldP spid="18450" grpId="0"/>
      <p:bldP spid="1845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92777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/>
        </p:nvSpPr>
        <p:spPr>
          <a:xfrm>
            <a:off x="272648" y="843882"/>
            <a:ext cx="2636640" cy="1016169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一、固体的熔化</a:t>
            </a:r>
          </a:p>
        </p:txBody>
      </p:sp>
      <p:sp>
        <p:nvSpPr>
          <p:cNvPr id="19462" name="AutoShape 17"/>
          <p:cNvSpPr>
            <a:spLocks noChangeArrowheads="1"/>
          </p:cNvSpPr>
          <p:nvPr/>
        </p:nvSpPr>
        <p:spPr bwMode="auto">
          <a:xfrm>
            <a:off x="533359" y="2155215"/>
            <a:ext cx="1863929" cy="479803"/>
          </a:xfrm>
          <a:prstGeom prst="bracketPair">
            <a:avLst>
              <a:gd name="adj" fmla="val 16667"/>
            </a:avLst>
          </a:prstGeom>
          <a:solidFill>
            <a:srgbClr val="C0C0C0"/>
          </a:solidFill>
          <a:ln w="9525">
            <a:solidFill>
              <a:srgbClr val="0039AC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rgbClr val="0039AC"/>
                </a:solidFill>
                <a:ea typeface="微软雅黑" panose="020B0503020204020204" charset="-122"/>
              </a:rPr>
              <a:t>实验探究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593293" y="2163667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固体熔化规律实验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33359" y="2876870"/>
            <a:ext cx="7084438" cy="1227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实验器材：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温度计、计时器、试管、烧杯、铁架台、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酒精灯、石棉网、水、冰、海波、蜂蜡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28962" y="4098484"/>
            <a:ext cx="6967589" cy="2361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实验步骤：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一、按图安装好实验台；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二、点燃酒精灯，每隔一分钟记录海波和蜂蜡的温度，数据计入表格；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三、分析实验数据。</a:t>
            </a:r>
          </a:p>
        </p:txBody>
      </p:sp>
      <p:pic>
        <p:nvPicPr>
          <p:cNvPr id="6" name="Picture 19" descr="QQ图片20190805105517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759146" y="2876870"/>
            <a:ext cx="4028775" cy="364208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4212162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9462" grpId="0" animBg="1"/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92777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/>
        </p:nvSpPr>
        <p:spPr>
          <a:xfrm>
            <a:off x="272648" y="843882"/>
            <a:ext cx="2636640" cy="1016169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一、固体的熔化</a:t>
            </a:r>
          </a:p>
        </p:txBody>
      </p:sp>
      <p:pic>
        <p:nvPicPr>
          <p:cNvPr id="19465" name="Picture 21" descr="1E0KELM%[_3[EW29TS04QLR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104537" y="2248185"/>
            <a:ext cx="8893083" cy="1805439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9467" name="Picture 23" descr="201203231341161959446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9537009" y="4242164"/>
            <a:ext cx="2279182" cy="2462731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9468" name="AutoShape 16"/>
          <p:cNvSpPr>
            <a:spLocks noChangeArrowheads="1"/>
          </p:cNvSpPr>
          <p:nvPr/>
        </p:nvSpPr>
        <p:spPr bwMode="auto">
          <a:xfrm>
            <a:off x="8344962" y="5095474"/>
            <a:ext cx="1089962" cy="755787"/>
          </a:xfrm>
          <a:prstGeom prst="rightArrow">
            <a:avLst>
              <a:gd name="adj1" fmla="val 50000"/>
              <a:gd name="adj2" fmla="val 3731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000">
                <a:ea typeface="微软雅黑" panose="020B0503020204020204" charset="-122"/>
              </a:rPr>
              <a:t>实验表格</a:t>
            </a:r>
          </a:p>
        </p:txBody>
      </p:sp>
      <p:sp>
        <p:nvSpPr>
          <p:cNvPr id="19469" name="AutoShape 17"/>
          <p:cNvSpPr>
            <a:spLocks noChangeArrowheads="1"/>
          </p:cNvSpPr>
          <p:nvPr/>
        </p:nvSpPr>
        <p:spPr bwMode="auto">
          <a:xfrm>
            <a:off x="527077" y="4318881"/>
            <a:ext cx="7369021" cy="2386014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fontAlgn="auto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数据分析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      1.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在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0-4min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时间内，海波温度逐步升高；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4-8min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时间内，海波温度保持不变；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8min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后温度逐步升高。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      2.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蜂蜡随着加热，温度一直在升高。</a:t>
            </a:r>
          </a:p>
          <a:p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7077" y="211815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实验数据</a:t>
            </a:r>
          </a:p>
        </p:txBody>
      </p:sp>
    </p:spTree>
    <p:extLst>
      <p:ext uri="{BB962C8B-B14F-4D97-AF65-F5344CB8AC3E}">
        <p14:creationId xmlns:p14="http://schemas.microsoft.com/office/powerpoint/2010/main" val="1502822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10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9468" grpId="0" animBg="1"/>
      <p:bldP spid="19469" grpId="0" animBg="1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92777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/>
        </p:nvSpPr>
        <p:spPr>
          <a:xfrm>
            <a:off x="272648" y="843882"/>
            <a:ext cx="2636640" cy="1016169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一、固体的熔化</a:t>
            </a:r>
          </a:p>
        </p:txBody>
      </p:sp>
      <p:pic>
        <p:nvPicPr>
          <p:cNvPr id="20490" name="Picture 12" descr="QQ图片20190805114226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135447" y="1546034"/>
            <a:ext cx="3041841" cy="3035504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0491" name="Picture 13" descr="QQ图片20190805114908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8651219" y="1546034"/>
            <a:ext cx="2968340" cy="3185036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0492" name="AutoShape 14"/>
          <p:cNvSpPr>
            <a:spLocks noChangeArrowheads="1"/>
          </p:cNvSpPr>
          <p:nvPr/>
        </p:nvSpPr>
        <p:spPr bwMode="auto">
          <a:xfrm>
            <a:off x="692927" y="2700683"/>
            <a:ext cx="2216360" cy="845832"/>
          </a:xfrm>
          <a:prstGeom prst="rightArrow">
            <a:avLst>
              <a:gd name="adj1" fmla="val 50000"/>
              <a:gd name="adj2" fmla="val 6731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400">
                <a:ea typeface="微软雅黑" panose="020B0503020204020204" charset="-122"/>
              </a:rPr>
              <a:t>海波熔化曲线</a:t>
            </a:r>
          </a:p>
        </p:txBody>
      </p:sp>
      <p:sp>
        <p:nvSpPr>
          <p:cNvPr id="20493" name="AutoShape 15"/>
          <p:cNvSpPr>
            <a:spLocks noChangeArrowheads="1"/>
          </p:cNvSpPr>
          <p:nvPr/>
        </p:nvSpPr>
        <p:spPr bwMode="auto">
          <a:xfrm>
            <a:off x="6328061" y="2700683"/>
            <a:ext cx="2161705" cy="674195"/>
          </a:xfrm>
          <a:prstGeom prst="rightArrow">
            <a:avLst>
              <a:gd name="adj1" fmla="val 50000"/>
              <a:gd name="adj2" fmla="val 6731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400">
                <a:ea typeface="微软雅黑" panose="020B0503020204020204" charset="-122"/>
              </a:rPr>
              <a:t>蜂蜡熔化曲线</a:t>
            </a:r>
          </a:p>
        </p:txBody>
      </p:sp>
      <p:sp>
        <p:nvSpPr>
          <p:cNvPr id="20494" name="AutoShape 17"/>
          <p:cNvSpPr>
            <a:spLocks noChangeArrowheads="1"/>
          </p:cNvSpPr>
          <p:nvPr/>
        </p:nvSpPr>
        <p:spPr bwMode="auto">
          <a:xfrm>
            <a:off x="479961" y="4939115"/>
            <a:ext cx="1716925" cy="562371"/>
          </a:xfrm>
          <a:prstGeom prst="bracketPair">
            <a:avLst>
              <a:gd name="adj" fmla="val 16667"/>
            </a:avLst>
          </a:prstGeom>
          <a:solidFill>
            <a:srgbClr val="C0C0C0"/>
          </a:solidFill>
          <a:ln w="9525">
            <a:solidFill>
              <a:srgbClr val="0039AC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rgbClr val="0039AC"/>
                </a:solidFill>
                <a:ea typeface="微软雅黑" panose="020B0503020204020204" charset="-122"/>
              </a:rPr>
              <a:t>实验结论</a:t>
            </a:r>
          </a:p>
        </p:txBody>
      </p:sp>
      <p:sp>
        <p:nvSpPr>
          <p:cNvPr id="20495" name="AutoShape 17"/>
          <p:cNvSpPr>
            <a:spLocks noChangeArrowheads="1"/>
          </p:cNvSpPr>
          <p:nvPr/>
        </p:nvSpPr>
        <p:spPr bwMode="auto">
          <a:xfrm>
            <a:off x="2286721" y="4832491"/>
            <a:ext cx="9611139" cy="1984228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fontAlgn="auto">
              <a:lnSpc>
                <a:spcPct val="150000"/>
              </a:lnSpc>
            </a:pPr>
            <a:r>
              <a:rPr lang="en-US" altLang="zh-CN" sz="2000">
                <a:solidFill>
                  <a:srgbClr val="0039AC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000">
                <a:solidFill>
                  <a:srgbClr val="0039AC"/>
                </a:solidFill>
                <a:latin typeface="微软雅黑" panose="020B0503020204020204" charset="-122"/>
                <a:ea typeface="微软雅黑" panose="020B0503020204020204" charset="-122"/>
              </a:rPr>
              <a:t>海波经过缓慢加热，温度逐渐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2000">
                <a:solidFill>
                  <a:srgbClr val="0039AC"/>
                </a:solidFill>
                <a:latin typeface="微软雅黑" panose="020B0503020204020204" charset="-122"/>
                <a:ea typeface="微软雅黑" panose="020B0503020204020204" charset="-122"/>
              </a:rPr>
              <a:t>，当温度达到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°</a:t>
            </a:r>
            <a:r>
              <a:rPr lang="en-US" altLang="zh-CN" sz="2000">
                <a:solidFill>
                  <a:srgbClr val="0039AC"/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r>
              <a:rPr lang="zh-CN" altLang="en-US" sz="2000">
                <a:solidFill>
                  <a:srgbClr val="0039AC"/>
                </a:solidFill>
                <a:latin typeface="微软雅黑" panose="020B0503020204020204" charset="-122"/>
                <a:ea typeface="微软雅黑" panose="020B0503020204020204" charset="-122"/>
              </a:rPr>
              <a:t>时，海波开始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 </a:t>
            </a:r>
            <a:r>
              <a:rPr lang="zh-CN" altLang="en-US" sz="2000">
                <a:solidFill>
                  <a:srgbClr val="0039AC"/>
                </a:solidFill>
                <a:latin typeface="微软雅黑" panose="020B0503020204020204" charset="-122"/>
                <a:ea typeface="微软雅黑" panose="020B0503020204020204" charset="-122"/>
              </a:rPr>
              <a:t>。在熔化</a:t>
            </a: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solidFill>
                  <a:srgbClr val="0039AC"/>
                </a:solidFill>
                <a:latin typeface="微软雅黑" panose="020B0503020204020204" charset="-122"/>
                <a:ea typeface="微软雅黑" panose="020B0503020204020204" charset="-122"/>
              </a:rPr>
              <a:t>过程中，随着继续加热，但海波的温度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2000">
                <a:solidFill>
                  <a:srgbClr val="0039AC"/>
                </a:solidFill>
                <a:latin typeface="微软雅黑" panose="020B0503020204020204" charset="-122"/>
                <a:ea typeface="微软雅黑" panose="020B0503020204020204" charset="-122"/>
              </a:rPr>
              <a:t>，直到完全熔化后，温度才继续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 </a:t>
            </a:r>
            <a:r>
              <a:rPr lang="zh-CN" altLang="en-US" sz="2000">
                <a:solidFill>
                  <a:srgbClr val="0039AC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000">
                <a:solidFill>
                  <a:srgbClr val="0039AC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000">
                <a:solidFill>
                  <a:srgbClr val="0039AC"/>
                </a:solidFill>
                <a:latin typeface="微软雅黑" panose="020B0503020204020204" charset="-122"/>
                <a:ea typeface="微软雅黑" panose="020B0503020204020204" charset="-122"/>
              </a:rPr>
              <a:t>蜂蜡的熔化过程则不同。随着不断加热，蜂蜡的温度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 </a:t>
            </a:r>
            <a:r>
              <a:rPr lang="zh-CN" altLang="en-US" sz="2000">
                <a:solidFill>
                  <a:srgbClr val="0039AC"/>
                </a:solidFill>
                <a:latin typeface="微软雅黑" panose="020B0503020204020204" charset="-122"/>
                <a:ea typeface="微软雅黑" panose="020B0503020204020204" charset="-122"/>
              </a:rPr>
              <a:t>，最后熔化为液体。</a:t>
            </a:r>
          </a:p>
        </p:txBody>
      </p:sp>
      <p:sp>
        <p:nvSpPr>
          <p:cNvPr id="20499" name="Text Box 19"/>
          <p:cNvSpPr txBox="1">
            <a:spLocks noChangeArrowheads="1"/>
          </p:cNvSpPr>
          <p:nvPr/>
        </p:nvSpPr>
        <p:spPr bwMode="auto">
          <a:xfrm>
            <a:off x="5925058" y="5229402"/>
            <a:ext cx="786845" cy="408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FF0000"/>
                </a:solidFill>
                <a:ea typeface="微软雅黑" panose="020B0503020204020204" charset="-122"/>
              </a:rPr>
              <a:t>升高</a:t>
            </a:r>
          </a:p>
        </p:txBody>
      </p:sp>
      <p:sp>
        <p:nvSpPr>
          <p:cNvPr id="2" name="Text Box 19"/>
          <p:cNvSpPr txBox="1">
            <a:spLocks noChangeArrowheads="1"/>
          </p:cNvSpPr>
          <p:nvPr/>
        </p:nvSpPr>
        <p:spPr bwMode="auto">
          <a:xfrm>
            <a:off x="8023627" y="5199820"/>
            <a:ext cx="596181" cy="408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FF0000"/>
                </a:solidFill>
                <a:ea typeface="微软雅黑" panose="020B0503020204020204" charset="-122"/>
              </a:rPr>
              <a:t>48</a:t>
            </a:r>
          </a:p>
        </p:txBody>
      </p:sp>
      <p:sp>
        <p:nvSpPr>
          <p:cNvPr id="3" name="Text Box 19"/>
          <p:cNvSpPr txBox="1">
            <a:spLocks noChangeArrowheads="1"/>
          </p:cNvSpPr>
          <p:nvPr/>
        </p:nvSpPr>
        <p:spPr bwMode="auto">
          <a:xfrm>
            <a:off x="10258834" y="5199820"/>
            <a:ext cx="873854" cy="408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FF0000"/>
                </a:solidFill>
                <a:ea typeface="微软雅黑" panose="020B0503020204020204" charset="-122"/>
              </a:rPr>
              <a:t>熔化</a:t>
            </a:r>
          </a:p>
        </p:txBody>
      </p:sp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6711904" y="5638015"/>
            <a:ext cx="873854" cy="408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FF0000"/>
                </a:solidFill>
                <a:ea typeface="微软雅黑" panose="020B0503020204020204" charset="-122"/>
              </a:rPr>
              <a:t>不变</a:t>
            </a:r>
          </a:p>
        </p:txBody>
      </p:sp>
      <p:sp>
        <p:nvSpPr>
          <p:cNvPr id="6" name="Text Box 19"/>
          <p:cNvSpPr txBox="1">
            <a:spLocks noChangeArrowheads="1"/>
          </p:cNvSpPr>
          <p:nvPr/>
        </p:nvSpPr>
        <p:spPr bwMode="auto">
          <a:xfrm>
            <a:off x="10745705" y="5638015"/>
            <a:ext cx="873854" cy="408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FF0000"/>
                </a:solidFill>
                <a:ea typeface="微软雅黑" panose="020B0503020204020204" charset="-122"/>
              </a:rPr>
              <a:t>升高</a:t>
            </a:r>
          </a:p>
        </p:txBody>
      </p:sp>
      <p:sp>
        <p:nvSpPr>
          <p:cNvPr id="7" name="Text Box 19"/>
          <p:cNvSpPr txBox="1">
            <a:spLocks noChangeArrowheads="1"/>
          </p:cNvSpPr>
          <p:nvPr/>
        </p:nvSpPr>
        <p:spPr bwMode="auto">
          <a:xfrm>
            <a:off x="8489766" y="6147725"/>
            <a:ext cx="873854" cy="408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FF0000"/>
                </a:solidFill>
                <a:ea typeface="微软雅黑" panose="020B0503020204020204" charset="-122"/>
              </a:rPr>
              <a:t>升高</a:t>
            </a:r>
          </a:p>
        </p:txBody>
      </p:sp>
    </p:spTree>
    <p:extLst>
      <p:ext uri="{BB962C8B-B14F-4D97-AF65-F5344CB8AC3E}">
        <p14:creationId xmlns:p14="http://schemas.microsoft.com/office/powerpoint/2010/main" val="3115960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0492" grpId="0" animBg="1"/>
      <p:bldP spid="20493" grpId="0" animBg="1"/>
      <p:bldP spid="20494" grpId="0" animBg="1"/>
      <p:bldP spid="20495" grpId="0" animBg="1"/>
      <p:bldP spid="20499" grpId="0"/>
      <p:bldP spid="2" grpId="0"/>
      <p:bldP spid="3" grpId="0"/>
      <p:bldP spid="4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92777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/>
        </p:nvSpPr>
        <p:spPr>
          <a:xfrm>
            <a:off x="272648" y="843882"/>
            <a:ext cx="2636640" cy="1016169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一、固体的熔化</a:t>
            </a:r>
          </a:p>
        </p:txBody>
      </p:sp>
      <p:sp>
        <p:nvSpPr>
          <p:cNvPr id="21511" name="AutoShape 17"/>
          <p:cNvSpPr>
            <a:spLocks noChangeArrowheads="1"/>
          </p:cNvSpPr>
          <p:nvPr/>
        </p:nvSpPr>
        <p:spPr bwMode="auto">
          <a:xfrm>
            <a:off x="545923" y="2244934"/>
            <a:ext cx="1439880" cy="487605"/>
          </a:xfrm>
          <a:prstGeom prst="bracketPair">
            <a:avLst>
              <a:gd name="adj" fmla="val 16667"/>
            </a:avLst>
          </a:prstGeom>
          <a:solidFill>
            <a:srgbClr val="C0C0C0"/>
          </a:solidFill>
          <a:ln w="9525">
            <a:solidFill>
              <a:srgbClr val="0039AC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2000">
                <a:solidFill>
                  <a:srgbClr val="0039AC"/>
                </a:solidFill>
                <a:ea typeface="微软雅黑" panose="020B0503020204020204" charset="-122"/>
              </a:rPr>
              <a:t>实验结论</a:t>
            </a:r>
          </a:p>
        </p:txBody>
      </p:sp>
      <p:sp>
        <p:nvSpPr>
          <p:cNvPr id="21512" name="AutoShape 15"/>
          <p:cNvSpPr>
            <a:spLocks noChangeArrowheads="1"/>
          </p:cNvSpPr>
          <p:nvPr/>
        </p:nvSpPr>
        <p:spPr bwMode="auto">
          <a:xfrm>
            <a:off x="2132808" y="2319700"/>
            <a:ext cx="1056038" cy="338073"/>
          </a:xfrm>
          <a:prstGeom prst="rightArrow">
            <a:avLst>
              <a:gd name="adj1" fmla="val 50000"/>
              <a:gd name="adj2" fmla="val 7358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13" name="AutoShape 16"/>
          <p:cNvSpPr>
            <a:spLocks noChangeArrowheads="1"/>
          </p:cNvSpPr>
          <p:nvPr/>
        </p:nvSpPr>
        <p:spPr bwMode="auto">
          <a:xfrm>
            <a:off x="3425685" y="1860051"/>
            <a:ext cx="5827997" cy="1975126"/>
          </a:xfrm>
          <a:prstGeom prst="flowChartAlternateProcess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fontAlgn="auto">
              <a:lnSpc>
                <a:spcPct val="150000"/>
              </a:lnSpc>
            </a:pPr>
            <a:r>
              <a:rPr lang="en-US" altLang="zh-CN" sz="240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40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固体分为晶体和非晶体两类；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40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晶体是具有确定熔化温度的固体；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40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非晶体是没有确定熔化温度的固体。</a:t>
            </a:r>
          </a:p>
        </p:txBody>
      </p:sp>
      <p:sp>
        <p:nvSpPr>
          <p:cNvPr id="21514" name="AutoShape 17"/>
          <p:cNvSpPr>
            <a:spLocks noChangeArrowheads="1"/>
          </p:cNvSpPr>
          <p:nvPr/>
        </p:nvSpPr>
        <p:spPr bwMode="auto">
          <a:xfrm>
            <a:off x="604348" y="4350738"/>
            <a:ext cx="1381456" cy="553269"/>
          </a:xfrm>
          <a:prstGeom prst="bracketPair">
            <a:avLst>
              <a:gd name="adj" fmla="val 16667"/>
            </a:avLst>
          </a:prstGeom>
          <a:solidFill>
            <a:srgbClr val="C0C0C0"/>
          </a:solidFill>
          <a:ln w="9525">
            <a:solidFill>
              <a:srgbClr val="0039AC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2000">
                <a:solidFill>
                  <a:srgbClr val="0039AC"/>
                </a:solidFill>
                <a:ea typeface="微软雅黑" panose="020B0503020204020204" charset="-122"/>
              </a:rPr>
              <a:t>小知识</a:t>
            </a:r>
          </a:p>
        </p:txBody>
      </p:sp>
      <p:sp>
        <p:nvSpPr>
          <p:cNvPr id="21515" name="AutoShape 18"/>
          <p:cNvSpPr>
            <a:spLocks noChangeArrowheads="1"/>
          </p:cNvSpPr>
          <p:nvPr/>
        </p:nvSpPr>
        <p:spPr bwMode="auto">
          <a:xfrm>
            <a:off x="3302867" y="4207057"/>
            <a:ext cx="6073317" cy="1222263"/>
          </a:xfrm>
          <a:prstGeom prst="flowChartAlternateProcess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fontAlgn="auto">
              <a:lnSpc>
                <a:spcPct val="150000"/>
              </a:lnSpc>
            </a:pPr>
            <a:r>
              <a:rPr lang="en-US" altLang="zh-CN" sz="200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00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常见晶体有：冰、海波、金属、食盐、冰糖等。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00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00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常见非晶体有：蜂蜡、松香、沥青、玻璃、石英等。</a:t>
            </a:r>
          </a:p>
        </p:txBody>
      </p:sp>
      <p:sp>
        <p:nvSpPr>
          <p:cNvPr id="21516" name="AutoShape 19"/>
          <p:cNvSpPr>
            <a:spLocks noChangeArrowheads="1"/>
          </p:cNvSpPr>
          <p:nvPr/>
        </p:nvSpPr>
        <p:spPr bwMode="auto">
          <a:xfrm>
            <a:off x="2132808" y="4438507"/>
            <a:ext cx="968087" cy="377731"/>
          </a:xfrm>
          <a:prstGeom prst="rightArrow">
            <a:avLst>
              <a:gd name="adj1" fmla="val 50000"/>
              <a:gd name="adj2" fmla="val 7358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1517" name="Picture 20" descr="]6~K7B8H_H0D9WYQ5VW~OL7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475566" y="5580803"/>
            <a:ext cx="5669686" cy="1318484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1518" name="AutoShape 23"/>
          <p:cNvSpPr>
            <a:spLocks noChangeArrowheads="1"/>
          </p:cNvSpPr>
          <p:nvPr/>
        </p:nvSpPr>
        <p:spPr bwMode="auto">
          <a:xfrm rot="5400000">
            <a:off x="2162657" y="5642516"/>
            <a:ext cx="996339" cy="565398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14400 h 21600"/>
              <a:gd name="T20" fmla="*/ 18514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19" name="AutoShape 24"/>
          <p:cNvSpPr>
            <a:spLocks noChangeArrowheads="1"/>
          </p:cNvSpPr>
          <p:nvPr/>
        </p:nvSpPr>
        <p:spPr bwMode="auto">
          <a:xfrm>
            <a:off x="3100894" y="5697828"/>
            <a:ext cx="2237092" cy="925149"/>
          </a:xfrm>
          <a:prstGeom prst="flowChartAlternateProcess">
            <a:avLst/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just"/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一个标准大气压</a:t>
            </a:r>
          </a:p>
          <a:p>
            <a:pPr algn="just"/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下物质的熔点（凝</a:t>
            </a:r>
          </a:p>
          <a:p>
            <a:pPr algn="just"/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固点）</a:t>
            </a:r>
          </a:p>
        </p:txBody>
      </p:sp>
    </p:spTree>
    <p:extLst>
      <p:ext uri="{BB962C8B-B14F-4D97-AF65-F5344CB8AC3E}">
        <p14:creationId xmlns:p14="http://schemas.microsoft.com/office/powerpoint/2010/main" val="2069809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10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1511" grpId="0" animBg="1"/>
      <p:bldP spid="21512" grpId="0" animBg="1"/>
      <p:bldP spid="21513" grpId="0" animBg="1"/>
      <p:bldP spid="21514" grpId="0" animBg="1"/>
      <p:bldP spid="21515" grpId="0" animBg="1"/>
      <p:bldP spid="21516" grpId="0" animBg="1"/>
      <p:bldP spid="21518" grpId="0" animBg="1"/>
      <p:bldP spid="215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92777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/>
        </p:nvSpPr>
        <p:spPr>
          <a:xfrm>
            <a:off x="272648" y="843882"/>
            <a:ext cx="2636640" cy="1016169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一、固体的熔化</a:t>
            </a:r>
          </a:p>
        </p:txBody>
      </p:sp>
      <p:sp>
        <p:nvSpPr>
          <p:cNvPr id="22535" name="AutoShape 17"/>
          <p:cNvSpPr>
            <a:spLocks noChangeArrowheads="1"/>
          </p:cNvSpPr>
          <p:nvPr/>
        </p:nvSpPr>
        <p:spPr bwMode="auto">
          <a:xfrm>
            <a:off x="165851" y="2683128"/>
            <a:ext cx="2619049" cy="572123"/>
          </a:xfrm>
          <a:prstGeom prst="bracketPair">
            <a:avLst>
              <a:gd name="adj" fmla="val 16667"/>
            </a:avLst>
          </a:prstGeom>
          <a:solidFill>
            <a:srgbClr val="C0C0C0"/>
          </a:solidFill>
          <a:ln w="9525">
            <a:solidFill>
              <a:srgbClr val="0039AC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rgbClr val="0039AC"/>
                </a:solidFill>
                <a:latin typeface="微软雅黑" panose="020B0503020204020204" charset="-122"/>
                <a:ea typeface="微软雅黑" panose="020B0503020204020204" charset="-122"/>
              </a:rPr>
              <a:t>晶体熔化过程特点</a:t>
            </a:r>
          </a:p>
        </p:txBody>
      </p:sp>
      <p:sp>
        <p:nvSpPr>
          <p:cNvPr id="22536" name="AutoShape 9"/>
          <p:cNvSpPr/>
          <p:nvPr/>
        </p:nvSpPr>
        <p:spPr bwMode="auto">
          <a:xfrm>
            <a:off x="3081106" y="2405194"/>
            <a:ext cx="87951" cy="1127993"/>
          </a:xfrm>
          <a:prstGeom prst="leftBrace">
            <a:avLst>
              <a:gd name="adj1" fmla="val 103274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537" name="AutoShape 17"/>
          <p:cNvSpPr>
            <a:spLocks noChangeArrowheads="1"/>
          </p:cNvSpPr>
          <p:nvPr/>
        </p:nvSpPr>
        <p:spPr bwMode="auto">
          <a:xfrm>
            <a:off x="3340874" y="2203325"/>
            <a:ext cx="2659884" cy="479803"/>
          </a:xfrm>
          <a:prstGeom prst="bracketPair">
            <a:avLst>
              <a:gd name="adj" fmla="val 16667"/>
            </a:avLst>
          </a:prstGeom>
          <a:solidFill>
            <a:srgbClr val="C0C0C0"/>
          </a:solidFill>
          <a:ln w="9525">
            <a:solidFill>
              <a:srgbClr val="0039AC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rgbClr val="0039AC"/>
                </a:solidFill>
                <a:latin typeface="微软雅黑" panose="020B0503020204020204" charset="-122"/>
                <a:ea typeface="微软雅黑" panose="020B0503020204020204" charset="-122"/>
              </a:rPr>
              <a:t>熔化过程需要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吸热</a:t>
            </a:r>
          </a:p>
        </p:txBody>
      </p:sp>
      <p:sp>
        <p:nvSpPr>
          <p:cNvPr id="22538" name="AutoShape 17"/>
          <p:cNvSpPr>
            <a:spLocks noChangeArrowheads="1"/>
          </p:cNvSpPr>
          <p:nvPr/>
        </p:nvSpPr>
        <p:spPr bwMode="auto">
          <a:xfrm>
            <a:off x="3340874" y="3283208"/>
            <a:ext cx="1551704" cy="455748"/>
          </a:xfrm>
          <a:prstGeom prst="bracketPair">
            <a:avLst>
              <a:gd name="adj" fmla="val 16667"/>
            </a:avLst>
          </a:prstGeom>
          <a:solidFill>
            <a:srgbClr val="C0C0C0"/>
          </a:solidFill>
          <a:ln w="9525">
            <a:solidFill>
              <a:srgbClr val="0039AC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rgbClr val="0039AC"/>
                </a:solidFill>
                <a:latin typeface="微软雅黑" panose="020B0503020204020204" charset="-122"/>
                <a:ea typeface="微软雅黑" panose="020B0503020204020204" charset="-122"/>
              </a:rPr>
              <a:t>晶体吸热</a:t>
            </a:r>
          </a:p>
        </p:txBody>
      </p:sp>
      <p:sp>
        <p:nvSpPr>
          <p:cNvPr id="22539" name="Line 12"/>
          <p:cNvSpPr>
            <a:spLocks noChangeShapeType="1"/>
          </p:cNvSpPr>
          <p:nvPr/>
        </p:nvSpPr>
        <p:spPr bwMode="auto">
          <a:xfrm>
            <a:off x="5034870" y="3533187"/>
            <a:ext cx="118576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0" name="AutoShape 17"/>
          <p:cNvSpPr>
            <a:spLocks noChangeArrowheads="1"/>
          </p:cNvSpPr>
          <p:nvPr/>
        </p:nvSpPr>
        <p:spPr bwMode="auto">
          <a:xfrm>
            <a:off x="6380203" y="3283208"/>
            <a:ext cx="2683756" cy="520112"/>
          </a:xfrm>
          <a:prstGeom prst="bracketPair">
            <a:avLst>
              <a:gd name="adj" fmla="val 16667"/>
            </a:avLst>
          </a:prstGeom>
          <a:solidFill>
            <a:srgbClr val="C0C0C0"/>
          </a:solidFill>
          <a:ln w="9525">
            <a:solidFill>
              <a:srgbClr val="0039AC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rgbClr val="0039AC"/>
                </a:solidFill>
                <a:latin typeface="微软雅黑" panose="020B0503020204020204" charset="-122"/>
                <a:ea typeface="微软雅黑" panose="020B0503020204020204" charset="-122"/>
              </a:rPr>
              <a:t>达到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熔点</a:t>
            </a:r>
            <a:r>
              <a:rPr lang="zh-CN" altLang="en-US" sz="2400">
                <a:solidFill>
                  <a:srgbClr val="0039AC"/>
                </a:solidFill>
                <a:latin typeface="微软雅黑" panose="020B0503020204020204" charset="-122"/>
                <a:ea typeface="微软雅黑" panose="020B0503020204020204" charset="-122"/>
              </a:rPr>
              <a:t>继续吸热</a:t>
            </a:r>
          </a:p>
        </p:txBody>
      </p:sp>
      <p:sp>
        <p:nvSpPr>
          <p:cNvPr id="22541" name="Text Box 14"/>
          <p:cNvSpPr txBox="1">
            <a:spLocks noChangeArrowheads="1"/>
          </p:cNvSpPr>
          <p:nvPr/>
        </p:nvSpPr>
        <p:spPr bwMode="auto">
          <a:xfrm>
            <a:off x="4874988" y="3062160"/>
            <a:ext cx="1505215" cy="4713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温度升高</a:t>
            </a:r>
          </a:p>
        </p:txBody>
      </p:sp>
      <p:sp>
        <p:nvSpPr>
          <p:cNvPr id="22543" name="Text Box 16"/>
          <p:cNvSpPr txBox="1">
            <a:spLocks noChangeArrowheads="1"/>
          </p:cNvSpPr>
          <p:nvPr/>
        </p:nvSpPr>
        <p:spPr bwMode="auto">
          <a:xfrm>
            <a:off x="9063959" y="3039405"/>
            <a:ext cx="1498933" cy="4713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温度不变</a:t>
            </a:r>
          </a:p>
        </p:txBody>
      </p:sp>
      <p:sp>
        <p:nvSpPr>
          <p:cNvPr id="22544" name="AutoShape 17"/>
          <p:cNvSpPr>
            <a:spLocks noChangeArrowheads="1"/>
          </p:cNvSpPr>
          <p:nvPr/>
        </p:nvSpPr>
        <p:spPr bwMode="auto">
          <a:xfrm>
            <a:off x="10442903" y="3255251"/>
            <a:ext cx="1456842" cy="422591"/>
          </a:xfrm>
          <a:prstGeom prst="bracketPair">
            <a:avLst>
              <a:gd name="adj" fmla="val 16667"/>
            </a:avLst>
          </a:prstGeom>
          <a:solidFill>
            <a:srgbClr val="C0C0C0"/>
          </a:solidFill>
          <a:ln w="9525">
            <a:solidFill>
              <a:srgbClr val="0039AC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rgbClr val="0039AC"/>
                </a:solidFill>
                <a:latin typeface="微软雅黑" panose="020B0503020204020204" charset="-122"/>
                <a:ea typeface="微软雅黑" panose="020B0503020204020204" charset="-122"/>
              </a:rPr>
              <a:t>固液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共存</a:t>
            </a:r>
          </a:p>
        </p:txBody>
      </p:sp>
      <p:sp>
        <p:nvSpPr>
          <p:cNvPr id="22547" name="Text Box 20"/>
          <p:cNvSpPr txBox="1">
            <a:spLocks noChangeArrowheads="1"/>
          </p:cNvSpPr>
          <p:nvPr/>
        </p:nvSpPr>
        <p:spPr bwMode="auto">
          <a:xfrm>
            <a:off x="9611139" y="4235663"/>
            <a:ext cx="2288606" cy="4713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晶体完全熔化</a:t>
            </a:r>
          </a:p>
        </p:txBody>
      </p:sp>
      <p:sp>
        <p:nvSpPr>
          <p:cNvPr id="22548" name="AutoShape 17"/>
          <p:cNvSpPr>
            <a:spLocks noChangeArrowheads="1"/>
          </p:cNvSpPr>
          <p:nvPr/>
        </p:nvSpPr>
        <p:spPr bwMode="auto">
          <a:xfrm>
            <a:off x="5841190" y="4023717"/>
            <a:ext cx="3639279" cy="423891"/>
          </a:xfrm>
          <a:prstGeom prst="bracketPair">
            <a:avLst>
              <a:gd name="adj" fmla="val 16667"/>
            </a:avLst>
          </a:prstGeom>
          <a:solidFill>
            <a:srgbClr val="C0C0C0"/>
          </a:solidFill>
          <a:ln w="9525">
            <a:solidFill>
              <a:srgbClr val="0039AC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rgbClr val="0039AC"/>
                </a:solidFill>
                <a:latin typeface="微软雅黑" panose="020B0503020204020204" charset="-122"/>
                <a:ea typeface="微软雅黑" panose="020B0503020204020204" charset="-122"/>
              </a:rPr>
              <a:t>继续吸热液体温度升高</a:t>
            </a:r>
          </a:p>
        </p:txBody>
      </p:sp>
      <p:sp>
        <p:nvSpPr>
          <p:cNvPr id="22542" name="Line 15"/>
          <p:cNvSpPr>
            <a:spLocks noChangeShapeType="1"/>
          </p:cNvSpPr>
          <p:nvPr/>
        </p:nvSpPr>
        <p:spPr bwMode="auto">
          <a:xfrm>
            <a:off x="9256823" y="3510432"/>
            <a:ext cx="1185766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5" name="Line 18"/>
          <p:cNvSpPr>
            <a:spLocks noChangeShapeType="1"/>
          </p:cNvSpPr>
          <p:nvPr/>
        </p:nvSpPr>
        <p:spPr bwMode="auto">
          <a:xfrm flipH="1">
            <a:off x="11171324" y="3803320"/>
            <a:ext cx="0" cy="432343"/>
          </a:xfrm>
          <a:prstGeom prst="line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6" name="Line 19"/>
          <p:cNvSpPr>
            <a:spLocks noChangeShapeType="1"/>
          </p:cNvSpPr>
          <p:nvPr/>
        </p:nvSpPr>
        <p:spPr bwMode="auto">
          <a:xfrm flipH="1">
            <a:off x="9480156" y="4235338"/>
            <a:ext cx="169148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621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2535" grpId="0" animBg="1"/>
      <p:bldP spid="22536" grpId="0" animBg="1"/>
      <p:bldP spid="22537" grpId="0" animBg="1"/>
      <p:bldP spid="22538" grpId="0" animBg="1"/>
      <p:bldP spid="22539" grpId="0" animBg="1"/>
      <p:bldP spid="22540" grpId="0" animBg="1"/>
      <p:bldP spid="22541" grpId="0"/>
      <p:bldP spid="22543" grpId="0"/>
      <p:bldP spid="22544" grpId="0" animBg="1"/>
      <p:bldP spid="22547" grpId="0"/>
      <p:bldP spid="22548" grpId="0" animBg="1"/>
      <p:bldP spid="22542" grpId="0" animBg="1"/>
      <p:bldP spid="22545" grpId="0" animBg="1"/>
      <p:bldP spid="22546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1798</Words>
  <Application>Microsoft Office PowerPoint</Application>
  <PresentationFormat>自定义</PresentationFormat>
  <Paragraphs>232</Paragraphs>
  <Slides>20</Slides>
  <Notes>20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2020-2021学年八年级上册同步备课系列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2020-2021学年八年级上册同步备课系列</dc:title>
  <dc:creator>Administrator</dc:creator>
  <cp:lastModifiedBy>User</cp:lastModifiedBy>
  <cp:revision>6</cp:revision>
  <dcterms:created xsi:type="dcterms:W3CDTF">2020-09-13T03:19:40Z</dcterms:created>
  <dcterms:modified xsi:type="dcterms:W3CDTF">2020-12-16T11:52:08Z</dcterms:modified>
</cp:coreProperties>
</file>