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2" r:id="rId4"/>
    <p:sldId id="264" r:id="rId5"/>
    <p:sldId id="266" r:id="rId6"/>
    <p:sldId id="296" r:id="rId7"/>
    <p:sldId id="300" r:id="rId8"/>
    <p:sldId id="265" r:id="rId9"/>
    <p:sldId id="269" r:id="rId10"/>
    <p:sldId id="292" r:id="rId11"/>
    <p:sldId id="293" r:id="rId12"/>
    <p:sldId id="297" r:id="rId13"/>
    <p:sldId id="276" r:id="rId14"/>
    <p:sldId id="277" r:id="rId15"/>
    <p:sldId id="278" r:id="rId16"/>
    <p:sldId id="298" r:id="rId17"/>
    <p:sldId id="299" r:id="rId18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079F9B5-6A89-4306-B33C-1DF5DA44BACF}" type="datetimeFigureOut">
              <a:rPr lang="zh-CN" altLang="en-US"/>
              <a:pPr>
                <a:defRPr/>
              </a:pPr>
              <a:t>2020/11/2</a:t>
            </a:fld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707B4B0-D7C1-4F46-BD49-F0A735230F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0077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0771-AD93-4ACB-A3E5-0BFB1BDC74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4A64-A01D-452A-8388-69AF68E8F7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E008-225C-49E2-99B4-0D56C97692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A552-F3BE-438F-B3C0-0D177A72CC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67DF-CBB1-4B77-94C7-AB90C80B72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75DA-1696-4B65-9681-CDB5B58997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D0BE-BE4E-48B2-BFA9-2B4B56C56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7DE6-0177-43C2-8A1D-C867DA4F38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5E5F-27E2-4C89-A42E-EBE5640C3B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5B721-1D4A-4344-8D0A-F354BE9EF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E033D-79A0-42E9-9B07-149E580569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2D1D-454D-4288-A893-B06B390739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B085-8C19-4113-908C-8E9F59290D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8F4BA6-D12B-4792-BA89-54422F15A5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77200" cy="1752600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第十七章 欧姆定律</a:t>
            </a:r>
            <a:b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电阻的测量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（第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课时）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92163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二、伏安法测小灯泡的电阻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8400"/>
            <a:ext cx="83820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．伏安法测小灯泡电阻时为什么不要计算电阻的平均值，不能设置有电阻平均值一栏？</a:t>
            </a: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答：灯丝电阻随温度升高而增大，计算小灯泡电阻的平均值没有意义。</a:t>
            </a:r>
          </a:p>
        </p:txBody>
      </p:sp>
      <p:pic>
        <p:nvPicPr>
          <p:cNvPr id="14341" name="Picture 3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90800" y="4876800"/>
            <a:ext cx="5732463" cy="16002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74114" name="Picture 34" descr="九年物理笔记 17-03电阻的测量0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5029200"/>
            <a:ext cx="1679575" cy="15017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" y="914400"/>
            <a:ext cx="7796213" cy="1524000"/>
          </a:xfrm>
          <a:prstGeom prst="rect">
            <a:avLst/>
          </a:prstGeom>
          <a:noFill/>
          <a:ln w="28575">
            <a:noFill/>
            <a:miter lim="800000"/>
          </a:ln>
        </p:spPr>
      </p:pic>
      <p:grpSp>
        <p:nvGrpSpPr>
          <p:cNvPr id="2" name="组合 13"/>
          <p:cNvGrpSpPr/>
          <p:nvPr/>
        </p:nvGrpSpPr>
        <p:grpSpPr>
          <a:xfrm>
            <a:off x="6096000" y="1066800"/>
            <a:ext cx="1752600" cy="1143000"/>
            <a:chOff x="1143000" y="1066800"/>
            <a:chExt cx="6400800" cy="11430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293743" y="1066800"/>
              <a:ext cx="6250057" cy="114300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143000" y="1066800"/>
              <a:ext cx="6400800" cy="114300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3400" y="533400"/>
            <a:ext cx="8077200" cy="6019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．伏安法测小灯泡电阻时多次测量目的是什么？为什么？</a:t>
            </a:r>
          </a:p>
          <a:p>
            <a:pP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答：避免偶然性，得到普遍适用规律。</a:t>
            </a:r>
            <a:endParaRPr lang="en-US" altLang="zh-CN" sz="28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原因是灯丝电阻随温度升高而增大，计算小灯泡电阻的平均值没有意义。</a:t>
            </a:r>
            <a:endParaRPr lang="en-US" altLang="zh-CN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．伏安法测小灯泡电阻时滑动变阻器作用是什么？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改变灯泡两端电压和电路中的电流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（主要）；</a:t>
            </a:r>
            <a:endParaRPr lang="en-US" altLang="zh-CN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多次测量，寻找电流随电压变化规律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（主要）；</a:t>
            </a:r>
            <a:endParaRPr lang="en-US" altLang="zh-CN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）保护电路。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．下面的电流随电压变化图像属于灯泡的是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哪一个？为什么？</a:t>
            </a:r>
            <a:endParaRPr lang="zh-CN" altLang="en-US" sz="32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4267200"/>
            <a:ext cx="8382000" cy="1858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答：右图。因为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灯丝电阻随温度升高而增大。</a:t>
            </a:r>
            <a:endParaRPr lang="zh-CN" altLang="en-US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1508" name="Picture 2" descr="九年物理笔记 17-01电流与电压和电阻的关系0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1600200"/>
            <a:ext cx="2733675" cy="24399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09" name="Picture 3" descr="九年物理笔记 17-03电阻的测量0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03663" y="1676400"/>
            <a:ext cx="2649537" cy="2362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819400"/>
          </a:xfrm>
        </p:spPr>
        <p:txBody>
          <a:bodyPr/>
          <a:lstStyle/>
          <a:p>
            <a:pPr>
              <a:buNone/>
            </a:pPr>
            <a:r>
              <a:rPr lang="zh-CN" altLang="en-US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小英按图甲所示的电路图连接实验电路，测量电阻</a:t>
            </a:r>
            <a:r>
              <a:rPr lang="en-US" altLang="zh-CN" sz="2800" b="1" i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 </a:t>
            </a:r>
            <a:r>
              <a:rPr lang="zh-CN" altLang="en-US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的阻值。闭合开关 </a:t>
            </a:r>
            <a:r>
              <a:rPr lang="en-US" altLang="zh-CN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，调节滑动变阻器的滑片</a:t>
            </a:r>
            <a:r>
              <a:rPr lang="en-US" altLang="zh-CN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 </a:t>
            </a:r>
            <a:r>
              <a:rPr lang="zh-CN" altLang="en-US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后，观察到电压表和电流表的示数分别如图乙、丙所示，则电流表的示数为</a:t>
            </a:r>
            <a:r>
              <a:rPr lang="zh-CN" altLang="en-US" sz="2800" b="1" u="sng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</a:t>
            </a:r>
            <a:r>
              <a:rPr lang="en-US" altLang="zh-CN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，电阻</a:t>
            </a:r>
            <a:r>
              <a:rPr lang="en-US" altLang="zh-CN" sz="2800" b="1" i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zh-CN" altLang="en-US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的阻值为</a:t>
            </a:r>
            <a:r>
              <a:rPr lang="zh-CN" altLang="en-US" sz="2800" b="1" u="sng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</a:t>
            </a:r>
            <a:r>
              <a:rPr lang="en-US" altLang="zh-CN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zh-CN" altLang="en-US" sz="2800" b="1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sz="2800" b="1" smtClean="0">
              <a:solidFill>
                <a:srgbClr val="0033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0.4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84325" y="1700213"/>
            <a:ext cx="64436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endParaRPr lang="zh-CN" altLang="en-US" sz="1800">
              <a:latin typeface="Arial"/>
              <a:ea typeface="宋体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3733800"/>
            <a:ext cx="7943232" cy="2606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53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431800" y="4616450"/>
            <a:ext cx="8002588" cy="193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答案：</a:t>
            </a:r>
            <a:endParaRPr lang="en-US" altLang="zh-CN" sz="2800" b="1" smtClean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发现：当灯两端电压越大，灯丝电阻越大。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原因：当灯两端电压越大，灯丝温度升高。</a:t>
            </a:r>
            <a:endParaRPr lang="zh-CN" altLang="en-US" sz="2800" b="1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31800" y="1066801"/>
            <a:ext cx="8316913" cy="10769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/>
              <a:buNone/>
            </a:pPr>
            <a:r>
              <a:rPr lang="zh-CN" altLang="en-US" sz="2800" b="1" smtClean="0">
                <a:solidFill>
                  <a:srgbClr val="003399"/>
                </a:solidFill>
                <a:ea typeface="楷体" pitchFamily="49" charset="-122"/>
                <a:cs typeface="Times New Roman" pitchFamily="18" charset="0"/>
              </a:rPr>
              <a:t>某同学用伏安法测小灯泡的电阻，下表为记录的实验数据，从中你发现了什么？说明原因。</a:t>
            </a:r>
            <a:endParaRPr lang="zh-CN" altLang="en-US" sz="2800" b="1">
              <a:solidFill>
                <a:srgbClr val="003399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graphicFrame>
        <p:nvGraphicFramePr>
          <p:cNvPr id="185348" name="Group 4"/>
          <p:cNvGraphicFramePr>
            <a:graphicFrameLocks noGrp="1"/>
          </p:cNvGraphicFramePr>
          <p:nvPr>
            <p:ph idx="1"/>
          </p:nvPr>
        </p:nvGraphicFramePr>
        <p:xfrm>
          <a:off x="533400" y="2209800"/>
          <a:ext cx="8229602" cy="1608138"/>
        </p:xfrm>
        <a:graphic>
          <a:graphicData uri="http://schemas.openxmlformats.org/drawingml/2006/table">
            <a:tbl>
              <a:tblPr/>
              <a:tblGrid>
                <a:gridCol w="2056203"/>
                <a:gridCol w="2059396"/>
                <a:gridCol w="2056203"/>
                <a:gridCol w="2057800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电压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/V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954" marR="91954"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954" marR="91954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91954" marR="91954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91954" marR="91954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电流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 marL="91954" marR="91954"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0.22</a:t>
                      </a:r>
                    </a:p>
                  </a:txBody>
                  <a:tcPr marL="91954" marR="91954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0.30</a:t>
                      </a:r>
                    </a:p>
                  </a:txBody>
                  <a:tcPr marL="91954" marR="91954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/>
                        </a:rPr>
                        <a:t>0.34</a:t>
                      </a:r>
                    </a:p>
                  </a:txBody>
                  <a:tcPr marL="91954" marR="91954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电阻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  <a:r>
                        <a:rPr kumimoji="0" lang="el-GR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/>
                        </a:rPr>
                        <a:t>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 marL="91954" marR="91954"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4.55</a:t>
                      </a:r>
                    </a:p>
                  </a:txBody>
                  <a:tcPr marL="91954" marR="91954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6.67</a:t>
                      </a:r>
                    </a:p>
                  </a:txBody>
                  <a:tcPr marL="91954" marR="91954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8.82</a:t>
                      </a:r>
                    </a:p>
                  </a:txBody>
                  <a:tcPr marL="91954" marR="91954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内容占位符 33"/>
          <p:cNvSpPr>
            <a:spLocks noGrp="1"/>
          </p:cNvSpPr>
          <p:nvPr>
            <p:ph idx="1"/>
          </p:nvPr>
        </p:nvSpPr>
        <p:spPr>
          <a:xfrm>
            <a:off x="457200" y="1219200"/>
            <a:ext cx="5334000" cy="4906963"/>
          </a:xfrm>
        </p:spPr>
        <p:txBody>
          <a:bodyPr/>
          <a:lstStyle/>
          <a:p>
            <a:pPr>
              <a:buFont typeface="Arial"/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在“测量小灯泡的电阻”的实验中，某同学在连接电路时，不小心将电流表和电压表接错了位置，如图所示。闭合开关可能出现的现象是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         )</a:t>
            </a:r>
          </a:p>
          <a:p>
            <a:pPr>
              <a:buFont typeface="Arial"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．电流表烧坏，电压表示数为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</a:p>
          <a:p>
            <a:pPr>
              <a:buFont typeface="Arial"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．小灯泡烧坏</a:t>
            </a:r>
          </a:p>
          <a:p>
            <a:pPr>
              <a:buFont typeface="Arial"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．电流表示数为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，电压表示数为电源电压值　</a:t>
            </a:r>
          </a:p>
          <a:p>
            <a:pPr>
              <a:buFont typeface="Arial"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．电流表示数为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，电压表示数为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</a:p>
          <a:p>
            <a:pPr>
              <a:buFont typeface="Arial"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  <a:p>
            <a:endParaRPr lang="zh-CN" altLang="en-US" sz="240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580" name="Group 6"/>
          <p:cNvGrpSpPr/>
          <p:nvPr/>
        </p:nvGrpSpPr>
        <p:grpSpPr>
          <a:xfrm>
            <a:off x="5867400" y="1268413"/>
            <a:ext cx="2773363" cy="2392362"/>
            <a:chOff x="3696" y="799"/>
            <a:chExt cx="1747" cy="1507"/>
          </a:xfrm>
        </p:grpSpPr>
        <p:sp>
          <p:nvSpPr>
            <p:cNvPr id="24581" name="Rectangle 7"/>
            <p:cNvSpPr>
              <a:spLocks noChangeArrowheads="1"/>
            </p:cNvSpPr>
            <p:nvPr/>
          </p:nvSpPr>
          <p:spPr bwMode="auto">
            <a:xfrm>
              <a:off x="3837" y="942"/>
              <a:ext cx="1480" cy="7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4582" name="Group 8"/>
            <p:cNvGrpSpPr/>
            <p:nvPr/>
          </p:nvGrpSpPr>
          <p:grpSpPr>
            <a:xfrm>
              <a:off x="4330" y="799"/>
              <a:ext cx="70" cy="286"/>
              <a:chOff x="0" y="0"/>
              <a:chExt cx="85" cy="340"/>
            </a:xfrm>
          </p:grpSpPr>
          <p:sp>
            <p:nvSpPr>
              <p:cNvPr id="24606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/>
                </a:endParaRPr>
              </a:p>
            </p:txBody>
          </p:sp>
          <p:sp>
            <p:nvSpPr>
              <p:cNvPr id="24607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8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83" name="Group 12"/>
            <p:cNvGrpSpPr/>
            <p:nvPr/>
          </p:nvGrpSpPr>
          <p:grpSpPr>
            <a:xfrm>
              <a:off x="4871" y="870"/>
              <a:ext cx="235" cy="144"/>
              <a:chOff x="0" y="0"/>
              <a:chExt cx="256" cy="142"/>
            </a:xfrm>
          </p:grpSpPr>
          <p:sp>
            <p:nvSpPr>
              <p:cNvPr id="24603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/>
                </a:endParaRPr>
              </a:p>
            </p:txBody>
          </p:sp>
          <p:sp>
            <p:nvSpPr>
              <p:cNvPr id="24604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5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/>
                </a:endParaRPr>
              </a:p>
            </p:txBody>
          </p:sp>
        </p:grpSp>
        <p:grpSp>
          <p:nvGrpSpPr>
            <p:cNvPr id="24584" name="Group 16"/>
            <p:cNvGrpSpPr/>
            <p:nvPr/>
          </p:nvGrpSpPr>
          <p:grpSpPr>
            <a:xfrm>
              <a:off x="4911" y="1482"/>
              <a:ext cx="532" cy="277"/>
              <a:chOff x="0" y="0"/>
              <a:chExt cx="726" cy="363"/>
            </a:xfrm>
          </p:grpSpPr>
          <p:sp>
            <p:nvSpPr>
              <p:cNvPr id="24599" name="Rectangle 1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/>
                </a:endParaRPr>
              </a:p>
            </p:txBody>
          </p:sp>
          <p:sp>
            <p:nvSpPr>
              <p:cNvPr id="24600" name="Line 182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1" name="Line 183"/>
              <p:cNvSpPr>
                <a:spLocks noChangeShapeType="1"/>
              </p:cNvSpPr>
              <p:nvPr/>
            </p:nvSpPr>
            <p:spPr bwMode="auto">
              <a:xfrm flipH="1"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2" name="Rectangle 184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/>
                </a:endParaRPr>
              </a:p>
            </p:txBody>
          </p:sp>
        </p:grpSp>
        <p:grpSp>
          <p:nvGrpSpPr>
            <p:cNvPr id="24585" name="Group 21"/>
            <p:cNvGrpSpPr/>
            <p:nvPr/>
          </p:nvGrpSpPr>
          <p:grpSpPr>
            <a:xfrm>
              <a:off x="3696" y="1107"/>
              <a:ext cx="254" cy="327"/>
              <a:chOff x="3696" y="1107"/>
              <a:chExt cx="254" cy="327"/>
            </a:xfrm>
          </p:grpSpPr>
          <p:sp>
            <p:nvSpPr>
              <p:cNvPr id="24597" name="Oval 197"/>
              <p:cNvSpPr>
                <a:spLocks noChangeArrowheads="1"/>
              </p:cNvSpPr>
              <p:nvPr/>
            </p:nvSpPr>
            <p:spPr bwMode="auto">
              <a:xfrm>
                <a:off x="3696" y="1128"/>
                <a:ext cx="254" cy="25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/>
                </a:endParaRPr>
              </a:p>
            </p:txBody>
          </p:sp>
          <p:sp>
            <p:nvSpPr>
              <p:cNvPr id="24598" name="Text Box 198"/>
              <p:cNvSpPr txBox="1">
                <a:spLocks noChangeArrowheads="1"/>
              </p:cNvSpPr>
              <p:nvPr/>
            </p:nvSpPr>
            <p:spPr bwMode="auto">
              <a:xfrm>
                <a:off x="3696" y="1107"/>
                <a:ext cx="233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800" b="1">
                    <a:ea typeface="宋体"/>
                  </a:rPr>
                  <a:t>V</a:t>
                </a:r>
              </a:p>
            </p:txBody>
          </p:sp>
        </p:grpSp>
        <p:grpSp>
          <p:nvGrpSpPr>
            <p:cNvPr id="24586" name="Group 24"/>
            <p:cNvGrpSpPr/>
            <p:nvPr/>
          </p:nvGrpSpPr>
          <p:grpSpPr>
            <a:xfrm flipV="1">
              <a:off x="3837" y="1706"/>
              <a:ext cx="869" cy="453"/>
              <a:chOff x="0" y="0"/>
              <a:chExt cx="1049" cy="538"/>
            </a:xfrm>
          </p:grpSpPr>
          <p:sp>
            <p:nvSpPr>
              <p:cNvPr id="24594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5" name="Line 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6" name="Line 9"/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87" name="Group 28"/>
            <p:cNvGrpSpPr/>
            <p:nvPr/>
          </p:nvGrpSpPr>
          <p:grpSpPr>
            <a:xfrm>
              <a:off x="4146" y="1979"/>
              <a:ext cx="257" cy="327"/>
              <a:chOff x="4146" y="1979"/>
              <a:chExt cx="257" cy="327"/>
            </a:xfrm>
          </p:grpSpPr>
          <p:sp>
            <p:nvSpPr>
              <p:cNvPr id="24592" name="Oval 190"/>
              <p:cNvSpPr>
                <a:spLocks noChangeArrowheads="1"/>
              </p:cNvSpPr>
              <p:nvPr/>
            </p:nvSpPr>
            <p:spPr bwMode="auto">
              <a:xfrm>
                <a:off x="4150" y="2038"/>
                <a:ext cx="253" cy="25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/>
                </a:endParaRPr>
              </a:p>
            </p:txBody>
          </p:sp>
          <p:sp>
            <p:nvSpPr>
              <p:cNvPr id="24593" name="Text Box 191"/>
              <p:cNvSpPr txBox="1">
                <a:spLocks noChangeArrowheads="1"/>
              </p:cNvSpPr>
              <p:nvPr/>
            </p:nvSpPr>
            <p:spPr bwMode="auto">
              <a:xfrm>
                <a:off x="4146" y="1979"/>
                <a:ext cx="231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800" b="1">
                    <a:ea typeface="宋体"/>
                  </a:rPr>
                  <a:t>A</a:t>
                </a:r>
              </a:p>
            </p:txBody>
          </p:sp>
        </p:grpSp>
        <p:sp>
          <p:nvSpPr>
            <p:cNvPr id="24588" name="Text Box 4"/>
            <p:cNvSpPr txBox="1">
              <a:spLocks noChangeArrowheads="1"/>
            </p:cNvSpPr>
            <p:nvPr/>
          </p:nvSpPr>
          <p:spPr bwMode="auto">
            <a:xfrm>
              <a:off x="4163" y="1301"/>
              <a:ext cx="305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宋体"/>
                </a:rPr>
                <a:t>L</a:t>
              </a:r>
            </a:p>
          </p:txBody>
        </p:sp>
        <p:sp>
          <p:nvSpPr>
            <p:cNvPr id="24589" name="Text Box 4"/>
            <p:cNvSpPr txBox="1">
              <a:spLocks noChangeArrowheads="1"/>
            </p:cNvSpPr>
            <p:nvPr/>
          </p:nvSpPr>
          <p:spPr bwMode="auto">
            <a:xfrm>
              <a:off x="4967" y="1800"/>
              <a:ext cx="215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 i="1">
                  <a:ea typeface="宋体"/>
                </a:rPr>
                <a:t>R</a:t>
              </a:r>
              <a:endParaRPr lang="en-US" altLang="zh-CN" sz="2800" b="1" i="1">
                <a:latin typeface="Arial"/>
                <a:ea typeface="宋体"/>
              </a:endParaRPr>
            </a:p>
          </p:txBody>
        </p:sp>
        <p:sp>
          <p:nvSpPr>
            <p:cNvPr id="24590" name="Text Box 116"/>
            <p:cNvSpPr txBox="1">
              <a:spLocks noChangeArrowheads="1"/>
            </p:cNvSpPr>
            <p:nvPr/>
          </p:nvSpPr>
          <p:spPr bwMode="auto">
            <a:xfrm>
              <a:off x="4912" y="977"/>
              <a:ext cx="200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宋体"/>
                </a:rPr>
                <a:t>S</a:t>
              </a:r>
              <a:endParaRPr lang="en-US" altLang="zh-CN" sz="2800" b="1" baseline="-25000">
                <a:ea typeface="宋体"/>
              </a:endParaRPr>
            </a:p>
          </p:txBody>
        </p:sp>
        <p:sp>
          <p:nvSpPr>
            <p:cNvPr id="24591" name="AutoShape 34"/>
            <p:cNvSpPr>
              <a:spLocks noChangeArrowheads="1"/>
            </p:cNvSpPr>
            <p:nvPr/>
          </p:nvSpPr>
          <p:spPr bwMode="auto">
            <a:xfrm>
              <a:off x="4141" y="1565"/>
              <a:ext cx="276" cy="277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3" name="标题 3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19250" y="1808163"/>
            <a:ext cx="56896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endParaRPr lang="zh-CN" altLang="en-US" sz="1800">
              <a:latin typeface="Arial"/>
              <a:ea typeface="宋体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 l="2678" t="17102" r="7126"/>
          <a:stretch>
            <a:fillRect/>
          </a:stretch>
        </p:blipFill>
        <p:spPr bwMode="auto">
          <a:xfrm>
            <a:off x="5219700" y="4545013"/>
            <a:ext cx="3636963" cy="1916112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5606" name="Group 6"/>
          <p:cNvGrpSpPr/>
          <p:nvPr/>
        </p:nvGrpSpPr>
        <p:grpSpPr>
          <a:xfrm>
            <a:off x="533400" y="3733800"/>
            <a:ext cx="4589463" cy="2943225"/>
            <a:chOff x="0" y="0"/>
            <a:chExt cx="2699" cy="1854"/>
          </a:xfrm>
        </p:grpSpPr>
        <p:pic>
          <p:nvPicPr>
            <p:cNvPr id="25611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4" y="976"/>
              <a:ext cx="599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561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908" y="273"/>
              <a:ext cx="594" cy="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5613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36" y="91"/>
              <a:ext cx="517" cy="6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5614" name="Picture 7" descr="H:\2\人教教参资源\九\图\电压表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885" y="1180"/>
              <a:ext cx="602" cy="6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5615" name="Picture 11" descr="无标题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656" y="182"/>
              <a:ext cx="976" cy="4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5616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747" y="1202"/>
              <a:ext cx="725" cy="2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5617" name="未知"/>
            <p:cNvSpPr/>
            <p:nvPr/>
          </p:nvSpPr>
          <p:spPr bwMode="auto">
            <a:xfrm>
              <a:off x="840" y="567"/>
              <a:ext cx="214" cy="1076"/>
            </a:xfrm>
            <a:custGeom>
              <a:avLst/>
              <a:gdLst>
                <a:gd name="T0" fmla="*/ 191 w 214"/>
                <a:gd name="T1" fmla="*/ 0 h 1076"/>
                <a:gd name="T2" fmla="*/ 171 w 214"/>
                <a:gd name="T3" fmla="*/ 309 h 1076"/>
                <a:gd name="T4" fmla="*/ 59 w 214"/>
                <a:gd name="T5" fmla="*/ 571 h 1076"/>
                <a:gd name="T6" fmla="*/ 6 w 214"/>
                <a:gd name="T7" fmla="*/ 818 h 1076"/>
                <a:gd name="T8" fmla="*/ 96 w 214"/>
                <a:gd name="T9" fmla="*/ 1035 h 1076"/>
                <a:gd name="T10" fmla="*/ 214 w 214"/>
                <a:gd name="T11" fmla="*/ 1066 h 10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4"/>
                <a:gd name="T19" fmla="*/ 0 h 1076"/>
                <a:gd name="T20" fmla="*/ 214 w 214"/>
                <a:gd name="T21" fmla="*/ 1076 h 10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" h="1076">
                  <a:moveTo>
                    <a:pt x="191" y="0"/>
                  </a:moveTo>
                  <a:cubicBezTo>
                    <a:pt x="188" y="51"/>
                    <a:pt x="193" y="214"/>
                    <a:pt x="171" y="309"/>
                  </a:cubicBezTo>
                  <a:cubicBezTo>
                    <a:pt x="149" y="404"/>
                    <a:pt x="86" y="486"/>
                    <a:pt x="59" y="571"/>
                  </a:cubicBezTo>
                  <a:cubicBezTo>
                    <a:pt x="32" y="656"/>
                    <a:pt x="0" y="741"/>
                    <a:pt x="6" y="818"/>
                  </a:cubicBezTo>
                  <a:cubicBezTo>
                    <a:pt x="12" y="895"/>
                    <a:pt x="61" y="994"/>
                    <a:pt x="96" y="1035"/>
                  </a:cubicBezTo>
                  <a:cubicBezTo>
                    <a:pt x="131" y="1076"/>
                    <a:pt x="190" y="1060"/>
                    <a:pt x="214" y="1066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8" name="未知"/>
            <p:cNvSpPr/>
            <p:nvPr/>
          </p:nvSpPr>
          <p:spPr bwMode="auto">
            <a:xfrm>
              <a:off x="1180" y="545"/>
              <a:ext cx="420" cy="1195"/>
            </a:xfrm>
            <a:custGeom>
              <a:avLst/>
              <a:gdLst>
                <a:gd name="T0" fmla="*/ 202 w 420"/>
                <a:gd name="T1" fmla="*/ 0 h 1195"/>
                <a:gd name="T2" fmla="*/ 359 w 420"/>
                <a:gd name="T3" fmla="*/ 172 h 1195"/>
                <a:gd name="T4" fmla="*/ 419 w 420"/>
                <a:gd name="T5" fmla="*/ 568 h 1195"/>
                <a:gd name="T6" fmla="*/ 351 w 420"/>
                <a:gd name="T7" fmla="*/ 1027 h 1195"/>
                <a:gd name="T8" fmla="*/ 112 w 420"/>
                <a:gd name="T9" fmla="*/ 1184 h 1195"/>
                <a:gd name="T10" fmla="*/ 0 w 420"/>
                <a:gd name="T11" fmla="*/ 1094 h 1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0"/>
                <a:gd name="T19" fmla="*/ 0 h 1195"/>
                <a:gd name="T20" fmla="*/ 420 w 420"/>
                <a:gd name="T21" fmla="*/ 1195 h 11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0" h="1195">
                  <a:moveTo>
                    <a:pt x="202" y="0"/>
                  </a:moveTo>
                  <a:cubicBezTo>
                    <a:pt x="228" y="30"/>
                    <a:pt x="323" y="77"/>
                    <a:pt x="359" y="172"/>
                  </a:cubicBezTo>
                  <a:cubicBezTo>
                    <a:pt x="395" y="267"/>
                    <a:pt x="420" y="426"/>
                    <a:pt x="419" y="568"/>
                  </a:cubicBezTo>
                  <a:cubicBezTo>
                    <a:pt x="418" y="710"/>
                    <a:pt x="402" y="924"/>
                    <a:pt x="351" y="1027"/>
                  </a:cubicBezTo>
                  <a:cubicBezTo>
                    <a:pt x="300" y="1130"/>
                    <a:pt x="170" y="1173"/>
                    <a:pt x="112" y="1184"/>
                  </a:cubicBezTo>
                  <a:cubicBezTo>
                    <a:pt x="54" y="1195"/>
                    <a:pt x="23" y="1113"/>
                    <a:pt x="0" y="1094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9" name="未知"/>
            <p:cNvSpPr/>
            <p:nvPr/>
          </p:nvSpPr>
          <p:spPr bwMode="auto">
            <a:xfrm>
              <a:off x="2427" y="295"/>
              <a:ext cx="175" cy="1077"/>
            </a:xfrm>
            <a:custGeom>
              <a:avLst/>
              <a:gdLst>
                <a:gd name="T0" fmla="*/ 127 w 175"/>
                <a:gd name="T1" fmla="*/ 0 h 1077"/>
                <a:gd name="T2" fmla="*/ 168 w 175"/>
                <a:gd name="T3" fmla="*/ 336 h 1077"/>
                <a:gd name="T4" fmla="*/ 164 w 175"/>
                <a:gd name="T5" fmla="*/ 621 h 1077"/>
                <a:gd name="T6" fmla="*/ 104 w 175"/>
                <a:gd name="T7" fmla="*/ 935 h 1077"/>
                <a:gd name="T8" fmla="*/ 0 w 175"/>
                <a:gd name="T9" fmla="*/ 1077 h 10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077"/>
                <a:gd name="T17" fmla="*/ 175 w 175"/>
                <a:gd name="T18" fmla="*/ 1077 h 10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077">
                  <a:moveTo>
                    <a:pt x="127" y="0"/>
                  </a:moveTo>
                  <a:cubicBezTo>
                    <a:pt x="134" y="55"/>
                    <a:pt x="162" y="233"/>
                    <a:pt x="168" y="336"/>
                  </a:cubicBezTo>
                  <a:cubicBezTo>
                    <a:pt x="174" y="439"/>
                    <a:pt x="175" y="521"/>
                    <a:pt x="164" y="621"/>
                  </a:cubicBezTo>
                  <a:cubicBezTo>
                    <a:pt x="153" y="721"/>
                    <a:pt x="131" y="859"/>
                    <a:pt x="104" y="935"/>
                  </a:cubicBezTo>
                  <a:cubicBezTo>
                    <a:pt x="77" y="1011"/>
                    <a:pt x="22" y="1047"/>
                    <a:pt x="0" y="1077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0" name="未知"/>
            <p:cNvSpPr/>
            <p:nvPr/>
          </p:nvSpPr>
          <p:spPr bwMode="auto">
            <a:xfrm>
              <a:off x="590" y="1248"/>
              <a:ext cx="1209" cy="606"/>
            </a:xfrm>
            <a:custGeom>
              <a:avLst/>
              <a:gdLst>
                <a:gd name="T0" fmla="*/ 1209 w 1209"/>
                <a:gd name="T1" fmla="*/ 142 h 584"/>
                <a:gd name="T2" fmla="*/ 1108 w 1209"/>
                <a:gd name="T3" fmla="*/ 290 h 584"/>
                <a:gd name="T4" fmla="*/ 898 w 1209"/>
                <a:gd name="T5" fmla="*/ 809 h 584"/>
                <a:gd name="T6" fmla="*/ 262 w 1209"/>
                <a:gd name="T7" fmla="*/ 809 h 584"/>
                <a:gd name="T8" fmla="*/ 0 w 1209"/>
                <a:gd name="T9" fmla="*/ 0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9"/>
                <a:gd name="T16" fmla="*/ 0 h 584"/>
                <a:gd name="T17" fmla="*/ 1209 w 1209"/>
                <a:gd name="T18" fmla="*/ 584 h 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9" h="584">
                  <a:moveTo>
                    <a:pt x="1209" y="88"/>
                  </a:moveTo>
                  <a:cubicBezTo>
                    <a:pt x="1192" y="103"/>
                    <a:pt x="1160" y="110"/>
                    <a:pt x="1108" y="179"/>
                  </a:cubicBezTo>
                  <a:cubicBezTo>
                    <a:pt x="1056" y="248"/>
                    <a:pt x="1039" y="447"/>
                    <a:pt x="898" y="501"/>
                  </a:cubicBezTo>
                  <a:cubicBezTo>
                    <a:pt x="757" y="555"/>
                    <a:pt x="412" y="584"/>
                    <a:pt x="262" y="501"/>
                  </a:cubicBezTo>
                  <a:cubicBezTo>
                    <a:pt x="112" y="418"/>
                    <a:pt x="55" y="104"/>
                    <a:pt x="0" y="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1" name="未知"/>
            <p:cNvSpPr/>
            <p:nvPr/>
          </p:nvSpPr>
          <p:spPr bwMode="auto">
            <a:xfrm>
              <a:off x="363" y="545"/>
              <a:ext cx="661" cy="224"/>
            </a:xfrm>
            <a:custGeom>
              <a:avLst/>
              <a:gdLst>
                <a:gd name="T0" fmla="*/ 661 w 661"/>
                <a:gd name="T1" fmla="*/ 23 h 224"/>
                <a:gd name="T2" fmla="*/ 564 w 661"/>
                <a:gd name="T3" fmla="*/ 120 h 224"/>
                <a:gd name="T4" fmla="*/ 354 w 661"/>
                <a:gd name="T5" fmla="*/ 217 h 224"/>
                <a:gd name="T6" fmla="*/ 55 w 661"/>
                <a:gd name="T7" fmla="*/ 165 h 224"/>
                <a:gd name="T8" fmla="*/ 25 w 661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"/>
                <a:gd name="T16" fmla="*/ 0 h 224"/>
                <a:gd name="T17" fmla="*/ 661 w 661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" h="224">
                  <a:moveTo>
                    <a:pt x="661" y="23"/>
                  </a:moveTo>
                  <a:cubicBezTo>
                    <a:pt x="645" y="39"/>
                    <a:pt x="615" y="88"/>
                    <a:pt x="564" y="120"/>
                  </a:cubicBezTo>
                  <a:cubicBezTo>
                    <a:pt x="513" y="152"/>
                    <a:pt x="439" y="210"/>
                    <a:pt x="354" y="217"/>
                  </a:cubicBezTo>
                  <a:cubicBezTo>
                    <a:pt x="269" y="224"/>
                    <a:pt x="110" y="201"/>
                    <a:pt x="55" y="165"/>
                  </a:cubicBezTo>
                  <a:cubicBezTo>
                    <a:pt x="0" y="129"/>
                    <a:pt x="31" y="34"/>
                    <a:pt x="25" y="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2" name="未知"/>
            <p:cNvSpPr/>
            <p:nvPr/>
          </p:nvSpPr>
          <p:spPr bwMode="auto">
            <a:xfrm>
              <a:off x="0" y="567"/>
              <a:ext cx="292" cy="676"/>
            </a:xfrm>
            <a:custGeom>
              <a:avLst/>
              <a:gdLst>
                <a:gd name="T0" fmla="*/ 292 w 292"/>
                <a:gd name="T1" fmla="*/ 0 h 676"/>
                <a:gd name="T2" fmla="*/ 114 w 292"/>
                <a:gd name="T3" fmla="*/ 111 h 676"/>
                <a:gd name="T4" fmla="*/ 38 w 292"/>
                <a:gd name="T5" fmla="*/ 319 h 676"/>
                <a:gd name="T6" fmla="*/ 12 w 292"/>
                <a:gd name="T7" fmla="*/ 526 h 676"/>
                <a:gd name="T8" fmla="*/ 114 w 292"/>
                <a:gd name="T9" fmla="*/ 637 h 676"/>
                <a:gd name="T10" fmla="*/ 256 w 292"/>
                <a:gd name="T11" fmla="*/ 676 h 6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676"/>
                <a:gd name="T20" fmla="*/ 292 w 292"/>
                <a:gd name="T21" fmla="*/ 676 h 6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676">
                  <a:moveTo>
                    <a:pt x="292" y="0"/>
                  </a:moveTo>
                  <a:cubicBezTo>
                    <a:pt x="224" y="29"/>
                    <a:pt x="157" y="58"/>
                    <a:pt x="114" y="111"/>
                  </a:cubicBezTo>
                  <a:cubicBezTo>
                    <a:pt x="72" y="164"/>
                    <a:pt x="55" y="250"/>
                    <a:pt x="38" y="319"/>
                  </a:cubicBezTo>
                  <a:cubicBezTo>
                    <a:pt x="21" y="388"/>
                    <a:pt x="0" y="473"/>
                    <a:pt x="12" y="526"/>
                  </a:cubicBezTo>
                  <a:cubicBezTo>
                    <a:pt x="25" y="579"/>
                    <a:pt x="73" y="612"/>
                    <a:pt x="114" y="637"/>
                  </a:cubicBezTo>
                  <a:cubicBezTo>
                    <a:pt x="155" y="662"/>
                    <a:pt x="227" y="668"/>
                    <a:pt x="256" y="676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3" name="Text Box 19"/>
            <p:cNvSpPr txBox="1">
              <a:spLocks noChangeArrowheads="1"/>
            </p:cNvSpPr>
            <p:nvPr/>
          </p:nvSpPr>
          <p:spPr bwMode="auto">
            <a:xfrm>
              <a:off x="1792" y="409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000" b="1" i="1">
                  <a:ea typeface="宋体"/>
                </a:rPr>
                <a:t>a</a:t>
              </a:r>
            </a:p>
          </p:txBody>
        </p:sp>
        <p:sp>
          <p:nvSpPr>
            <p:cNvPr id="25624" name="Text Box 20"/>
            <p:cNvSpPr txBox="1">
              <a:spLocks noChangeArrowheads="1"/>
            </p:cNvSpPr>
            <p:nvPr/>
          </p:nvSpPr>
          <p:spPr bwMode="auto">
            <a:xfrm>
              <a:off x="2314" y="454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000" b="1" i="1">
                  <a:ea typeface="宋体"/>
                </a:rPr>
                <a:t>b</a:t>
              </a:r>
            </a:p>
          </p:txBody>
        </p:sp>
        <p:sp>
          <p:nvSpPr>
            <p:cNvPr id="25625" name="Text Box 21"/>
            <p:cNvSpPr txBox="1">
              <a:spLocks noChangeArrowheads="1"/>
            </p:cNvSpPr>
            <p:nvPr/>
          </p:nvSpPr>
          <p:spPr bwMode="auto">
            <a:xfrm>
              <a:off x="1656" y="0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000" b="1" i="1">
                  <a:ea typeface="宋体"/>
                </a:rPr>
                <a:t>c</a:t>
              </a:r>
            </a:p>
          </p:txBody>
        </p:sp>
        <p:sp>
          <p:nvSpPr>
            <p:cNvPr id="25626" name="Text Box 22"/>
            <p:cNvSpPr txBox="1">
              <a:spLocks noChangeArrowheads="1"/>
            </p:cNvSpPr>
            <p:nvPr/>
          </p:nvSpPr>
          <p:spPr bwMode="auto">
            <a:xfrm>
              <a:off x="2495" y="23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000" b="1" i="1">
                  <a:ea typeface="宋体"/>
                </a:rPr>
                <a:t>d</a:t>
              </a:r>
            </a:p>
          </p:txBody>
        </p:sp>
      </p:grpSp>
      <p:sp>
        <p:nvSpPr>
          <p:cNvPr id="25610" name="Text Box 26"/>
          <p:cNvSpPr txBox="1">
            <a:spLocks noChangeArrowheads="1"/>
          </p:cNvSpPr>
          <p:nvPr/>
        </p:nvSpPr>
        <p:spPr bwMode="auto">
          <a:xfrm>
            <a:off x="505563" y="514351"/>
            <a:ext cx="2645463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/>
              <a:buNone/>
            </a:pPr>
            <a:r>
              <a:rPr lang="zh-CN" altLang="en-US" sz="3600" b="1">
                <a:solidFill>
                  <a:srgbClr val="FFFFFF"/>
                </a:solidFill>
                <a:latin typeface="宋体" charset="-122"/>
                <a:ea typeface="宋体"/>
              </a:rPr>
              <a:t>练一练</a:t>
            </a:r>
          </a:p>
        </p:txBody>
      </p:sp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28" name="内容占位符 2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小东同学做“测量小灯泡电阻”的实验： 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）请完成如图实验电路的连接；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）小东正确连接电路后闭合开关，调节滑动变阻器使电压表的示数为图（甲）所示，此时电流表的示数如图</a:t>
            </a:r>
            <a:b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（乙）所示，小灯泡的电阻是</a:t>
            </a:r>
            <a:r>
              <a:rPr lang="zh-CN" altLang="en-US" sz="2400" b="1" u="sng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4267200" y="4191000"/>
            <a:ext cx="4094163" cy="22659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400" b="1" smtClean="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答案：</a:t>
            </a:r>
            <a:endParaRPr lang="en-US" altLang="zh-CN" sz="2400" b="1" smtClean="0">
              <a:solidFill>
                <a:srgbClr val="CC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400" b="1" smtClean="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）电压表</a:t>
            </a:r>
            <a:r>
              <a:rPr lang="zh-CN" altLang="en-US" sz="24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串联在电路中了；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4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）小灯泡断路；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4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）连接小灯泡两端的导线或接线柱断路。</a:t>
            </a:r>
          </a:p>
        </p:txBody>
      </p:sp>
      <p:grpSp>
        <p:nvGrpSpPr>
          <p:cNvPr id="26628" name="组合 14"/>
          <p:cNvGrpSpPr/>
          <p:nvPr/>
        </p:nvGrpSpPr>
        <p:grpSpPr>
          <a:xfrm>
            <a:off x="4038600" y="1295400"/>
            <a:ext cx="4876800" cy="3048000"/>
            <a:chOff x="4535488" y="2384425"/>
            <a:chExt cx="3924300" cy="2374900"/>
          </a:xfrm>
        </p:grpSpPr>
        <p:pic>
          <p:nvPicPr>
            <p:cNvPr id="26633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292725" y="4076700"/>
              <a:ext cx="984250" cy="671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26634" name="Group 5"/>
            <p:cNvGrpSpPr>
              <a:grpSpLocks noChangeAspect="1"/>
            </p:cNvGrpSpPr>
            <p:nvPr/>
          </p:nvGrpSpPr>
          <p:grpSpPr>
            <a:xfrm>
              <a:off x="4535488" y="2384425"/>
              <a:ext cx="3924300" cy="2374900"/>
              <a:chOff x="0" y="0"/>
              <a:chExt cx="2472" cy="1496"/>
            </a:xfrm>
          </p:grpSpPr>
          <p:pic>
            <p:nvPicPr>
              <p:cNvPr id="26635" name="Picture 6" descr="无标题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687" y="449"/>
                <a:ext cx="785" cy="3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26636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1217" y="55"/>
                <a:ext cx="487" cy="2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26637" name="Picture 6" descr="H:\2\人教教参资源\九\图\电流表.JPG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0" y="574"/>
                <a:ext cx="453" cy="5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26638" name="Picture 7" descr="H:\2\人教教参资源\九\图\电压表.JPG"/>
              <p:cNvPicPr>
                <a:picLocks noChangeAspect="1" noChangeArrowheads="1"/>
              </p:cNvPicPr>
              <p:nvPr/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1260" y="969"/>
                <a:ext cx="546" cy="5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26639" name="Picture 14" descr="H:\2\人教教参资源\九\图\蓄电池.jpg"/>
              <p:cNvPicPr>
                <a:picLocks noChangeAspect="1" noChangeArrowheads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454" y="0"/>
                <a:ext cx="665" cy="5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</p:grp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>
          <a:xfrm>
            <a:off x="457200" y="1066800"/>
            <a:ext cx="3962400" cy="4876799"/>
          </a:xfrm>
        </p:spPr>
        <p:txBody>
          <a:bodyPr/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小东同学做测量灯泡电阻实验，连接电路后闭合开关，发现灯不亮，电流表无示数，电压表示数为电源电压。则故障原因可能有几种？请写出三种灯泡不亮的原因。</a:t>
            </a:r>
          </a:p>
          <a:p>
            <a:endParaRPr lang="zh-CN" altLang="en-US" sz="280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8420" name="New picture" hidden="1"/>
          <p:cNvPicPr/>
          <p:nvPr/>
        </p:nvPicPr>
        <p:blipFill>
          <a:blip r:embed="rId8"/>
          <a:stretch>
            <a:fillRect/>
          </a:stretch>
        </p:blipFill>
        <p:spPr>
          <a:xfrm>
            <a:off x="10553700" y="10388600"/>
            <a:ext cx="381000" cy="4445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371600"/>
            <a:ext cx="8305800" cy="4589463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92163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一、伏安法测电阻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543800" cy="54102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．实验目的：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用电压表和电流表间接测电阻。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．实验原理：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．实验器材： 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）测量工具：电压表、电流表；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）其它：电源、开关、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待测定值电阻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、滑动变阻器、导线。</a:t>
            </a:r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4572000" y="2057400"/>
          <a:ext cx="12128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444240" imgH="393480" progId="Equation.DSMT4">
                  <p:embed/>
                </p:oleObj>
              </mc:Choice>
              <mc:Fallback>
                <p:oleObj name="Equation" r:id="rId3" imgW="44424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057400"/>
                        <a:ext cx="1212850" cy="106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971800" y="2057400"/>
          <a:ext cx="11430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2057400"/>
                        <a:ext cx="1143000" cy="106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九年物理笔记 17-03电阻的测量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524000"/>
            <a:ext cx="3429000" cy="236696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22"/>
          <p:cNvGrpSpPr/>
          <p:nvPr/>
        </p:nvGrpSpPr>
        <p:grpSpPr>
          <a:xfrm>
            <a:off x="3752850" y="381000"/>
            <a:ext cx="4933950" cy="3429000"/>
            <a:chOff x="2428" y="480"/>
            <a:chExt cx="3099" cy="2256"/>
          </a:xfrm>
        </p:grpSpPr>
        <p:grpSp>
          <p:nvGrpSpPr>
            <p:cNvPr id="13318" name="Group 6"/>
            <p:cNvGrpSpPr>
              <a:grpSpLocks noChangeAspect="1"/>
            </p:cNvGrpSpPr>
            <p:nvPr/>
          </p:nvGrpSpPr>
          <p:grpSpPr>
            <a:xfrm>
              <a:off x="2496" y="480"/>
              <a:ext cx="3031" cy="2256"/>
              <a:chOff x="0" y="0"/>
              <a:chExt cx="3031" cy="2647"/>
            </a:xfrm>
          </p:grpSpPr>
          <p:pic>
            <p:nvPicPr>
              <p:cNvPr id="13327" name="Picture 12" descr="H:\2\人教教参资源\九\图\电阻3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998" y="1293"/>
                <a:ext cx="683" cy="28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grpSp>
            <p:nvGrpSpPr>
              <p:cNvPr id="13328" name="Group 8"/>
              <p:cNvGrpSpPr>
                <a:grpSpLocks noChangeAspect="1"/>
              </p:cNvGrpSpPr>
              <p:nvPr/>
            </p:nvGrpSpPr>
            <p:grpSpPr>
              <a:xfrm>
                <a:off x="0" y="0"/>
                <a:ext cx="3031" cy="2647"/>
                <a:chOff x="0" y="0"/>
                <a:chExt cx="3031" cy="2647"/>
              </a:xfrm>
            </p:grpSpPr>
            <p:pic>
              <p:nvPicPr>
                <p:cNvPr id="13329" name="Picture 9" descr="无标题"/>
                <p:cNvPicPr>
                  <a:picLocks noChangeAspect="1" noChangeArrowheads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 bwMode="auto">
                <a:xfrm>
                  <a:off x="1870" y="1204"/>
                  <a:ext cx="1161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3330" name="Picture 3" descr="H:\2\人教教参资源\九\图\铡刀开关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 bwMode="auto">
                <a:xfrm>
                  <a:off x="1879" y="183"/>
                  <a:ext cx="720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3331" name="Picture 6" descr="H:\2\人教教参资源\九\图\电流表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 bwMode="auto">
                <a:xfrm>
                  <a:off x="0" y="920"/>
                  <a:ext cx="670" cy="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3332" name="Picture 7" descr="H:\2\人教教参资源\九\图\电压表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 bwMode="auto">
                <a:xfrm>
                  <a:off x="905" y="1827"/>
                  <a:ext cx="807" cy="8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3333" name="Picture 14" descr="H:\2\人教教参资源\九\图\蓄电池.jpg"/>
                <p:cNvPicPr>
                  <a:picLocks noChangeAspect="1" noChangeArrowheads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 bwMode="auto">
                <a:xfrm>
                  <a:off x="730" y="0"/>
                  <a:ext cx="984" cy="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</p:grpSp>
        <p:grpSp>
          <p:nvGrpSpPr>
            <p:cNvPr id="13319" name="Group 14"/>
            <p:cNvGrpSpPr/>
            <p:nvPr/>
          </p:nvGrpSpPr>
          <p:grpSpPr>
            <a:xfrm>
              <a:off x="2428" y="639"/>
              <a:ext cx="3070" cy="1988"/>
              <a:chOff x="0" y="0"/>
              <a:chExt cx="3070" cy="2332"/>
            </a:xfrm>
          </p:grpSpPr>
          <p:sp>
            <p:nvSpPr>
              <p:cNvPr id="13320" name="未知"/>
              <p:cNvSpPr/>
              <p:nvPr/>
            </p:nvSpPr>
            <p:spPr bwMode="auto">
              <a:xfrm>
                <a:off x="1446" y="0"/>
                <a:ext cx="684" cy="460"/>
              </a:xfrm>
              <a:custGeom>
                <a:avLst/>
                <a:gdLst>
                  <a:gd name="T0" fmla="*/ 0 w 684"/>
                  <a:gd name="T1" fmla="*/ 52 h 460"/>
                  <a:gd name="T2" fmla="*/ 240 w 684"/>
                  <a:gd name="T3" fmla="*/ 34 h 460"/>
                  <a:gd name="T4" fmla="*/ 404 w 684"/>
                  <a:gd name="T5" fmla="*/ 253 h 460"/>
                  <a:gd name="T6" fmla="*/ 595 w 684"/>
                  <a:gd name="T7" fmla="*/ 445 h 460"/>
                  <a:gd name="T8" fmla="*/ 684 w 684"/>
                  <a:gd name="T9" fmla="*/ 345 h 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4"/>
                  <a:gd name="T16" fmla="*/ 0 h 460"/>
                  <a:gd name="T17" fmla="*/ 684 w 684"/>
                  <a:gd name="T18" fmla="*/ 460 h 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4" h="460">
                    <a:moveTo>
                      <a:pt x="0" y="52"/>
                    </a:moveTo>
                    <a:cubicBezTo>
                      <a:pt x="39" y="49"/>
                      <a:pt x="173" y="0"/>
                      <a:pt x="240" y="34"/>
                    </a:cubicBezTo>
                    <a:cubicBezTo>
                      <a:pt x="308" y="68"/>
                      <a:pt x="345" y="184"/>
                      <a:pt x="404" y="253"/>
                    </a:cubicBezTo>
                    <a:cubicBezTo>
                      <a:pt x="463" y="321"/>
                      <a:pt x="548" y="430"/>
                      <a:pt x="595" y="445"/>
                    </a:cubicBezTo>
                    <a:cubicBezTo>
                      <a:pt x="642" y="460"/>
                      <a:pt x="666" y="366"/>
                      <a:pt x="684" y="345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1" name="未知"/>
              <p:cNvSpPr/>
              <p:nvPr/>
            </p:nvSpPr>
            <p:spPr bwMode="auto">
              <a:xfrm>
                <a:off x="2541" y="339"/>
                <a:ext cx="529" cy="860"/>
              </a:xfrm>
              <a:custGeom>
                <a:avLst/>
                <a:gdLst>
                  <a:gd name="T0" fmla="*/ 0 w 529"/>
                  <a:gd name="T1" fmla="*/ 26 h 860"/>
                  <a:gd name="T2" fmla="*/ 243 w 529"/>
                  <a:gd name="T3" fmla="*/ 71 h 860"/>
                  <a:gd name="T4" fmla="*/ 487 w 529"/>
                  <a:gd name="T5" fmla="*/ 454 h 860"/>
                  <a:gd name="T6" fmla="*/ 496 w 529"/>
                  <a:gd name="T7" fmla="*/ 860 h 8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9"/>
                  <a:gd name="T13" fmla="*/ 0 h 860"/>
                  <a:gd name="T14" fmla="*/ 529 w 529"/>
                  <a:gd name="T15" fmla="*/ 860 h 8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9" h="860">
                    <a:moveTo>
                      <a:pt x="0" y="26"/>
                    </a:moveTo>
                    <a:cubicBezTo>
                      <a:pt x="42" y="33"/>
                      <a:pt x="162" y="0"/>
                      <a:pt x="243" y="71"/>
                    </a:cubicBezTo>
                    <a:cubicBezTo>
                      <a:pt x="324" y="142"/>
                      <a:pt x="445" y="323"/>
                      <a:pt x="487" y="454"/>
                    </a:cubicBezTo>
                    <a:cubicBezTo>
                      <a:pt x="529" y="585"/>
                      <a:pt x="494" y="776"/>
                      <a:pt x="496" y="86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22" name="未知"/>
              <p:cNvSpPr/>
              <p:nvPr/>
            </p:nvSpPr>
            <p:spPr bwMode="auto">
              <a:xfrm>
                <a:off x="1660" y="1299"/>
                <a:ext cx="593" cy="403"/>
              </a:xfrm>
              <a:custGeom>
                <a:avLst/>
                <a:gdLst>
                  <a:gd name="T0" fmla="*/ 0 w 593"/>
                  <a:gd name="T1" fmla="*/ 0 h 403"/>
                  <a:gd name="T2" fmla="*/ 200 w 593"/>
                  <a:gd name="T3" fmla="*/ 264 h 403"/>
                  <a:gd name="T4" fmla="*/ 334 w 593"/>
                  <a:gd name="T5" fmla="*/ 354 h 403"/>
                  <a:gd name="T6" fmla="*/ 558 w 593"/>
                  <a:gd name="T7" fmla="*/ 354 h 403"/>
                  <a:gd name="T8" fmla="*/ 545 w 593"/>
                  <a:gd name="T9" fmla="*/ 58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3"/>
                  <a:gd name="T16" fmla="*/ 0 h 403"/>
                  <a:gd name="T17" fmla="*/ 593 w 593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3" h="402">
                    <a:moveTo>
                      <a:pt x="0" y="0"/>
                    </a:moveTo>
                    <a:cubicBezTo>
                      <a:pt x="33" y="45"/>
                      <a:pt x="144" y="205"/>
                      <a:pt x="200" y="264"/>
                    </a:cubicBezTo>
                    <a:cubicBezTo>
                      <a:pt x="256" y="323"/>
                      <a:pt x="275" y="339"/>
                      <a:pt x="334" y="354"/>
                    </a:cubicBezTo>
                    <a:cubicBezTo>
                      <a:pt x="394" y="368"/>
                      <a:pt x="524" y="403"/>
                      <a:pt x="558" y="354"/>
                    </a:cubicBezTo>
                    <a:cubicBezTo>
                      <a:pt x="593" y="305"/>
                      <a:pt x="548" y="120"/>
                      <a:pt x="545" y="58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23" name="未知"/>
              <p:cNvSpPr/>
              <p:nvPr/>
            </p:nvSpPr>
            <p:spPr bwMode="auto">
              <a:xfrm>
                <a:off x="1534" y="1275"/>
                <a:ext cx="355" cy="1010"/>
              </a:xfrm>
              <a:custGeom>
                <a:avLst/>
                <a:gdLst>
                  <a:gd name="T0" fmla="*/ 0 w 355"/>
                  <a:gd name="T1" fmla="*/ 1010 h 1010"/>
                  <a:gd name="T2" fmla="*/ 213 w 355"/>
                  <a:gd name="T3" fmla="*/ 967 h 1010"/>
                  <a:gd name="T4" fmla="*/ 315 w 355"/>
                  <a:gd name="T5" fmla="*/ 777 h 1010"/>
                  <a:gd name="T6" fmla="*/ 322 w 355"/>
                  <a:gd name="T7" fmla="*/ 412 h 1010"/>
                  <a:gd name="T8" fmla="*/ 118 w 355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"/>
                  <a:gd name="T16" fmla="*/ 0 h 1010"/>
                  <a:gd name="T17" fmla="*/ 355 w 355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" h="1010">
                    <a:moveTo>
                      <a:pt x="0" y="1010"/>
                    </a:moveTo>
                    <a:cubicBezTo>
                      <a:pt x="35" y="1004"/>
                      <a:pt x="160" y="1006"/>
                      <a:pt x="213" y="967"/>
                    </a:cubicBezTo>
                    <a:cubicBezTo>
                      <a:pt x="266" y="928"/>
                      <a:pt x="297" y="869"/>
                      <a:pt x="315" y="777"/>
                    </a:cubicBezTo>
                    <a:cubicBezTo>
                      <a:pt x="334" y="684"/>
                      <a:pt x="355" y="542"/>
                      <a:pt x="322" y="412"/>
                    </a:cubicBezTo>
                    <a:cubicBezTo>
                      <a:pt x="289" y="283"/>
                      <a:pt x="160" y="86"/>
                      <a:pt x="118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24" name="未知"/>
              <p:cNvSpPr/>
              <p:nvPr/>
            </p:nvSpPr>
            <p:spPr bwMode="auto">
              <a:xfrm>
                <a:off x="936" y="1304"/>
                <a:ext cx="274" cy="1028"/>
              </a:xfrm>
              <a:custGeom>
                <a:avLst/>
                <a:gdLst>
                  <a:gd name="T0" fmla="*/ 198 w 274"/>
                  <a:gd name="T1" fmla="*/ 0 h 1028"/>
                  <a:gd name="T2" fmla="*/ 58 w 274"/>
                  <a:gd name="T3" fmla="*/ 504 h 1028"/>
                  <a:gd name="T4" fmla="*/ 4 w 274"/>
                  <a:gd name="T5" fmla="*/ 770 h 1028"/>
                  <a:gd name="T6" fmla="*/ 80 w 274"/>
                  <a:gd name="T7" fmla="*/ 994 h 1028"/>
                  <a:gd name="T8" fmla="*/ 274 w 274"/>
                  <a:gd name="T9" fmla="*/ 974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1028"/>
                  <a:gd name="T17" fmla="*/ 274 w 274"/>
                  <a:gd name="T18" fmla="*/ 1028 h 10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1028">
                    <a:moveTo>
                      <a:pt x="198" y="0"/>
                    </a:moveTo>
                    <a:cubicBezTo>
                      <a:pt x="175" y="84"/>
                      <a:pt x="90" y="376"/>
                      <a:pt x="58" y="504"/>
                    </a:cubicBezTo>
                    <a:cubicBezTo>
                      <a:pt x="26" y="632"/>
                      <a:pt x="0" y="688"/>
                      <a:pt x="4" y="770"/>
                    </a:cubicBezTo>
                    <a:cubicBezTo>
                      <a:pt x="8" y="852"/>
                      <a:pt x="35" y="960"/>
                      <a:pt x="80" y="994"/>
                    </a:cubicBezTo>
                    <a:cubicBezTo>
                      <a:pt x="125" y="1028"/>
                      <a:pt x="234" y="978"/>
                      <a:pt x="274" y="974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25" name="未知"/>
              <p:cNvSpPr/>
              <p:nvPr/>
            </p:nvSpPr>
            <p:spPr bwMode="auto">
              <a:xfrm>
                <a:off x="426" y="1292"/>
                <a:ext cx="718" cy="259"/>
              </a:xfrm>
              <a:custGeom>
                <a:avLst/>
                <a:gdLst>
                  <a:gd name="T0" fmla="*/ 0 w 718"/>
                  <a:gd name="T1" fmla="*/ 76 h 259"/>
                  <a:gd name="T2" fmla="*/ 109 w 718"/>
                  <a:gd name="T3" fmla="*/ 229 h 259"/>
                  <a:gd name="T4" fmla="*/ 307 w 718"/>
                  <a:gd name="T5" fmla="*/ 245 h 259"/>
                  <a:gd name="T6" fmla="*/ 467 w 718"/>
                  <a:gd name="T7" fmla="*/ 146 h 259"/>
                  <a:gd name="T8" fmla="*/ 718 w 718"/>
                  <a:gd name="T9" fmla="*/ 0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8"/>
                  <a:gd name="T16" fmla="*/ 0 h 259"/>
                  <a:gd name="T17" fmla="*/ 718 w 71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8" h="259">
                    <a:moveTo>
                      <a:pt x="0" y="76"/>
                    </a:moveTo>
                    <a:cubicBezTo>
                      <a:pt x="19" y="102"/>
                      <a:pt x="58" y="201"/>
                      <a:pt x="109" y="229"/>
                    </a:cubicBezTo>
                    <a:cubicBezTo>
                      <a:pt x="160" y="257"/>
                      <a:pt x="247" y="259"/>
                      <a:pt x="307" y="245"/>
                    </a:cubicBezTo>
                    <a:cubicBezTo>
                      <a:pt x="367" y="232"/>
                      <a:pt x="399" y="187"/>
                      <a:pt x="467" y="146"/>
                    </a:cubicBezTo>
                    <a:cubicBezTo>
                      <a:pt x="535" y="105"/>
                      <a:pt x="666" y="30"/>
                      <a:pt x="718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26" name="未知"/>
              <p:cNvSpPr/>
              <p:nvPr/>
            </p:nvSpPr>
            <p:spPr bwMode="auto">
              <a:xfrm>
                <a:off x="0" y="56"/>
                <a:ext cx="994" cy="1343"/>
              </a:xfrm>
              <a:custGeom>
                <a:avLst/>
                <a:gdLst>
                  <a:gd name="T0" fmla="*/ 649 w 1030"/>
                  <a:gd name="T1" fmla="*/ 20 h 1394"/>
                  <a:gd name="T2" fmla="*/ 562 w 1030"/>
                  <a:gd name="T3" fmla="*/ 26 h 1394"/>
                  <a:gd name="T4" fmla="*/ 270 w 1030"/>
                  <a:gd name="T5" fmla="*/ 164 h 1394"/>
                  <a:gd name="T6" fmla="*/ 36 w 1030"/>
                  <a:gd name="T7" fmla="*/ 428 h 1394"/>
                  <a:gd name="T8" fmla="*/ 54 w 1030"/>
                  <a:gd name="T9" fmla="*/ 790 h 1394"/>
                  <a:gd name="T10" fmla="*/ 182 w 1030"/>
                  <a:gd name="T11" fmla="*/ 841 h 1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0"/>
                  <a:gd name="T19" fmla="*/ 0 h 1394"/>
                  <a:gd name="T20" fmla="*/ 1030 w 1030"/>
                  <a:gd name="T21" fmla="*/ 1394 h 1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0" h="1394">
                    <a:moveTo>
                      <a:pt x="1030" y="33"/>
                    </a:moveTo>
                    <a:cubicBezTo>
                      <a:pt x="1007" y="34"/>
                      <a:pt x="991" y="0"/>
                      <a:pt x="891" y="39"/>
                    </a:cubicBezTo>
                    <a:cubicBezTo>
                      <a:pt x="791" y="78"/>
                      <a:pt x="567" y="156"/>
                      <a:pt x="428" y="265"/>
                    </a:cubicBezTo>
                    <a:cubicBezTo>
                      <a:pt x="289" y="374"/>
                      <a:pt x="114" y="525"/>
                      <a:pt x="57" y="695"/>
                    </a:cubicBezTo>
                    <a:cubicBezTo>
                      <a:pt x="0" y="865"/>
                      <a:pt x="46" y="1170"/>
                      <a:pt x="85" y="1282"/>
                    </a:cubicBezTo>
                    <a:cubicBezTo>
                      <a:pt x="124" y="1394"/>
                      <a:pt x="247" y="1347"/>
                      <a:pt x="289" y="1364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pic>
        <p:nvPicPr>
          <p:cNvPr id="164920" name="Picture 56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57200" y="4191000"/>
            <a:ext cx="8458200" cy="204787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13317" name="标题 24"/>
          <p:cNvSpPr>
            <a:spLocks noGrp="1"/>
          </p:cNvSpPr>
          <p:nvPr>
            <p:ph type="title"/>
          </p:nvPr>
        </p:nvSpPr>
        <p:spPr>
          <a:xfrm>
            <a:off x="304800" y="152400"/>
            <a:ext cx="3962400" cy="1143000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设计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endParaRPr lang="zh-CN" altLang="en-US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5600" cy="715962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实验步骤：</a:t>
            </a:r>
            <a:endParaRPr lang="zh-CN" altLang="en-US" sz="40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）开关断开，滑动变阻器“一上一下”接入电路，滑片调到阻值最大处，按电路图连接实物。</a:t>
            </a:r>
          </a:p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）试触，两表选择合适量程。大致是电流表在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0~0.6A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，电压表在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0~3V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）闭合开关，调节滑动变阻器的滑片至适当位置，滑片向电流变大的方向移动，读数并记录数据，计算出电阻值。</a:t>
            </a:r>
          </a:p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）依照以上方法，改变滑动变阻器阻值，再做两次实验，并计算电阻平均值。</a:t>
            </a:r>
          </a:p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）断开开关，整理仪器。</a:t>
            </a:r>
            <a:endParaRPr lang="zh-CN" altLang="en-US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．得出结论：</a:t>
            </a:r>
            <a:endParaRPr lang="zh-CN" altLang="en-US" sz="36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670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定值电阻的大小为</a:t>
            </a:r>
            <a:r>
              <a:rPr lang="en-US" altLang="zh-CN" sz="36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．交流反馈：</a:t>
            </a:r>
            <a:endParaRPr lang="en-US" altLang="zh-CN" sz="36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多次测量定值电阻阻值，目的是</a:t>
            </a:r>
            <a:r>
              <a:rPr lang="zh-CN" altLang="zh-CN" sz="36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多次测量求平均值，以减小误差</a:t>
            </a: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3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" name="Picture 5" descr="九年物理笔记 17-01电流与电压和电阻的关系0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72200" y="4191000"/>
            <a:ext cx="2362200" cy="21034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5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4191000"/>
            <a:ext cx="5715000" cy="2047875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394056"/>
            <a:ext cx="8229600" cy="825144"/>
          </a:xfrm>
        </p:spPr>
        <p:txBody>
          <a:bodyPr/>
          <a:lstStyle/>
          <a:p>
            <a:pPr algn="l"/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）滑动变阻器作用：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①改变定值电阻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的两端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电压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和电路中的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（主要）；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②多次测量，求平均值，减小误差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（主要） ；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③保护电路。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）当电压表的量程小于灯泡的额定电压时，应该怎么操作？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答：应把电压表并联在滑动变阻器两端，由电源电压减去电压表示数判断得出灯泡的实际电压。</a:t>
            </a: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  <a:ln w="63500"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九年物理笔记 17-03电阻的测量0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67200" y="3276600"/>
            <a:ext cx="4479925" cy="316706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8435" name="组合 25"/>
          <p:cNvGrpSpPr/>
          <p:nvPr/>
        </p:nvGrpSpPr>
        <p:grpSpPr>
          <a:xfrm>
            <a:off x="304800" y="228600"/>
            <a:ext cx="6488113" cy="4648200"/>
            <a:chOff x="304800" y="1143000"/>
            <a:chExt cx="5105400" cy="3657600"/>
          </a:xfrm>
        </p:grpSpPr>
        <p:pic>
          <p:nvPicPr>
            <p:cNvPr id="18436" name="Picture 5" descr="H:\2\人教教参资源\九\图\小灯泡.JPG"/>
            <p:cNvPicPr preferRelativeResize="0"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902634" y="2514600"/>
              <a:ext cx="1450166" cy="1097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18437" name="Group 22"/>
            <p:cNvGrpSpPr/>
            <p:nvPr/>
          </p:nvGrpSpPr>
          <p:grpSpPr>
            <a:xfrm>
              <a:off x="304800" y="1143000"/>
              <a:ext cx="5105400" cy="3657600"/>
              <a:chOff x="2428" y="480"/>
              <a:chExt cx="3099" cy="2256"/>
            </a:xfrm>
          </p:grpSpPr>
          <p:grpSp>
            <p:nvGrpSpPr>
              <p:cNvPr id="18438" name="Group 8"/>
              <p:cNvGrpSpPr>
                <a:grpSpLocks noChangeAspect="1"/>
              </p:cNvGrpSpPr>
              <p:nvPr/>
            </p:nvGrpSpPr>
            <p:grpSpPr>
              <a:xfrm>
                <a:off x="2496" y="480"/>
                <a:ext cx="3031" cy="2256"/>
                <a:chOff x="0" y="0"/>
                <a:chExt cx="3031" cy="2647"/>
              </a:xfrm>
            </p:grpSpPr>
            <p:pic>
              <p:nvPicPr>
                <p:cNvPr id="18447" name="Picture 9" descr="无标题"/>
                <p:cNvPicPr>
                  <a:picLocks noChangeAspect="1" noChangeArrowheads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 bwMode="auto">
                <a:xfrm>
                  <a:off x="1870" y="1204"/>
                  <a:ext cx="1161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8448" name="Picture 3" descr="H:\2\人教教参资源\九\图\铡刀开关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 bwMode="auto">
                <a:xfrm>
                  <a:off x="1879" y="183"/>
                  <a:ext cx="720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8449" name="Picture 6" descr="H:\2\人教教参资源\九\图\电流表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 bwMode="auto">
                <a:xfrm>
                  <a:off x="0" y="920"/>
                  <a:ext cx="670" cy="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8450" name="Picture 7" descr="H:\2\人教教参资源\九\图\电压表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 bwMode="auto">
                <a:xfrm>
                  <a:off x="905" y="1827"/>
                  <a:ext cx="807" cy="8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8451" name="Picture 14" descr="H:\2\人教教参资源\九\图\蓄电池.jpg"/>
                <p:cNvPicPr>
                  <a:picLocks noChangeAspect="1" noChangeArrowheads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 bwMode="auto">
                <a:xfrm>
                  <a:off x="730" y="0"/>
                  <a:ext cx="984" cy="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  <p:grpSp>
            <p:nvGrpSpPr>
              <p:cNvPr id="18439" name="Group 14"/>
              <p:cNvGrpSpPr/>
              <p:nvPr/>
            </p:nvGrpSpPr>
            <p:grpSpPr>
              <a:xfrm>
                <a:off x="2428" y="639"/>
                <a:ext cx="3070" cy="1988"/>
                <a:chOff x="0" y="0"/>
                <a:chExt cx="3070" cy="2332"/>
              </a:xfrm>
            </p:grpSpPr>
            <p:sp>
              <p:nvSpPr>
                <p:cNvPr id="18440" name="未知"/>
                <p:cNvSpPr/>
                <p:nvPr/>
              </p:nvSpPr>
              <p:spPr bwMode="auto">
                <a:xfrm>
                  <a:off x="1446" y="0"/>
                  <a:ext cx="684" cy="460"/>
                </a:xfrm>
                <a:custGeom>
                  <a:avLst/>
                  <a:gdLst>
                    <a:gd name="T0" fmla="*/ 0 w 684"/>
                    <a:gd name="T1" fmla="*/ 52 h 460"/>
                    <a:gd name="T2" fmla="*/ 240 w 684"/>
                    <a:gd name="T3" fmla="*/ 34 h 460"/>
                    <a:gd name="T4" fmla="*/ 404 w 684"/>
                    <a:gd name="T5" fmla="*/ 253 h 460"/>
                    <a:gd name="T6" fmla="*/ 595 w 684"/>
                    <a:gd name="T7" fmla="*/ 445 h 460"/>
                    <a:gd name="T8" fmla="*/ 684 w 684"/>
                    <a:gd name="T9" fmla="*/ 345 h 4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4"/>
                    <a:gd name="T16" fmla="*/ 0 h 460"/>
                    <a:gd name="T17" fmla="*/ 684 w 684"/>
                    <a:gd name="T18" fmla="*/ 460 h 4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4" h="460">
                      <a:moveTo>
                        <a:pt x="0" y="52"/>
                      </a:moveTo>
                      <a:cubicBezTo>
                        <a:pt x="39" y="49"/>
                        <a:pt x="173" y="0"/>
                        <a:pt x="240" y="34"/>
                      </a:cubicBezTo>
                      <a:cubicBezTo>
                        <a:pt x="308" y="68"/>
                        <a:pt x="345" y="184"/>
                        <a:pt x="404" y="253"/>
                      </a:cubicBezTo>
                      <a:cubicBezTo>
                        <a:pt x="463" y="321"/>
                        <a:pt x="548" y="430"/>
                        <a:pt x="595" y="445"/>
                      </a:cubicBezTo>
                      <a:cubicBezTo>
                        <a:pt x="642" y="460"/>
                        <a:pt x="666" y="366"/>
                        <a:pt x="684" y="345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1" name="未知"/>
                <p:cNvSpPr/>
                <p:nvPr/>
              </p:nvSpPr>
              <p:spPr bwMode="auto">
                <a:xfrm>
                  <a:off x="2541" y="339"/>
                  <a:ext cx="529" cy="860"/>
                </a:xfrm>
                <a:custGeom>
                  <a:avLst/>
                  <a:gdLst>
                    <a:gd name="T0" fmla="*/ 0 w 529"/>
                    <a:gd name="T1" fmla="*/ 26 h 860"/>
                    <a:gd name="T2" fmla="*/ 243 w 529"/>
                    <a:gd name="T3" fmla="*/ 71 h 860"/>
                    <a:gd name="T4" fmla="*/ 487 w 529"/>
                    <a:gd name="T5" fmla="*/ 454 h 860"/>
                    <a:gd name="T6" fmla="*/ 496 w 529"/>
                    <a:gd name="T7" fmla="*/ 860 h 8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9"/>
                    <a:gd name="T13" fmla="*/ 0 h 860"/>
                    <a:gd name="T14" fmla="*/ 529 w 529"/>
                    <a:gd name="T15" fmla="*/ 860 h 8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9" h="860">
                      <a:moveTo>
                        <a:pt x="0" y="26"/>
                      </a:moveTo>
                      <a:cubicBezTo>
                        <a:pt x="42" y="33"/>
                        <a:pt x="162" y="0"/>
                        <a:pt x="243" y="71"/>
                      </a:cubicBezTo>
                      <a:cubicBezTo>
                        <a:pt x="324" y="142"/>
                        <a:pt x="445" y="323"/>
                        <a:pt x="487" y="454"/>
                      </a:cubicBezTo>
                      <a:cubicBezTo>
                        <a:pt x="529" y="585"/>
                        <a:pt x="494" y="776"/>
                        <a:pt x="496" y="86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2" name="未知"/>
                <p:cNvSpPr/>
                <p:nvPr/>
              </p:nvSpPr>
              <p:spPr bwMode="auto">
                <a:xfrm>
                  <a:off x="1660" y="1299"/>
                  <a:ext cx="593" cy="403"/>
                </a:xfrm>
                <a:custGeom>
                  <a:avLst/>
                  <a:gdLst>
                    <a:gd name="T0" fmla="*/ 0 w 593"/>
                    <a:gd name="T1" fmla="*/ 0 h 403"/>
                    <a:gd name="T2" fmla="*/ 200 w 593"/>
                    <a:gd name="T3" fmla="*/ 264 h 403"/>
                    <a:gd name="T4" fmla="*/ 334 w 593"/>
                    <a:gd name="T5" fmla="*/ 354 h 403"/>
                    <a:gd name="T6" fmla="*/ 558 w 593"/>
                    <a:gd name="T7" fmla="*/ 354 h 403"/>
                    <a:gd name="T8" fmla="*/ 545 w 593"/>
                    <a:gd name="T9" fmla="*/ 58 h 4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3"/>
                    <a:gd name="T16" fmla="*/ 0 h 403"/>
                    <a:gd name="T17" fmla="*/ 593 w 593"/>
                    <a:gd name="T18" fmla="*/ 403 h 4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3" h="402">
                      <a:moveTo>
                        <a:pt x="0" y="0"/>
                      </a:moveTo>
                      <a:cubicBezTo>
                        <a:pt x="33" y="45"/>
                        <a:pt x="144" y="205"/>
                        <a:pt x="200" y="264"/>
                      </a:cubicBezTo>
                      <a:cubicBezTo>
                        <a:pt x="256" y="323"/>
                        <a:pt x="275" y="339"/>
                        <a:pt x="334" y="354"/>
                      </a:cubicBezTo>
                      <a:cubicBezTo>
                        <a:pt x="394" y="368"/>
                        <a:pt x="524" y="403"/>
                        <a:pt x="558" y="354"/>
                      </a:cubicBezTo>
                      <a:cubicBezTo>
                        <a:pt x="593" y="305"/>
                        <a:pt x="548" y="120"/>
                        <a:pt x="545" y="58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3" name="未知"/>
                <p:cNvSpPr/>
                <p:nvPr/>
              </p:nvSpPr>
              <p:spPr bwMode="auto">
                <a:xfrm>
                  <a:off x="1534" y="1275"/>
                  <a:ext cx="355" cy="1010"/>
                </a:xfrm>
                <a:custGeom>
                  <a:avLst/>
                  <a:gdLst>
                    <a:gd name="T0" fmla="*/ 0 w 355"/>
                    <a:gd name="T1" fmla="*/ 1010 h 1010"/>
                    <a:gd name="T2" fmla="*/ 213 w 355"/>
                    <a:gd name="T3" fmla="*/ 967 h 1010"/>
                    <a:gd name="T4" fmla="*/ 315 w 355"/>
                    <a:gd name="T5" fmla="*/ 777 h 1010"/>
                    <a:gd name="T6" fmla="*/ 322 w 355"/>
                    <a:gd name="T7" fmla="*/ 412 h 1010"/>
                    <a:gd name="T8" fmla="*/ 118 w 355"/>
                    <a:gd name="T9" fmla="*/ 0 h 10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5"/>
                    <a:gd name="T16" fmla="*/ 0 h 1010"/>
                    <a:gd name="T17" fmla="*/ 355 w 355"/>
                    <a:gd name="T18" fmla="*/ 1010 h 10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5" h="1010">
                      <a:moveTo>
                        <a:pt x="0" y="1010"/>
                      </a:moveTo>
                      <a:cubicBezTo>
                        <a:pt x="35" y="1004"/>
                        <a:pt x="160" y="1006"/>
                        <a:pt x="213" y="967"/>
                      </a:cubicBezTo>
                      <a:cubicBezTo>
                        <a:pt x="266" y="928"/>
                        <a:pt x="297" y="869"/>
                        <a:pt x="315" y="777"/>
                      </a:cubicBezTo>
                      <a:cubicBezTo>
                        <a:pt x="334" y="684"/>
                        <a:pt x="355" y="542"/>
                        <a:pt x="322" y="412"/>
                      </a:cubicBezTo>
                      <a:cubicBezTo>
                        <a:pt x="289" y="283"/>
                        <a:pt x="160" y="86"/>
                        <a:pt x="118" y="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4" name="未知"/>
                <p:cNvSpPr/>
                <p:nvPr/>
              </p:nvSpPr>
              <p:spPr bwMode="auto">
                <a:xfrm>
                  <a:off x="936" y="1304"/>
                  <a:ext cx="274" cy="1028"/>
                </a:xfrm>
                <a:custGeom>
                  <a:avLst/>
                  <a:gdLst>
                    <a:gd name="T0" fmla="*/ 198 w 274"/>
                    <a:gd name="T1" fmla="*/ 0 h 1028"/>
                    <a:gd name="T2" fmla="*/ 58 w 274"/>
                    <a:gd name="T3" fmla="*/ 504 h 1028"/>
                    <a:gd name="T4" fmla="*/ 4 w 274"/>
                    <a:gd name="T5" fmla="*/ 770 h 1028"/>
                    <a:gd name="T6" fmla="*/ 80 w 274"/>
                    <a:gd name="T7" fmla="*/ 994 h 1028"/>
                    <a:gd name="T8" fmla="*/ 274 w 274"/>
                    <a:gd name="T9" fmla="*/ 974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1028"/>
                    <a:gd name="T17" fmla="*/ 274 w 274"/>
                    <a:gd name="T18" fmla="*/ 1028 h 10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1028">
                      <a:moveTo>
                        <a:pt x="198" y="0"/>
                      </a:moveTo>
                      <a:cubicBezTo>
                        <a:pt x="175" y="84"/>
                        <a:pt x="90" y="376"/>
                        <a:pt x="58" y="504"/>
                      </a:cubicBezTo>
                      <a:cubicBezTo>
                        <a:pt x="26" y="632"/>
                        <a:pt x="0" y="688"/>
                        <a:pt x="4" y="770"/>
                      </a:cubicBezTo>
                      <a:cubicBezTo>
                        <a:pt x="8" y="852"/>
                        <a:pt x="35" y="960"/>
                        <a:pt x="80" y="994"/>
                      </a:cubicBezTo>
                      <a:cubicBezTo>
                        <a:pt x="125" y="1028"/>
                        <a:pt x="234" y="978"/>
                        <a:pt x="274" y="974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5" name="未知"/>
                <p:cNvSpPr/>
                <p:nvPr/>
              </p:nvSpPr>
              <p:spPr bwMode="auto">
                <a:xfrm>
                  <a:off x="426" y="1292"/>
                  <a:ext cx="718" cy="259"/>
                </a:xfrm>
                <a:custGeom>
                  <a:avLst/>
                  <a:gdLst>
                    <a:gd name="T0" fmla="*/ 0 w 718"/>
                    <a:gd name="T1" fmla="*/ 76 h 259"/>
                    <a:gd name="T2" fmla="*/ 109 w 718"/>
                    <a:gd name="T3" fmla="*/ 229 h 259"/>
                    <a:gd name="T4" fmla="*/ 307 w 718"/>
                    <a:gd name="T5" fmla="*/ 245 h 259"/>
                    <a:gd name="T6" fmla="*/ 467 w 718"/>
                    <a:gd name="T7" fmla="*/ 146 h 259"/>
                    <a:gd name="T8" fmla="*/ 718 w 718"/>
                    <a:gd name="T9" fmla="*/ 0 h 2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8"/>
                    <a:gd name="T16" fmla="*/ 0 h 259"/>
                    <a:gd name="T17" fmla="*/ 718 w 718"/>
                    <a:gd name="T18" fmla="*/ 259 h 2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8" h="259">
                      <a:moveTo>
                        <a:pt x="0" y="76"/>
                      </a:moveTo>
                      <a:cubicBezTo>
                        <a:pt x="19" y="102"/>
                        <a:pt x="58" y="201"/>
                        <a:pt x="109" y="229"/>
                      </a:cubicBezTo>
                      <a:cubicBezTo>
                        <a:pt x="160" y="257"/>
                        <a:pt x="247" y="259"/>
                        <a:pt x="307" y="245"/>
                      </a:cubicBezTo>
                      <a:cubicBezTo>
                        <a:pt x="367" y="232"/>
                        <a:pt x="399" y="187"/>
                        <a:pt x="467" y="146"/>
                      </a:cubicBezTo>
                      <a:cubicBezTo>
                        <a:pt x="535" y="105"/>
                        <a:pt x="666" y="30"/>
                        <a:pt x="718" y="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6" name="未知"/>
                <p:cNvSpPr/>
                <p:nvPr/>
              </p:nvSpPr>
              <p:spPr bwMode="auto">
                <a:xfrm>
                  <a:off x="0" y="56"/>
                  <a:ext cx="994" cy="1343"/>
                </a:xfrm>
                <a:custGeom>
                  <a:avLst/>
                  <a:gdLst>
                    <a:gd name="T0" fmla="*/ 649 w 1030"/>
                    <a:gd name="T1" fmla="*/ 20 h 1394"/>
                    <a:gd name="T2" fmla="*/ 562 w 1030"/>
                    <a:gd name="T3" fmla="*/ 26 h 1394"/>
                    <a:gd name="T4" fmla="*/ 270 w 1030"/>
                    <a:gd name="T5" fmla="*/ 164 h 1394"/>
                    <a:gd name="T6" fmla="*/ 36 w 1030"/>
                    <a:gd name="T7" fmla="*/ 428 h 1394"/>
                    <a:gd name="T8" fmla="*/ 54 w 1030"/>
                    <a:gd name="T9" fmla="*/ 790 h 1394"/>
                    <a:gd name="T10" fmla="*/ 182 w 1030"/>
                    <a:gd name="T11" fmla="*/ 841 h 13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0"/>
                    <a:gd name="T19" fmla="*/ 0 h 1394"/>
                    <a:gd name="T20" fmla="*/ 1030 w 1030"/>
                    <a:gd name="T21" fmla="*/ 1394 h 13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0" h="1394">
                      <a:moveTo>
                        <a:pt x="1030" y="33"/>
                      </a:moveTo>
                      <a:cubicBezTo>
                        <a:pt x="1007" y="34"/>
                        <a:pt x="991" y="0"/>
                        <a:pt x="891" y="39"/>
                      </a:cubicBezTo>
                      <a:cubicBezTo>
                        <a:pt x="791" y="78"/>
                        <a:pt x="567" y="156"/>
                        <a:pt x="428" y="265"/>
                      </a:cubicBezTo>
                      <a:cubicBezTo>
                        <a:pt x="289" y="374"/>
                        <a:pt x="114" y="525"/>
                        <a:pt x="57" y="695"/>
                      </a:cubicBezTo>
                      <a:cubicBezTo>
                        <a:pt x="0" y="865"/>
                        <a:pt x="46" y="1170"/>
                        <a:pt x="85" y="1282"/>
                      </a:cubicBezTo>
                      <a:cubicBezTo>
                        <a:pt x="124" y="1394"/>
                        <a:pt x="247" y="1347"/>
                        <a:pt x="289" y="1364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1285</Words>
  <Application>Microsoft Office PowerPoint</Application>
  <PresentationFormat>全屏显示(4:3)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默认设计模板</vt:lpstr>
      <vt:lpstr>Equation</vt:lpstr>
      <vt:lpstr>第十七章 欧姆定律 第4节 电阻的测量 （第1课时）</vt:lpstr>
      <vt:lpstr>PowerPoint 演示文稿</vt:lpstr>
      <vt:lpstr>一、伏安法测电阻</vt:lpstr>
      <vt:lpstr>4．实验设计：</vt:lpstr>
      <vt:lpstr>5．实验步骤：</vt:lpstr>
      <vt:lpstr>6．得出结论：</vt:lpstr>
      <vt:lpstr>（2）滑动变阻器作用：</vt:lpstr>
      <vt:lpstr>PowerPoint 演示文稿</vt:lpstr>
      <vt:lpstr>PowerPoint 演示文稿</vt:lpstr>
      <vt:lpstr>二、伏安法测小灯泡的电阻</vt:lpstr>
      <vt:lpstr>PowerPoint 演示文稿</vt:lpstr>
      <vt:lpstr>4．下面的电流随电压变化图像属于灯泡的是哪一个？为什么？</vt:lpstr>
      <vt:lpstr>课堂练习</vt:lpstr>
      <vt:lpstr>课堂练习</vt:lpstr>
      <vt:lpstr>课堂练习</vt:lpstr>
      <vt:lpstr>课堂练习</vt:lpstr>
      <vt:lpstr>课堂练习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第十七章 欧姆定律 第4节 电阻的测量 （第1课时）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