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86" r:id="rId4"/>
    <p:sldId id="287" r:id="rId5"/>
    <p:sldId id="292" r:id="rId6"/>
    <p:sldId id="288" r:id="rId7"/>
    <p:sldId id="295" r:id="rId8"/>
    <p:sldId id="290" r:id="rId9"/>
    <p:sldId id="291" r:id="rId10"/>
    <p:sldId id="305" r:id="rId11"/>
    <p:sldId id="306" r:id="rId12"/>
    <p:sldId id="293" r:id="rId13"/>
    <p:sldId id="303" r:id="rId14"/>
    <p:sldId id="296" r:id="rId15"/>
    <p:sldId id="308" r:id="rId16"/>
    <p:sldId id="297" r:id="rId17"/>
    <p:sldId id="304" r:id="rId18"/>
    <p:sldId id="309" r:id="rId19"/>
    <p:sldId id="298" r:id="rId20"/>
    <p:sldId id="299" r:id="rId21"/>
    <p:sldId id="300" r:id="rId22"/>
    <p:sldId id="301" r:id="rId23"/>
  </p:sldIdLst>
  <p:sldSz cx="9144000" cy="6858000" type="screen4x3"/>
  <p:notesSz cx="6858000" cy="9144000"/>
  <p:custDataLst>
    <p:tags r:id="rId2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6E35-73F8-43E5-AD0A-908A4C2106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901BB-130C-4572-9BDC-9DDB8C12BA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07076-8EBA-40B3-9A1B-1D024F3C4C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E121D-4951-429A-957A-7ACCBB79D3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7FB1B-1855-448D-AE3D-F234C4F2E4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A75A3-1A82-4C04-B1CE-E3C3227D387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6BCD6-9796-43A6-9861-29BD1C4392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3227-19BF-45A4-938E-C16BC2B41A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285F2-2401-44D5-99ED-33861C055D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FD2B3-38BD-4057-9A90-3EA59A1389D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FA317-BA15-4289-B494-37D4BCE501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52A2E-92CC-4138-B27B-79B9AC07648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C2075B11-A785-4826-AC4D-D893857C98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pPr eaLnBrk="1" hangingPunct="1"/>
            <a:r>
              <a:rPr lang="zh-CN" altLang="en-US" sz="24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第十四章 内能的利用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节 能量的转化和守恒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1371600"/>
            <a:ext cx="2114550" cy="41148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67000" y="1219200"/>
            <a:ext cx="6096000" cy="451485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搜狗高速下载\荡秋千02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560" y="381000"/>
            <a:ext cx="9067800" cy="5105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．理解：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）能量守恒定律是自然界最普遍、最重要的基本定律之一。</a:t>
            </a:r>
          </a:p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）有一种形式能量减少或消失，一定有另一种形式的能量增加或产生，能量的总量不变。</a:t>
            </a:r>
          </a:p>
          <a:p>
            <a:pP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）机械能守恒是能量守恒定律一部分。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timg?image&amp;quality=80&amp;size=b9999_10000&amp;sec=1505101815973&amp;di=a9a38f116415c6b931a633d8978c9b69&amp;imgtype=0&amp;src=http%3A%2F%2Fimg843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2400" y="152400"/>
            <a:ext cx="4724400" cy="3487738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4339" name="Picture 11" descr="timg?image&amp;quality=80&amp;size=b9999_10000&amp;sec=1505101917212&amp;di=476aefbd3b681fea22e3f2038f0c53ec&amp;imgtype=0&amp;src=http%3A%2F%2Fs1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00600" y="228600"/>
            <a:ext cx="4124325" cy="62484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4340" name="Picture 12" descr="timg?image&amp;quality=80&amp;size=b9999_10000&amp;sec=1505101494953&amp;di=ff039bfa8e003141e33f10f166b49272&amp;imgtype=0&amp;src=http%3A%2F%2Fimg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4800" y="3733800"/>
            <a:ext cx="3657600" cy="26797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~QKL4U$S88D{G31ZAF`DQB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tretch>
            <a:fillRect/>
          </a:stretch>
        </p:blipFill>
        <p:spPr>
          <a:xfrm>
            <a:off x="1685925" y="152400"/>
            <a:ext cx="5319713" cy="6029325"/>
          </a:xfr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．永动机：</a:t>
            </a:r>
            <a:endParaRPr lang="zh-CN" altLang="en-US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387" name="内容占位符 4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17526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）定义：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不消耗能量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却能不停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对外做功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的机器。</a:t>
            </a:r>
          </a:p>
          <a:p>
            <a:endParaRPr lang="zh-CN" altLang="en-US" sz="3600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timgsa.baidu.com/timg?image&amp;quality=80&amp;size=b9999_10000&amp;sec=1568606252166&amp;di=ee5f4cb99db7a6247629cf0ab30ad3ce&amp;imgtype=0&amp;src=http%3A%2F%2F12700661.s21i.faiusr.com%2F2%2FABUIABACGAAgiO_3xgUo3rXkxwcwnwY44QM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38200" y="2362200"/>
            <a:ext cx="5410200" cy="411162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72200" y="4800600"/>
            <a:ext cx="2667000" cy="9540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0033CC"/>
                </a:solidFill>
                <a:ea typeface="楷体" pitchFamily="49" charset="-122"/>
                <a:cs typeface="Times New Roman" pitchFamily="18" charset="0"/>
              </a:rPr>
              <a:t>让马儿跑，</a:t>
            </a:r>
            <a:endParaRPr lang="en-US" altLang="zh-CN" sz="2800" b="1">
              <a:solidFill>
                <a:srgbClr val="0033CC"/>
              </a:solidFill>
              <a:ea typeface="楷体" pitchFamily="49" charset="-122"/>
              <a:cs typeface="Times New Roman" panose="02020603050405020304" pitchFamily="18" charset="0"/>
            </a:endParaRPr>
          </a:p>
          <a:p>
            <a:r>
              <a:rPr lang="zh-CN" altLang="en-US" sz="2800" b="1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不让马儿吃草！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l"/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40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）永动机不可能实现的原因：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4419600" cy="533400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永动机的设计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违反了能量守恒定律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  <a:p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①机械摩擦和空气阻力等阻力因素，不可避免将部分能量转化为内能而散失。</a:t>
            </a:r>
          </a:p>
          <a:p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②对外做功会将能量转化成其它形式的能量。</a:t>
            </a:r>
          </a:p>
          <a:p>
            <a:pPr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所以机器原有储存的能量减少，直至停止。</a:t>
            </a:r>
          </a:p>
        </p:txBody>
      </p:sp>
      <p:pic>
        <p:nvPicPr>
          <p:cNvPr id="4" name="Picture 4" descr="1~QKL4U$S88D{G31ZAF`DQB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00600" y="1371600"/>
            <a:ext cx="4109541" cy="465772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timg?image&amp;quality=80&amp;size=b9999_10000&amp;sec=1505102072457&amp;di=bb4b41a5a547f4ec03cf81126895d89f&amp;imgtype=jpg&amp;src=http%3A%2F%2Fimg0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304800"/>
            <a:ext cx="8382000" cy="6053138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我的物理\2020秋物理九上课件\2020秋物理九上课件14-03能量的转化和守恒\思维导图14-02热机效率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990600"/>
            <a:ext cx="9144000" cy="5334000"/>
          </a:xfrm>
          <a:prstGeom prst="rect">
            <a:avLst/>
          </a:prstGeom>
          <a:noFill/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397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本课小结</a:t>
            </a:r>
            <a:endParaRPr lang="zh-CN" alt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84213" y="3573463"/>
            <a:ext cx="23749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2800" b="1">
                <a:solidFill>
                  <a:srgbClr val="CC0000"/>
                </a:solidFill>
                <a:ea typeface="楷体" pitchFamily="49" charset="-122"/>
                <a:cs typeface="Times New Roman" pitchFamily="18" charset="0"/>
              </a:rPr>
              <a:t>火药的化学能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3492500" y="3573463"/>
            <a:ext cx="2160588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2800" b="1">
                <a:solidFill>
                  <a:srgbClr val="CC0000"/>
                </a:solidFill>
                <a:ea typeface="楷体" pitchFamily="49" charset="-122"/>
                <a:cs typeface="Times New Roman" pitchFamily="18" charset="0"/>
              </a:rPr>
              <a:t>燃气的内能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6011863" y="3573463"/>
            <a:ext cx="2376487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2800" b="1">
                <a:solidFill>
                  <a:srgbClr val="CC0000"/>
                </a:solidFill>
                <a:ea typeface="楷体" pitchFamily="49" charset="-122"/>
                <a:cs typeface="Times New Roman" pitchFamily="18" charset="0"/>
              </a:rPr>
              <a:t>子弹的机械能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4932363" y="4868863"/>
            <a:ext cx="3673475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2800" b="1">
                <a:solidFill>
                  <a:srgbClr val="CC0000"/>
                </a:solidFill>
                <a:ea typeface="楷体" pitchFamily="49" charset="-122"/>
                <a:cs typeface="Times New Roman" pitchFamily="18" charset="0"/>
              </a:rPr>
              <a:t>空气、土地的内能</a:t>
            </a:r>
          </a:p>
        </p:txBody>
      </p:sp>
      <p:cxnSp>
        <p:nvCxnSpPr>
          <p:cNvPr id="81927" name="AutoShape 7"/>
          <p:cNvCxnSpPr>
            <a:cxnSpLocks noChangeShapeType="1"/>
          </p:cNvCxnSpPr>
          <p:nvPr/>
        </p:nvCxnSpPr>
        <p:spPr bwMode="auto">
          <a:xfrm>
            <a:off x="3059113" y="3860800"/>
            <a:ext cx="433387" cy="1588"/>
          </a:xfrm>
          <a:prstGeom prst="straightConnector1">
            <a:avLst/>
          </a:prstGeom>
          <a:noFill/>
          <a:ln w="19050">
            <a:solidFill>
              <a:srgbClr val="CC0000"/>
            </a:solidFill>
            <a:round/>
            <a:tailEnd type="triangle" w="med" len="med"/>
          </a:ln>
        </p:spPr>
      </p:cxnSp>
      <p:cxnSp>
        <p:nvCxnSpPr>
          <p:cNvPr id="81928" name="AutoShape 8"/>
          <p:cNvCxnSpPr>
            <a:cxnSpLocks noChangeShapeType="1"/>
          </p:cNvCxnSpPr>
          <p:nvPr/>
        </p:nvCxnSpPr>
        <p:spPr bwMode="auto">
          <a:xfrm>
            <a:off x="5580063" y="3860800"/>
            <a:ext cx="433387" cy="1588"/>
          </a:xfrm>
          <a:prstGeom prst="straightConnector1">
            <a:avLst/>
          </a:prstGeom>
          <a:noFill/>
          <a:ln w="19050">
            <a:solidFill>
              <a:srgbClr val="CC0000"/>
            </a:solidFill>
            <a:round/>
            <a:tailEnd type="triangle" w="med" len="med"/>
          </a:ln>
        </p:spPr>
      </p:cxnSp>
      <p:cxnSp>
        <p:nvCxnSpPr>
          <p:cNvPr id="81929" name="AutoShape 9"/>
          <p:cNvCxnSpPr>
            <a:cxnSpLocks noChangeShapeType="1"/>
          </p:cNvCxnSpPr>
          <p:nvPr/>
        </p:nvCxnSpPr>
        <p:spPr bwMode="auto">
          <a:xfrm flipH="1">
            <a:off x="4932363" y="3860800"/>
            <a:ext cx="3455987" cy="1295400"/>
          </a:xfrm>
          <a:prstGeom prst="bentConnector5">
            <a:avLst>
              <a:gd name="adj1" fmla="val -6569"/>
              <a:gd name="adj2" fmla="val 49880"/>
              <a:gd name="adj3" fmla="val 106616"/>
            </a:avLst>
          </a:prstGeom>
          <a:noFill/>
          <a:ln w="19050">
            <a:solidFill>
              <a:srgbClr val="CC0000"/>
            </a:solidFill>
            <a:miter lim="800000"/>
            <a:tailEnd type="triangle" w="med" len="med"/>
          </a:ln>
        </p:spPr>
      </p:cxn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05563" y="514351"/>
            <a:ext cx="2645463" cy="644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buFont typeface="Arial"/>
              <a:buNone/>
            </a:pPr>
            <a:r>
              <a:rPr lang="zh-CN" altLang="en-US" sz="3600" b="1">
                <a:solidFill>
                  <a:srgbClr val="FFFFFF"/>
                </a:solidFill>
                <a:ea typeface="楷体" pitchFamily="49" charset="-122"/>
                <a:cs typeface="Times New Roman" pitchFamily="18" charset="0"/>
              </a:rPr>
              <a:t>练一练</a:t>
            </a: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内容占位符 1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．一支向高空瞄准的步枪，扣动扳机后射出一颗子弹，子弹没有击中目标，最后下落陷在土地中。请你说出以上过程中发生了哪些能量转化。</a:t>
            </a:r>
            <a:endParaRPr lang="zh-CN" altLang="en-US" sz="280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/>
      <p:bldP spid="81924" grpId="0"/>
      <p:bldP spid="81925" grpId="0"/>
      <p:bldP spid="819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Picture 25" descr="D:\搜狗高速下载\踢足球01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76800" y="152400"/>
            <a:ext cx="4076700" cy="2266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93" name="Picture 21" descr="D:\搜狗高速下载\拉弹弓01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2400" y="152400"/>
            <a:ext cx="3413227" cy="2209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687" name="Picture 7" descr="重力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90800" y="1752600"/>
            <a:ext cx="3505200" cy="2198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96" name="Picture 24" descr="D:\搜狗高速下载\地热资源01.gif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52400" y="3276600"/>
            <a:ext cx="3429000" cy="2247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696" name="Picture 16" descr="14-3-5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981200" y="4419600"/>
            <a:ext cx="3754437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699" name="Picture 19" descr="光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410200" y="3657600"/>
            <a:ext cx="3527425" cy="25892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983163"/>
          </a:xfrm>
        </p:spPr>
        <p:txBody>
          <a:bodyPr/>
          <a:lstStyle/>
          <a:p>
            <a:pPr>
              <a:lnSpc>
                <a:spcPct val="120000"/>
              </a:lnSpc>
              <a:buFont typeface="Arial"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．请从能量转化的角度具体说明以下效率的意义。 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　● 某太阳能电池工作时的效率是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16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％ 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　● 某电动机工作的效率是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83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％ 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　● 某锂电池充电时效率是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99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％ 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　● 某柴油机工作的效率是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35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％ 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　● 某电热水器工作的效率是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87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％ </a:t>
            </a:r>
            <a:endParaRPr lang="en-US" altLang="zh-CN" sz="2800" b="1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答案：太阳能电池把接收到的太阳辐射的能量的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16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％转化为电能。</a:t>
            </a:r>
            <a:endParaRPr lang="zh-CN" altLang="en-US" sz="280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能量守恒是自然界的基本规律之一，下列能量转化过程中，属于内能的转移的是（    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</a:t>
            </a:r>
            <a:r>
              <a:rPr 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）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用电灯照明</a:t>
            </a:r>
            <a:endParaRPr lang="en-US" b="1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光合作用</a:t>
            </a:r>
            <a:endParaRPr 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用暖水袋取暖</a:t>
            </a:r>
            <a:endParaRPr 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天然气的燃烧</a:t>
            </a:r>
            <a:endParaRPr lang="en-US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 sz="3600"/>
          </a:p>
        </p:txBody>
      </p:sp>
      <p:pic>
        <p:nvPicPr>
          <p:cNvPr id="21507" name="Picture 3" descr="才才才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64163" y="3357563"/>
            <a:ext cx="3341687" cy="305752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  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下列说法中正确的是（    </a:t>
            </a:r>
            <a:r>
              <a:rPr 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）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sz="2800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冬天对着手哈气，手变暖是机械能转化为内能</a:t>
            </a:r>
            <a:endParaRPr lang="en-US" sz="2800" b="1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sz="2800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用酒精灯给水加热，是机械能转化为内能</a:t>
            </a:r>
            <a:endParaRPr lang="en-US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sz="2800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高速行驶的汽车爆胎是很危险的，从能量角度来看，是机械能与内能的相互转化</a:t>
            </a:r>
            <a:endParaRPr lang="en-US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sz="2800" b="1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滑冰时冰刀与冰之间相互摩擦，出现一道痕迹，是内能转化为机械能</a:t>
            </a:r>
            <a:endParaRPr lang="en-US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sz="28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2531" name="New picture" hidden="1"/>
          <p:cNvPicPr/>
          <p:nvPr/>
        </p:nvPicPr>
        <p:blipFill>
          <a:blip r:embed="rId2"/>
          <a:stretch>
            <a:fillRect/>
          </a:stretch>
        </p:blipFill>
        <p:spPr>
          <a:xfrm>
            <a:off x="11125200" y="12001500"/>
            <a:ext cx="355600" cy="4318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3200400"/>
            <a:ext cx="184731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0" y="3200400"/>
            <a:ext cx="184731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3195638"/>
            <a:ext cx="184731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0" y="3224213"/>
            <a:ext cx="184731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102" name="Rectangle 8"/>
          <p:cNvSpPr>
            <a:spLocks noChangeArrowheads="1"/>
          </p:cNvSpPr>
          <p:nvPr/>
        </p:nvSpPr>
        <p:spPr bwMode="auto">
          <a:xfrm>
            <a:off x="0" y="3219450"/>
            <a:ext cx="184731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4105" name="Picture 17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3513" y="247348"/>
            <a:ext cx="3341687" cy="2646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228600" y="3429000"/>
            <a:ext cx="2374900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Arial"/>
              <a:buNone/>
            </a:pPr>
            <a:r>
              <a:rPr lang="zh-CN" altLang="en-US" sz="2800" b="1">
                <a:solidFill>
                  <a:schemeClr val="accent2"/>
                </a:solidFill>
                <a:ea typeface="楷体" pitchFamily="49" charset="-122"/>
                <a:cs typeface="Times New Roman" pitchFamily="18" charset="0"/>
              </a:rPr>
              <a:t>机械能转化为内能 </a:t>
            </a: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2743200" y="4800600"/>
            <a:ext cx="2449513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/>
              <a:buNone/>
            </a:pPr>
            <a:r>
              <a:rPr lang="zh-CN" altLang="en-US" sz="2800" b="1">
                <a:solidFill>
                  <a:schemeClr val="accent2"/>
                </a:solidFill>
                <a:ea typeface="楷体" pitchFamily="49" charset="-122"/>
                <a:cs typeface="Times New Roman" pitchFamily="18" charset="0"/>
              </a:rPr>
              <a:t>机械能转化为电能</a:t>
            </a:r>
          </a:p>
        </p:txBody>
      </p:sp>
      <p:sp>
        <p:nvSpPr>
          <p:cNvPr id="68628" name="Rectangle 20"/>
          <p:cNvSpPr>
            <a:spLocks noChangeArrowheads="1"/>
          </p:cNvSpPr>
          <p:nvPr/>
        </p:nvSpPr>
        <p:spPr bwMode="auto">
          <a:xfrm>
            <a:off x="5638800" y="5943600"/>
            <a:ext cx="30416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/>
              <a:buNone/>
            </a:pPr>
            <a:r>
              <a:rPr lang="zh-CN" altLang="en-US" sz="2800" b="1">
                <a:solidFill>
                  <a:schemeClr val="accent2"/>
                </a:solidFill>
                <a:ea typeface="楷体" pitchFamily="49" charset="-122"/>
                <a:cs typeface="Times New Roman" pitchFamily="18" charset="0"/>
              </a:rPr>
              <a:t>电能转化为机械能</a:t>
            </a:r>
          </a:p>
        </p:txBody>
      </p:sp>
      <p:pic>
        <p:nvPicPr>
          <p:cNvPr id="4110" name="Picture 14" descr="D:\搜狗高速下载\水力发电02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19400" y="1828800"/>
            <a:ext cx="3657600" cy="24765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3" name="Picture 10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15000" y="3429000"/>
            <a:ext cx="3267075" cy="2326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6" grpId="0"/>
      <p:bldP spid="68627" grpId="0"/>
      <p:bldP spid="686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17" descr="植物园的太阳能路灯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867400" y="2396451"/>
            <a:ext cx="3124200" cy="34709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7" name="Picture 19" descr="61vp8HQ4uwL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2400" y="560665"/>
            <a:ext cx="3733800" cy="2755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9653" name="TextBox 7"/>
          <p:cNvSpPr txBox="1">
            <a:spLocks noChangeArrowheads="1"/>
          </p:cNvSpPr>
          <p:nvPr/>
        </p:nvSpPr>
        <p:spPr bwMode="auto">
          <a:xfrm>
            <a:off x="5943600" y="5957888"/>
            <a:ext cx="2808288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/>
              <a:buNone/>
            </a:pPr>
            <a:r>
              <a:rPr lang="zh-CN" altLang="en-US" sz="2800" b="1">
                <a:solidFill>
                  <a:schemeClr val="accent2"/>
                </a:solidFill>
                <a:ea typeface="楷体" pitchFamily="49" charset="-122"/>
                <a:cs typeface="Times New Roman" pitchFamily="18" charset="0"/>
              </a:rPr>
              <a:t>光能转化为电能</a:t>
            </a:r>
          </a:p>
        </p:txBody>
      </p:sp>
      <p:sp>
        <p:nvSpPr>
          <p:cNvPr id="69654" name="TextBox 7"/>
          <p:cNvSpPr txBox="1">
            <a:spLocks noChangeArrowheads="1"/>
          </p:cNvSpPr>
          <p:nvPr/>
        </p:nvSpPr>
        <p:spPr bwMode="auto">
          <a:xfrm>
            <a:off x="3276600" y="4800600"/>
            <a:ext cx="2447925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/>
              <a:buNone/>
            </a:pPr>
            <a:r>
              <a:rPr lang="zh-CN" altLang="en-US" sz="2800" b="1">
                <a:solidFill>
                  <a:schemeClr val="accent2"/>
                </a:solidFill>
                <a:ea typeface="楷体" pitchFamily="49" charset="-122"/>
                <a:cs typeface="Times New Roman" pitchFamily="18" charset="0"/>
              </a:rPr>
              <a:t>化学能转化为内能</a:t>
            </a:r>
          </a:p>
        </p:txBody>
      </p:sp>
      <p:sp>
        <p:nvSpPr>
          <p:cNvPr id="69655" name="Rectangle 23"/>
          <p:cNvSpPr>
            <a:spLocks noChangeArrowheads="1"/>
          </p:cNvSpPr>
          <p:nvPr/>
        </p:nvSpPr>
        <p:spPr bwMode="auto">
          <a:xfrm>
            <a:off x="304800" y="3505200"/>
            <a:ext cx="2232025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Font typeface="Arial"/>
              <a:buNone/>
            </a:pPr>
            <a:r>
              <a:rPr lang="zh-CN" altLang="en-US" sz="2800" b="1">
                <a:solidFill>
                  <a:schemeClr val="accent2"/>
                </a:solidFill>
                <a:ea typeface="楷体" pitchFamily="49" charset="-122"/>
                <a:cs typeface="Times New Roman" pitchFamily="18" charset="0"/>
              </a:rPr>
              <a:t>光能转化为化学能</a:t>
            </a:r>
          </a:p>
        </p:txBody>
      </p:sp>
      <p:pic>
        <p:nvPicPr>
          <p:cNvPr id="5132" name="Picture 12" descr="E:\物理素材 GIF动画\GIF14内能的利用\柴火燃烧01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14600" y="1891821"/>
            <a:ext cx="3962400" cy="26468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53" grpId="0"/>
      <p:bldP spid="696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一、能量的转化与转移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00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能量的转化：</a:t>
            </a:r>
          </a:p>
          <a:p>
            <a:pPr lvl="1">
              <a:buFontTx/>
              <a:buNone/>
            </a:pPr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能量形式发生变化。</a:t>
            </a:r>
          </a:p>
          <a:p>
            <a:pP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能量的转移：</a:t>
            </a:r>
          </a:p>
          <a:p>
            <a:pPr lvl="1">
              <a:buFontTx/>
              <a:buNone/>
            </a:pPr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能量形式不发生变化。</a:t>
            </a:r>
            <a:endParaRPr lang="en-US" altLang="zh-CN" sz="3200" b="1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．能量转化和</a:t>
            </a:r>
            <a:r>
              <a:rPr lang="zh-CN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转移有</a:t>
            </a:r>
            <a:r>
              <a:rPr lang="zh-CN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方向性</a:t>
            </a:r>
            <a:r>
              <a:rPr lang="zh-CN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1">
              <a:buFontTx/>
              <a:buNone/>
            </a:pPr>
            <a:endParaRPr lang="en-US" altLang="zh-CN" sz="3200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1">
              <a:buFontTx/>
              <a:buNone/>
            </a:pPr>
            <a:r>
              <a:rPr lang="zh-CN" altLang="en-US" sz="32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内能从高温物体转移到低温物体。</a:t>
            </a:r>
          </a:p>
        </p:txBody>
      </p:sp>
      <p:pic>
        <p:nvPicPr>
          <p:cNvPr id="75787" name="Picture 11" descr="timg?image&amp;quality=80&amp;size=b9999_10000&amp;sec=1505103034412&amp;di=a91d18d8e2c6626d3b196941a507b976&amp;imgtype=0&amp;src=http%3A%2F%2Ftc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956912" y="1295400"/>
            <a:ext cx="2752114" cy="23622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7174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pic>
        <p:nvPicPr>
          <p:cNvPr id="7175" name="Picture 9" descr="14-3-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0"/>
            <a:ext cx="8382000" cy="6723063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搜狗高速下载\玩滑梯03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8600" y="533400"/>
            <a:ext cx="8778240" cy="5486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1000" y="411163"/>
            <a:ext cx="8458200" cy="5995987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二、能量守恒定律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CN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．定律内容：</a:t>
            </a:r>
          </a:p>
          <a:p>
            <a:pPr>
              <a:buClr>
                <a:schemeClr val="bg1"/>
              </a:buClr>
            </a:pP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能量既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不能凭空消失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，也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不会凭空产生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，它只会从一种形式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转化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为其它形式，或者从一个物体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转移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到其它物体，而在转化和转移的过程中，</a:t>
            </a:r>
            <a:r>
              <a:rPr lang="zh-CN" altLang="en-US" sz="36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能量的总量保持不变</a:t>
            </a:r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654</Words>
  <Application>Microsoft Office PowerPoint</Application>
  <PresentationFormat>全屏显示(4:3)</PresentationFormat>
  <Paragraphs>61</Paragraphs>
  <Slides>22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默认设计模板</vt:lpstr>
      <vt:lpstr>第十四章 内能的利用 第3节 能量的转化和守恒</vt:lpstr>
      <vt:lpstr>PowerPoint 演示文稿</vt:lpstr>
      <vt:lpstr>PowerPoint 演示文稿</vt:lpstr>
      <vt:lpstr>PowerPoint 演示文稿</vt:lpstr>
      <vt:lpstr>一、能量的转化与转移</vt:lpstr>
      <vt:lpstr>PowerPoint 演示文稿</vt:lpstr>
      <vt:lpstr>PowerPoint 演示文稿</vt:lpstr>
      <vt:lpstr>PowerPoint 演示文稿</vt:lpstr>
      <vt:lpstr>二、能量守恒定律</vt:lpstr>
      <vt:lpstr>PowerPoint 演示文稿</vt:lpstr>
      <vt:lpstr>PowerPoint 演示文稿</vt:lpstr>
      <vt:lpstr>2．理解：</vt:lpstr>
      <vt:lpstr>PowerPoint 演示文稿</vt:lpstr>
      <vt:lpstr>PowerPoint 演示文稿</vt:lpstr>
      <vt:lpstr>3．永动机：</vt:lpstr>
      <vt:lpstr>（2）永动机不可能实现的原因：</vt:lpstr>
      <vt:lpstr>PowerPoint 演示文稿</vt:lpstr>
      <vt:lpstr>本课小结</vt:lpstr>
      <vt:lpstr>课堂练习</vt:lpstr>
      <vt:lpstr>课堂练习</vt:lpstr>
      <vt:lpstr>课堂练习</vt:lpstr>
      <vt:lpstr>课堂练习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第十四章 内能的利用 第3节 能量的转化和守恒</dc:title>
  <cp:lastModifiedBy>User</cp:lastModifiedBy>
  <cp:revision>1</cp:revision>
  <cp:lastPrinted>1601-01-01T00:00:00Z</cp:lastPrinted>
  <dcterms:created xsi:type="dcterms:W3CDTF">2017-08-28T12:32:26Z</dcterms:created>
  <dcterms:modified xsi:type="dcterms:W3CDTF">2020-11-02T14:35:17Z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办公室">
    <vt:lpwstr>徐成宇</vt:lpwstr>
  </property>
</Properties>
</file>