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58" r:id="rId5"/>
    <p:sldId id="268" r:id="rId6"/>
    <p:sldId id="270" r:id="rId7"/>
    <p:sldId id="271" r:id="rId8"/>
    <p:sldId id="273" r:id="rId9"/>
    <p:sldId id="286" r:id="rId10"/>
    <p:sldId id="287" r:id="rId11"/>
    <p:sldId id="275" r:id="rId12"/>
    <p:sldId id="276" r:id="rId13"/>
    <p:sldId id="277" r:id="rId14"/>
    <p:sldId id="278" r:id="rId15"/>
    <p:sldId id="303" r:id="rId16"/>
    <p:sldId id="280" r:id="rId17"/>
    <p:sldId id="304" r:id="rId18"/>
    <p:sldId id="281" r:id="rId19"/>
    <p:sldId id="283" r:id="rId20"/>
    <p:sldId id="299" r:id="rId21"/>
    <p:sldId id="300" r:id="rId22"/>
    <p:sldId id="297" r:id="rId23"/>
    <p:sldId id="301" r:id="rId24"/>
    <p:sldId id="288" r:id="rId25"/>
    <p:sldId id="292" r:id="rId26"/>
    <p:sldId id="293" r:id="rId27"/>
    <p:sldId id="296" r:id="rId28"/>
    <p:sldId id="294" r:id="rId29"/>
    <p:sldId id="295" r:id="rId30"/>
    <p:sldId id="298" r:id="rId31"/>
    <p:sldId id="285" r:id="rId32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9.wmf"/><Relationship Id="rId1" Type="http://schemas.openxmlformats.org/officeDocument/2006/relationships/image" Target="../media/image30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C38D-53C9-41FE-BED2-1E12D254A0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2F1D-CE86-40A2-B7DF-1B16A98E80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A629-FA66-4318-8321-7D4322FB7C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3B01-5B75-4E62-A7E2-259797671B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4B44-DC09-4F54-B037-BAD797F32B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60D5-4C1A-4A65-8893-BB41F5232E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75D-DA51-41FE-93CC-448FEC0A27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8F2-90E2-4F97-A01C-2888AF9D92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0042-2F8B-4DC8-962C-DA9D330043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4619-07AC-4E35-8749-2458A29C7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D3AC-4904-4551-AE78-BFF051262D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0E4A-0C09-4127-BF2A-C6B5AE45E2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8F73-7015-4679-9136-9E8A8FC63A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491C2D0-69E6-4308-882B-9F01483954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第十四章 内能的利用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热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机的效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率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1289050" cy="32004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5363" name="Group 20"/>
          <p:cNvGrpSpPr/>
          <p:nvPr/>
        </p:nvGrpSpPr>
        <p:grpSpPr>
          <a:xfrm>
            <a:off x="1371600" y="1981200"/>
            <a:ext cx="6477000" cy="3886200"/>
            <a:chOff x="864" y="1248"/>
            <a:chExt cx="4080" cy="2448"/>
          </a:xfrm>
        </p:grpSpPr>
        <p:sp>
          <p:nvSpPr>
            <p:cNvPr id="15375" name="AutoShape 7"/>
            <p:cNvSpPr>
              <a:spLocks noChangeArrowheads="1"/>
            </p:cNvSpPr>
            <p:nvPr/>
          </p:nvSpPr>
          <p:spPr bwMode="auto">
            <a:xfrm>
              <a:off x="1440" y="1968"/>
              <a:ext cx="3504" cy="1152"/>
            </a:xfrm>
            <a:prstGeom prst="rightArrow">
              <a:avLst>
                <a:gd name="adj1" fmla="val 29759"/>
                <a:gd name="adj2" fmla="val 51920"/>
              </a:avLst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76" name="AutoShape 8"/>
            <p:cNvSpPr>
              <a:spLocks noChangeArrowheads="1"/>
            </p:cNvSpPr>
            <p:nvPr/>
          </p:nvSpPr>
          <p:spPr bwMode="auto">
            <a:xfrm rot="1055792">
              <a:off x="1629" y="1384"/>
              <a:ext cx="528" cy="960"/>
            </a:xfrm>
            <a:prstGeom prst="upArrow">
              <a:avLst>
                <a:gd name="adj1" fmla="val 24759"/>
                <a:gd name="adj2" fmla="val 54133"/>
              </a:avLst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eaVert"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77" name="AutoShape 9"/>
            <p:cNvSpPr>
              <a:spLocks noChangeArrowheads="1"/>
            </p:cNvSpPr>
            <p:nvPr/>
          </p:nvSpPr>
          <p:spPr bwMode="auto">
            <a:xfrm rot="1652280">
              <a:off x="2736" y="1248"/>
              <a:ext cx="528" cy="1296"/>
            </a:xfrm>
            <a:prstGeom prst="upArrow">
              <a:avLst>
                <a:gd name="adj1" fmla="val 50000"/>
                <a:gd name="adj2" fmla="val 61364"/>
              </a:avLst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eaVert"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78" name="AutoShape 10"/>
            <p:cNvSpPr>
              <a:spLocks noChangeArrowheads="1"/>
            </p:cNvSpPr>
            <p:nvPr/>
          </p:nvSpPr>
          <p:spPr bwMode="auto">
            <a:xfrm rot="8306334">
              <a:off x="1728" y="2640"/>
              <a:ext cx="528" cy="960"/>
            </a:xfrm>
            <a:prstGeom prst="upArrow">
              <a:avLst>
                <a:gd name="adj1" fmla="val 40435"/>
                <a:gd name="adj2" fmla="val 65404"/>
              </a:avLst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eaVert"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79" name="AutoShape 11"/>
            <p:cNvSpPr>
              <a:spLocks noChangeArrowheads="1"/>
            </p:cNvSpPr>
            <p:nvPr/>
          </p:nvSpPr>
          <p:spPr bwMode="auto">
            <a:xfrm rot="5400000">
              <a:off x="2305" y="567"/>
              <a:ext cx="1104" cy="3985"/>
            </a:xfrm>
            <a:prstGeom prst="flowChartExtra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0" name="AutoShape 12"/>
            <p:cNvSpPr>
              <a:spLocks noChangeArrowheads="1"/>
            </p:cNvSpPr>
            <p:nvPr/>
          </p:nvSpPr>
          <p:spPr bwMode="auto">
            <a:xfrm rot="8306334">
              <a:off x="3457" y="2400"/>
              <a:ext cx="528" cy="1296"/>
            </a:xfrm>
            <a:prstGeom prst="upArrow">
              <a:avLst>
                <a:gd name="adj1" fmla="val 50000"/>
                <a:gd name="adj2" fmla="val 61364"/>
              </a:avLst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eaVert"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57200" y="3429000"/>
            <a:ext cx="18796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ea typeface="楷体" pitchFamily="49" charset="-122"/>
                <a:cs typeface="Times New Roman" pitchFamily="18" charset="0"/>
              </a:rPr>
              <a:t>燃料的内能 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2286000" y="1295400"/>
            <a:ext cx="18796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废气带走的能量</a:t>
            </a:r>
            <a:r>
              <a:rPr lang="zh-CN" altLang="en-US" sz="28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4267200" y="1447800"/>
            <a:ext cx="23622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机械摩擦损失的能量 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181600" y="4876800"/>
            <a:ext cx="18796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燃料不完全燃烧损失的能量</a:t>
            </a:r>
            <a:r>
              <a:rPr lang="zh-CN" altLang="en-US" sz="28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590800" y="5181600"/>
            <a:ext cx="17399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散热损失的能量 </a:t>
            </a: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6400800" y="3733800"/>
            <a:ext cx="2438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6600"/>
                </a:solidFill>
                <a:ea typeface="楷体" pitchFamily="49" charset="-122"/>
                <a:cs typeface="Times New Roman" pitchFamily="18" charset="0"/>
              </a:rPr>
              <a:t>有用机械能 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2895600" y="2209800"/>
            <a:ext cx="6096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4648200" y="2514600"/>
            <a:ext cx="6096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819400" y="4267200"/>
            <a:ext cx="6096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5410200" y="4114800"/>
            <a:ext cx="6096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1537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热机的能量走向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  <p:bldP spid="64528" grpId="0"/>
      <p:bldP spid="64529" grpId="0"/>
      <p:bldP spid="64533" grpId="0"/>
      <p:bldP spid="64534" grpId="0"/>
      <p:bldP spid="64535" grpId="0"/>
      <p:bldP spid="645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．热机效率（做功）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）定义：用来做有用功的那部分能量，与燃料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完全燃烧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放出的能量之比。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）热机效率公式： 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057400" y="3276600"/>
          <a:ext cx="24384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520474" imgH="469696" progId="Equation.DSMT4">
                  <p:embed/>
                </p:oleObj>
              </mc:Choice>
              <mc:Fallback>
                <p:oleObj name="Equation" r:id="rId3" imgW="520474" imgH="46969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276600"/>
                        <a:ext cx="2438400" cy="162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蒸汽机正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5029200" cy="3341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66738" y="3343275"/>
            <a:ext cx="36909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/>
              <a:buNone/>
            </a:pPr>
            <a:r>
              <a:rPr lang="zh-CN" altLang="en-US" sz="2000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蒸汽机的效率只有</a:t>
            </a:r>
            <a:r>
              <a:rPr lang="en-US" altLang="zh-CN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6%~15%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886325" y="1069975"/>
            <a:ext cx="3527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/>
              <a:buNone/>
            </a:pPr>
            <a:r>
              <a:rPr lang="zh-CN" altLang="en-US" sz="2000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汽油机的效率为 </a:t>
            </a:r>
            <a:r>
              <a:rPr lang="en-US" altLang="zh-CN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20%~30%</a:t>
            </a:r>
          </a:p>
        </p:txBody>
      </p:sp>
      <p:pic>
        <p:nvPicPr>
          <p:cNvPr id="16389" name="Picture 6" descr="重卡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038600"/>
            <a:ext cx="4826000" cy="2813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953000" y="5381625"/>
            <a:ext cx="341947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/>
              <a:buNone/>
            </a:pPr>
            <a:r>
              <a:rPr lang="zh-CN" altLang="en-US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柴油机的效率为</a:t>
            </a:r>
            <a:r>
              <a:rPr lang="en-US" altLang="zh-CN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30%~45%</a:t>
            </a:r>
          </a:p>
        </p:txBody>
      </p:sp>
      <p:pic>
        <p:nvPicPr>
          <p:cNvPr id="16391" name="Picture 4" descr="汽油机4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95800" y="1981200"/>
            <a:ext cx="4495800" cy="2854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9" grpId="0"/>
      <p:bldP spid="522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）应用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49530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热机效率是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热机性能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好坏的物理量。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热机效率与功率无关。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066800" y="1295400"/>
          <a:ext cx="5970588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888614" imgH="241195" progId="Equation.DSMT4">
                  <p:embed/>
                </p:oleObj>
              </mc:Choice>
              <mc:Fallback>
                <p:oleObj name="Equation" r:id="rId3" imgW="888614" imgH="24119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295400"/>
                        <a:ext cx="5970588" cy="160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1066800" y="3048000"/>
          <a:ext cx="60960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901309" imgH="241195" progId="Equation.DSMT4">
                  <p:embed/>
                </p:oleObj>
              </mc:Choice>
              <mc:Fallback>
                <p:oleObj name="Equation" r:id="rId5" imgW="901309" imgH="24119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3048000"/>
                        <a:ext cx="6096000" cy="160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）提高热机效率的途径：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尽量减少各种能量损失</a:t>
            </a:r>
          </a:p>
          <a:p>
            <a:pPr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①让燃料尽可能充分燃烧。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②减少热量散失。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③保持良好润滑，减小机械摩擦。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④采用先进的技术，改进机械结构。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⑤热电站供电也供热，热电综合利用。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G:\我的物理\2020秋物理九上课件\2020秋物理九上课件14-02热机效率\思维导图14-02热机效率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62000"/>
            <a:ext cx="9157000" cy="6096000"/>
          </a:xfrm>
          <a:prstGeom prst="rect">
            <a:avLst/>
          </a:prstGeom>
          <a:noFill/>
        </p:spPr>
      </p:pic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．对于燃料的热值，下列说法中，属于正确理解的是（   ）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．燃料的热值跟燃料燃烧时放出的热量成正比 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．燃料没燃烧时就没有热值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．就某种确定的燃料而言，它的热值是一个确定的值，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跟燃料的质量及燃料燃烧放出的热量无关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．容易燃烧的燃料热值一定大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2016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五莲县期末）将一瓶酒精用去一半，则剩余部分酒精的密度、比热容和热值（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．都变为原来的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1/2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．密度、比热容不变，热值变为原来的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1/2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．都不变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．密度、热值不变，比热容变为原来的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1/2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  <a:p>
            <a:endParaRPr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31800" y="3429000"/>
            <a:ext cx="7605713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t"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 i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Q 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= 1.2×10</a:t>
            </a:r>
            <a:r>
              <a:rPr lang="en-US" altLang="zh-CN" sz="2800" b="1" baseline="30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7 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J/kg×0.7 kg = 8.4×10</a:t>
            </a:r>
            <a:r>
              <a:rPr lang="en-US" altLang="zh-CN" sz="2800" b="1" baseline="30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 J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31800" y="3924300"/>
            <a:ext cx="2790825" cy="1117600"/>
            <a:chOff x="272" y="2472"/>
            <a:chExt cx="1758" cy="704"/>
          </a:xfrm>
        </p:grpSpPr>
        <p:sp>
          <p:nvSpPr>
            <p:cNvPr id="19469" name="Rectangle 9"/>
            <p:cNvSpPr>
              <a:spLocks noChangeArrowheads="1"/>
            </p:cNvSpPr>
            <p:nvPr/>
          </p:nvSpPr>
          <p:spPr bwMode="auto">
            <a:xfrm>
              <a:off x="272" y="2614"/>
              <a:ext cx="1077" cy="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t">
                <a:lnSpc>
                  <a:spcPct val="120000"/>
                </a:lnSpc>
                <a:buFont typeface="Arial"/>
                <a:buNone/>
              </a:pPr>
              <a:r>
                <a:rPr lang="zh-CN" altLang="en-US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　　</a:t>
              </a:r>
              <a:r>
                <a: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m </a:t>
              </a:r>
              <a:r>
                <a:rPr lang="en-US" altLang="zh-CN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=</a:t>
              </a:r>
              <a:endPara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9470" name="Rectangle 10"/>
            <p:cNvSpPr>
              <a:spLocks noChangeArrowheads="1"/>
            </p:cNvSpPr>
            <p:nvPr/>
          </p:nvSpPr>
          <p:spPr bwMode="auto">
            <a:xfrm>
              <a:off x="1066" y="2472"/>
              <a:ext cx="964" cy="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t">
                <a:lnSpc>
                  <a:spcPct val="120000"/>
                </a:lnSpc>
                <a:buFont typeface="Arial"/>
                <a:buNone/>
              </a:pPr>
              <a:r>
                <a: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Q</a:t>
              </a:r>
            </a:p>
            <a:p>
              <a:pPr algn="ctr" fontAlgn="t">
                <a:lnSpc>
                  <a:spcPct val="120000"/>
                </a:lnSpc>
                <a:buFont typeface="Arial"/>
                <a:buNone/>
              </a:pPr>
              <a:r>
                <a: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c</a:t>
              </a:r>
              <a:r>
                <a:rPr lang="en-US" altLang="zh-CN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(</a:t>
              </a:r>
              <a:r>
                <a: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t </a:t>
              </a:r>
              <a:r>
                <a:rPr lang="en-US" altLang="zh-CN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-</a:t>
              </a:r>
              <a:r>
                <a: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t</a:t>
              </a:r>
              <a:r>
                <a:rPr lang="en-US" altLang="zh-CN" sz="2800" b="1" baseline="-50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0</a:t>
              </a:r>
              <a:r>
                <a:rPr lang="en-US" altLang="zh-CN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) </a:t>
              </a:r>
              <a:endPara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>
              <a:off x="1264" y="2841"/>
              <a:ext cx="56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701675" y="4876800"/>
            <a:ext cx="6613525" cy="1127125"/>
            <a:chOff x="442" y="3157"/>
            <a:chExt cx="4166" cy="710"/>
          </a:xfrm>
        </p:grpSpPr>
        <p:grpSp>
          <p:nvGrpSpPr>
            <p:cNvPr id="19465" name="Group 13"/>
            <p:cNvGrpSpPr/>
            <p:nvPr/>
          </p:nvGrpSpPr>
          <p:grpSpPr>
            <a:xfrm>
              <a:off x="1037" y="3157"/>
              <a:ext cx="3571" cy="710"/>
              <a:chOff x="1037" y="3157"/>
              <a:chExt cx="3571" cy="710"/>
            </a:xfrm>
          </p:grpSpPr>
          <p:sp>
            <p:nvSpPr>
              <p:cNvPr id="19467" name="Rectangle 14"/>
              <p:cNvSpPr>
                <a:spLocks noChangeArrowheads="1"/>
              </p:cNvSpPr>
              <p:nvPr/>
            </p:nvSpPr>
            <p:spPr bwMode="auto">
              <a:xfrm>
                <a:off x="1037" y="3157"/>
                <a:ext cx="3571" cy="7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t">
                  <a:lnSpc>
                    <a:spcPct val="120000"/>
                  </a:lnSpc>
                  <a:buFont typeface="Arial"/>
                  <a:buNone/>
                </a:pPr>
                <a:r>
                  <a:rPr lang="en-US" altLang="zh-CN" sz="2800" b="1">
                    <a:solidFill>
                      <a:srgbClr val="CC0000"/>
                    </a:solidFill>
                    <a:ea typeface="楷体" pitchFamily="49" charset="-122"/>
                    <a:cs typeface="Times New Roman" pitchFamily="18" charset="0"/>
                  </a:rPr>
                  <a:t>8.4×10</a:t>
                </a:r>
                <a:r>
                  <a:rPr lang="en-US" altLang="zh-CN" sz="2800" b="1" baseline="30000">
                    <a:solidFill>
                      <a:srgbClr val="CC0000"/>
                    </a:solidFill>
                    <a:ea typeface="楷体" pitchFamily="49" charset="-122"/>
                    <a:cs typeface="Times New Roman" pitchFamily="18" charset="0"/>
                  </a:rPr>
                  <a:t>6 </a:t>
                </a:r>
                <a:r>
                  <a:rPr lang="en-US" altLang="zh-CN" sz="2800" b="1">
                    <a:solidFill>
                      <a:srgbClr val="CC0000"/>
                    </a:solidFill>
                    <a:ea typeface="楷体" pitchFamily="49" charset="-122"/>
                    <a:cs typeface="Times New Roman" pitchFamily="18" charset="0"/>
                  </a:rPr>
                  <a:t>J </a:t>
                </a:r>
                <a:endPara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endParaRPr>
              </a:p>
              <a:p>
                <a:pPr algn="ctr" fontAlgn="t">
                  <a:lnSpc>
                    <a:spcPct val="120000"/>
                  </a:lnSpc>
                  <a:buFont typeface="Arial"/>
                  <a:buNone/>
                </a:pPr>
                <a:r>
                  <a:rPr lang="en-US" altLang="zh-CN" sz="2800" b="1">
                    <a:solidFill>
                      <a:srgbClr val="CC0000"/>
                    </a:solidFill>
                    <a:ea typeface="楷体" pitchFamily="49" charset="-122"/>
                    <a:cs typeface="Times New Roman" pitchFamily="18" charset="0"/>
                  </a:rPr>
                  <a:t>4.2×10</a:t>
                </a:r>
                <a:r>
                  <a:rPr lang="en-US" altLang="zh-CN" sz="2800" b="1" baseline="30000">
                    <a:solidFill>
                      <a:srgbClr val="CC0000"/>
                    </a:solidFill>
                    <a:ea typeface="楷体" pitchFamily="49" charset="-122"/>
                    <a:cs typeface="Times New Roman" pitchFamily="18" charset="0"/>
                  </a:rPr>
                  <a:t>3 </a:t>
                </a:r>
                <a:r>
                  <a:rPr lang="en-US" altLang="zh-CN" sz="2800" b="1">
                    <a:solidFill>
                      <a:srgbClr val="CC0000"/>
                    </a:solidFill>
                    <a:ea typeface="楷体" pitchFamily="49" charset="-122"/>
                    <a:cs typeface="Times New Roman" pitchFamily="18" charset="0"/>
                  </a:rPr>
                  <a:t>J/(kg·℃)×(70 ℃-20 ℃)</a:t>
                </a:r>
                <a:endParaRPr lang="zh-CN" altLang="en-US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68" name="Line 15"/>
              <p:cNvSpPr>
                <a:spLocks noChangeShapeType="1"/>
              </p:cNvSpPr>
              <p:nvPr/>
            </p:nvSpPr>
            <p:spPr bwMode="auto">
              <a:xfrm>
                <a:off x="1207" y="3526"/>
                <a:ext cx="3231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9466" name="Rectangle 16"/>
            <p:cNvSpPr>
              <a:spLocks noChangeArrowheads="1"/>
            </p:cNvSpPr>
            <p:nvPr/>
          </p:nvSpPr>
          <p:spPr bwMode="auto">
            <a:xfrm>
              <a:off x="442" y="3310"/>
              <a:ext cx="1077" cy="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t">
                <a:lnSpc>
                  <a:spcPct val="120000"/>
                </a:lnSpc>
                <a:buFont typeface="Arial"/>
                <a:buNone/>
              </a:pPr>
              <a:r>
                <a:rPr lang="zh-CN" altLang="en-US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　　</a:t>
              </a:r>
              <a:r>
                <a:rPr lang="en-US" altLang="zh-CN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=</a:t>
              </a:r>
              <a:endPara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701675" y="5973763"/>
            <a:ext cx="3240088" cy="604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t"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 i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= 40 kg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895600"/>
          </a:xfrm>
        </p:spPr>
        <p:txBody>
          <a:bodyPr/>
          <a:lstStyle/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已知干木柴的热值是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1.2×10</a:t>
            </a:r>
            <a:r>
              <a:rPr lang="en-US" altLang="zh-CN" sz="28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，完全燃烧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0.7 kg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干木柴能放出多少热量？假设这些热量全部被水吸收，能使多少千克水的温度由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 ℃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升高到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70 ℃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？已知水的比热容为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4.2×10</a:t>
            </a:r>
            <a:r>
              <a:rPr lang="en-US" altLang="zh-CN" sz="28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J/(kg·℃)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8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．一台内燃机运行时各种能量损耗大致为：汽缸散热损失占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％，废气带走的能量占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％，摩擦等机械损耗占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％，则内燃机的热机效率为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35%</a:t>
            </a:r>
          </a:p>
          <a:p>
            <a:pPr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5563" y="514351"/>
            <a:ext cx="2645463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/>
              <a:buNone/>
            </a:pPr>
            <a:r>
              <a:rPr lang="zh-CN" altLang="en-US" sz="3600" b="1">
                <a:solidFill>
                  <a:srgbClr val="FFFFFF"/>
                </a:solidFill>
                <a:ea typeface="楷体" pitchFamily="49" charset="-122"/>
                <a:cs typeface="Times New Roman" pitchFamily="18" charset="0"/>
              </a:rPr>
              <a:t>练一练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D:\我的文档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762000"/>
            <a:ext cx="4038600" cy="2475791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152400"/>
            <a:ext cx="13906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t">
              <a:buFont typeface="Arial"/>
              <a:buNone/>
            </a:pPr>
            <a:r>
              <a:rPr lang="zh-CN" altLang="en-US" sz="2400" b="1">
                <a:solidFill>
                  <a:schemeClr val="tx2"/>
                </a:solidFill>
              </a:rPr>
              <a:t>柴薪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371600" y="3352800"/>
            <a:ext cx="13414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t">
              <a:buFont typeface="Arial"/>
              <a:buNone/>
            </a:pPr>
            <a:r>
              <a:rPr lang="zh-CN" altLang="en-US" sz="2400" b="1">
                <a:solidFill>
                  <a:schemeClr val="tx2"/>
                </a:solidFill>
              </a:rPr>
              <a:t>煤炭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600700" y="152400"/>
            <a:ext cx="14382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t">
              <a:buFont typeface="Arial"/>
              <a:buNone/>
            </a:pPr>
            <a:r>
              <a:rPr lang="zh-CN" altLang="en-US" sz="2400" b="1">
                <a:solidFill>
                  <a:schemeClr val="tx2"/>
                </a:solidFill>
              </a:rPr>
              <a:t>石油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5791200" y="3352800"/>
            <a:ext cx="17748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t">
              <a:buFont typeface="Arial"/>
              <a:buNone/>
            </a:pPr>
            <a:r>
              <a:rPr lang="zh-CN" altLang="en-US" sz="2400" b="1">
                <a:solidFill>
                  <a:schemeClr val="tx2"/>
                </a:solidFill>
              </a:rPr>
              <a:t>天然气</a:t>
            </a:r>
          </a:p>
        </p:txBody>
      </p:sp>
      <p:pic>
        <p:nvPicPr>
          <p:cNvPr id="40972" name="Picture 12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00588" y="3886200"/>
            <a:ext cx="3833812" cy="236220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625" name="Picture 1" descr="E:\物理素材 GIF动画\GIF14内能的利用\柴火燃烧01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0999" y="914401"/>
            <a:ext cx="4067613" cy="2285999"/>
          </a:xfrm>
          <a:prstGeom prst="rect">
            <a:avLst/>
          </a:prstGeom>
          <a:noFill/>
        </p:spPr>
      </p:pic>
      <p:pic>
        <p:nvPicPr>
          <p:cNvPr id="26627" name="Picture 3" descr="https://ss0.bdstatic.com/70cFuHSh_Q1YnxGkpoWK1HF6hhy/it/u=397701262,3324429744&amp;fm=26&amp;gp=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0" y="762000"/>
            <a:ext cx="3886200" cy="2359839"/>
          </a:xfrm>
          <a:prstGeom prst="rect">
            <a:avLst/>
          </a:prstGeom>
          <a:noFill/>
        </p:spPr>
      </p:pic>
      <p:pic>
        <p:nvPicPr>
          <p:cNvPr id="26632" name="Picture 8" descr="D:\我的文档\Pictures\无标题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3000" y="869632"/>
            <a:ext cx="3898130" cy="2330768"/>
          </a:xfrm>
          <a:prstGeom prst="rect">
            <a:avLst/>
          </a:prstGeom>
          <a:noFill/>
        </p:spPr>
      </p:pic>
      <p:pic>
        <p:nvPicPr>
          <p:cNvPr id="26633" name="Picture 9" descr="D:\我的文档\Pictures\无标题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7200" y="3733800"/>
            <a:ext cx="3886200" cy="2606675"/>
          </a:xfrm>
          <a:prstGeom prst="rect">
            <a:avLst/>
          </a:prstGeom>
          <a:noFill/>
        </p:spPr>
      </p:pic>
      <p:pic>
        <p:nvPicPr>
          <p:cNvPr id="26634" name="Picture 10" descr="D:\搜狗高速下载\煤炭燃烧02.gif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1000" y="4114800"/>
            <a:ext cx="4064000" cy="2286000"/>
          </a:xfrm>
          <a:prstGeom prst="rect">
            <a:avLst/>
          </a:prstGeom>
          <a:noFill/>
        </p:spPr>
      </p:pic>
      <p:pic>
        <p:nvPicPr>
          <p:cNvPr id="26638" name="Picture 14" descr="D:\搜狗高速下载\燃气灶煤气燃烧01.gif"/>
          <p:cNvPicPr>
            <a:picLocks noChangeAspect="1" noChangeArrowheads="1" noCrop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38800" y="3733800"/>
            <a:ext cx="3014134" cy="2638512"/>
          </a:xfrm>
          <a:prstGeom prst="rect">
            <a:avLst/>
          </a:prstGeom>
          <a:noFill/>
        </p:spPr>
      </p:pic>
      <p:pic>
        <p:nvPicPr>
          <p:cNvPr id="24" name="Picture 1" descr="E:\物理素材 GIF动画\GIF14内能的利用\长征三号乙发射01.gif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905000" y="1447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专题：热机效率与功率关系</a:t>
            </a:r>
            <a:r>
              <a:rPr lang="en-US" altLang="zh-CN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4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   关于热机效率，下列说法正确的是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  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．热机效率越高，即热机做的有用功多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．热机效率越高，即热机的功率越大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．要提高热机效率，就要尽量减少各种能量损失，并且要保证良好的润滑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．提高热机效率，有利于环保减排 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b="1" smtClean="0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专题：热机效率与功率关系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．下列有关热机的说法中不正确的是（　　）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．热机工作时将燃料化学能转化为内能，再转化成机械能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．柴油机进气口吸入的是柴油和空气的混合物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．四冲程汽油机每个工作循环中有三个冲程依靠惯性完成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．热机效率越高，热机的功率越大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BD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专题：热值和效率的比值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有甲、乙两台汽油机，若在同一时间内甲做的有用功是乙做的有用功的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倍，甲的效率是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25%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，乙的效率是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20%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，则在同样时间内，甲、乙两汽油机消耗的汽油之比为（　　）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   B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   C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   D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	</a:t>
            </a:r>
          </a:p>
          <a:p>
            <a:pPr>
              <a:buFontTx/>
              <a:buNone/>
            </a:pPr>
            <a:endParaRPr lang="zh-CN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专题：热值和效率的比值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两台四冲程汽油机在相同时间内，甲做的有用功是乙的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倍，甲机的热机效率是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20%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，乙机的热机效率是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25%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，则甲、乙两机消耗的汽油质量之比是（　　）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</a:t>
            </a:r>
            <a:endParaRPr lang="zh-CN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专题：实验题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在“比较质量相等的不同燃料充分燃烧时放出的热量”的实验中：</a:t>
            </a:r>
          </a:p>
          <a:p>
            <a:pPr>
              <a:buFontTx/>
              <a:buNone/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）实验时所选用的燃料的种类应是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的，质量应是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的（选填“相同”或“不同”）。</a:t>
            </a:r>
          </a:p>
          <a:p>
            <a:pPr>
              <a:buFontTx/>
              <a:buNone/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）若燃烧放出的热量用水吸收，则实验中除了水的质量要相等外，你认为还应注意的问题是：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。（只要回答一种）</a:t>
            </a:r>
          </a:p>
          <a:p>
            <a:pPr>
              <a:buFontTx/>
              <a:buNone/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）通过比较燃料燃尽后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，可以得出结论。</a:t>
            </a:r>
            <a:endParaRPr lang="en-US" altLang="zh-CN" sz="26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sz="2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）不同，相同；（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）烧杯相同；（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）水升高的温度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专题：实验题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60438"/>
            <a:ext cx="8534400" cy="52117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．如图所示，甲、乙、丙三图中的装置完全相同，燃料的质量都是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10g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，甲、乙烧杯内的液体质量相同。</a:t>
            </a:r>
          </a:p>
          <a:p>
            <a:pPr>
              <a:buFontTx/>
              <a:buNone/>
            </a:pP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）比较不同燃料的热值，应选择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两图进行实验；比较不同物质的比热容，应选择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两图进行实验。</a:t>
            </a:r>
          </a:p>
          <a:p>
            <a:pPr>
              <a:buFontTx/>
              <a:buNone/>
            </a:pP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）若液体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的质量为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，液体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的质量为</a:t>
            </a:r>
            <a:r>
              <a:rPr lang="en-US" altLang="zh-CN" sz="20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000" b="1" baseline="-25000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，为了完成实验，则需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小于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、或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000" b="1" baseline="-25000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）质量和初始温度均相同的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两种液体吸热后，它们的温度随时间变化的图象如图丁所示，由图可以看出，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液体的温度升高得较慢，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液体的比热容较大。若其中比热容较大的液体是水，则另一种液体的比热容为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__________J/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kg•℃</a:t>
            </a:r>
            <a:r>
              <a:rPr 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</a:p>
          <a:p>
            <a:pPr>
              <a:buFontTx/>
              <a:buNone/>
            </a:pP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）甲、乙；甲、丙；（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）等于；（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2.1×10</a:t>
            </a:r>
            <a:r>
              <a:rPr lang="en-US" altLang="zh-CN" sz="20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6628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4724400"/>
            <a:ext cx="5861050" cy="1828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专题：热量计算</a:t>
            </a:r>
            <a:r>
              <a:rPr lang="en-US" altLang="zh-CN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4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安徽）某家庭用燃气热水器将质量为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100kg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，温度为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的自来水加热到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，消耗的天然气体积为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（假设天然气完全燃烧）。已知水的比热容为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•℃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），天然气的热值为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J/m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．求：（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）天然气完全燃烧放出的热量；（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）水吸收的热量；（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）该热水器工作时的效率。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案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1.26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39.4%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专题：热量计算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2018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大连一模）无人驾驶汽车在某段平直公路上进行测试，汽车以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18m/s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的速度匀速行驶了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5min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，消耗燃油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0.3kg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，汽车发动机的牵引力是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1000N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．已知燃油的热值为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。求：（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）消耗的燃油完全燃烧产生的热量是多少？（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）汽车牵引力所做的功是多少？（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）发动机的效率是多少？</a:t>
            </a:r>
          </a:p>
          <a:p>
            <a:pPr>
              <a:buFontTx/>
              <a:buNone/>
            </a:pPr>
            <a:endParaRPr lang="zh-CN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案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1.35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5.4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40%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专题：热量计算</a:t>
            </a:r>
            <a:r>
              <a:rPr lang="en-US" altLang="zh-CN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4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昭通）某太阳能热水器接收太阳能的总有效面积为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4m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，热水器每平方米的面积上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1h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得到太阳辐射的能量平均为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，热水器仅能把接收的太阳能的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42%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转化为水的内能，若光照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5h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可以使热水器内初温为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、质量为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100kg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的水温度升高多少℃？（水的比热容是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•℃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</a:p>
          <a:p>
            <a:pPr>
              <a:buFontTx/>
              <a:buNone/>
            </a:pP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案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专题：热量计算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2018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辽阳）某辆轮式伞兵突击战车满载时总质量为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1.6t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，车轮与水平地面接触总面积为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，战车以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72km/h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的速度在水平地面匀速直线行驶时，发动机的功率为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汽油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4.6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10Nkg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）求：（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）战车满载时静止在水平地面上，对水平地面的压强。（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）战车此次行驶时，受到的阻力。（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）战车此次共行驶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23min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，若汽油机的效率为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30%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，消耗汽油的质量。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案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3000N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6kg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pPr algn="l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</a:t>
            </a:r>
            <a:r>
              <a:rPr lang="zh-CN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比较不同燃料燃烧放热本领</a:t>
            </a: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54102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．实验方案：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：水的质量一定，燃料的质量一定，通过比较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水的温度升高多少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来确定燃料放热本领。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：水的质量一定，水的温度升高多少一定，通过比较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消耗燃料质量多少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来确定燃料的放热本领。</a:t>
            </a:r>
          </a:p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．实验方法：</a:t>
            </a:r>
          </a:p>
          <a:p>
            <a:pPr lvl="2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控制变量法；</a:t>
            </a:r>
          </a:p>
          <a:p>
            <a:pPr lvl="2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转换法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．结论：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通常不同燃料燃烧放热本领不同</a:t>
            </a:r>
          </a:p>
        </p:txBody>
      </p:sp>
      <p:pic>
        <p:nvPicPr>
          <p:cNvPr id="11268" name="Picture 5" descr="D:\Documents\Pictures\A02 - 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8800" y="1752600"/>
            <a:ext cx="3376613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专题：热量计算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．小明家新买了一辆使用汽油为燃料的小汽车。细心的小明发现行驶的速度不同时，耗油量不同。当小汽车以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90km/h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的速度匀速行驶时最省油，此时发动机的有用功率为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25kW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．若小汽车以最省油的速度行驶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135km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，求在这过程中汽车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）运动的时间；（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）受到的阻力；（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）消耗汽油的质量（汽车的热值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q=4.5×10</a:t>
            </a:r>
            <a:r>
              <a:rPr lang="en-US" altLang="zh-CN" sz="28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，小汽车发动机的效率为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30%</a:t>
            </a:r>
            <a:r>
              <a:rPr 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</a:p>
          <a:p>
            <a:pPr>
              <a:buFontTx/>
              <a:buNone/>
            </a:pP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1.5h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1000N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10kg</a:t>
            </a:r>
            <a:endParaRPr lang="zh-CN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1]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效率公式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）机械效率：</a:t>
            </a:r>
          </a:p>
          <a:p>
            <a:pPr>
              <a:buFontTx/>
              <a:buNone/>
            </a:pPr>
            <a:endParaRPr lang="zh-CN" altLang="en-US" sz="28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）燃烧效率：</a:t>
            </a:r>
          </a:p>
          <a:p>
            <a:pPr>
              <a:buFontTx/>
              <a:buNone/>
            </a:pPr>
            <a:endParaRPr lang="zh-CN" altLang="en-US" sz="28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）热机效率：</a:t>
            </a:r>
          </a:p>
          <a:p>
            <a:pPr>
              <a:buFontTx/>
              <a:buNone/>
            </a:pPr>
            <a:endParaRPr lang="zh-CN" altLang="en-US" sz="28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）电热水器的加热效率：</a:t>
            </a:r>
          </a:p>
          <a:p>
            <a:pPr>
              <a:buFontTx/>
              <a:buNone/>
            </a:pPr>
            <a:endParaRPr lang="zh-CN" altLang="en-US" sz="28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）电动机效率：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371600"/>
          <a:ext cx="11430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520700" imgH="457200" progId="Equation.DSMT4">
                  <p:embed/>
                </p:oleObj>
              </mc:Choice>
              <mc:Fallback>
                <p:oleObj name="Equation" r:id="rId3" imgW="5207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371600"/>
                        <a:ext cx="11430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4343400" y="2438400"/>
          <a:ext cx="11430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5" imgW="520700" imgH="457200" progId="Equation.DSMT4">
                  <p:embed/>
                </p:oleObj>
              </mc:Choice>
              <mc:Fallback>
                <p:oleObj name="Equation" r:id="rId5" imgW="5207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3400" y="2438400"/>
                        <a:ext cx="11430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3200400" y="3429000"/>
          <a:ext cx="11445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7" imgW="520474" imgH="469696" progId="Equation.DSMT4">
                  <p:embed/>
                </p:oleObj>
              </mc:Choice>
              <mc:Fallback>
                <p:oleObj name="Equation" r:id="rId7" imgW="520474" imgH="46969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3429000"/>
                        <a:ext cx="1144588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4800600" y="4495800"/>
          <a:ext cx="1143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9" imgW="520474" imgH="406224" progId="Equation.DSMT4">
                  <p:embed/>
                </p:oleObj>
              </mc:Choice>
              <mc:Fallback>
                <p:oleObj name="Equation" r:id="rId9" imgW="520474" imgH="40622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600" y="4495800"/>
                        <a:ext cx="1143000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3581400" y="5486400"/>
          <a:ext cx="114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1400" y="5486400"/>
                        <a:ext cx="11430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New picture" hidden="1"/>
          <p:cNvPicPr/>
          <p:nvPr/>
        </p:nvPicPr>
        <p:blipFill>
          <a:blip r:embed="rId13"/>
          <a:stretch>
            <a:fillRect/>
          </a:stretch>
        </p:blipFill>
        <p:spPr>
          <a:xfrm>
            <a:off x="11023600" y="12103100"/>
            <a:ext cx="381000" cy="4699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二、燃料的热值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．热值：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）定义：把某种燃料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完全燃烧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放出的热量与其质量相比。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）单位：</a:t>
            </a:r>
          </a:p>
          <a:p>
            <a:pPr lvl="2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焦耳每千克，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（适合固体和液体）</a:t>
            </a:r>
          </a:p>
          <a:p>
            <a:pPr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）数值：等于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1kg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某种燃料完全燃烧放出的热量。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05000" y="2895600"/>
          <a:ext cx="14986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507960" imgH="406080" progId="Equation.DSMT4">
                  <p:embed/>
                </p:oleObj>
              </mc:Choice>
              <mc:Fallback>
                <p:oleObj name="Equation" r:id="rId3" imgW="50796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895600"/>
                        <a:ext cx="1498600" cy="117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754438" y="2952750"/>
          <a:ext cx="150018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4438" y="2952750"/>
                        <a:ext cx="1500187" cy="1179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67000" y="2286000"/>
            <a:ext cx="1970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（或体积）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438400" y="5867400"/>
            <a:ext cx="19399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（或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1 m</a:t>
            </a:r>
            <a:r>
              <a:rPr lang="en-US" altLang="zh-CN" sz="2800" b="1" baseline="300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447800" y="4772025"/>
            <a:ext cx="55213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焦耳每立方米，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J/m</a:t>
            </a:r>
            <a:r>
              <a:rPr lang="en-US" altLang="zh-CN" sz="2800" b="1" baseline="300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（适合气体）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]DN{@B@NXAG5YW(_]BDN%EJ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76200"/>
            <a:ext cx="8610600" cy="41624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419600"/>
            <a:ext cx="8458200" cy="2057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）物理意义：热值是反映燃料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燃烧时放热本领强弱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的物理量。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）热值是物体的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，只与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物质的种类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有关，与是否完全燃烧、形态、质量、体积等无关。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．燃料燃烧放热计算公式：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适用固体和液体，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适用气体，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J/m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b="1" baseline="300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06413" y="1535113"/>
          <a:ext cx="21113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596880" imgH="241200" progId="Equation.DSMT4">
                  <p:embed/>
                </p:oleObj>
              </mc:Choice>
              <mc:Fallback>
                <p:oleObj name="Equation" r:id="rId3" imgW="596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1535113"/>
                        <a:ext cx="2111375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03250" y="3362325"/>
          <a:ext cx="19939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558720" imgH="241200" progId="Equation.DSMT4">
                  <p:embed/>
                </p:oleObj>
              </mc:Choice>
              <mc:Fallback>
                <p:oleObj name="Equation" r:id="rId5" imgW="55872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0" y="3362325"/>
                        <a:ext cx="1993900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img?image&amp;quality=80&amp;size=b9999_10000&amp;sec=1504805648452&amp;di=88edf83cb461845596812531eaa5484f&amp;imgtype=0&amp;src=http%3A%2F%2Fdh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484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5" name="Picture 7" descr="timg?image&amp;quality=80&amp;size=b9999_10000&amp;sec=1504805722850&amp;di=87261426bf359d5c0ef3813643f4156c&amp;imgtype=0&amp;src=http%3A%2F%2Fimag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2362200"/>
            <a:ext cx="7543800" cy="19812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柴静雾霾调查：</a:t>
            </a:r>
            <a:b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</a:b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《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穹顶之下</a:t>
            </a: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》2015</a:t>
            </a:r>
            <a:endParaRPr lang="zh-CN" altLang="en-US" sz="60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4876800"/>
            <a:ext cx="38862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温室效应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．燃烧效率（热传递） 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）定义：有效利用的热量与燃料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完全燃烧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放出的热量的比值。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）燃烧效率公式：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33400" y="3276600"/>
          <a:ext cx="34290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520700" imgH="457200" progId="Equation.DSMT4">
                  <p:embed/>
                </p:oleObj>
              </mc:Choice>
              <mc:Fallback>
                <p:oleObj name="Equation" r:id="rId3" imgW="5207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276600"/>
                        <a:ext cx="3429000" cy="2195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三、热机的效率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419600" y="4114800"/>
            <a:ext cx="41910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/>
              <a:t>（也叫燃料利用率、</a:t>
            </a:r>
          </a:p>
          <a:p>
            <a:r>
              <a:rPr lang="zh-CN" altLang="en-US" sz="3200" b="1"/>
              <a:t>加热效率）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562600" cy="53641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）影响燃料效率因素：</a:t>
            </a:r>
          </a:p>
          <a:p>
            <a:pPr lvl="1"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①燃料不完全燃烧；</a:t>
            </a:r>
          </a:p>
          <a:p>
            <a:pPr lvl="1"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②放出热量散失。 </a:t>
            </a:r>
          </a:p>
          <a:p>
            <a:pPr lvl="1">
              <a:buFontTx/>
              <a:buNone/>
            </a:pP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）提高燃料效率途径：</a:t>
            </a:r>
          </a:p>
          <a:p>
            <a:pPr lvl="1"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①让燃料尽可能充分燃烧。</a:t>
            </a:r>
          </a:p>
          <a:p>
            <a:pPr lvl="1"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②减少热量散失。</a:t>
            </a:r>
            <a:endParaRPr lang="zh-CN" altLang="en-US" sz="32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28600"/>
            <a:ext cx="3505200" cy="6324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2665</Words>
  <Application>Microsoft Office PowerPoint</Application>
  <PresentationFormat>全屏显示(4:3)</PresentationFormat>
  <Paragraphs>180</Paragraphs>
  <Slides>31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默认设计模板</vt:lpstr>
      <vt:lpstr>Equation</vt:lpstr>
      <vt:lpstr>第十四章 内能的利用 第2节 热机的效率</vt:lpstr>
      <vt:lpstr>PowerPoint 演示文稿</vt:lpstr>
      <vt:lpstr>一、比较不同燃料燃烧放热本领</vt:lpstr>
      <vt:lpstr>二、燃料的热值</vt:lpstr>
      <vt:lpstr>PowerPoint 演示文稿</vt:lpstr>
      <vt:lpstr>2．燃料燃烧放热计算公式：</vt:lpstr>
      <vt:lpstr>柴静雾霾调查： 《穹顶之下》2015</vt:lpstr>
      <vt:lpstr>三、热机的效率</vt:lpstr>
      <vt:lpstr>PowerPoint 演示文稿</vt:lpstr>
      <vt:lpstr>热机的能量走向 </vt:lpstr>
      <vt:lpstr>2．热机效率（做功）</vt:lpstr>
      <vt:lpstr>PowerPoint 演示文稿</vt:lpstr>
      <vt:lpstr>（3）应用</vt:lpstr>
      <vt:lpstr>（4）提高热机效率的途径：</vt:lpstr>
      <vt:lpstr>本课小结</vt:lpstr>
      <vt:lpstr>课堂练习</vt:lpstr>
      <vt:lpstr>课堂练习</vt:lpstr>
      <vt:lpstr>课堂练习</vt:lpstr>
      <vt:lpstr>课堂练习</vt:lpstr>
      <vt:lpstr>专题：热机效率与功率关系1</vt:lpstr>
      <vt:lpstr>专题：热机效率与功率关系2</vt:lpstr>
      <vt:lpstr>专题：热值和效率的比值1</vt:lpstr>
      <vt:lpstr>专题：热值和效率的比值2</vt:lpstr>
      <vt:lpstr>专题：实验题1</vt:lpstr>
      <vt:lpstr>专题：实验题2</vt:lpstr>
      <vt:lpstr>专题：热量计算1</vt:lpstr>
      <vt:lpstr>专题：热量计算2</vt:lpstr>
      <vt:lpstr>专题：热量计算3</vt:lpstr>
      <vt:lpstr>专题：热量计算4</vt:lpstr>
      <vt:lpstr>专题：热量计算5</vt:lpstr>
      <vt:lpstr>[拓展1]效率公式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第十四章 内能的利用 第2节 热机效率</dc:title>
  <cp:lastModifiedBy>User</cp:lastModifiedBy>
  <cp:revision>2</cp:revision>
  <cp:lastPrinted>1601-01-01T00:00:00Z</cp:lastPrinted>
  <dcterms:created xsi:type="dcterms:W3CDTF">2017-08-28T12:32:26Z</dcterms:created>
  <dcterms:modified xsi:type="dcterms:W3CDTF">2020-11-02T22:31:15Z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办公室">
    <vt:lpwstr>徐成宇</vt:lpwstr>
  </property>
</Properties>
</file>