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57" r:id="rId3"/>
    <p:sldId id="314" r:id="rId4"/>
    <p:sldId id="297" r:id="rId5"/>
    <p:sldId id="281" r:id="rId6"/>
    <p:sldId id="260" r:id="rId7"/>
    <p:sldId id="259" r:id="rId8"/>
    <p:sldId id="293" r:id="rId9"/>
    <p:sldId id="326" r:id="rId10"/>
    <p:sldId id="292" r:id="rId11"/>
    <p:sldId id="321" r:id="rId12"/>
    <p:sldId id="263" r:id="rId13"/>
    <p:sldId id="312" r:id="rId14"/>
    <p:sldId id="319" r:id="rId15"/>
    <p:sldId id="329" r:id="rId16"/>
    <p:sldId id="295" r:id="rId17"/>
    <p:sldId id="291" r:id="rId18"/>
    <p:sldId id="266" r:id="rId19"/>
    <p:sldId id="267" r:id="rId20"/>
    <p:sldId id="305" r:id="rId21"/>
    <p:sldId id="308" r:id="rId22"/>
    <p:sldId id="306" r:id="rId23"/>
    <p:sldId id="310" r:id="rId24"/>
    <p:sldId id="327" r:id="rId25"/>
    <p:sldId id="318" r:id="rId26"/>
    <p:sldId id="325" r:id="rId27"/>
    <p:sldId id="304" r:id="rId28"/>
    <p:sldId id="298" r:id="rId29"/>
    <p:sldId id="268" r:id="rId30"/>
    <p:sldId id="311" r:id="rId31"/>
    <p:sldId id="270" r:id="rId32"/>
    <p:sldId id="272" r:id="rId33"/>
    <p:sldId id="323" r:id="rId34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5D51-04AB-4260-A479-F74FCEA90C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A610-F3B1-40E7-8833-8A1BCC2917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7220-A0B1-4861-9BD1-015FFA4F4E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80BE-B813-4716-8D20-182F7D3E57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04C9-0B4D-423F-8315-62C4D0FBA7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63AD-04E0-4B4E-9BCE-5D290D77AF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F81E-CED6-4F7D-8988-13654FDAF0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8E79-B8D3-4150-A65C-96CB0D6529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5C65-166B-4F9D-A997-5DC276E10B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AA3B-8FBC-4BF1-8375-FB145A4924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2A4E-C47B-4B09-A794-3A50C3AC15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ACD7F6-327F-4919-8EFB-6A822D1436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011032503563236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3019425"/>
            <a:ext cx="4495800" cy="38385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1219200"/>
            <a:ext cx="3873500" cy="220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、探究三线是否在同一平面。</a:t>
            </a:r>
          </a:p>
        </p:txBody>
      </p:sp>
      <p:sp>
        <p:nvSpPr>
          <p:cNvPr id="14340" name="内容占位符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1828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操作：将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向前折或后折，能否看到反射光线。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381000" y="3505200"/>
            <a:ext cx="8382000" cy="2971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纸板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面后折时发生什么现象？</a:t>
            </a:r>
          </a:p>
          <a:p>
            <a:pPr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纸板上不显示反射光线，但反射光线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仍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存在。</a:t>
            </a:r>
          </a:p>
          <a:p>
            <a:pPr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此时纸板的作用是什么？</a:t>
            </a:r>
          </a:p>
          <a:p>
            <a:pPr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答：研究反射光线、入射光线、法线是否在同一平面上。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687553" imgH="6477561"/>
        </mc:Choice>
        <mc:Fallback>
          <p:control name="ShockwaveFlash1" r:id="rId2" imgW="8687553" imgH="6477561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0"/>
                  <a:ext cx="8686800" cy="64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9"/>
          <p:cNvSpPr>
            <a:spLocks noChangeShapeType="1"/>
          </p:cNvSpPr>
          <p:nvPr/>
        </p:nvSpPr>
        <p:spPr bwMode="auto">
          <a:xfrm flipV="1">
            <a:off x="4800600" y="3625850"/>
            <a:ext cx="838200" cy="152400"/>
          </a:xfrm>
          <a:prstGeom prst="line">
            <a:avLst/>
          </a:prstGeom>
          <a:noFill/>
          <a:ln w="9525">
            <a:noFill/>
            <a:round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63" name="Rectangle 40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657600" cy="8683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实验结论</a:t>
            </a:r>
            <a:r>
              <a:rPr lang="en-US" altLang="zh-CN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81000" y="3200400"/>
            <a:ext cx="5943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）反射光线、入射光线、法线在同一平面内。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）反射光线、入射光线分别位于法线两侧。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）反射角等于入射角。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（顺序：反、入、法）</a:t>
            </a:r>
          </a:p>
        </p:txBody>
      </p:sp>
      <p:pic>
        <p:nvPicPr>
          <p:cNvPr id="15365" name="Picture 5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381000"/>
            <a:ext cx="4267200" cy="25939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6" name="Text Box 52"/>
          <p:cNvSpPr txBox="1">
            <a:spLocks noChangeArrowheads="1"/>
          </p:cNvSpPr>
          <p:nvPr/>
        </p:nvSpPr>
        <p:spPr bwMode="auto">
          <a:xfrm>
            <a:off x="6477000" y="3200400"/>
            <a:ext cx="2286000" cy="588963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三线共面</a:t>
            </a:r>
          </a:p>
        </p:txBody>
      </p:sp>
      <p:sp>
        <p:nvSpPr>
          <p:cNvPr id="15367" name="Text Box 53"/>
          <p:cNvSpPr txBox="1">
            <a:spLocks noChangeArrowheads="1"/>
          </p:cNvSpPr>
          <p:nvPr/>
        </p:nvSpPr>
        <p:spPr bwMode="auto">
          <a:xfrm>
            <a:off x="6477000" y="4178300"/>
            <a:ext cx="2286000" cy="588963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法线居中</a:t>
            </a:r>
          </a:p>
        </p:txBody>
      </p:sp>
      <p:sp>
        <p:nvSpPr>
          <p:cNvPr id="15368" name="Text Box 54"/>
          <p:cNvSpPr txBox="1">
            <a:spLocks noChangeArrowheads="1"/>
          </p:cNvSpPr>
          <p:nvPr/>
        </p:nvSpPr>
        <p:spPr bwMode="auto">
          <a:xfrm>
            <a:off x="6451600" y="5105400"/>
            <a:ext cx="2286000" cy="588963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两角相等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注意事项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7912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）多做几次实验的目的是什么？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答：多次实验，避免偶然现象，找到普遍适用规律。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819400"/>
            <a:ext cx="8305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）光屏（硬纸板）在实验中的作用有哪些？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答：①显示光路（光的传播径迹）；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②探究反射光线、入射光线与法线是否在同一平面内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）光屏放置有什么要求？为什么？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答：光屏要垂直于镜面。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防止光屏倾斜时，无法显示反射光线的光路。</a:t>
            </a:r>
          </a:p>
          <a:p>
            <a:pPr eaLnBrk="1" hangingPunct="1"/>
            <a:endParaRPr lang="en-US" altLang="zh-CN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89" name="Picture 3" descr="201203~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228600"/>
            <a:ext cx="2971800" cy="22828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382727" imgH="6095238"/>
        </mc:Choice>
        <mc:Fallback>
          <p:control name="ShockwaveFlash1" r:id="rId2" imgW="8382727" imgH="6095238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52400"/>
                  <a:ext cx="8382000" cy="6400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114800" y="3429000"/>
            <a:ext cx="3914775" cy="9175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13840" dir="18599212" algn="ctr" rotWithShape="0">
              <a:srgbClr val="003399"/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zh-CN" sz="440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7411" name="Group 3"/>
          <p:cNvGrpSpPr/>
          <p:nvPr/>
        </p:nvGrpSpPr>
        <p:grpSpPr>
          <a:xfrm>
            <a:off x="539750" y="4792663"/>
            <a:ext cx="4767263" cy="233362"/>
            <a:chOff x="1776" y="2784"/>
            <a:chExt cx="1440" cy="96"/>
          </a:xfrm>
        </p:grpSpPr>
        <p:sp>
          <p:nvSpPr>
            <p:cNvPr id="17432" name="Line 4"/>
            <p:cNvSpPr>
              <a:spLocks noChangeShapeType="1"/>
            </p:cNvSpPr>
            <p:nvPr/>
          </p:nvSpPr>
          <p:spPr bwMode="auto">
            <a:xfrm>
              <a:off x="1824" y="278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3" name="Line 5"/>
            <p:cNvSpPr>
              <a:spLocks noChangeShapeType="1"/>
            </p:cNvSpPr>
            <p:nvPr/>
          </p:nvSpPr>
          <p:spPr bwMode="auto">
            <a:xfrm flipH="1">
              <a:off x="1776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4" name="Line 6"/>
            <p:cNvSpPr>
              <a:spLocks noChangeShapeType="1"/>
            </p:cNvSpPr>
            <p:nvPr/>
          </p:nvSpPr>
          <p:spPr bwMode="auto">
            <a:xfrm flipH="1">
              <a:off x="1872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5" name="Line 7"/>
            <p:cNvSpPr>
              <a:spLocks noChangeShapeType="1"/>
            </p:cNvSpPr>
            <p:nvPr/>
          </p:nvSpPr>
          <p:spPr bwMode="auto">
            <a:xfrm flipH="1">
              <a:off x="1968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6" name="Line 8"/>
            <p:cNvSpPr>
              <a:spLocks noChangeShapeType="1"/>
            </p:cNvSpPr>
            <p:nvPr/>
          </p:nvSpPr>
          <p:spPr bwMode="auto">
            <a:xfrm flipH="1">
              <a:off x="2064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7" name="Line 9"/>
            <p:cNvSpPr>
              <a:spLocks noChangeShapeType="1"/>
            </p:cNvSpPr>
            <p:nvPr/>
          </p:nvSpPr>
          <p:spPr bwMode="auto">
            <a:xfrm flipH="1">
              <a:off x="2160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8" name="Line 10"/>
            <p:cNvSpPr>
              <a:spLocks noChangeShapeType="1"/>
            </p:cNvSpPr>
            <p:nvPr/>
          </p:nvSpPr>
          <p:spPr bwMode="auto">
            <a:xfrm flipH="1">
              <a:off x="2256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9" name="Line 11"/>
            <p:cNvSpPr>
              <a:spLocks noChangeShapeType="1"/>
            </p:cNvSpPr>
            <p:nvPr/>
          </p:nvSpPr>
          <p:spPr bwMode="auto">
            <a:xfrm flipH="1">
              <a:off x="2352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0" name="Line 12"/>
            <p:cNvSpPr>
              <a:spLocks noChangeShapeType="1"/>
            </p:cNvSpPr>
            <p:nvPr/>
          </p:nvSpPr>
          <p:spPr bwMode="auto">
            <a:xfrm flipH="1">
              <a:off x="2448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1" name="Line 13"/>
            <p:cNvSpPr>
              <a:spLocks noChangeShapeType="1"/>
            </p:cNvSpPr>
            <p:nvPr/>
          </p:nvSpPr>
          <p:spPr bwMode="auto">
            <a:xfrm flipH="1">
              <a:off x="2544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2" name="Line 14"/>
            <p:cNvSpPr>
              <a:spLocks noChangeShapeType="1"/>
            </p:cNvSpPr>
            <p:nvPr/>
          </p:nvSpPr>
          <p:spPr bwMode="auto">
            <a:xfrm flipH="1">
              <a:off x="2640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3" name="Line 15"/>
            <p:cNvSpPr>
              <a:spLocks noChangeShapeType="1"/>
            </p:cNvSpPr>
            <p:nvPr/>
          </p:nvSpPr>
          <p:spPr bwMode="auto">
            <a:xfrm flipH="1">
              <a:off x="2736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4" name="Line 16"/>
            <p:cNvSpPr>
              <a:spLocks noChangeShapeType="1"/>
            </p:cNvSpPr>
            <p:nvPr/>
          </p:nvSpPr>
          <p:spPr bwMode="auto">
            <a:xfrm flipH="1">
              <a:off x="2832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5" name="Line 17"/>
            <p:cNvSpPr>
              <a:spLocks noChangeShapeType="1"/>
            </p:cNvSpPr>
            <p:nvPr/>
          </p:nvSpPr>
          <p:spPr bwMode="auto">
            <a:xfrm flipH="1">
              <a:off x="2928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6" name="Line 18"/>
            <p:cNvSpPr>
              <a:spLocks noChangeShapeType="1"/>
            </p:cNvSpPr>
            <p:nvPr/>
          </p:nvSpPr>
          <p:spPr bwMode="auto">
            <a:xfrm flipH="1">
              <a:off x="3024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47" name="Line 19"/>
            <p:cNvSpPr>
              <a:spLocks noChangeShapeType="1"/>
            </p:cNvSpPr>
            <p:nvPr/>
          </p:nvSpPr>
          <p:spPr bwMode="auto">
            <a:xfrm flipH="1">
              <a:off x="3120" y="2784"/>
              <a:ext cx="4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16756" name="Line 20"/>
          <p:cNvSpPr>
            <a:spLocks noChangeShapeType="1"/>
          </p:cNvSpPr>
          <p:nvPr/>
        </p:nvSpPr>
        <p:spPr bwMode="auto">
          <a:xfrm flipH="1">
            <a:off x="2895600" y="2438400"/>
            <a:ext cx="0" cy="234315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413" name="Line 21"/>
          <p:cNvSpPr>
            <a:spLocks noChangeShapeType="1"/>
          </p:cNvSpPr>
          <p:nvPr/>
        </p:nvSpPr>
        <p:spPr bwMode="auto">
          <a:xfrm flipH="1">
            <a:off x="2895600" y="1809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2895600" y="4419600"/>
            <a:ext cx="381000" cy="381000"/>
            <a:chOff x="1872" y="3504"/>
            <a:chExt cx="144" cy="144"/>
          </a:xfrm>
        </p:grpSpPr>
        <p:sp>
          <p:nvSpPr>
            <p:cNvPr id="17430" name="Line 23"/>
            <p:cNvSpPr>
              <a:spLocks noChangeShapeType="1"/>
            </p:cNvSpPr>
            <p:nvPr/>
          </p:nvSpPr>
          <p:spPr bwMode="auto">
            <a:xfrm>
              <a:off x="1872" y="3504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31" name="Line 24"/>
            <p:cNvSpPr>
              <a:spLocks noChangeShapeType="1"/>
            </p:cNvSpPr>
            <p:nvPr/>
          </p:nvSpPr>
          <p:spPr bwMode="auto">
            <a:xfrm flipH="1">
              <a:off x="2016" y="3504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7415" name="Group 25"/>
          <p:cNvGrpSpPr/>
          <p:nvPr/>
        </p:nvGrpSpPr>
        <p:grpSpPr>
          <a:xfrm>
            <a:off x="579438" y="3163888"/>
            <a:ext cx="2157412" cy="1795462"/>
            <a:chOff x="989" y="1813"/>
            <a:chExt cx="1359" cy="1131"/>
          </a:xfrm>
        </p:grpSpPr>
        <p:sp>
          <p:nvSpPr>
            <p:cNvPr id="17428" name="Line 26"/>
            <p:cNvSpPr>
              <a:spLocks noChangeShapeType="1"/>
            </p:cNvSpPr>
            <p:nvPr/>
          </p:nvSpPr>
          <p:spPr bwMode="auto">
            <a:xfrm rot="-1232565">
              <a:off x="989" y="1813"/>
              <a:ext cx="726" cy="8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29" name="Line 27"/>
            <p:cNvSpPr>
              <a:spLocks noChangeShapeType="1"/>
            </p:cNvSpPr>
            <p:nvPr/>
          </p:nvSpPr>
          <p:spPr bwMode="auto">
            <a:xfrm rot="-1232565">
              <a:off x="1800" y="2312"/>
              <a:ext cx="548" cy="6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7416" name="Text Box 28"/>
          <p:cNvSpPr txBox="1">
            <a:spLocks noChangeArrowheads="1"/>
          </p:cNvSpPr>
          <p:nvPr/>
        </p:nvSpPr>
        <p:spPr bwMode="auto">
          <a:xfrm>
            <a:off x="1193800" y="4165600"/>
            <a:ext cx="111280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30°</a:t>
            </a:r>
          </a:p>
        </p:txBody>
      </p:sp>
      <p:sp>
        <p:nvSpPr>
          <p:cNvPr id="17417" name="Arc 29"/>
          <p:cNvSpPr/>
          <p:nvPr/>
        </p:nvSpPr>
        <p:spPr bwMode="auto">
          <a:xfrm rot="1307075" flipH="1">
            <a:off x="2057400" y="4462463"/>
            <a:ext cx="457200" cy="376237"/>
          </a:xfrm>
          <a:custGeom>
            <a:avLst/>
            <a:gdLst>
              <a:gd name="T0" fmla="*/ 9157250 w 21600"/>
              <a:gd name="T1" fmla="*/ 0 h 17787"/>
              <a:gd name="T2" fmla="*/ 8380370 w 21600"/>
              <a:gd name="T3" fmla="*/ 7958299 h 17787"/>
              <a:gd name="T4" fmla="*/ 0 w 21600"/>
              <a:gd name="T5" fmla="*/ 3125240 h 17787"/>
              <a:gd name="T6" fmla="*/ 0 60000 65536"/>
              <a:gd name="T7" fmla="*/ 0 60000 65536"/>
              <a:gd name="T8" fmla="*/ 0 60000 65536"/>
              <a:gd name="T9" fmla="*/ 0 w 21600"/>
              <a:gd name="T10" fmla="*/ 0 h 17787"/>
              <a:gd name="T11" fmla="*/ 21600 w 21600"/>
              <a:gd name="T12" fmla="*/ 17787 h 17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787" fill="none" extrusionOk="0">
                <a:moveTo>
                  <a:pt x="20439" y="-1"/>
                </a:moveTo>
                <a:cubicBezTo>
                  <a:pt x="21207" y="2248"/>
                  <a:pt x="21600" y="4608"/>
                  <a:pt x="21600" y="6985"/>
                </a:cubicBezTo>
                <a:cubicBezTo>
                  <a:pt x="21600" y="10777"/>
                  <a:pt x="20601" y="14502"/>
                  <a:pt x="18704" y="17786"/>
                </a:cubicBezTo>
              </a:path>
              <a:path w="21600" h="17787" stroke="0" extrusionOk="0">
                <a:moveTo>
                  <a:pt x="20439" y="-1"/>
                </a:moveTo>
                <a:cubicBezTo>
                  <a:pt x="21207" y="2248"/>
                  <a:pt x="21600" y="4608"/>
                  <a:pt x="21600" y="6985"/>
                </a:cubicBezTo>
                <a:cubicBezTo>
                  <a:pt x="21600" y="10777"/>
                  <a:pt x="20601" y="14502"/>
                  <a:pt x="18704" y="17786"/>
                </a:cubicBezTo>
                <a:lnTo>
                  <a:pt x="0" y="69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auto">
          <a:xfrm flipV="1">
            <a:off x="2895600" y="3505200"/>
            <a:ext cx="2209800" cy="127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auto">
          <a:xfrm flipV="1">
            <a:off x="3886200" y="3987800"/>
            <a:ext cx="381000" cy="21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420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715962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三、作图：画出光的反射光路图</a:t>
            </a:r>
          </a:p>
        </p:txBody>
      </p:sp>
      <p:sp>
        <p:nvSpPr>
          <p:cNvPr id="116769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5638800" y="1828800"/>
            <a:ext cx="3048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b="1" smtClean="0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首先画法线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②以法线为一边，作一个角等于入射角。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lang="zh-CN" altLang="en-US" b="1" smtClean="0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标出入射角和反射角。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66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③最后标箭头。</a:t>
            </a:r>
            <a:endParaRPr lang="zh-CN" altLang="en-US" smtClean="0">
              <a:solidFill>
                <a:srgbClr val="000066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6770" name="Arc 34"/>
          <p:cNvSpPr/>
          <p:nvPr/>
        </p:nvSpPr>
        <p:spPr bwMode="auto">
          <a:xfrm rot="4444597" flipH="1">
            <a:off x="2965450" y="4108450"/>
            <a:ext cx="469900" cy="457200"/>
          </a:xfrm>
          <a:custGeom>
            <a:avLst/>
            <a:gdLst>
              <a:gd name="T0" fmla="*/ 0 w 22230"/>
              <a:gd name="T1" fmla="*/ 4043 h 21600"/>
              <a:gd name="T2" fmla="*/ 9932793 w 22230"/>
              <a:gd name="T3" fmla="*/ 9677399 h 21600"/>
              <a:gd name="T4" fmla="*/ 281496 w 22230"/>
              <a:gd name="T5" fmla="*/ 9677399 h 21600"/>
              <a:gd name="T6" fmla="*/ 0 60000 65536"/>
              <a:gd name="T7" fmla="*/ 0 60000 65536"/>
              <a:gd name="T8" fmla="*/ 0 60000 65536"/>
              <a:gd name="T9" fmla="*/ 0 w 22230"/>
              <a:gd name="T10" fmla="*/ 0 h 21600"/>
              <a:gd name="T11" fmla="*/ 22230 w 222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30" h="21600" fill="none" extrusionOk="0">
                <a:moveTo>
                  <a:pt x="0" y="9"/>
                </a:moveTo>
                <a:cubicBezTo>
                  <a:pt x="209" y="3"/>
                  <a:pt x="419" y="-1"/>
                  <a:pt x="630" y="0"/>
                </a:cubicBezTo>
                <a:cubicBezTo>
                  <a:pt x="12559" y="0"/>
                  <a:pt x="22230" y="9670"/>
                  <a:pt x="22230" y="21600"/>
                </a:cubicBezTo>
              </a:path>
              <a:path w="22230" h="21600" stroke="0" extrusionOk="0">
                <a:moveTo>
                  <a:pt x="0" y="9"/>
                </a:moveTo>
                <a:cubicBezTo>
                  <a:pt x="209" y="3"/>
                  <a:pt x="419" y="-1"/>
                  <a:pt x="630" y="0"/>
                </a:cubicBezTo>
                <a:cubicBezTo>
                  <a:pt x="12559" y="0"/>
                  <a:pt x="22230" y="9670"/>
                  <a:pt x="22230" y="21600"/>
                </a:cubicBezTo>
                <a:lnTo>
                  <a:pt x="63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6771" name="Arc 35"/>
          <p:cNvSpPr/>
          <p:nvPr/>
        </p:nvSpPr>
        <p:spPr bwMode="auto">
          <a:xfrm rot="1609852" flipH="1">
            <a:off x="2336800" y="4089400"/>
            <a:ext cx="469900" cy="457200"/>
          </a:xfrm>
          <a:custGeom>
            <a:avLst/>
            <a:gdLst>
              <a:gd name="T0" fmla="*/ 0 w 22230"/>
              <a:gd name="T1" fmla="*/ 4043 h 21600"/>
              <a:gd name="T2" fmla="*/ 9932793 w 22230"/>
              <a:gd name="T3" fmla="*/ 9677399 h 21600"/>
              <a:gd name="T4" fmla="*/ 281496 w 22230"/>
              <a:gd name="T5" fmla="*/ 9677399 h 21600"/>
              <a:gd name="T6" fmla="*/ 0 60000 65536"/>
              <a:gd name="T7" fmla="*/ 0 60000 65536"/>
              <a:gd name="T8" fmla="*/ 0 60000 65536"/>
              <a:gd name="T9" fmla="*/ 0 w 22230"/>
              <a:gd name="T10" fmla="*/ 0 h 21600"/>
              <a:gd name="T11" fmla="*/ 22230 w 222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30" h="21600" fill="none" extrusionOk="0">
                <a:moveTo>
                  <a:pt x="0" y="9"/>
                </a:moveTo>
                <a:cubicBezTo>
                  <a:pt x="209" y="3"/>
                  <a:pt x="419" y="-1"/>
                  <a:pt x="630" y="0"/>
                </a:cubicBezTo>
                <a:cubicBezTo>
                  <a:pt x="12559" y="0"/>
                  <a:pt x="22230" y="9670"/>
                  <a:pt x="22230" y="21600"/>
                </a:cubicBezTo>
              </a:path>
              <a:path w="22230" h="21600" stroke="0" extrusionOk="0">
                <a:moveTo>
                  <a:pt x="0" y="9"/>
                </a:moveTo>
                <a:cubicBezTo>
                  <a:pt x="209" y="3"/>
                  <a:pt x="419" y="-1"/>
                  <a:pt x="630" y="0"/>
                </a:cubicBezTo>
                <a:cubicBezTo>
                  <a:pt x="12559" y="0"/>
                  <a:pt x="22230" y="9670"/>
                  <a:pt x="22230" y="21600"/>
                </a:cubicBezTo>
                <a:lnTo>
                  <a:pt x="63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2514600" y="4876800"/>
            <a:ext cx="7016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533400" y="3048000"/>
            <a:ext cx="7016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5029200" y="3276600"/>
            <a:ext cx="7016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2743200" y="2286000"/>
            <a:ext cx="7016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6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6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6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6" grpId="0" animBg="1"/>
      <p:bldP spid="116766" grpId="0" animBg="1"/>
      <p:bldP spid="116767" grpId="0" animBg="1"/>
      <p:bldP spid="116770" grpId="0" animBg="1"/>
      <p:bldP spid="116771" grpId="0" animBg="1"/>
      <p:bldP spid="116772" grpId="0"/>
      <p:bldP spid="116773" grpId="0"/>
      <p:bldP spid="116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/>
          <p:cNvGrpSpPr/>
          <p:nvPr/>
        </p:nvGrpSpPr>
        <p:grpSpPr>
          <a:xfrm>
            <a:off x="2743200" y="3429000"/>
            <a:ext cx="4767263" cy="233363"/>
            <a:chOff x="1776" y="2784"/>
            <a:chExt cx="1440" cy="96"/>
          </a:xfrm>
        </p:grpSpPr>
        <p:sp>
          <p:nvSpPr>
            <p:cNvPr id="18480" name="Line 17"/>
            <p:cNvSpPr>
              <a:spLocks noChangeShapeType="1"/>
            </p:cNvSpPr>
            <p:nvPr/>
          </p:nvSpPr>
          <p:spPr bwMode="auto">
            <a:xfrm>
              <a:off x="1824" y="278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1" name="Line 18"/>
            <p:cNvSpPr>
              <a:spLocks noChangeShapeType="1"/>
            </p:cNvSpPr>
            <p:nvPr/>
          </p:nvSpPr>
          <p:spPr bwMode="auto">
            <a:xfrm flipH="1">
              <a:off x="1776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 flipH="1">
              <a:off x="1872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3" name="Line 20"/>
            <p:cNvSpPr>
              <a:spLocks noChangeShapeType="1"/>
            </p:cNvSpPr>
            <p:nvPr/>
          </p:nvSpPr>
          <p:spPr bwMode="auto">
            <a:xfrm flipH="1">
              <a:off x="1968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4" name="Line 21"/>
            <p:cNvSpPr>
              <a:spLocks noChangeShapeType="1"/>
            </p:cNvSpPr>
            <p:nvPr/>
          </p:nvSpPr>
          <p:spPr bwMode="auto">
            <a:xfrm flipH="1">
              <a:off x="2064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5" name="Line 22"/>
            <p:cNvSpPr>
              <a:spLocks noChangeShapeType="1"/>
            </p:cNvSpPr>
            <p:nvPr/>
          </p:nvSpPr>
          <p:spPr bwMode="auto">
            <a:xfrm flipH="1">
              <a:off x="2160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6" name="Line 23"/>
            <p:cNvSpPr>
              <a:spLocks noChangeShapeType="1"/>
            </p:cNvSpPr>
            <p:nvPr/>
          </p:nvSpPr>
          <p:spPr bwMode="auto">
            <a:xfrm flipH="1">
              <a:off x="2256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7" name="Line 24"/>
            <p:cNvSpPr>
              <a:spLocks noChangeShapeType="1"/>
            </p:cNvSpPr>
            <p:nvPr/>
          </p:nvSpPr>
          <p:spPr bwMode="auto">
            <a:xfrm flipH="1">
              <a:off x="2352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8" name="Line 25"/>
            <p:cNvSpPr>
              <a:spLocks noChangeShapeType="1"/>
            </p:cNvSpPr>
            <p:nvPr/>
          </p:nvSpPr>
          <p:spPr bwMode="auto">
            <a:xfrm flipH="1">
              <a:off x="2448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9" name="Line 26"/>
            <p:cNvSpPr>
              <a:spLocks noChangeShapeType="1"/>
            </p:cNvSpPr>
            <p:nvPr/>
          </p:nvSpPr>
          <p:spPr bwMode="auto">
            <a:xfrm flipH="1">
              <a:off x="2544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90" name="Line 27"/>
            <p:cNvSpPr>
              <a:spLocks noChangeShapeType="1"/>
            </p:cNvSpPr>
            <p:nvPr/>
          </p:nvSpPr>
          <p:spPr bwMode="auto">
            <a:xfrm flipH="1">
              <a:off x="2640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91" name="Line 28"/>
            <p:cNvSpPr>
              <a:spLocks noChangeShapeType="1"/>
            </p:cNvSpPr>
            <p:nvPr/>
          </p:nvSpPr>
          <p:spPr bwMode="auto">
            <a:xfrm flipH="1">
              <a:off x="2736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92" name="Line 29"/>
            <p:cNvSpPr>
              <a:spLocks noChangeShapeType="1"/>
            </p:cNvSpPr>
            <p:nvPr/>
          </p:nvSpPr>
          <p:spPr bwMode="auto">
            <a:xfrm flipH="1">
              <a:off x="2832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93" name="Line 30"/>
            <p:cNvSpPr>
              <a:spLocks noChangeShapeType="1"/>
            </p:cNvSpPr>
            <p:nvPr/>
          </p:nvSpPr>
          <p:spPr bwMode="auto">
            <a:xfrm flipH="1">
              <a:off x="2928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94" name="Line 31"/>
            <p:cNvSpPr>
              <a:spLocks noChangeShapeType="1"/>
            </p:cNvSpPr>
            <p:nvPr/>
          </p:nvSpPr>
          <p:spPr bwMode="auto">
            <a:xfrm flipH="1">
              <a:off x="3024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95" name="Line 32"/>
            <p:cNvSpPr>
              <a:spLocks noChangeShapeType="1"/>
            </p:cNvSpPr>
            <p:nvPr/>
          </p:nvSpPr>
          <p:spPr bwMode="auto">
            <a:xfrm flipH="1">
              <a:off x="3120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53288" name="Line 40"/>
          <p:cNvSpPr>
            <a:spLocks noChangeShapeType="1"/>
          </p:cNvSpPr>
          <p:nvPr/>
        </p:nvSpPr>
        <p:spPr bwMode="auto">
          <a:xfrm flipV="1">
            <a:off x="5181600" y="609600"/>
            <a:ext cx="1588" cy="2819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2667000" y="914400"/>
            <a:ext cx="2514600" cy="2514600"/>
            <a:chOff x="1056" y="960"/>
            <a:chExt cx="1584" cy="1584"/>
          </a:xfrm>
        </p:grpSpPr>
        <p:sp>
          <p:nvSpPr>
            <p:cNvPr id="18478" name="Line 41"/>
            <p:cNvSpPr>
              <a:spLocks noChangeShapeType="1"/>
            </p:cNvSpPr>
            <p:nvPr/>
          </p:nvSpPr>
          <p:spPr bwMode="auto">
            <a:xfrm flipH="1" flipV="1">
              <a:off x="1056" y="960"/>
              <a:ext cx="96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9" name="Line 42"/>
            <p:cNvSpPr>
              <a:spLocks noChangeShapeType="1"/>
            </p:cNvSpPr>
            <p:nvPr/>
          </p:nvSpPr>
          <p:spPr bwMode="auto">
            <a:xfrm flipH="1" flipV="1">
              <a:off x="1920" y="1824"/>
              <a:ext cx="720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181600" y="838200"/>
            <a:ext cx="2590800" cy="2590800"/>
            <a:chOff x="2640" y="912"/>
            <a:chExt cx="1632" cy="1632"/>
          </a:xfrm>
        </p:grpSpPr>
        <p:sp>
          <p:nvSpPr>
            <p:cNvPr id="18476" name="Line 43"/>
            <p:cNvSpPr>
              <a:spLocks noChangeShapeType="1"/>
            </p:cNvSpPr>
            <p:nvPr/>
          </p:nvSpPr>
          <p:spPr bwMode="auto">
            <a:xfrm flipV="1">
              <a:off x="2640" y="912"/>
              <a:ext cx="1632" cy="16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7" name="Line 44"/>
            <p:cNvSpPr>
              <a:spLocks noChangeShapeType="1"/>
            </p:cNvSpPr>
            <p:nvPr/>
          </p:nvSpPr>
          <p:spPr bwMode="auto">
            <a:xfrm flipV="1">
              <a:off x="2640" y="1584"/>
              <a:ext cx="96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5181600" y="1066800"/>
            <a:ext cx="2362200" cy="2362200"/>
            <a:chOff x="2640" y="1056"/>
            <a:chExt cx="1488" cy="1488"/>
          </a:xfrm>
        </p:grpSpPr>
        <p:sp>
          <p:nvSpPr>
            <p:cNvPr id="18474" name="Line 47"/>
            <p:cNvSpPr>
              <a:spLocks noChangeShapeType="1"/>
            </p:cNvSpPr>
            <p:nvPr/>
          </p:nvSpPr>
          <p:spPr bwMode="auto">
            <a:xfrm flipH="1">
              <a:off x="3024" y="1056"/>
              <a:ext cx="1104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5" name="Line 48"/>
            <p:cNvSpPr>
              <a:spLocks noChangeShapeType="1"/>
            </p:cNvSpPr>
            <p:nvPr/>
          </p:nvSpPr>
          <p:spPr bwMode="auto">
            <a:xfrm flipH="1">
              <a:off x="2640" y="1872"/>
              <a:ext cx="672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52"/>
          <p:cNvGrpSpPr/>
          <p:nvPr/>
        </p:nvGrpSpPr>
        <p:grpSpPr>
          <a:xfrm>
            <a:off x="2819400" y="1066800"/>
            <a:ext cx="2362200" cy="2362200"/>
            <a:chOff x="1152" y="1056"/>
            <a:chExt cx="1488" cy="1488"/>
          </a:xfrm>
        </p:grpSpPr>
        <p:sp>
          <p:nvSpPr>
            <p:cNvPr id="18472" name="Line 50"/>
            <p:cNvSpPr>
              <a:spLocks noChangeShapeType="1"/>
            </p:cNvSpPr>
            <p:nvPr/>
          </p:nvSpPr>
          <p:spPr bwMode="auto">
            <a:xfrm flipH="1" flipV="1">
              <a:off x="1152" y="1056"/>
              <a:ext cx="1488" cy="14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3" name="Line 51"/>
            <p:cNvSpPr>
              <a:spLocks noChangeShapeType="1"/>
            </p:cNvSpPr>
            <p:nvPr/>
          </p:nvSpPr>
          <p:spPr bwMode="auto">
            <a:xfrm flipH="1" flipV="1">
              <a:off x="1536" y="1440"/>
              <a:ext cx="1104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53301" name="Rectangle 5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05400" cy="792163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四、光路的可逆性</a:t>
            </a:r>
          </a:p>
        </p:txBody>
      </p:sp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2736850" y="5410200"/>
            <a:ext cx="8803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0°</a:t>
            </a:r>
          </a:p>
        </p:txBody>
      </p:sp>
      <p:grpSp>
        <p:nvGrpSpPr>
          <p:cNvPr id="18442" name="Group 56"/>
          <p:cNvGrpSpPr/>
          <p:nvPr/>
        </p:nvGrpSpPr>
        <p:grpSpPr>
          <a:xfrm>
            <a:off x="762000" y="6172200"/>
            <a:ext cx="3352800" cy="228600"/>
            <a:chOff x="1776" y="2784"/>
            <a:chExt cx="1440" cy="96"/>
          </a:xfrm>
        </p:grpSpPr>
        <p:sp>
          <p:nvSpPr>
            <p:cNvPr id="18456" name="Line 57"/>
            <p:cNvSpPr>
              <a:spLocks noChangeShapeType="1"/>
            </p:cNvSpPr>
            <p:nvPr/>
          </p:nvSpPr>
          <p:spPr bwMode="auto">
            <a:xfrm>
              <a:off x="1824" y="278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57" name="Line 58"/>
            <p:cNvSpPr>
              <a:spLocks noChangeShapeType="1"/>
            </p:cNvSpPr>
            <p:nvPr/>
          </p:nvSpPr>
          <p:spPr bwMode="auto">
            <a:xfrm flipH="1">
              <a:off x="1776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58" name="Line 59"/>
            <p:cNvSpPr>
              <a:spLocks noChangeShapeType="1"/>
            </p:cNvSpPr>
            <p:nvPr/>
          </p:nvSpPr>
          <p:spPr bwMode="auto">
            <a:xfrm flipH="1">
              <a:off x="1872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59" name="Line 60"/>
            <p:cNvSpPr>
              <a:spLocks noChangeShapeType="1"/>
            </p:cNvSpPr>
            <p:nvPr/>
          </p:nvSpPr>
          <p:spPr bwMode="auto">
            <a:xfrm flipH="1">
              <a:off x="1968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0" name="Line 61"/>
            <p:cNvSpPr>
              <a:spLocks noChangeShapeType="1"/>
            </p:cNvSpPr>
            <p:nvPr/>
          </p:nvSpPr>
          <p:spPr bwMode="auto">
            <a:xfrm flipH="1">
              <a:off x="2064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1" name="Line 62"/>
            <p:cNvSpPr>
              <a:spLocks noChangeShapeType="1"/>
            </p:cNvSpPr>
            <p:nvPr/>
          </p:nvSpPr>
          <p:spPr bwMode="auto">
            <a:xfrm flipH="1">
              <a:off x="2160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2" name="Line 63"/>
            <p:cNvSpPr>
              <a:spLocks noChangeShapeType="1"/>
            </p:cNvSpPr>
            <p:nvPr/>
          </p:nvSpPr>
          <p:spPr bwMode="auto">
            <a:xfrm flipH="1">
              <a:off x="2256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3" name="Line 64"/>
            <p:cNvSpPr>
              <a:spLocks noChangeShapeType="1"/>
            </p:cNvSpPr>
            <p:nvPr/>
          </p:nvSpPr>
          <p:spPr bwMode="auto">
            <a:xfrm flipH="1">
              <a:off x="2352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4" name="Line 65"/>
            <p:cNvSpPr>
              <a:spLocks noChangeShapeType="1"/>
            </p:cNvSpPr>
            <p:nvPr/>
          </p:nvSpPr>
          <p:spPr bwMode="auto">
            <a:xfrm flipH="1">
              <a:off x="2448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5" name="Line 66"/>
            <p:cNvSpPr>
              <a:spLocks noChangeShapeType="1"/>
            </p:cNvSpPr>
            <p:nvPr/>
          </p:nvSpPr>
          <p:spPr bwMode="auto">
            <a:xfrm flipH="1">
              <a:off x="2544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6" name="Line 67"/>
            <p:cNvSpPr>
              <a:spLocks noChangeShapeType="1"/>
            </p:cNvSpPr>
            <p:nvPr/>
          </p:nvSpPr>
          <p:spPr bwMode="auto">
            <a:xfrm flipH="1">
              <a:off x="2640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7" name="Line 68"/>
            <p:cNvSpPr>
              <a:spLocks noChangeShapeType="1"/>
            </p:cNvSpPr>
            <p:nvPr/>
          </p:nvSpPr>
          <p:spPr bwMode="auto">
            <a:xfrm flipH="1">
              <a:off x="2736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8" name="Line 69"/>
            <p:cNvSpPr>
              <a:spLocks noChangeShapeType="1"/>
            </p:cNvSpPr>
            <p:nvPr/>
          </p:nvSpPr>
          <p:spPr bwMode="auto">
            <a:xfrm flipH="1">
              <a:off x="2832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69" name="Line 70"/>
            <p:cNvSpPr>
              <a:spLocks noChangeShapeType="1"/>
            </p:cNvSpPr>
            <p:nvPr/>
          </p:nvSpPr>
          <p:spPr bwMode="auto">
            <a:xfrm flipH="1">
              <a:off x="2928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0" name="Line 71"/>
            <p:cNvSpPr>
              <a:spLocks noChangeShapeType="1"/>
            </p:cNvSpPr>
            <p:nvPr/>
          </p:nvSpPr>
          <p:spPr bwMode="auto">
            <a:xfrm flipH="1">
              <a:off x="3024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71" name="Line 72"/>
            <p:cNvSpPr>
              <a:spLocks noChangeShapeType="1"/>
            </p:cNvSpPr>
            <p:nvPr/>
          </p:nvSpPr>
          <p:spPr bwMode="auto">
            <a:xfrm flipH="1">
              <a:off x="3120" y="2784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2432050" y="4114800"/>
            <a:ext cx="0" cy="2041525"/>
            <a:chOff x="2496" y="2592"/>
            <a:chExt cx="0" cy="1286"/>
          </a:xfrm>
        </p:grpSpPr>
        <p:sp>
          <p:nvSpPr>
            <p:cNvPr id="18454" name="Line 74"/>
            <p:cNvSpPr>
              <a:spLocks noChangeShapeType="1"/>
            </p:cNvSpPr>
            <p:nvPr/>
          </p:nvSpPr>
          <p:spPr bwMode="auto">
            <a:xfrm flipH="1">
              <a:off x="2496" y="2592"/>
              <a:ext cx="0" cy="7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55" name="Line 75"/>
            <p:cNvSpPr>
              <a:spLocks noChangeShapeType="1"/>
            </p:cNvSpPr>
            <p:nvPr/>
          </p:nvSpPr>
          <p:spPr bwMode="auto">
            <a:xfrm flipH="1">
              <a:off x="2496" y="3158"/>
              <a:ext cx="0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79"/>
          <p:cNvGrpSpPr/>
          <p:nvPr/>
        </p:nvGrpSpPr>
        <p:grpSpPr>
          <a:xfrm>
            <a:off x="2432050" y="4381500"/>
            <a:ext cx="1588" cy="1752600"/>
            <a:chOff x="2496" y="2736"/>
            <a:chExt cx="0" cy="1104"/>
          </a:xfrm>
        </p:grpSpPr>
        <p:sp>
          <p:nvSpPr>
            <p:cNvPr id="18452" name="Line 76"/>
            <p:cNvSpPr>
              <a:spLocks noChangeShapeType="1"/>
            </p:cNvSpPr>
            <p:nvPr/>
          </p:nvSpPr>
          <p:spPr bwMode="auto">
            <a:xfrm flipH="1" flipV="1">
              <a:off x="2496" y="3264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53" name="Line 78"/>
            <p:cNvSpPr>
              <a:spLocks noChangeShapeType="1"/>
            </p:cNvSpPr>
            <p:nvPr/>
          </p:nvSpPr>
          <p:spPr bwMode="auto">
            <a:xfrm flipH="1" flipV="1">
              <a:off x="2496" y="2736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53328" name="Rectangle 80"/>
          <p:cNvSpPr>
            <a:spLocks noGrp="1" noChangeArrowheads="1"/>
          </p:cNvSpPr>
          <p:nvPr>
            <p:ph type="body" idx="1"/>
          </p:nvPr>
        </p:nvSpPr>
        <p:spPr>
          <a:xfrm>
            <a:off x="4495800" y="4419600"/>
            <a:ext cx="43434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垂直入射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反射光线与入射光线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光路重合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方向相反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反射角等于入射角，等于</a:t>
            </a:r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0°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10" name="Group 81"/>
          <p:cNvGrpSpPr/>
          <p:nvPr/>
        </p:nvGrpSpPr>
        <p:grpSpPr>
          <a:xfrm>
            <a:off x="5181600" y="3048000"/>
            <a:ext cx="381000" cy="381000"/>
            <a:chOff x="1872" y="3504"/>
            <a:chExt cx="144" cy="144"/>
          </a:xfrm>
        </p:grpSpPr>
        <p:sp>
          <p:nvSpPr>
            <p:cNvPr id="18450" name="Line 82"/>
            <p:cNvSpPr>
              <a:spLocks noChangeShapeType="1"/>
            </p:cNvSpPr>
            <p:nvPr/>
          </p:nvSpPr>
          <p:spPr bwMode="auto">
            <a:xfrm>
              <a:off x="1872" y="3504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51" name="Line 83"/>
            <p:cNvSpPr>
              <a:spLocks noChangeShapeType="1"/>
            </p:cNvSpPr>
            <p:nvPr/>
          </p:nvSpPr>
          <p:spPr bwMode="auto">
            <a:xfrm flipH="1">
              <a:off x="2016" y="3504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1" name="Group 84"/>
          <p:cNvGrpSpPr/>
          <p:nvPr/>
        </p:nvGrpSpPr>
        <p:grpSpPr>
          <a:xfrm>
            <a:off x="2438400" y="5800725"/>
            <a:ext cx="381000" cy="381000"/>
            <a:chOff x="1872" y="3504"/>
            <a:chExt cx="144" cy="144"/>
          </a:xfrm>
        </p:grpSpPr>
        <p:sp>
          <p:nvSpPr>
            <p:cNvPr id="18448" name="Line 85"/>
            <p:cNvSpPr>
              <a:spLocks noChangeShapeType="1"/>
            </p:cNvSpPr>
            <p:nvPr/>
          </p:nvSpPr>
          <p:spPr bwMode="auto">
            <a:xfrm>
              <a:off x="1872" y="3504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9" name="Line 86"/>
            <p:cNvSpPr>
              <a:spLocks noChangeShapeType="1"/>
            </p:cNvSpPr>
            <p:nvPr/>
          </p:nvSpPr>
          <p:spPr bwMode="auto">
            <a:xfrm flipH="1">
              <a:off x="2016" y="3504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 animBg="1"/>
      <p:bldP spid="53301" grpId="0"/>
      <p:bldP spid="53303" grpId="0"/>
      <p:bldP spid="5332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 eaLnBrk="1" hangingPunct="1"/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同是反射，为什么玻璃看起来很亮，而木头较暗？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828800"/>
            <a:ext cx="4038600" cy="4457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905000"/>
            <a:ext cx="4267200" cy="4343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2209800" y="5934075"/>
            <a:ext cx="63896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0483" name="Group 37"/>
          <p:cNvGrpSpPr/>
          <p:nvPr/>
        </p:nvGrpSpPr>
        <p:grpSpPr>
          <a:xfrm>
            <a:off x="3829050" y="3098800"/>
            <a:ext cx="3016250" cy="2781300"/>
            <a:chOff x="2653" y="1512"/>
            <a:chExt cx="1900" cy="2184"/>
          </a:xfrm>
        </p:grpSpPr>
        <p:sp>
          <p:nvSpPr>
            <p:cNvPr id="20534" name="Line 3"/>
            <p:cNvSpPr>
              <a:spLocks noChangeShapeType="1"/>
            </p:cNvSpPr>
            <p:nvPr/>
          </p:nvSpPr>
          <p:spPr bwMode="auto">
            <a:xfrm flipH="1">
              <a:off x="2653" y="1540"/>
              <a:ext cx="0" cy="212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35" name="Line 4"/>
            <p:cNvSpPr>
              <a:spLocks noChangeShapeType="1"/>
            </p:cNvSpPr>
            <p:nvPr/>
          </p:nvSpPr>
          <p:spPr bwMode="auto">
            <a:xfrm flipH="1">
              <a:off x="3277" y="1512"/>
              <a:ext cx="9" cy="215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36" name="Line 5"/>
            <p:cNvSpPr>
              <a:spLocks noChangeShapeType="1"/>
            </p:cNvSpPr>
            <p:nvPr/>
          </p:nvSpPr>
          <p:spPr bwMode="auto">
            <a:xfrm flipH="1">
              <a:off x="3929" y="1540"/>
              <a:ext cx="0" cy="20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37" name="Line 6"/>
            <p:cNvSpPr>
              <a:spLocks noChangeShapeType="1"/>
            </p:cNvSpPr>
            <p:nvPr/>
          </p:nvSpPr>
          <p:spPr bwMode="auto">
            <a:xfrm flipH="1">
              <a:off x="4553" y="1541"/>
              <a:ext cx="0" cy="215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254250" y="3189288"/>
            <a:ext cx="1574800" cy="2700337"/>
            <a:chOff x="1576" y="1168"/>
            <a:chExt cx="992" cy="1701"/>
          </a:xfrm>
        </p:grpSpPr>
        <p:sp>
          <p:nvSpPr>
            <p:cNvPr id="20532" name="Line 8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33" name="Line 9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3259138" y="3233738"/>
            <a:ext cx="1574800" cy="2700337"/>
            <a:chOff x="1576" y="1168"/>
            <a:chExt cx="992" cy="1701"/>
          </a:xfrm>
        </p:grpSpPr>
        <p:sp>
          <p:nvSpPr>
            <p:cNvPr id="20530" name="Line 11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31" name="Line 12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4264025" y="3233738"/>
            <a:ext cx="1574800" cy="2700337"/>
            <a:chOff x="1576" y="1168"/>
            <a:chExt cx="992" cy="1701"/>
          </a:xfrm>
        </p:grpSpPr>
        <p:sp>
          <p:nvSpPr>
            <p:cNvPr id="20528" name="Line 14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29" name="Line 15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5256213" y="3213100"/>
            <a:ext cx="1574800" cy="2700338"/>
            <a:chOff x="1576" y="1168"/>
            <a:chExt cx="992" cy="1701"/>
          </a:xfrm>
        </p:grpSpPr>
        <p:sp>
          <p:nvSpPr>
            <p:cNvPr id="20526" name="Line 17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27" name="Line 18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6845300" y="3189288"/>
            <a:ext cx="1574800" cy="2700337"/>
            <a:chOff x="4468" y="1168"/>
            <a:chExt cx="992" cy="1701"/>
          </a:xfrm>
        </p:grpSpPr>
        <p:sp>
          <p:nvSpPr>
            <p:cNvPr id="20524" name="Line 20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25" name="Line 21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3829050" y="3189288"/>
            <a:ext cx="1574800" cy="2700337"/>
            <a:chOff x="4468" y="1168"/>
            <a:chExt cx="992" cy="1701"/>
          </a:xfrm>
        </p:grpSpPr>
        <p:sp>
          <p:nvSpPr>
            <p:cNvPr id="20522" name="Line 23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23" name="Line 24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4819650" y="3233738"/>
            <a:ext cx="1574800" cy="2700337"/>
            <a:chOff x="4468" y="1168"/>
            <a:chExt cx="992" cy="1701"/>
          </a:xfrm>
        </p:grpSpPr>
        <p:sp>
          <p:nvSpPr>
            <p:cNvPr id="20520" name="Line 26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21" name="Line 27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5854700" y="3233738"/>
            <a:ext cx="1574800" cy="2700337"/>
            <a:chOff x="4468" y="1168"/>
            <a:chExt cx="992" cy="1701"/>
          </a:xfrm>
        </p:grpSpPr>
        <p:sp>
          <p:nvSpPr>
            <p:cNvPr id="20518" name="Line 29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19" name="Line 30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0492" name="Text Box 32"/>
          <p:cNvSpPr txBox="1">
            <a:spLocks noChangeArrowheads="1"/>
          </p:cNvSpPr>
          <p:nvPr/>
        </p:nvSpPr>
        <p:spPr bwMode="auto">
          <a:xfrm>
            <a:off x="1014413" y="1481138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8462580" flipH="1">
            <a:off x="6778625" y="2517775"/>
            <a:ext cx="685800" cy="679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94" name="Picture 3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53400" y="4953000"/>
            <a:ext cx="685800" cy="679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</p:pic>
      <p:sp>
        <p:nvSpPr>
          <p:cNvPr id="153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01000" cy="1752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．镜面反射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定义：一束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照射到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镜面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上后，会被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的反射。</a:t>
            </a:r>
          </a:p>
        </p:txBody>
      </p:sp>
      <p:sp>
        <p:nvSpPr>
          <p:cNvPr id="20496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943600" cy="792163"/>
          </a:xfrm>
          <a:noFill/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五、镜面反射和漫反射</a:t>
            </a:r>
          </a:p>
        </p:txBody>
      </p:sp>
      <p:sp>
        <p:nvSpPr>
          <p:cNvPr id="20497" name="Line 39"/>
          <p:cNvSpPr>
            <a:spLocks noChangeShapeType="1"/>
          </p:cNvSpPr>
          <p:nvPr/>
        </p:nvSpPr>
        <p:spPr bwMode="auto">
          <a:xfrm flipH="1">
            <a:off x="3230563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498" name="Line 40"/>
          <p:cNvSpPr>
            <a:spLocks noChangeShapeType="1"/>
          </p:cNvSpPr>
          <p:nvPr/>
        </p:nvSpPr>
        <p:spPr bwMode="auto">
          <a:xfrm flipH="1">
            <a:off x="3790950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499" name="Line 41"/>
          <p:cNvSpPr>
            <a:spLocks noChangeShapeType="1"/>
          </p:cNvSpPr>
          <p:nvPr/>
        </p:nvSpPr>
        <p:spPr bwMode="auto">
          <a:xfrm flipH="1">
            <a:off x="4071938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0" name="Line 42"/>
          <p:cNvSpPr>
            <a:spLocks noChangeShapeType="1"/>
          </p:cNvSpPr>
          <p:nvPr/>
        </p:nvSpPr>
        <p:spPr bwMode="auto">
          <a:xfrm flipH="1">
            <a:off x="4351338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1" name="Line 43"/>
          <p:cNvSpPr>
            <a:spLocks noChangeShapeType="1"/>
          </p:cNvSpPr>
          <p:nvPr/>
        </p:nvSpPr>
        <p:spPr bwMode="auto">
          <a:xfrm flipH="1">
            <a:off x="2389188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2" name="Line 44"/>
          <p:cNvSpPr>
            <a:spLocks noChangeShapeType="1"/>
          </p:cNvSpPr>
          <p:nvPr/>
        </p:nvSpPr>
        <p:spPr bwMode="auto">
          <a:xfrm flipH="1">
            <a:off x="2668588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3" name="Line 45"/>
          <p:cNvSpPr>
            <a:spLocks noChangeShapeType="1"/>
          </p:cNvSpPr>
          <p:nvPr/>
        </p:nvSpPr>
        <p:spPr bwMode="auto">
          <a:xfrm flipH="1">
            <a:off x="2949575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4" name="Line 46"/>
          <p:cNvSpPr>
            <a:spLocks noChangeShapeType="1"/>
          </p:cNvSpPr>
          <p:nvPr/>
        </p:nvSpPr>
        <p:spPr bwMode="auto">
          <a:xfrm flipH="1">
            <a:off x="3509963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5" name="Line 47"/>
          <p:cNvSpPr>
            <a:spLocks noChangeShapeType="1"/>
          </p:cNvSpPr>
          <p:nvPr/>
        </p:nvSpPr>
        <p:spPr bwMode="auto">
          <a:xfrm flipH="1">
            <a:off x="5473700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6" name="Line 48"/>
          <p:cNvSpPr>
            <a:spLocks noChangeShapeType="1"/>
          </p:cNvSpPr>
          <p:nvPr/>
        </p:nvSpPr>
        <p:spPr bwMode="auto">
          <a:xfrm flipH="1">
            <a:off x="6035675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7" name="Line 49"/>
          <p:cNvSpPr>
            <a:spLocks noChangeShapeType="1"/>
          </p:cNvSpPr>
          <p:nvPr/>
        </p:nvSpPr>
        <p:spPr bwMode="auto">
          <a:xfrm flipH="1">
            <a:off x="6315075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8" name="Line 50"/>
          <p:cNvSpPr>
            <a:spLocks noChangeShapeType="1"/>
          </p:cNvSpPr>
          <p:nvPr/>
        </p:nvSpPr>
        <p:spPr bwMode="auto">
          <a:xfrm flipH="1">
            <a:off x="6596063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09" name="Line 51"/>
          <p:cNvSpPr>
            <a:spLocks noChangeShapeType="1"/>
          </p:cNvSpPr>
          <p:nvPr/>
        </p:nvSpPr>
        <p:spPr bwMode="auto">
          <a:xfrm flipH="1">
            <a:off x="4632325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0" name="Line 52"/>
          <p:cNvSpPr>
            <a:spLocks noChangeShapeType="1"/>
          </p:cNvSpPr>
          <p:nvPr/>
        </p:nvSpPr>
        <p:spPr bwMode="auto">
          <a:xfrm flipH="1">
            <a:off x="4913313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1" name="Line 53"/>
          <p:cNvSpPr>
            <a:spLocks noChangeShapeType="1"/>
          </p:cNvSpPr>
          <p:nvPr/>
        </p:nvSpPr>
        <p:spPr bwMode="auto">
          <a:xfrm flipH="1">
            <a:off x="5194300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2" name="Line 54"/>
          <p:cNvSpPr>
            <a:spLocks noChangeShapeType="1"/>
          </p:cNvSpPr>
          <p:nvPr/>
        </p:nvSpPr>
        <p:spPr bwMode="auto">
          <a:xfrm flipH="1">
            <a:off x="5754688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3" name="Line 55"/>
          <p:cNvSpPr>
            <a:spLocks noChangeShapeType="1"/>
          </p:cNvSpPr>
          <p:nvPr/>
        </p:nvSpPr>
        <p:spPr bwMode="auto">
          <a:xfrm flipH="1">
            <a:off x="6877050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4" name="Line 56"/>
          <p:cNvSpPr>
            <a:spLocks noChangeShapeType="1"/>
          </p:cNvSpPr>
          <p:nvPr/>
        </p:nvSpPr>
        <p:spPr bwMode="auto">
          <a:xfrm flipH="1">
            <a:off x="7437438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5" name="Line 57"/>
          <p:cNvSpPr>
            <a:spLocks noChangeShapeType="1"/>
          </p:cNvSpPr>
          <p:nvPr/>
        </p:nvSpPr>
        <p:spPr bwMode="auto">
          <a:xfrm flipH="1">
            <a:off x="7718425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6" name="Line 58"/>
          <p:cNvSpPr>
            <a:spLocks noChangeShapeType="1"/>
          </p:cNvSpPr>
          <p:nvPr/>
        </p:nvSpPr>
        <p:spPr bwMode="auto">
          <a:xfrm flipH="1">
            <a:off x="7999413" y="5943600"/>
            <a:ext cx="17621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17" name="Line 59"/>
          <p:cNvSpPr>
            <a:spLocks noChangeShapeType="1"/>
          </p:cNvSpPr>
          <p:nvPr/>
        </p:nvSpPr>
        <p:spPr bwMode="auto">
          <a:xfrm flipH="1">
            <a:off x="7156450" y="59436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>
          <a:xfrm>
            <a:off x="2697163" y="5500688"/>
            <a:ext cx="5445125" cy="720725"/>
            <a:chOff x="2766" y="2671"/>
            <a:chExt cx="2807" cy="255"/>
          </a:xfrm>
        </p:grpSpPr>
        <p:sp>
          <p:nvSpPr>
            <p:cNvPr id="21560" name="Line 3"/>
            <p:cNvSpPr>
              <a:spLocks noChangeShapeType="1"/>
            </p:cNvSpPr>
            <p:nvPr/>
          </p:nvSpPr>
          <p:spPr bwMode="auto">
            <a:xfrm>
              <a:off x="2766" y="2727"/>
              <a:ext cx="680" cy="1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61" name="Line 4"/>
            <p:cNvSpPr>
              <a:spLocks noChangeShapeType="1"/>
            </p:cNvSpPr>
            <p:nvPr/>
          </p:nvSpPr>
          <p:spPr bwMode="auto">
            <a:xfrm flipV="1">
              <a:off x="3447" y="2812"/>
              <a:ext cx="737" cy="1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62" name="Line 5"/>
            <p:cNvSpPr>
              <a:spLocks noChangeShapeType="1"/>
            </p:cNvSpPr>
            <p:nvPr/>
          </p:nvSpPr>
          <p:spPr bwMode="auto">
            <a:xfrm flipV="1">
              <a:off x="4127" y="2812"/>
              <a:ext cx="73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63" name="Line 6"/>
            <p:cNvSpPr>
              <a:spLocks noChangeShapeType="1"/>
            </p:cNvSpPr>
            <p:nvPr/>
          </p:nvSpPr>
          <p:spPr bwMode="auto">
            <a:xfrm flipV="1">
              <a:off x="4836" y="2671"/>
              <a:ext cx="737" cy="1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3333750" y="3160713"/>
            <a:ext cx="803275" cy="274478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406900" y="3249613"/>
            <a:ext cx="404813" cy="273208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072188" y="3114675"/>
            <a:ext cx="0" cy="27908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837363" y="3025775"/>
            <a:ext cx="482600" cy="27273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752600" y="3160713"/>
            <a:ext cx="1574800" cy="2700337"/>
            <a:chOff x="1576" y="1168"/>
            <a:chExt cx="992" cy="1701"/>
          </a:xfrm>
        </p:grpSpPr>
        <p:sp>
          <p:nvSpPr>
            <p:cNvPr id="21558" name="Line 12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59" name="Line 13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3236913" y="3340100"/>
            <a:ext cx="1574800" cy="2700338"/>
            <a:chOff x="1576" y="1168"/>
            <a:chExt cx="992" cy="1701"/>
          </a:xfrm>
        </p:grpSpPr>
        <p:sp>
          <p:nvSpPr>
            <p:cNvPr id="21556" name="Line 15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57" name="Line 16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4497388" y="3205163"/>
            <a:ext cx="1574800" cy="2700337"/>
            <a:chOff x="1576" y="1168"/>
            <a:chExt cx="992" cy="1701"/>
          </a:xfrm>
        </p:grpSpPr>
        <p:sp>
          <p:nvSpPr>
            <p:cNvPr id="21554" name="Line 18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55" name="Line 19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711825" y="2979738"/>
            <a:ext cx="1574800" cy="2700337"/>
            <a:chOff x="1576" y="1168"/>
            <a:chExt cx="992" cy="1701"/>
          </a:xfrm>
        </p:grpSpPr>
        <p:sp>
          <p:nvSpPr>
            <p:cNvPr id="21552" name="Line 21"/>
            <p:cNvSpPr>
              <a:spLocks noChangeShapeType="1"/>
            </p:cNvSpPr>
            <p:nvPr/>
          </p:nvSpPr>
          <p:spPr bwMode="auto">
            <a:xfrm>
              <a:off x="1576" y="1168"/>
              <a:ext cx="992" cy="1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53" name="Line 22"/>
            <p:cNvSpPr>
              <a:spLocks noChangeShapeType="1"/>
            </p:cNvSpPr>
            <p:nvPr/>
          </p:nvSpPr>
          <p:spPr bwMode="auto">
            <a:xfrm>
              <a:off x="1859" y="1650"/>
              <a:ext cx="85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6027738" y="3205163"/>
            <a:ext cx="1574800" cy="2700337"/>
            <a:chOff x="4468" y="1168"/>
            <a:chExt cx="992" cy="1701"/>
          </a:xfrm>
        </p:grpSpPr>
        <p:sp>
          <p:nvSpPr>
            <p:cNvPr id="21550" name="Line 24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51" name="Line 25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3327400" y="3276600"/>
            <a:ext cx="4521200" cy="2628900"/>
            <a:chOff x="4468" y="1168"/>
            <a:chExt cx="992" cy="1701"/>
          </a:xfrm>
        </p:grpSpPr>
        <p:sp>
          <p:nvSpPr>
            <p:cNvPr id="21548" name="Line 27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49" name="Line 28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4811713" y="2935288"/>
            <a:ext cx="811212" cy="3105150"/>
            <a:chOff x="4468" y="1168"/>
            <a:chExt cx="992" cy="1701"/>
          </a:xfrm>
        </p:grpSpPr>
        <p:sp>
          <p:nvSpPr>
            <p:cNvPr id="21546" name="Line 30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47" name="Line 31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7332663" y="2349500"/>
            <a:ext cx="674687" cy="3330575"/>
            <a:chOff x="4468" y="1168"/>
            <a:chExt cx="992" cy="1701"/>
          </a:xfrm>
        </p:grpSpPr>
        <p:sp>
          <p:nvSpPr>
            <p:cNvPr id="21544" name="Line 33"/>
            <p:cNvSpPr>
              <a:spLocks noChangeShapeType="1"/>
            </p:cNvSpPr>
            <p:nvPr/>
          </p:nvSpPr>
          <p:spPr bwMode="auto">
            <a:xfrm flipH="1">
              <a:off x="4468" y="1168"/>
              <a:ext cx="992" cy="1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45" name="Line 34"/>
            <p:cNvSpPr>
              <a:spLocks noChangeShapeType="1"/>
            </p:cNvSpPr>
            <p:nvPr/>
          </p:nvSpPr>
          <p:spPr bwMode="auto">
            <a:xfrm flipV="1">
              <a:off x="4836" y="2103"/>
              <a:ext cx="85" cy="1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7263846" flipH="1">
            <a:off x="5407025" y="2289175"/>
            <a:ext cx="685800" cy="679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590642" flipH="1">
            <a:off x="7772400" y="2819400"/>
            <a:ext cx="685800" cy="6794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1521" name="Group 43"/>
          <p:cNvGrpSpPr/>
          <p:nvPr/>
        </p:nvGrpSpPr>
        <p:grpSpPr>
          <a:xfrm rot="1502446">
            <a:off x="2667000" y="5918200"/>
            <a:ext cx="1017588" cy="304800"/>
            <a:chOff x="1486" y="3360"/>
            <a:chExt cx="641" cy="192"/>
          </a:xfrm>
        </p:grpSpPr>
        <p:sp>
          <p:nvSpPr>
            <p:cNvPr id="21540" name="Line 39"/>
            <p:cNvSpPr>
              <a:spLocks noChangeShapeType="1"/>
            </p:cNvSpPr>
            <p:nvPr/>
          </p:nvSpPr>
          <p:spPr bwMode="auto">
            <a:xfrm flipH="1">
              <a:off x="201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41" name="Line 40"/>
            <p:cNvSpPr>
              <a:spLocks noChangeShapeType="1"/>
            </p:cNvSpPr>
            <p:nvPr/>
          </p:nvSpPr>
          <p:spPr bwMode="auto">
            <a:xfrm flipH="1">
              <a:off x="148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42" name="Line 41"/>
            <p:cNvSpPr>
              <a:spLocks noChangeShapeType="1"/>
            </p:cNvSpPr>
            <p:nvPr/>
          </p:nvSpPr>
          <p:spPr bwMode="auto">
            <a:xfrm flipH="1">
              <a:off x="1663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43" name="Line 42"/>
            <p:cNvSpPr>
              <a:spLocks noChangeShapeType="1"/>
            </p:cNvSpPr>
            <p:nvPr/>
          </p:nvSpPr>
          <p:spPr bwMode="auto">
            <a:xfrm flipH="1">
              <a:off x="1840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1522" name="Group 44"/>
          <p:cNvGrpSpPr/>
          <p:nvPr/>
        </p:nvGrpSpPr>
        <p:grpSpPr>
          <a:xfrm>
            <a:off x="5486400" y="5943600"/>
            <a:ext cx="1017588" cy="304800"/>
            <a:chOff x="1486" y="3360"/>
            <a:chExt cx="641" cy="192"/>
          </a:xfrm>
        </p:grpSpPr>
        <p:sp>
          <p:nvSpPr>
            <p:cNvPr id="21536" name="Line 45"/>
            <p:cNvSpPr>
              <a:spLocks noChangeShapeType="1"/>
            </p:cNvSpPr>
            <p:nvPr/>
          </p:nvSpPr>
          <p:spPr bwMode="auto">
            <a:xfrm flipH="1">
              <a:off x="201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7" name="Line 46"/>
            <p:cNvSpPr>
              <a:spLocks noChangeShapeType="1"/>
            </p:cNvSpPr>
            <p:nvPr/>
          </p:nvSpPr>
          <p:spPr bwMode="auto">
            <a:xfrm flipH="1">
              <a:off x="148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8" name="Line 47"/>
            <p:cNvSpPr>
              <a:spLocks noChangeShapeType="1"/>
            </p:cNvSpPr>
            <p:nvPr/>
          </p:nvSpPr>
          <p:spPr bwMode="auto">
            <a:xfrm flipH="1">
              <a:off x="1663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9" name="Line 48"/>
            <p:cNvSpPr>
              <a:spLocks noChangeShapeType="1"/>
            </p:cNvSpPr>
            <p:nvPr/>
          </p:nvSpPr>
          <p:spPr bwMode="auto">
            <a:xfrm flipH="1">
              <a:off x="1840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1523" name="Group 49"/>
          <p:cNvGrpSpPr/>
          <p:nvPr/>
        </p:nvGrpSpPr>
        <p:grpSpPr>
          <a:xfrm rot="-621315">
            <a:off x="4267200" y="6083300"/>
            <a:ext cx="1017588" cy="304800"/>
            <a:chOff x="1486" y="3360"/>
            <a:chExt cx="641" cy="192"/>
          </a:xfrm>
        </p:grpSpPr>
        <p:sp>
          <p:nvSpPr>
            <p:cNvPr id="21532" name="Line 50"/>
            <p:cNvSpPr>
              <a:spLocks noChangeShapeType="1"/>
            </p:cNvSpPr>
            <p:nvPr/>
          </p:nvSpPr>
          <p:spPr bwMode="auto">
            <a:xfrm flipH="1">
              <a:off x="201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3" name="Line 51"/>
            <p:cNvSpPr>
              <a:spLocks noChangeShapeType="1"/>
            </p:cNvSpPr>
            <p:nvPr/>
          </p:nvSpPr>
          <p:spPr bwMode="auto">
            <a:xfrm flipH="1">
              <a:off x="148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4" name="Line 52"/>
            <p:cNvSpPr>
              <a:spLocks noChangeShapeType="1"/>
            </p:cNvSpPr>
            <p:nvPr/>
          </p:nvSpPr>
          <p:spPr bwMode="auto">
            <a:xfrm flipH="1">
              <a:off x="1663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5" name="Line 53"/>
            <p:cNvSpPr>
              <a:spLocks noChangeShapeType="1"/>
            </p:cNvSpPr>
            <p:nvPr/>
          </p:nvSpPr>
          <p:spPr bwMode="auto">
            <a:xfrm flipH="1">
              <a:off x="1840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1524" name="Group 54"/>
          <p:cNvGrpSpPr/>
          <p:nvPr/>
        </p:nvGrpSpPr>
        <p:grpSpPr>
          <a:xfrm rot="-979841">
            <a:off x="6883400" y="5765800"/>
            <a:ext cx="1017588" cy="304800"/>
            <a:chOff x="1486" y="3360"/>
            <a:chExt cx="641" cy="192"/>
          </a:xfrm>
        </p:grpSpPr>
        <p:sp>
          <p:nvSpPr>
            <p:cNvPr id="21528" name="Line 55"/>
            <p:cNvSpPr>
              <a:spLocks noChangeShapeType="1"/>
            </p:cNvSpPr>
            <p:nvPr/>
          </p:nvSpPr>
          <p:spPr bwMode="auto">
            <a:xfrm flipH="1">
              <a:off x="201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29" name="Line 56"/>
            <p:cNvSpPr>
              <a:spLocks noChangeShapeType="1"/>
            </p:cNvSpPr>
            <p:nvPr/>
          </p:nvSpPr>
          <p:spPr bwMode="auto">
            <a:xfrm flipH="1">
              <a:off x="1486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0" name="Line 57"/>
            <p:cNvSpPr>
              <a:spLocks noChangeShapeType="1"/>
            </p:cNvSpPr>
            <p:nvPr/>
          </p:nvSpPr>
          <p:spPr bwMode="auto">
            <a:xfrm flipH="1">
              <a:off x="1663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531" name="Line 58"/>
            <p:cNvSpPr>
              <a:spLocks noChangeShapeType="1"/>
            </p:cNvSpPr>
            <p:nvPr/>
          </p:nvSpPr>
          <p:spPr bwMode="auto">
            <a:xfrm flipH="1">
              <a:off x="1840" y="33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1525" name="Line 60"/>
          <p:cNvSpPr>
            <a:spLocks noChangeShapeType="1"/>
          </p:cNvSpPr>
          <p:nvPr/>
        </p:nvSpPr>
        <p:spPr bwMode="auto">
          <a:xfrm rot="1502446" flipH="1">
            <a:off x="3721100" y="6172200"/>
            <a:ext cx="17621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451" name="Rectangle 6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7159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．漫反射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001000" cy="12192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凹凸不平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的表面会把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的入射光线向着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四面八方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的反射。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  <p:bldP spid="16451" grpId="0"/>
      <p:bldP spid="164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7772400" cy="1470025"/>
          </a:xfrm>
        </p:spPr>
        <p:txBody>
          <a:bodyPr/>
          <a:lstStyle/>
          <a:p>
            <a:pPr eaLnBrk="1" hangingPunct="1"/>
            <a:r>
              <a:rPr kumimoji="1"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第四章 光现象</a:t>
            </a:r>
            <a:r>
              <a:rPr kumimoji="1" lang="zh-CN" altLang="en-US" sz="54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kumimoji="1" lang="zh-CN" altLang="en-US" sz="54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kumimoji="1" lang="zh-CN" altLang="en-US" sz="6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1" lang="en-US" altLang="zh-CN" sz="6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6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光的反射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图片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282700"/>
            <a:ext cx="8458200" cy="5194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．应用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76200"/>
            <a:ext cx="7419975" cy="41052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5" name="Picture 2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2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47800" y="4191000"/>
            <a:ext cx="1838325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2970" name="Line 26"/>
          <p:cNvSpPr>
            <a:spLocks noChangeShapeType="1"/>
          </p:cNvSpPr>
          <p:nvPr/>
        </p:nvSpPr>
        <p:spPr bwMode="auto">
          <a:xfrm flipH="1">
            <a:off x="2819400" y="596900"/>
            <a:ext cx="381000" cy="3175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 flipH="1" flipV="1">
            <a:off x="2895600" y="9906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3"/>
          <p:cNvGrpSpPr/>
          <p:nvPr/>
        </p:nvGrpSpPr>
        <p:grpSpPr>
          <a:xfrm>
            <a:off x="762000" y="577850"/>
            <a:ext cx="2400300" cy="6350"/>
            <a:chOff x="480" y="364"/>
            <a:chExt cx="1512" cy="4"/>
          </a:xfrm>
        </p:grpSpPr>
        <p:sp>
          <p:nvSpPr>
            <p:cNvPr id="23588" name="Line 25"/>
            <p:cNvSpPr>
              <a:spLocks noChangeShapeType="1"/>
            </p:cNvSpPr>
            <p:nvPr/>
          </p:nvSpPr>
          <p:spPr bwMode="auto">
            <a:xfrm>
              <a:off x="480" y="368"/>
              <a:ext cx="15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Line 30"/>
            <p:cNvSpPr>
              <a:spLocks noChangeShapeType="1"/>
            </p:cNvSpPr>
            <p:nvPr/>
          </p:nvSpPr>
          <p:spPr bwMode="auto">
            <a:xfrm>
              <a:off x="1152" y="36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3200400" y="609600"/>
            <a:ext cx="0" cy="685800"/>
            <a:chOff x="2016" y="384"/>
            <a:chExt cx="0" cy="432"/>
          </a:xfrm>
        </p:grpSpPr>
        <p:sp>
          <p:nvSpPr>
            <p:cNvPr id="23586" name="Line 27"/>
            <p:cNvSpPr>
              <a:spLocks noChangeShapeType="1"/>
            </p:cNvSpPr>
            <p:nvPr/>
          </p:nvSpPr>
          <p:spPr bwMode="auto">
            <a:xfrm flipH="1">
              <a:off x="2016" y="38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 flipH="1">
              <a:off x="2016" y="52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066800" y="1295400"/>
            <a:ext cx="2133600" cy="0"/>
            <a:chOff x="672" y="816"/>
            <a:chExt cx="1344" cy="0"/>
          </a:xfrm>
        </p:grpSpPr>
        <p:sp>
          <p:nvSpPr>
            <p:cNvPr id="23584" name="Line 28"/>
            <p:cNvSpPr>
              <a:spLocks noChangeShapeType="1"/>
            </p:cNvSpPr>
            <p:nvPr/>
          </p:nvSpPr>
          <p:spPr bwMode="auto">
            <a:xfrm flipH="1">
              <a:off x="672" y="816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 flipH="1">
              <a:off x="1152" y="816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991" name="Line 47"/>
          <p:cNvSpPr>
            <a:spLocks noChangeShapeType="1"/>
          </p:cNvSpPr>
          <p:nvPr/>
        </p:nvSpPr>
        <p:spPr bwMode="auto">
          <a:xfrm flipH="1">
            <a:off x="2819400" y="1816100"/>
            <a:ext cx="381000" cy="3175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992" name="Line 48"/>
          <p:cNvSpPr>
            <a:spLocks noChangeShapeType="1"/>
          </p:cNvSpPr>
          <p:nvPr/>
        </p:nvSpPr>
        <p:spPr bwMode="auto">
          <a:xfrm flipH="1" flipV="1">
            <a:off x="2895600" y="22098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49"/>
          <p:cNvGrpSpPr/>
          <p:nvPr/>
        </p:nvGrpSpPr>
        <p:grpSpPr>
          <a:xfrm>
            <a:off x="762000" y="1797050"/>
            <a:ext cx="2400300" cy="6350"/>
            <a:chOff x="480" y="364"/>
            <a:chExt cx="1512" cy="4"/>
          </a:xfrm>
        </p:grpSpPr>
        <p:sp>
          <p:nvSpPr>
            <p:cNvPr id="23582" name="Line 50"/>
            <p:cNvSpPr>
              <a:spLocks noChangeShapeType="1"/>
            </p:cNvSpPr>
            <p:nvPr/>
          </p:nvSpPr>
          <p:spPr bwMode="auto">
            <a:xfrm>
              <a:off x="480" y="368"/>
              <a:ext cx="15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Line 51"/>
            <p:cNvSpPr>
              <a:spLocks noChangeShapeType="1"/>
            </p:cNvSpPr>
            <p:nvPr/>
          </p:nvSpPr>
          <p:spPr bwMode="auto">
            <a:xfrm>
              <a:off x="1152" y="36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2"/>
          <p:cNvGrpSpPr/>
          <p:nvPr/>
        </p:nvGrpSpPr>
        <p:grpSpPr>
          <a:xfrm>
            <a:off x="3200400" y="1828800"/>
            <a:ext cx="0" cy="685800"/>
            <a:chOff x="2016" y="384"/>
            <a:chExt cx="0" cy="432"/>
          </a:xfrm>
        </p:grpSpPr>
        <p:sp>
          <p:nvSpPr>
            <p:cNvPr id="23580" name="Line 53"/>
            <p:cNvSpPr>
              <a:spLocks noChangeShapeType="1"/>
            </p:cNvSpPr>
            <p:nvPr/>
          </p:nvSpPr>
          <p:spPr bwMode="auto">
            <a:xfrm flipH="1">
              <a:off x="2016" y="38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54"/>
            <p:cNvSpPr>
              <a:spLocks noChangeShapeType="1"/>
            </p:cNvSpPr>
            <p:nvPr/>
          </p:nvSpPr>
          <p:spPr bwMode="auto">
            <a:xfrm flipH="1">
              <a:off x="2016" y="52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55"/>
          <p:cNvGrpSpPr/>
          <p:nvPr/>
        </p:nvGrpSpPr>
        <p:grpSpPr>
          <a:xfrm>
            <a:off x="1066800" y="2514600"/>
            <a:ext cx="2133600" cy="0"/>
            <a:chOff x="672" y="816"/>
            <a:chExt cx="1344" cy="0"/>
          </a:xfrm>
        </p:grpSpPr>
        <p:sp>
          <p:nvSpPr>
            <p:cNvPr id="23578" name="Line 56"/>
            <p:cNvSpPr>
              <a:spLocks noChangeShapeType="1"/>
            </p:cNvSpPr>
            <p:nvPr/>
          </p:nvSpPr>
          <p:spPr bwMode="auto">
            <a:xfrm flipH="1">
              <a:off x="672" y="816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Line 57"/>
            <p:cNvSpPr>
              <a:spLocks noChangeShapeType="1"/>
            </p:cNvSpPr>
            <p:nvPr/>
          </p:nvSpPr>
          <p:spPr bwMode="auto">
            <a:xfrm flipH="1">
              <a:off x="1152" y="816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002" name="Line 58"/>
          <p:cNvSpPr>
            <a:spLocks noChangeShapeType="1"/>
          </p:cNvSpPr>
          <p:nvPr/>
        </p:nvSpPr>
        <p:spPr bwMode="auto">
          <a:xfrm flipH="1">
            <a:off x="2851150" y="3111500"/>
            <a:ext cx="381000" cy="3175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003" name="Line 59"/>
          <p:cNvSpPr>
            <a:spLocks noChangeShapeType="1"/>
          </p:cNvSpPr>
          <p:nvPr/>
        </p:nvSpPr>
        <p:spPr bwMode="auto">
          <a:xfrm flipH="1" flipV="1">
            <a:off x="2927350" y="35052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60"/>
          <p:cNvGrpSpPr/>
          <p:nvPr/>
        </p:nvGrpSpPr>
        <p:grpSpPr>
          <a:xfrm>
            <a:off x="793750" y="3092450"/>
            <a:ext cx="2400300" cy="6350"/>
            <a:chOff x="480" y="364"/>
            <a:chExt cx="1512" cy="4"/>
          </a:xfrm>
        </p:grpSpPr>
        <p:sp>
          <p:nvSpPr>
            <p:cNvPr id="23576" name="Line 61"/>
            <p:cNvSpPr>
              <a:spLocks noChangeShapeType="1"/>
            </p:cNvSpPr>
            <p:nvPr/>
          </p:nvSpPr>
          <p:spPr bwMode="auto">
            <a:xfrm>
              <a:off x="480" y="368"/>
              <a:ext cx="15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Line 62"/>
            <p:cNvSpPr>
              <a:spLocks noChangeShapeType="1"/>
            </p:cNvSpPr>
            <p:nvPr/>
          </p:nvSpPr>
          <p:spPr bwMode="auto">
            <a:xfrm>
              <a:off x="1152" y="36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63"/>
          <p:cNvGrpSpPr/>
          <p:nvPr/>
        </p:nvGrpSpPr>
        <p:grpSpPr>
          <a:xfrm>
            <a:off x="3232150" y="3124200"/>
            <a:ext cx="0" cy="685800"/>
            <a:chOff x="2016" y="384"/>
            <a:chExt cx="0" cy="432"/>
          </a:xfrm>
        </p:grpSpPr>
        <p:sp>
          <p:nvSpPr>
            <p:cNvPr id="23574" name="Line 64"/>
            <p:cNvSpPr>
              <a:spLocks noChangeShapeType="1"/>
            </p:cNvSpPr>
            <p:nvPr/>
          </p:nvSpPr>
          <p:spPr bwMode="auto">
            <a:xfrm flipH="1">
              <a:off x="2016" y="38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Line 65"/>
            <p:cNvSpPr>
              <a:spLocks noChangeShapeType="1"/>
            </p:cNvSpPr>
            <p:nvPr/>
          </p:nvSpPr>
          <p:spPr bwMode="auto">
            <a:xfrm flipH="1">
              <a:off x="2016" y="52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66"/>
          <p:cNvGrpSpPr/>
          <p:nvPr/>
        </p:nvGrpSpPr>
        <p:grpSpPr>
          <a:xfrm>
            <a:off x="1098550" y="3810000"/>
            <a:ext cx="2133600" cy="0"/>
            <a:chOff x="672" y="816"/>
            <a:chExt cx="1344" cy="0"/>
          </a:xfrm>
        </p:grpSpPr>
        <p:sp>
          <p:nvSpPr>
            <p:cNvPr id="23572" name="Line 67"/>
            <p:cNvSpPr>
              <a:spLocks noChangeShapeType="1"/>
            </p:cNvSpPr>
            <p:nvPr/>
          </p:nvSpPr>
          <p:spPr bwMode="auto">
            <a:xfrm flipH="1">
              <a:off x="672" y="816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Line 68"/>
            <p:cNvSpPr>
              <a:spLocks noChangeShapeType="1"/>
            </p:cNvSpPr>
            <p:nvPr/>
          </p:nvSpPr>
          <p:spPr bwMode="auto">
            <a:xfrm flipH="1">
              <a:off x="1152" y="816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0" grpId="0" animBg="1"/>
      <p:bldP spid="82973" grpId="0" animBg="1"/>
      <p:bldP spid="82991" grpId="0" animBg="1"/>
      <p:bldP spid="82992" grpId="0" animBg="1"/>
      <p:bldP spid="83002" grpId="0" animBg="1"/>
      <p:bldP spid="830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410200"/>
            <a:ext cx="2362200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危害！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52400"/>
            <a:ext cx="6400800" cy="4264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3435378"/>
            <a:ext cx="4953000" cy="325593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457200"/>
            <a:ext cx="8229600" cy="5562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16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光的直线传播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漫反射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>
          <a:xfrm rot="-478351">
            <a:off x="2438400" y="914400"/>
            <a:ext cx="1928813" cy="1804988"/>
            <a:chOff x="616" y="491"/>
            <a:chExt cx="1215" cy="1137"/>
          </a:xfrm>
        </p:grpSpPr>
        <p:sp>
          <p:nvSpPr>
            <p:cNvPr id="27697" name="Line 3"/>
            <p:cNvSpPr>
              <a:spLocks noChangeShapeType="1"/>
            </p:cNvSpPr>
            <p:nvPr/>
          </p:nvSpPr>
          <p:spPr bwMode="auto">
            <a:xfrm rot="-754214">
              <a:off x="616" y="491"/>
              <a:ext cx="609" cy="7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Line 4"/>
            <p:cNvSpPr>
              <a:spLocks noChangeShapeType="1"/>
            </p:cNvSpPr>
            <p:nvPr/>
          </p:nvSpPr>
          <p:spPr bwMode="auto">
            <a:xfrm rot="-754214">
              <a:off x="1283" y="996"/>
              <a:ext cx="548" cy="6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1" name="Line 5"/>
          <p:cNvSpPr>
            <a:spLocks noChangeShapeType="1"/>
          </p:cNvSpPr>
          <p:nvPr/>
        </p:nvSpPr>
        <p:spPr bwMode="auto">
          <a:xfrm flipH="1">
            <a:off x="2286000" y="2438400"/>
            <a:ext cx="426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Arc 6"/>
          <p:cNvSpPr/>
          <p:nvPr/>
        </p:nvSpPr>
        <p:spPr bwMode="auto">
          <a:xfrm flipH="1">
            <a:off x="3733800" y="2057400"/>
            <a:ext cx="457200" cy="349250"/>
          </a:xfrm>
          <a:custGeom>
            <a:avLst/>
            <a:gdLst>
              <a:gd name="T0" fmla="*/ 6248189 w 21600"/>
              <a:gd name="T1" fmla="*/ 0 h 16495"/>
              <a:gd name="T2" fmla="*/ 9677399 w 21600"/>
              <a:gd name="T3" fmla="*/ 7394698 h 16495"/>
              <a:gd name="T4" fmla="*/ 0 w 21600"/>
              <a:gd name="T5" fmla="*/ 7394698 h 16495"/>
              <a:gd name="T6" fmla="*/ 0 60000 65536"/>
              <a:gd name="T7" fmla="*/ 0 60000 65536"/>
              <a:gd name="T8" fmla="*/ 0 60000 65536"/>
              <a:gd name="T9" fmla="*/ 0 w 21600"/>
              <a:gd name="T10" fmla="*/ 0 h 16495"/>
              <a:gd name="T11" fmla="*/ 21600 w 21600"/>
              <a:gd name="T12" fmla="*/ 16495 h 164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495" fill="none" extrusionOk="0">
                <a:moveTo>
                  <a:pt x="13945" y="0"/>
                </a:moveTo>
                <a:cubicBezTo>
                  <a:pt x="18799" y="4104"/>
                  <a:pt x="21600" y="10138"/>
                  <a:pt x="21600" y="16495"/>
                </a:cubicBezTo>
              </a:path>
              <a:path w="21600" h="16495" stroke="0" extrusionOk="0">
                <a:moveTo>
                  <a:pt x="13945" y="0"/>
                </a:moveTo>
                <a:cubicBezTo>
                  <a:pt x="18799" y="4104"/>
                  <a:pt x="21600" y="10138"/>
                  <a:pt x="21600" y="16495"/>
                </a:cubicBezTo>
                <a:lnTo>
                  <a:pt x="0" y="1649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743200" y="1828800"/>
            <a:ext cx="1098550" cy="64135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3600" b="1">
                <a:latin typeface="Times New Roman" pitchFamily="18" charset="0"/>
              </a:rPr>
              <a:t>30°</a:t>
            </a:r>
          </a:p>
        </p:txBody>
      </p:sp>
      <p:grpSp>
        <p:nvGrpSpPr>
          <p:cNvPr id="27654" name="Group 8"/>
          <p:cNvGrpSpPr/>
          <p:nvPr/>
        </p:nvGrpSpPr>
        <p:grpSpPr>
          <a:xfrm>
            <a:off x="1905000" y="2628900"/>
            <a:ext cx="1676400" cy="3238500"/>
            <a:chOff x="1200" y="1656"/>
            <a:chExt cx="1056" cy="2040"/>
          </a:xfrm>
        </p:grpSpPr>
        <p:sp>
          <p:nvSpPr>
            <p:cNvPr id="27679" name="Line 9"/>
            <p:cNvSpPr>
              <a:spLocks noChangeShapeType="1"/>
            </p:cNvSpPr>
            <p:nvPr/>
          </p:nvSpPr>
          <p:spPr bwMode="auto">
            <a:xfrm>
              <a:off x="1200" y="1680"/>
              <a:ext cx="10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Line 10"/>
            <p:cNvSpPr>
              <a:spLocks noChangeShapeType="1"/>
            </p:cNvSpPr>
            <p:nvPr/>
          </p:nvSpPr>
          <p:spPr bwMode="auto">
            <a:xfrm flipH="1">
              <a:off x="2256" y="1656"/>
              <a:ext cx="0" cy="20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Line 11"/>
            <p:cNvSpPr>
              <a:spLocks noChangeShapeType="1"/>
            </p:cNvSpPr>
            <p:nvPr/>
          </p:nvSpPr>
          <p:spPr bwMode="auto">
            <a:xfrm flipH="1">
              <a:off x="1248" y="168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Line 12"/>
            <p:cNvSpPr>
              <a:spLocks noChangeShapeType="1"/>
            </p:cNvSpPr>
            <p:nvPr/>
          </p:nvSpPr>
          <p:spPr bwMode="auto">
            <a:xfrm flipH="1">
              <a:off x="1440" y="168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Line 13"/>
            <p:cNvSpPr>
              <a:spLocks noChangeShapeType="1"/>
            </p:cNvSpPr>
            <p:nvPr/>
          </p:nvSpPr>
          <p:spPr bwMode="auto">
            <a:xfrm flipH="1">
              <a:off x="1632" y="168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Line 14"/>
            <p:cNvSpPr>
              <a:spLocks noChangeShapeType="1"/>
            </p:cNvSpPr>
            <p:nvPr/>
          </p:nvSpPr>
          <p:spPr bwMode="auto">
            <a:xfrm flipH="1">
              <a:off x="1824" y="168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Line 15"/>
            <p:cNvSpPr>
              <a:spLocks noChangeShapeType="1"/>
            </p:cNvSpPr>
            <p:nvPr/>
          </p:nvSpPr>
          <p:spPr bwMode="auto">
            <a:xfrm flipH="1">
              <a:off x="2016" y="168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Line 16"/>
            <p:cNvSpPr>
              <a:spLocks noChangeShapeType="1"/>
            </p:cNvSpPr>
            <p:nvPr/>
          </p:nvSpPr>
          <p:spPr bwMode="auto">
            <a:xfrm flipH="1">
              <a:off x="2112" y="1760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Line 17"/>
            <p:cNvSpPr>
              <a:spLocks noChangeShapeType="1"/>
            </p:cNvSpPr>
            <p:nvPr/>
          </p:nvSpPr>
          <p:spPr bwMode="auto">
            <a:xfrm flipH="1">
              <a:off x="2112" y="1939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Line 18"/>
            <p:cNvSpPr>
              <a:spLocks noChangeShapeType="1"/>
            </p:cNvSpPr>
            <p:nvPr/>
          </p:nvSpPr>
          <p:spPr bwMode="auto">
            <a:xfrm flipH="1">
              <a:off x="2112" y="2118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Line 19"/>
            <p:cNvSpPr>
              <a:spLocks noChangeShapeType="1"/>
            </p:cNvSpPr>
            <p:nvPr/>
          </p:nvSpPr>
          <p:spPr bwMode="auto">
            <a:xfrm flipH="1">
              <a:off x="2112" y="2297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Line 20"/>
            <p:cNvSpPr>
              <a:spLocks noChangeShapeType="1"/>
            </p:cNvSpPr>
            <p:nvPr/>
          </p:nvSpPr>
          <p:spPr bwMode="auto">
            <a:xfrm flipH="1">
              <a:off x="2112" y="2476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Line 21"/>
            <p:cNvSpPr>
              <a:spLocks noChangeShapeType="1"/>
            </p:cNvSpPr>
            <p:nvPr/>
          </p:nvSpPr>
          <p:spPr bwMode="auto">
            <a:xfrm flipH="1">
              <a:off x="2112" y="2656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Line 22"/>
            <p:cNvSpPr>
              <a:spLocks noChangeShapeType="1"/>
            </p:cNvSpPr>
            <p:nvPr/>
          </p:nvSpPr>
          <p:spPr bwMode="auto">
            <a:xfrm flipH="1">
              <a:off x="2112" y="2835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Line 23"/>
            <p:cNvSpPr>
              <a:spLocks noChangeShapeType="1"/>
            </p:cNvSpPr>
            <p:nvPr/>
          </p:nvSpPr>
          <p:spPr bwMode="auto">
            <a:xfrm flipH="1">
              <a:off x="2112" y="3014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Line 24"/>
            <p:cNvSpPr>
              <a:spLocks noChangeShapeType="1"/>
            </p:cNvSpPr>
            <p:nvPr/>
          </p:nvSpPr>
          <p:spPr bwMode="auto">
            <a:xfrm flipH="1">
              <a:off x="2112" y="3193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Line 25"/>
            <p:cNvSpPr>
              <a:spLocks noChangeShapeType="1"/>
            </p:cNvSpPr>
            <p:nvPr/>
          </p:nvSpPr>
          <p:spPr bwMode="auto">
            <a:xfrm flipH="1">
              <a:off x="2112" y="337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Line 26"/>
            <p:cNvSpPr>
              <a:spLocks noChangeShapeType="1"/>
            </p:cNvSpPr>
            <p:nvPr/>
          </p:nvSpPr>
          <p:spPr bwMode="auto">
            <a:xfrm flipH="1">
              <a:off x="2112" y="3552"/>
              <a:ext cx="14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55" name="Group 27"/>
          <p:cNvGrpSpPr/>
          <p:nvPr/>
        </p:nvGrpSpPr>
        <p:grpSpPr>
          <a:xfrm>
            <a:off x="5486400" y="2590800"/>
            <a:ext cx="1752600" cy="3276600"/>
            <a:chOff x="3120" y="1632"/>
            <a:chExt cx="1104" cy="2064"/>
          </a:xfrm>
        </p:grpSpPr>
        <p:sp>
          <p:nvSpPr>
            <p:cNvPr id="27660" name="Line 28"/>
            <p:cNvSpPr>
              <a:spLocks noChangeShapeType="1"/>
            </p:cNvSpPr>
            <p:nvPr/>
          </p:nvSpPr>
          <p:spPr bwMode="auto">
            <a:xfrm flipH="1">
              <a:off x="3120" y="1632"/>
              <a:ext cx="1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29"/>
            <p:cNvSpPr>
              <a:spLocks noChangeShapeType="1"/>
            </p:cNvSpPr>
            <p:nvPr/>
          </p:nvSpPr>
          <p:spPr bwMode="auto">
            <a:xfrm flipH="1">
              <a:off x="3120" y="1632"/>
              <a:ext cx="0" cy="20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Line 30"/>
            <p:cNvSpPr>
              <a:spLocks noChangeShapeType="1"/>
            </p:cNvSpPr>
            <p:nvPr/>
          </p:nvSpPr>
          <p:spPr bwMode="auto">
            <a:xfrm>
              <a:off x="3120" y="163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Line 31"/>
            <p:cNvSpPr>
              <a:spLocks noChangeShapeType="1"/>
            </p:cNvSpPr>
            <p:nvPr/>
          </p:nvSpPr>
          <p:spPr bwMode="auto">
            <a:xfrm>
              <a:off x="3303" y="163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Line 32"/>
            <p:cNvSpPr>
              <a:spLocks noChangeShapeType="1"/>
            </p:cNvSpPr>
            <p:nvPr/>
          </p:nvSpPr>
          <p:spPr bwMode="auto">
            <a:xfrm>
              <a:off x="3485" y="163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Line 33"/>
            <p:cNvSpPr>
              <a:spLocks noChangeShapeType="1"/>
            </p:cNvSpPr>
            <p:nvPr/>
          </p:nvSpPr>
          <p:spPr bwMode="auto">
            <a:xfrm>
              <a:off x="3668" y="163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Line 34"/>
            <p:cNvSpPr>
              <a:spLocks noChangeShapeType="1"/>
            </p:cNvSpPr>
            <p:nvPr/>
          </p:nvSpPr>
          <p:spPr bwMode="auto">
            <a:xfrm>
              <a:off x="3850" y="163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Line 35"/>
            <p:cNvSpPr>
              <a:spLocks noChangeShapeType="1"/>
            </p:cNvSpPr>
            <p:nvPr/>
          </p:nvSpPr>
          <p:spPr bwMode="auto">
            <a:xfrm>
              <a:off x="4032" y="163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Line 36"/>
            <p:cNvSpPr>
              <a:spLocks noChangeShapeType="1"/>
            </p:cNvSpPr>
            <p:nvPr/>
          </p:nvSpPr>
          <p:spPr bwMode="auto">
            <a:xfrm>
              <a:off x="3120" y="17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Line 37"/>
            <p:cNvSpPr>
              <a:spLocks noChangeShapeType="1"/>
            </p:cNvSpPr>
            <p:nvPr/>
          </p:nvSpPr>
          <p:spPr bwMode="auto">
            <a:xfrm>
              <a:off x="3120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Line 38"/>
            <p:cNvSpPr>
              <a:spLocks noChangeShapeType="1"/>
            </p:cNvSpPr>
            <p:nvPr/>
          </p:nvSpPr>
          <p:spPr bwMode="auto">
            <a:xfrm>
              <a:off x="3120" y="2144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Line 39"/>
            <p:cNvSpPr>
              <a:spLocks noChangeShapeType="1"/>
            </p:cNvSpPr>
            <p:nvPr/>
          </p:nvSpPr>
          <p:spPr bwMode="auto">
            <a:xfrm>
              <a:off x="3120" y="2320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Line 40"/>
            <p:cNvSpPr>
              <a:spLocks noChangeShapeType="1"/>
            </p:cNvSpPr>
            <p:nvPr/>
          </p:nvSpPr>
          <p:spPr bwMode="auto">
            <a:xfrm>
              <a:off x="3120" y="2496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Line 41"/>
            <p:cNvSpPr>
              <a:spLocks noChangeShapeType="1"/>
            </p:cNvSpPr>
            <p:nvPr/>
          </p:nvSpPr>
          <p:spPr bwMode="auto">
            <a:xfrm>
              <a:off x="3120" y="267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Line 42"/>
            <p:cNvSpPr>
              <a:spLocks noChangeShapeType="1"/>
            </p:cNvSpPr>
            <p:nvPr/>
          </p:nvSpPr>
          <p:spPr bwMode="auto">
            <a:xfrm>
              <a:off x="3120" y="284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Line 43"/>
            <p:cNvSpPr>
              <a:spLocks noChangeShapeType="1"/>
            </p:cNvSpPr>
            <p:nvPr/>
          </p:nvSpPr>
          <p:spPr bwMode="auto">
            <a:xfrm>
              <a:off x="3120" y="3024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Line 44"/>
            <p:cNvSpPr>
              <a:spLocks noChangeShapeType="1"/>
            </p:cNvSpPr>
            <p:nvPr/>
          </p:nvSpPr>
          <p:spPr bwMode="auto">
            <a:xfrm>
              <a:off x="3120" y="3200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Line 45"/>
            <p:cNvSpPr>
              <a:spLocks noChangeShapeType="1"/>
            </p:cNvSpPr>
            <p:nvPr/>
          </p:nvSpPr>
          <p:spPr bwMode="auto">
            <a:xfrm>
              <a:off x="3120" y="3376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Line 46"/>
            <p:cNvSpPr>
              <a:spLocks noChangeShapeType="1"/>
            </p:cNvSpPr>
            <p:nvPr/>
          </p:nvSpPr>
          <p:spPr bwMode="auto">
            <a:xfrm>
              <a:off x="3120" y="355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56" name="Group 47"/>
          <p:cNvGrpSpPr/>
          <p:nvPr/>
        </p:nvGrpSpPr>
        <p:grpSpPr>
          <a:xfrm>
            <a:off x="3657600" y="5486400"/>
            <a:ext cx="1752600" cy="304800"/>
            <a:chOff x="2304" y="3552"/>
            <a:chExt cx="1104" cy="192"/>
          </a:xfrm>
        </p:grpSpPr>
        <p:sp>
          <p:nvSpPr>
            <p:cNvPr id="27657" name="Line 48"/>
            <p:cNvSpPr>
              <a:spLocks noChangeShapeType="1"/>
            </p:cNvSpPr>
            <p:nvPr/>
          </p:nvSpPr>
          <p:spPr bwMode="auto">
            <a:xfrm>
              <a:off x="2304" y="3552"/>
              <a:ext cx="110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49"/>
            <p:cNvSpPr>
              <a:spLocks noChangeShapeType="1"/>
            </p:cNvSpPr>
            <p:nvPr/>
          </p:nvSpPr>
          <p:spPr bwMode="auto">
            <a:xfrm>
              <a:off x="2304" y="3648"/>
              <a:ext cx="110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Line 50"/>
            <p:cNvSpPr>
              <a:spLocks noChangeShapeType="1"/>
            </p:cNvSpPr>
            <p:nvPr/>
          </p:nvSpPr>
          <p:spPr bwMode="auto">
            <a:xfrm>
              <a:off x="2448" y="3744"/>
              <a:ext cx="86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>
          <a:xfrm>
            <a:off x="7938" y="1225550"/>
            <a:ext cx="2792412" cy="750888"/>
            <a:chOff x="0" y="0"/>
            <a:chExt cx="1074" cy="384"/>
          </a:xfrm>
        </p:grpSpPr>
        <p:sp>
          <p:nvSpPr>
            <p:cNvPr id="28721" name="Rectangle 3"/>
            <p:cNvSpPr>
              <a:spLocks noChangeArrowheads="1"/>
            </p:cNvSpPr>
            <p:nvPr/>
          </p:nvSpPr>
          <p:spPr bwMode="auto">
            <a:xfrm>
              <a:off x="43" y="0"/>
              <a:ext cx="988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 </a:t>
              </a:r>
            </a:p>
            <a:p>
              <a:pPr algn="just" eaLnBrk="0" hangingPunct="0"/>
              <a:endParaRPr lang="en-US" altLang="zh-CN" sz="16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872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074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675" name="Group 5"/>
          <p:cNvGrpSpPr/>
          <p:nvPr/>
        </p:nvGrpSpPr>
        <p:grpSpPr>
          <a:xfrm>
            <a:off x="2800350" y="1225550"/>
            <a:ext cx="3086100" cy="750888"/>
            <a:chOff x="0" y="0"/>
            <a:chExt cx="1187" cy="384"/>
          </a:xfrm>
        </p:grpSpPr>
        <p:sp>
          <p:nvSpPr>
            <p:cNvPr id="28719" name="Rectangle 6"/>
            <p:cNvSpPr>
              <a:spLocks noChangeArrowheads="1"/>
            </p:cNvSpPr>
            <p:nvPr/>
          </p:nvSpPr>
          <p:spPr bwMode="auto">
            <a:xfrm>
              <a:off x="43" y="0"/>
              <a:ext cx="1101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镜面反射</a:t>
              </a:r>
            </a:p>
          </p:txBody>
        </p:sp>
        <p:sp>
          <p:nvSpPr>
            <p:cNvPr id="2872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187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676" name="Group 8"/>
          <p:cNvGrpSpPr/>
          <p:nvPr/>
        </p:nvGrpSpPr>
        <p:grpSpPr>
          <a:xfrm>
            <a:off x="5886450" y="1225550"/>
            <a:ext cx="3249613" cy="750888"/>
            <a:chOff x="0" y="0"/>
            <a:chExt cx="1250" cy="384"/>
          </a:xfrm>
        </p:grpSpPr>
        <p:sp>
          <p:nvSpPr>
            <p:cNvPr id="28717" name="Rectangle 9"/>
            <p:cNvSpPr>
              <a:spLocks noChangeArrowheads="1"/>
            </p:cNvSpPr>
            <p:nvPr/>
          </p:nvSpPr>
          <p:spPr bwMode="auto">
            <a:xfrm>
              <a:off x="43" y="0"/>
              <a:ext cx="1164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漫反射</a:t>
              </a:r>
            </a:p>
            <a:p>
              <a:pPr algn="just" eaLnBrk="0" hangingPunct="0"/>
              <a:endPara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871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250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677" name="Group 11"/>
          <p:cNvGrpSpPr/>
          <p:nvPr/>
        </p:nvGrpSpPr>
        <p:grpSpPr>
          <a:xfrm>
            <a:off x="7938" y="1976438"/>
            <a:ext cx="2792412" cy="749300"/>
            <a:chOff x="0" y="0"/>
            <a:chExt cx="1074" cy="384"/>
          </a:xfrm>
        </p:grpSpPr>
        <p:sp>
          <p:nvSpPr>
            <p:cNvPr id="28715" name="Rectangle 12"/>
            <p:cNvSpPr>
              <a:spLocks noChangeArrowheads="1"/>
            </p:cNvSpPr>
            <p:nvPr/>
          </p:nvSpPr>
          <p:spPr bwMode="auto">
            <a:xfrm>
              <a:off x="43" y="0"/>
              <a:ext cx="988" cy="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zh-CN" altLang="en-US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相同点</a:t>
              </a:r>
            </a:p>
          </p:txBody>
        </p:sp>
        <p:sp>
          <p:nvSpPr>
            <p:cNvPr id="2871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074" cy="384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2911475" y="1976438"/>
            <a:ext cx="6113463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zh-CN" altLang="en-US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都遵守光的反射定律</a:t>
            </a:r>
            <a:endParaRPr lang="zh-CN" altLang="en-US" sz="16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79" name="Rectangle 15"/>
          <p:cNvSpPr>
            <a:spLocks noChangeArrowheads="1"/>
          </p:cNvSpPr>
          <p:nvPr/>
        </p:nvSpPr>
        <p:spPr bwMode="auto">
          <a:xfrm>
            <a:off x="2800350" y="1976438"/>
            <a:ext cx="6335713" cy="7493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pPr algn="ctr"/>
            <a:endParaRPr lang="zh-CN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8680" name="Group 16"/>
          <p:cNvGrpSpPr/>
          <p:nvPr/>
        </p:nvGrpSpPr>
        <p:grpSpPr>
          <a:xfrm>
            <a:off x="7938" y="2725738"/>
            <a:ext cx="763587" cy="4125912"/>
            <a:chOff x="0" y="0"/>
            <a:chExt cx="294" cy="2112"/>
          </a:xfrm>
        </p:grpSpPr>
        <p:sp>
          <p:nvSpPr>
            <p:cNvPr id="28713" name="Rectangle 17"/>
            <p:cNvSpPr>
              <a:spLocks noChangeArrowheads="1"/>
            </p:cNvSpPr>
            <p:nvPr/>
          </p:nvSpPr>
          <p:spPr bwMode="auto">
            <a:xfrm>
              <a:off x="43" y="0"/>
              <a:ext cx="208" cy="2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r"/>
              <a:endPara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r"/>
              <a:endPara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r"/>
              <a:r>
                <a:rPr lang="zh-CN" altLang="en-US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不同点</a:t>
              </a:r>
            </a:p>
            <a:p>
              <a:pPr algn="just" eaLnBrk="0" hangingPunct="0"/>
              <a:endParaRPr lang="en-US" altLang="zh-CN" sz="36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8714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294" cy="211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681" name="Group 19"/>
          <p:cNvGrpSpPr/>
          <p:nvPr/>
        </p:nvGrpSpPr>
        <p:grpSpPr>
          <a:xfrm>
            <a:off x="771525" y="2725738"/>
            <a:ext cx="2028825" cy="938212"/>
            <a:chOff x="0" y="0"/>
            <a:chExt cx="780" cy="480"/>
          </a:xfrm>
        </p:grpSpPr>
        <p:sp>
          <p:nvSpPr>
            <p:cNvPr id="28711" name="Rectangle 20"/>
            <p:cNvSpPr>
              <a:spLocks noChangeArrowheads="1"/>
            </p:cNvSpPr>
            <p:nvPr/>
          </p:nvSpPr>
          <p:spPr bwMode="auto">
            <a:xfrm>
              <a:off x="43" y="0"/>
              <a:ext cx="694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反射面</a:t>
              </a:r>
            </a:p>
            <a:p>
              <a:pPr algn="ctr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（原因）</a:t>
              </a:r>
            </a:p>
          </p:txBody>
        </p:sp>
        <p:sp>
          <p:nvSpPr>
            <p:cNvPr id="28712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780" cy="48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8682" name="Rectangle 22"/>
          <p:cNvSpPr>
            <a:spLocks noChangeArrowheads="1"/>
          </p:cNvSpPr>
          <p:nvPr/>
        </p:nvSpPr>
        <p:spPr bwMode="auto">
          <a:xfrm>
            <a:off x="2911475" y="2725738"/>
            <a:ext cx="2860675" cy="938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平整光滑</a:t>
            </a:r>
          </a:p>
        </p:txBody>
      </p:sp>
      <p:sp>
        <p:nvSpPr>
          <p:cNvPr id="28683" name="Rectangle 23"/>
          <p:cNvSpPr>
            <a:spLocks noChangeArrowheads="1"/>
          </p:cNvSpPr>
          <p:nvPr/>
        </p:nvSpPr>
        <p:spPr bwMode="auto">
          <a:xfrm>
            <a:off x="2800350" y="2725738"/>
            <a:ext cx="3082925" cy="9382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8684" name="Group 24"/>
          <p:cNvGrpSpPr/>
          <p:nvPr/>
        </p:nvGrpSpPr>
        <p:grpSpPr>
          <a:xfrm>
            <a:off x="5883275" y="2725738"/>
            <a:ext cx="3252788" cy="938212"/>
            <a:chOff x="0" y="0"/>
            <a:chExt cx="1251" cy="480"/>
          </a:xfrm>
        </p:grpSpPr>
        <p:sp>
          <p:nvSpPr>
            <p:cNvPr id="28709" name="Rectangle 25"/>
            <p:cNvSpPr>
              <a:spLocks noChangeArrowheads="1"/>
            </p:cNvSpPr>
            <p:nvPr/>
          </p:nvSpPr>
          <p:spPr bwMode="auto">
            <a:xfrm>
              <a:off x="43" y="0"/>
              <a:ext cx="1165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粗糙不平</a:t>
              </a:r>
            </a:p>
          </p:txBody>
        </p:sp>
        <p:sp>
          <p:nvSpPr>
            <p:cNvPr id="28710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251" cy="48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685" name="Group 27"/>
          <p:cNvGrpSpPr/>
          <p:nvPr/>
        </p:nvGrpSpPr>
        <p:grpSpPr>
          <a:xfrm>
            <a:off x="771525" y="3663950"/>
            <a:ext cx="2028825" cy="936625"/>
            <a:chOff x="0" y="0"/>
            <a:chExt cx="780" cy="480"/>
          </a:xfrm>
        </p:grpSpPr>
        <p:sp>
          <p:nvSpPr>
            <p:cNvPr id="28707" name="Rectangle 28"/>
            <p:cNvSpPr>
              <a:spLocks noChangeArrowheads="1"/>
            </p:cNvSpPr>
            <p:nvPr/>
          </p:nvSpPr>
          <p:spPr bwMode="auto">
            <a:xfrm>
              <a:off x="43" y="0"/>
              <a:ext cx="694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反射光</a:t>
              </a:r>
            </a:p>
            <a:p>
              <a:pPr algn="ctr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方向</a:t>
              </a:r>
            </a:p>
          </p:txBody>
        </p:sp>
        <p:sp>
          <p:nvSpPr>
            <p:cNvPr id="28708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780" cy="48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8686" name="Rectangle 30"/>
          <p:cNvSpPr>
            <a:spLocks noChangeArrowheads="1"/>
          </p:cNvSpPr>
          <p:nvPr/>
        </p:nvSpPr>
        <p:spPr bwMode="auto">
          <a:xfrm>
            <a:off x="2667000" y="3733800"/>
            <a:ext cx="3413125" cy="93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平行入射，平行反射</a:t>
            </a:r>
          </a:p>
        </p:txBody>
      </p:sp>
      <p:sp>
        <p:nvSpPr>
          <p:cNvPr id="28687" name="Rectangle 31"/>
          <p:cNvSpPr>
            <a:spLocks noChangeArrowheads="1"/>
          </p:cNvSpPr>
          <p:nvPr/>
        </p:nvSpPr>
        <p:spPr bwMode="auto">
          <a:xfrm>
            <a:off x="2819400" y="3733800"/>
            <a:ext cx="3082925" cy="936625"/>
          </a:xfrm>
          <a:prstGeom prst="rect">
            <a:avLst/>
          </a:prstGeom>
          <a:noFill/>
          <a:ln w="0">
            <a:noFill/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88" name="Rectangle 32"/>
          <p:cNvSpPr>
            <a:spLocks noChangeArrowheads="1"/>
          </p:cNvSpPr>
          <p:nvPr/>
        </p:nvSpPr>
        <p:spPr bwMode="auto">
          <a:xfrm>
            <a:off x="5994400" y="3663950"/>
            <a:ext cx="3030538" cy="93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平行入射，不平行反射</a:t>
            </a:r>
          </a:p>
        </p:txBody>
      </p:sp>
      <p:sp>
        <p:nvSpPr>
          <p:cNvPr id="28689" name="Rectangle 33"/>
          <p:cNvSpPr>
            <a:spLocks noChangeArrowheads="1"/>
          </p:cNvSpPr>
          <p:nvPr/>
        </p:nvSpPr>
        <p:spPr bwMode="auto">
          <a:xfrm>
            <a:off x="5883275" y="3663950"/>
            <a:ext cx="3252788" cy="936625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8690" name="Group 34"/>
          <p:cNvGrpSpPr/>
          <p:nvPr/>
        </p:nvGrpSpPr>
        <p:grpSpPr>
          <a:xfrm>
            <a:off x="771525" y="4600575"/>
            <a:ext cx="2028825" cy="1125538"/>
            <a:chOff x="0" y="0"/>
            <a:chExt cx="780" cy="576"/>
          </a:xfrm>
        </p:grpSpPr>
        <p:sp>
          <p:nvSpPr>
            <p:cNvPr id="28705" name="Rectangle 35"/>
            <p:cNvSpPr>
              <a:spLocks noChangeArrowheads="1"/>
            </p:cNvSpPr>
            <p:nvPr/>
          </p:nvSpPr>
          <p:spPr bwMode="auto">
            <a:xfrm>
              <a:off x="43" y="0"/>
              <a:ext cx="694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人的感觉（现象）</a:t>
              </a:r>
            </a:p>
          </p:txBody>
        </p:sp>
        <p:sp>
          <p:nvSpPr>
            <p:cNvPr id="28706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780" cy="57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8691" name="Rectangle 37"/>
          <p:cNvSpPr>
            <a:spLocks noChangeArrowheads="1"/>
          </p:cNvSpPr>
          <p:nvPr/>
        </p:nvSpPr>
        <p:spPr bwMode="auto">
          <a:xfrm>
            <a:off x="2911475" y="4600575"/>
            <a:ext cx="2860675" cy="1125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迎着反射光看很刺眼，常说反光；其他方位看不见，或不明显。</a:t>
            </a:r>
          </a:p>
        </p:txBody>
      </p:sp>
      <p:sp>
        <p:nvSpPr>
          <p:cNvPr id="28692" name="Rectangle 38"/>
          <p:cNvSpPr>
            <a:spLocks noChangeArrowheads="1"/>
          </p:cNvSpPr>
          <p:nvPr/>
        </p:nvSpPr>
        <p:spPr bwMode="auto">
          <a:xfrm>
            <a:off x="2800350" y="4600575"/>
            <a:ext cx="3082925" cy="1125538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93" name="Rectangle 39"/>
          <p:cNvSpPr>
            <a:spLocks noChangeArrowheads="1"/>
          </p:cNvSpPr>
          <p:nvPr/>
        </p:nvSpPr>
        <p:spPr bwMode="auto">
          <a:xfrm>
            <a:off x="5994400" y="4600575"/>
            <a:ext cx="3030538" cy="1125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endParaRPr lang="en-US" altLang="zh-CN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各个方向都能看清</a:t>
            </a:r>
          </a:p>
        </p:txBody>
      </p:sp>
      <p:sp>
        <p:nvSpPr>
          <p:cNvPr id="28694" name="Rectangle 40"/>
          <p:cNvSpPr>
            <a:spLocks noChangeArrowheads="1"/>
          </p:cNvSpPr>
          <p:nvPr/>
        </p:nvSpPr>
        <p:spPr bwMode="auto">
          <a:xfrm>
            <a:off x="5883275" y="4600575"/>
            <a:ext cx="3252788" cy="1125538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8695" name="Group 41"/>
          <p:cNvGrpSpPr/>
          <p:nvPr/>
        </p:nvGrpSpPr>
        <p:grpSpPr>
          <a:xfrm>
            <a:off x="771525" y="5726113"/>
            <a:ext cx="2028825" cy="1125537"/>
            <a:chOff x="0" y="0"/>
            <a:chExt cx="780" cy="576"/>
          </a:xfrm>
        </p:grpSpPr>
        <p:sp>
          <p:nvSpPr>
            <p:cNvPr id="28703" name="Rectangle 42"/>
            <p:cNvSpPr>
              <a:spLocks noChangeArrowheads="1"/>
            </p:cNvSpPr>
            <p:nvPr/>
          </p:nvSpPr>
          <p:spPr bwMode="auto">
            <a:xfrm>
              <a:off x="43" y="0"/>
              <a:ext cx="694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zh-CN" altLang="en-US" sz="36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实例</a:t>
              </a:r>
            </a:p>
          </p:txBody>
        </p:sp>
        <p:sp>
          <p:nvSpPr>
            <p:cNvPr id="28704" name="Rectangle 43"/>
            <p:cNvSpPr>
              <a:spLocks noChangeArrowheads="1"/>
            </p:cNvSpPr>
            <p:nvPr/>
          </p:nvSpPr>
          <p:spPr bwMode="auto">
            <a:xfrm>
              <a:off x="0" y="0"/>
              <a:ext cx="780" cy="57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8696" name="Rectangle 44"/>
          <p:cNvSpPr>
            <a:spLocks noChangeArrowheads="1"/>
          </p:cNvSpPr>
          <p:nvPr/>
        </p:nvSpPr>
        <p:spPr bwMode="auto">
          <a:xfrm>
            <a:off x="2911475" y="5726113"/>
            <a:ext cx="2860675" cy="1125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黑板反光；</a:t>
            </a:r>
          </a:p>
          <a:p>
            <a:pPr algn="ctr" eaLnBrk="0" hangingPunct="0"/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灯下看书反光；</a:t>
            </a:r>
          </a:p>
          <a:p>
            <a:pPr algn="ctr" eaLnBrk="0" hangingPunct="0"/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平静的水面。</a:t>
            </a:r>
          </a:p>
        </p:txBody>
      </p:sp>
      <p:sp>
        <p:nvSpPr>
          <p:cNvPr id="28697" name="Rectangle 45"/>
          <p:cNvSpPr>
            <a:spLocks noChangeArrowheads="1"/>
          </p:cNvSpPr>
          <p:nvPr/>
        </p:nvSpPr>
        <p:spPr bwMode="auto">
          <a:xfrm>
            <a:off x="2800350" y="5726113"/>
            <a:ext cx="3082925" cy="11255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98" name="Rectangle 46"/>
          <p:cNvSpPr>
            <a:spLocks noChangeArrowheads="1"/>
          </p:cNvSpPr>
          <p:nvPr/>
        </p:nvSpPr>
        <p:spPr bwMode="auto">
          <a:xfrm>
            <a:off x="5994400" y="5726113"/>
            <a:ext cx="3030538" cy="1125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各个方向都能看清黑板上的字；电影屏幕用布而不用玻璃。</a:t>
            </a:r>
          </a:p>
        </p:txBody>
      </p:sp>
      <p:sp>
        <p:nvSpPr>
          <p:cNvPr id="28699" name="Rectangle 47"/>
          <p:cNvSpPr>
            <a:spLocks noChangeArrowheads="1"/>
          </p:cNvSpPr>
          <p:nvPr/>
        </p:nvSpPr>
        <p:spPr bwMode="auto">
          <a:xfrm>
            <a:off x="5883275" y="5726113"/>
            <a:ext cx="3252788" cy="11255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700" name="Rectangle 48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23876">
            <a:solidFill>
              <a:schemeClr val="tx2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701" name="Rectangle 49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324600" cy="762000"/>
          </a:xfrm>
          <a:noFill/>
        </p:spPr>
        <p:txBody>
          <a:bodyPr anchor="b"/>
          <a:lstStyle/>
          <a:p>
            <a:pPr eaLnBrk="1" hangingPunct="1"/>
            <a:r>
              <a:rPr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镜面反射和漫反射的异同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9bec6ef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3130550" cy="3200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533400"/>
            <a:ext cx="5029200" cy="3687763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小华在学习了光的反射后，在家进行实验，晚上，在桌面上铺一张白纸，把一小块平面镜放在纸上，让手电筒的光正对着平面镜照射，如图所示，则从侧面看去（　　）</a:t>
            </a:r>
          </a:p>
          <a:p>
            <a:pPr eaLnBrk="1" hangingPunct="1"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7620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．镜子比较亮，因为它发生了镜面反射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．镜子比较亮，因为它发生了漫反射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．白纸比较亮，因为它发生了镜面反射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．白纸比较亮，因为它发生了漫反射</a:t>
            </a:r>
          </a:p>
          <a:p>
            <a:pPr eaLnBrk="1" hangingPunct="1">
              <a:buFontTx/>
              <a:buNone/>
            </a:pPr>
            <a:endParaRPr lang="en-US" altLang="zh-CN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019800" y="5943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48006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雨过天晴的夜晚，为了不踩到地上的积水，下面判断中正确的是（　　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．迎着月光走，地上暗处是水；背着月光走，地上亮处是水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．迎着月光走，地上亮处是水；背着月光走，地上暗处是水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．迎着月光走或背着月光走，都应是地上发亮处是水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．迎着月光走或背着月光走，都应是地上暗处是水</a:t>
            </a:r>
          </a:p>
        </p:txBody>
      </p:sp>
      <p:pic>
        <p:nvPicPr>
          <p:cNvPr id="30723" name="Picture 4" descr="八年物理上册笔记 04-02光的反射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0" y="152400"/>
            <a:ext cx="3538538" cy="2654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24" name="Picture 5" descr="八年物理上册笔记 04-02光的反射0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3276600"/>
            <a:ext cx="3546475" cy="2654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066800" y="5943600"/>
            <a:ext cx="2209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62000" y="4038600"/>
            <a:ext cx="7239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</a:t>
            </a:r>
            <a:endParaRPr lang="en-US" altLang="zh-CN" sz="32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382000" cy="15240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打过油的皮鞋用软布反复擦，越擦越亮，这是因为（　　）</a:t>
            </a:r>
          </a:p>
        </p:txBody>
      </p:sp>
      <p:sp>
        <p:nvSpPr>
          <p:cNvPr id="317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19200"/>
            <a:ext cx="365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．反复擦可以增加漫反射的效果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．反复擦可以使皮革更光滑，加强镜面反射的效果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．鞋油的颜色比皮革好，可以增加镜面反射的效果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．以上说法均不对</a:t>
            </a:r>
          </a:p>
        </p:txBody>
      </p:sp>
      <p:pic>
        <p:nvPicPr>
          <p:cNvPr id="31749" name="Picture 7" descr="鞋1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524000"/>
            <a:ext cx="4800600" cy="3810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334000" y="5776913"/>
            <a:ext cx="2971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62000" y="735013"/>
            <a:ext cx="4724400" cy="1395412"/>
            <a:chOff x="432" y="288"/>
            <a:chExt cx="3540" cy="1045"/>
          </a:xfrm>
        </p:grpSpPr>
        <p:pic>
          <p:nvPicPr>
            <p:cNvPr id="7174" name="Picture 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2028826">
              <a:off x="3456" y="576"/>
              <a:ext cx="516" cy="6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175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32" y="288"/>
              <a:ext cx="1056" cy="10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93191" name="Picture 7" descr="0730400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8200" y="2106613"/>
            <a:ext cx="5334000" cy="3836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31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6019800"/>
            <a:ext cx="8763000" cy="5334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因为物体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发的光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反射的光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进入了我们的眼中。</a:t>
            </a:r>
          </a:p>
        </p:txBody>
      </p:sp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人眼为什么能看到物体？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【2012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江苏南京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】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为了探究光的反射规律，小明用如图所示的装置进行实验，平面镜置于水平桌面上．把一可沿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ON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折叠的白色硬纸板竖直放置在平面镜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上。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）在实验中使用白色硬纸板能显示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__________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，也能方便地测量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____________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）以法线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ON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为轴线，将白色硬纸板的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B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面绕法线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ON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向后旋转，此时反射光线的位置</a:t>
            </a:r>
            <a:r>
              <a:rPr lang="en-US" altLang="zh-CN" sz="2800" b="1" smtClean="0">
                <a:latin typeface="Times New Roman" pitchFamily="18" charset="0"/>
                <a:ea typeface="楷体_GB2312" pitchFamily="49" charset="-122"/>
              </a:rPr>
              <a:t>_________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</a:rPr>
              <a:t>（选填“发生”或“不发生”）变化。</a:t>
            </a:r>
          </a:p>
        </p:txBody>
      </p:sp>
      <p:pic>
        <p:nvPicPr>
          <p:cNvPr id="32771" name="Picture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4495800"/>
            <a:ext cx="2362200" cy="2032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57200" y="4724400"/>
            <a:ext cx="5105400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答案：（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）反射光线和入射光线  反射角和入射角；（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）不发生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8001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1.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在光的反射现象中，当入射角减少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时，反射光线和入射光线的夹角将（      ） 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2971800"/>
            <a:ext cx="8077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lphaUcPeriod"/>
            </a:pP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B. 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增大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      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C.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     </a:t>
            </a:r>
            <a:r>
              <a:rPr kumimoji="1" lang="en-US" altLang="zh-CN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增大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0" y="5334000"/>
            <a:ext cx="762000" cy="457200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zh-CN" altLang="zh-CN" sz="24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76400" y="762000"/>
            <a:ext cx="5715000" cy="914400"/>
          </a:xfrm>
          <a:prstGeom prst="rect">
            <a:avLst/>
          </a:prstGeom>
          <a:noFill/>
          <a:ln w="25400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巩固练习：</a:t>
            </a:r>
          </a:p>
        </p:txBody>
      </p:sp>
      <p:pic>
        <p:nvPicPr>
          <p:cNvPr id="33798" name="Picture 6" descr="png-013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34000" y="2393950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7200" y="3473450"/>
            <a:ext cx="8382000" cy="22467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2.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能够从不同方向看到本身不发光的物体，都是光在这些物体上发生（             ）的缘故，而黑板的“反光”现象是因为黑板发生了（　　　        ）出来的光线比粉笔字发生（　　        　）出来的光线要（　　　）（填“强”或“弱”）。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295400" y="5105400"/>
            <a:ext cx="16002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强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486400" y="4235450"/>
            <a:ext cx="28956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镜面反射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86200" y="4692650"/>
            <a:ext cx="18288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漫反射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114800" y="3854450"/>
            <a:ext cx="13716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/>
      <p:bldP spid="19465" grpId="0"/>
      <p:bldP spid="19466" grpId="0"/>
      <p:bldP spid="19467" grpId="0"/>
      <p:bldP spid="194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848600" cy="13731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如图所示，入射光线以某一角度射到一镜面上。要使反射光线和入射光线夹角增大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，则平面镜应（　  ）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2514600"/>
            <a:ext cx="4267200" cy="25939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沿顺时针方向转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沿顺时针方向转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  <a:p>
            <a:pPr algn="just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沿逆时针方向转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endParaRPr kumimoji="1" lang="en-US" altLang="zh-CN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沿逆时针方向转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</a:t>
            </a:r>
            <a:r>
              <a:rPr kumimoji="1" lang="en-US" altLang="zh-CN" sz="3200" b="1" baseline="30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53340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257800" y="3962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54102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8674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69342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73914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80772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4770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77724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83820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6172200" y="396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54864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5334000" y="23622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arrow" w="med" len="med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6096000" y="35052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6400800" y="3352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arrow" w="med" len="med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6858000" y="25146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371600" y="1905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0591800" y="11861800"/>
            <a:ext cx="457200" cy="495300"/>
          </a:xfrm>
          <a:prstGeom prst="cube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611346" imgH="6325148"/>
        </mc:Choice>
        <mc:Fallback>
          <p:control name="ShockwaveFlash1" r:id="rId2" imgW="8611346" imgH="6325148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304800"/>
                  <a:ext cx="8610600" cy="6324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715962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一、光的反射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153400" cy="16764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、定义：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当光射向物体表面时，会被物体表面反射，这种现象我们称为光的反射。</a:t>
            </a:r>
          </a:p>
        </p:txBody>
      </p:sp>
      <p:pic>
        <p:nvPicPr>
          <p:cNvPr id="8196" name="Picture 5" descr="guang-1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914400"/>
            <a:ext cx="4572000" cy="37115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-115888" y="4975225"/>
            <a:ext cx="9134476" cy="1219200"/>
          </a:xfrm>
          <a:prstGeom prst="parallelogram">
            <a:avLst>
              <a:gd name="adj" fmla="val 187305"/>
            </a:avLst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path path="shape">
              <a:fillToRect l="50000" t="50000" r="50000" b="50000"/>
            </a:path>
          </a:grad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0700" y="2332038"/>
            <a:ext cx="5562600" cy="320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4533900" y="2332038"/>
            <a:ext cx="0" cy="3200400"/>
          </a:xfrm>
          <a:prstGeom prst="line">
            <a:avLst/>
          </a:prstGeom>
          <a:noFill/>
          <a:ln w="76200">
            <a:solidFill>
              <a:srgbClr val="FF33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1" name="Arc 5"/>
          <p:cNvSpPr/>
          <p:nvPr/>
        </p:nvSpPr>
        <p:spPr bwMode="auto">
          <a:xfrm rot="10577121" flipV="1">
            <a:off x="3505200" y="4418013"/>
            <a:ext cx="1058863" cy="1066800"/>
          </a:xfrm>
          <a:custGeom>
            <a:avLst/>
            <a:gdLst>
              <a:gd name="T0" fmla="*/ 0 w 19958"/>
              <a:gd name="T1" fmla="*/ 197605 h 21600"/>
              <a:gd name="T2" fmla="*/ 56177520 w 19958"/>
              <a:gd name="T3" fmla="*/ 23902343 h 21600"/>
              <a:gd name="T4" fmla="*/ 5255213 w 19958"/>
              <a:gd name="T5" fmla="*/ 52688072 h 21600"/>
              <a:gd name="T6" fmla="*/ 0 60000 65536"/>
              <a:gd name="T7" fmla="*/ 0 60000 65536"/>
              <a:gd name="T8" fmla="*/ 0 60000 65536"/>
              <a:gd name="T9" fmla="*/ 0 w 19958"/>
              <a:gd name="T10" fmla="*/ 0 h 21600"/>
              <a:gd name="T11" fmla="*/ 19958 w 199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8" h="21600" fill="none" extrusionOk="0">
                <a:moveTo>
                  <a:pt x="-1" y="80"/>
                </a:moveTo>
                <a:cubicBezTo>
                  <a:pt x="620" y="26"/>
                  <a:pt x="1243" y="-1"/>
                  <a:pt x="1867" y="0"/>
                </a:cubicBezTo>
                <a:cubicBezTo>
                  <a:pt x="9165" y="0"/>
                  <a:pt x="15970" y="3685"/>
                  <a:pt x="19958" y="9798"/>
                </a:cubicBezTo>
              </a:path>
              <a:path w="19958" h="21600" stroke="0" extrusionOk="0">
                <a:moveTo>
                  <a:pt x="-1" y="80"/>
                </a:moveTo>
                <a:cubicBezTo>
                  <a:pt x="620" y="26"/>
                  <a:pt x="1243" y="-1"/>
                  <a:pt x="1867" y="0"/>
                </a:cubicBezTo>
                <a:cubicBezTo>
                  <a:pt x="9165" y="0"/>
                  <a:pt x="15970" y="3685"/>
                  <a:pt x="19958" y="9798"/>
                </a:cubicBezTo>
                <a:lnTo>
                  <a:pt x="1867" y="21600"/>
                </a:lnTo>
                <a:close/>
              </a:path>
            </a:pathLst>
          </a:custGeom>
          <a:solidFill>
            <a:srgbClr val="FF00FF"/>
          </a:solidFill>
          <a:ln w="76200">
            <a:solidFill>
              <a:srgbClr val="FF99CC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 rot="-1564255">
            <a:off x="3048000" y="4038600"/>
            <a:ext cx="15351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入射角</a:t>
            </a:r>
          </a:p>
        </p:txBody>
      </p:sp>
      <p:sp>
        <p:nvSpPr>
          <p:cNvPr id="34823" name="Arc 7"/>
          <p:cNvSpPr/>
          <p:nvPr/>
        </p:nvSpPr>
        <p:spPr bwMode="auto">
          <a:xfrm>
            <a:off x="4495800" y="4343400"/>
            <a:ext cx="944563" cy="1066800"/>
          </a:xfrm>
          <a:custGeom>
            <a:avLst/>
            <a:gdLst>
              <a:gd name="T0" fmla="*/ 0 w 20684"/>
              <a:gd name="T1" fmla="*/ 0 h 21600"/>
              <a:gd name="T2" fmla="*/ 43134750 w 20684"/>
              <a:gd name="T3" fmla="*/ 37503649 h 21600"/>
              <a:gd name="T4" fmla="*/ 0 w 20684"/>
              <a:gd name="T5" fmla="*/ 52688072 h 21600"/>
              <a:gd name="T6" fmla="*/ 0 60000 65536"/>
              <a:gd name="T7" fmla="*/ 0 60000 65536"/>
              <a:gd name="T8" fmla="*/ 0 60000 65536"/>
              <a:gd name="T9" fmla="*/ 0 w 20684"/>
              <a:gd name="T10" fmla="*/ 0 h 21600"/>
              <a:gd name="T11" fmla="*/ 20684 w 206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84" h="21600" fill="none" extrusionOk="0">
                <a:moveTo>
                  <a:pt x="-1" y="0"/>
                </a:moveTo>
                <a:cubicBezTo>
                  <a:pt x="9531" y="0"/>
                  <a:pt x="17936" y="6247"/>
                  <a:pt x="20683" y="15375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1" y="0"/>
                  <a:pt x="17936" y="6247"/>
                  <a:pt x="20683" y="1537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99"/>
          </a:solidFill>
          <a:ln w="762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 rot="1650742">
            <a:off x="4572000" y="4114800"/>
            <a:ext cx="18002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反射角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65088" y="3640138"/>
            <a:ext cx="4659312" cy="1252537"/>
            <a:chOff x="73" y="2293"/>
            <a:chExt cx="2935" cy="789"/>
          </a:xfrm>
        </p:grpSpPr>
        <p:sp>
          <p:nvSpPr>
            <p:cNvPr id="9239" name="Line 10"/>
            <p:cNvSpPr>
              <a:spLocks noChangeShapeType="1"/>
            </p:cNvSpPr>
            <p:nvPr/>
          </p:nvSpPr>
          <p:spPr bwMode="auto">
            <a:xfrm rot="1923742">
              <a:off x="73" y="2293"/>
              <a:ext cx="186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40" name="Line 11"/>
            <p:cNvSpPr>
              <a:spLocks noChangeShapeType="1"/>
            </p:cNvSpPr>
            <p:nvPr/>
          </p:nvSpPr>
          <p:spPr bwMode="auto">
            <a:xfrm rot="1923742">
              <a:off x="1523" y="3082"/>
              <a:ext cx="1485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 rot="410566">
            <a:off x="4413250" y="4059238"/>
            <a:ext cx="4419600" cy="1117600"/>
            <a:chOff x="2780" y="2397"/>
            <a:chExt cx="2784" cy="704"/>
          </a:xfrm>
        </p:grpSpPr>
        <p:sp>
          <p:nvSpPr>
            <p:cNvPr id="9237" name="Line 13"/>
            <p:cNvSpPr>
              <a:spLocks noChangeShapeType="1"/>
            </p:cNvSpPr>
            <p:nvPr/>
          </p:nvSpPr>
          <p:spPr bwMode="auto">
            <a:xfrm rot="-1823015">
              <a:off x="2780" y="3101"/>
              <a:ext cx="1440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8" name="Line 14"/>
            <p:cNvSpPr>
              <a:spLocks noChangeShapeType="1"/>
            </p:cNvSpPr>
            <p:nvPr/>
          </p:nvSpPr>
          <p:spPr bwMode="auto">
            <a:xfrm rot="-1823015">
              <a:off x="3836" y="2397"/>
              <a:ext cx="172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4831" name="Text Box 15"/>
          <p:cNvSpPr txBox="1">
            <a:spLocks noChangeArrowheads="1"/>
          </p:cNvSpPr>
          <p:nvPr/>
        </p:nvSpPr>
        <p:spPr bwMode="auto">
          <a:xfrm flipH="1">
            <a:off x="4191000" y="1828800"/>
            <a:ext cx="6810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0" y="2209800"/>
            <a:ext cx="21637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入射光线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086600" y="3124200"/>
            <a:ext cx="18827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反射光线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6819900" y="5867400"/>
            <a:ext cx="23241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平面镜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886200" y="1325563"/>
            <a:ext cx="17065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法线</a:t>
            </a: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6248400" y="2362200"/>
            <a:ext cx="10636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光屏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413250" y="5465763"/>
            <a:ext cx="615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>
                <a:solidFill>
                  <a:srgbClr val="F4F44A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895600" y="55626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4F44A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反射点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 flipH="1">
            <a:off x="228600" y="3200400"/>
            <a:ext cx="6810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 flipH="1">
            <a:off x="8229600" y="3810000"/>
            <a:ext cx="6810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/>
      <p:bldP spid="34823" grpId="0" animBg="1"/>
      <p:bldP spid="34824" grpId="0"/>
      <p:bldP spid="34831" grpId="0"/>
      <p:bldP spid="34832" grpId="0"/>
      <p:bldP spid="34833" grpId="0"/>
      <p:bldP spid="34835" grpId="0"/>
      <p:bldP spid="34838" grpId="0"/>
      <p:bldP spid="34845" grpId="0"/>
      <p:bldP spid="34847" grpId="0"/>
      <p:bldP spid="348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74040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0400" y="76200"/>
            <a:ext cx="5486400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276600" y="990600"/>
            <a:ext cx="45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8077200" y="990600"/>
            <a:ext cx="45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33400" y="1371600"/>
            <a:ext cx="18383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一点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33400" y="2743200"/>
            <a:ext cx="18383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二角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33400" y="2057400"/>
            <a:ext cx="18383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三线</a:t>
            </a:r>
          </a:p>
        </p:txBody>
      </p:sp>
      <p:sp>
        <p:nvSpPr>
          <p:cNvPr id="1024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6397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、基本概念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743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入射点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：光线射到镜面上的点。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入射光线（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EO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先</a:t>
            </a:r>
            <a:r>
              <a:rPr kumimoji="1"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</a:t>
            </a:r>
            <a:r>
              <a:rPr kumimoji="1"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顺序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反射光线（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OF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先</a:t>
            </a:r>
            <a:r>
              <a:rPr kumimoji="1"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</a:t>
            </a:r>
            <a:r>
              <a:rPr kumimoji="1"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顺序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法线（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ON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）：通过入射点，垂直于镜面的直线（虚线）。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入射角（</a:t>
            </a:r>
            <a:r>
              <a:rPr kumimoji="1" lang="en-US" altLang="zh-CN" sz="2400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）：入射光线与法线的夹角。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∠</a:t>
            </a:r>
            <a:r>
              <a:rPr kumimoji="1"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EON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反射角（</a:t>
            </a:r>
            <a:r>
              <a:rPr kumimoji="1" lang="en-US" altLang="zh-CN" sz="2400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）：反射光线与法线的夹角。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∠</a:t>
            </a:r>
            <a:r>
              <a:rPr kumimoji="1"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012版人教版标准图标 演示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943600" cy="9144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二、探究光反射时的规律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光反射时遵循什么规律？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反射光沿什么方向射出？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猜想与假设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/>
            <a:endParaRPr lang="en-US" altLang="zh-CN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86200" cy="868363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进行实验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4800" y="3657600"/>
            <a:ext cx="4572000" cy="29956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．探究两光线跟法线位置关系</a:t>
            </a:r>
          </a:p>
          <a:p>
            <a:pPr>
              <a:buFontTx/>
              <a:buNone/>
            </a:pP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操作：入射光沿纸板射向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点，观察发射光线方向。</a:t>
            </a:r>
          </a:p>
          <a:p>
            <a:pPr>
              <a:buFontTx/>
              <a:buNone/>
            </a:pP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此时纸板作用是什么？</a:t>
            </a:r>
          </a:p>
          <a:p>
            <a:pPr>
              <a:buFontTx/>
              <a:buNone/>
            </a:pPr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答：显示光路。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、探究反射角和入射角的关系。</a:t>
            </a:r>
          </a:p>
        </p:txBody>
      </p:sp>
      <p:sp>
        <p:nvSpPr>
          <p:cNvPr id="110704" name="Rectangle 112"/>
          <p:cNvSpPr>
            <a:spLocks noGrp="1" noChangeArrowheads="1"/>
          </p:cNvSpPr>
          <p:nvPr>
            <p:ph type="body" idx="1"/>
          </p:nvPr>
        </p:nvSpPr>
        <p:spPr>
          <a:xfrm>
            <a:off x="5257800" y="1524000"/>
            <a:ext cx="3505200" cy="2209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操作：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改变入射角大小，多次测量。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/>
            <a:endParaRPr lang="en-US" altLang="zh-CN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10677" name="Group 85"/>
          <p:cNvGraphicFramePr>
            <a:graphicFrameLocks noGrp="1"/>
          </p:cNvGraphicFramePr>
          <p:nvPr>
            <p:ph sz="half" idx="4294967295"/>
          </p:nvPr>
        </p:nvGraphicFramePr>
        <p:xfrm>
          <a:off x="1066800" y="3962400"/>
          <a:ext cx="4495800" cy="2544764"/>
        </p:xfrm>
        <a:graphic>
          <a:graphicData uri="http://schemas.openxmlformats.org/drawingml/2006/table">
            <a:tbl>
              <a:tblPr/>
              <a:tblGrid>
                <a:gridCol w="927100"/>
                <a:gridCol w="1770063"/>
                <a:gridCol w="17986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次数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入射角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反射角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r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...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42" name="Group 113"/>
          <p:cNvGrpSpPr/>
          <p:nvPr/>
        </p:nvGrpSpPr>
        <p:grpSpPr>
          <a:xfrm>
            <a:off x="1389063" y="3352800"/>
            <a:ext cx="3124200" cy="152400"/>
            <a:chOff x="0" y="0"/>
            <a:chExt cx="2256" cy="144"/>
          </a:xfrm>
        </p:grpSpPr>
        <p:sp>
          <p:nvSpPr>
            <p:cNvPr id="13400" name="Line 114"/>
            <p:cNvSpPr>
              <a:spLocks noChangeShapeType="1"/>
            </p:cNvSpPr>
            <p:nvPr/>
          </p:nvSpPr>
          <p:spPr bwMode="auto">
            <a:xfrm>
              <a:off x="0" y="0"/>
              <a:ext cx="225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1" name="Line 115"/>
            <p:cNvSpPr>
              <a:spLocks noChangeShapeType="1"/>
            </p:cNvSpPr>
            <p:nvPr/>
          </p:nvSpPr>
          <p:spPr bwMode="auto">
            <a:xfrm>
              <a:off x="96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2" name="Line 116"/>
            <p:cNvSpPr>
              <a:spLocks noChangeShapeType="1"/>
            </p:cNvSpPr>
            <p:nvPr/>
          </p:nvSpPr>
          <p:spPr bwMode="auto">
            <a:xfrm>
              <a:off x="192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3" name="Line 117"/>
            <p:cNvSpPr>
              <a:spLocks noChangeShapeType="1"/>
            </p:cNvSpPr>
            <p:nvPr/>
          </p:nvSpPr>
          <p:spPr bwMode="auto">
            <a:xfrm>
              <a:off x="288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4" name="Line 118"/>
            <p:cNvSpPr>
              <a:spLocks noChangeShapeType="1"/>
            </p:cNvSpPr>
            <p:nvPr/>
          </p:nvSpPr>
          <p:spPr bwMode="auto">
            <a:xfrm>
              <a:off x="384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5" name="Line 119"/>
            <p:cNvSpPr>
              <a:spLocks noChangeShapeType="1"/>
            </p:cNvSpPr>
            <p:nvPr/>
          </p:nvSpPr>
          <p:spPr bwMode="auto">
            <a:xfrm>
              <a:off x="480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6" name="Line 120"/>
            <p:cNvSpPr>
              <a:spLocks noChangeShapeType="1"/>
            </p:cNvSpPr>
            <p:nvPr/>
          </p:nvSpPr>
          <p:spPr bwMode="auto">
            <a:xfrm>
              <a:off x="576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7" name="Line 121"/>
            <p:cNvSpPr>
              <a:spLocks noChangeShapeType="1"/>
            </p:cNvSpPr>
            <p:nvPr/>
          </p:nvSpPr>
          <p:spPr bwMode="auto">
            <a:xfrm>
              <a:off x="672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8" name="Line 122"/>
            <p:cNvSpPr>
              <a:spLocks noChangeShapeType="1"/>
            </p:cNvSpPr>
            <p:nvPr/>
          </p:nvSpPr>
          <p:spPr bwMode="auto">
            <a:xfrm>
              <a:off x="768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09" name="Line 123"/>
            <p:cNvSpPr>
              <a:spLocks noChangeShapeType="1"/>
            </p:cNvSpPr>
            <p:nvPr/>
          </p:nvSpPr>
          <p:spPr bwMode="auto">
            <a:xfrm>
              <a:off x="864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0" name="Line 124"/>
            <p:cNvSpPr>
              <a:spLocks noChangeShapeType="1"/>
            </p:cNvSpPr>
            <p:nvPr/>
          </p:nvSpPr>
          <p:spPr bwMode="auto">
            <a:xfrm>
              <a:off x="960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1" name="Line 125"/>
            <p:cNvSpPr>
              <a:spLocks noChangeShapeType="1"/>
            </p:cNvSpPr>
            <p:nvPr/>
          </p:nvSpPr>
          <p:spPr bwMode="auto">
            <a:xfrm>
              <a:off x="1056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2" name="Line 126"/>
            <p:cNvSpPr>
              <a:spLocks noChangeShapeType="1"/>
            </p:cNvSpPr>
            <p:nvPr/>
          </p:nvSpPr>
          <p:spPr bwMode="auto">
            <a:xfrm>
              <a:off x="1152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3" name="Line 127"/>
            <p:cNvSpPr>
              <a:spLocks noChangeShapeType="1"/>
            </p:cNvSpPr>
            <p:nvPr/>
          </p:nvSpPr>
          <p:spPr bwMode="auto">
            <a:xfrm>
              <a:off x="1248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4" name="Line 128"/>
            <p:cNvSpPr>
              <a:spLocks noChangeShapeType="1"/>
            </p:cNvSpPr>
            <p:nvPr/>
          </p:nvSpPr>
          <p:spPr bwMode="auto">
            <a:xfrm>
              <a:off x="1344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5" name="Line 129"/>
            <p:cNvSpPr>
              <a:spLocks noChangeShapeType="1"/>
            </p:cNvSpPr>
            <p:nvPr/>
          </p:nvSpPr>
          <p:spPr bwMode="auto">
            <a:xfrm>
              <a:off x="1824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6" name="Line 130"/>
            <p:cNvSpPr>
              <a:spLocks noChangeShapeType="1"/>
            </p:cNvSpPr>
            <p:nvPr/>
          </p:nvSpPr>
          <p:spPr bwMode="auto">
            <a:xfrm>
              <a:off x="1920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7" name="Line 131"/>
            <p:cNvSpPr>
              <a:spLocks noChangeShapeType="1"/>
            </p:cNvSpPr>
            <p:nvPr/>
          </p:nvSpPr>
          <p:spPr bwMode="auto">
            <a:xfrm>
              <a:off x="2016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8" name="Line 132"/>
            <p:cNvSpPr>
              <a:spLocks noChangeShapeType="1"/>
            </p:cNvSpPr>
            <p:nvPr/>
          </p:nvSpPr>
          <p:spPr bwMode="auto">
            <a:xfrm>
              <a:off x="2112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19" name="Line 133"/>
            <p:cNvSpPr>
              <a:spLocks noChangeShapeType="1"/>
            </p:cNvSpPr>
            <p:nvPr/>
          </p:nvSpPr>
          <p:spPr bwMode="auto">
            <a:xfrm>
              <a:off x="1728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20" name="Line 134"/>
            <p:cNvSpPr>
              <a:spLocks noChangeShapeType="1"/>
            </p:cNvSpPr>
            <p:nvPr/>
          </p:nvSpPr>
          <p:spPr bwMode="auto">
            <a:xfrm>
              <a:off x="1632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21" name="Line 135"/>
            <p:cNvSpPr>
              <a:spLocks noChangeShapeType="1"/>
            </p:cNvSpPr>
            <p:nvPr/>
          </p:nvSpPr>
          <p:spPr bwMode="auto">
            <a:xfrm>
              <a:off x="1536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422" name="Line 136"/>
            <p:cNvSpPr>
              <a:spLocks noChangeShapeType="1"/>
            </p:cNvSpPr>
            <p:nvPr/>
          </p:nvSpPr>
          <p:spPr bwMode="auto">
            <a:xfrm>
              <a:off x="1440" y="0"/>
              <a:ext cx="96" cy="144"/>
            </a:xfrm>
            <a:prstGeom prst="line">
              <a:avLst/>
            </a:prstGeom>
            <a:noFill/>
            <a:ln w="41275">
              <a:solidFill>
                <a:schemeClr val="folHlink"/>
              </a:solidFill>
              <a:rou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3343" name="Line 137"/>
          <p:cNvSpPr>
            <a:spLocks noChangeShapeType="1"/>
          </p:cNvSpPr>
          <p:nvPr/>
        </p:nvSpPr>
        <p:spPr bwMode="auto">
          <a:xfrm flipH="1" flipV="1">
            <a:off x="2989263" y="1371600"/>
            <a:ext cx="0" cy="1981200"/>
          </a:xfrm>
          <a:prstGeom prst="line">
            <a:avLst/>
          </a:prstGeom>
          <a:noFill/>
          <a:ln w="38100">
            <a:solidFill>
              <a:srgbClr val="800080"/>
            </a:solidFill>
            <a:prstDash val="dash"/>
            <a:round/>
          </a:ln>
        </p:spPr>
        <p:txBody>
          <a:bodyPr wrap="none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44" name="Text Box 138"/>
          <p:cNvSpPr txBox="1">
            <a:spLocks noChangeArrowheads="1"/>
          </p:cNvSpPr>
          <p:nvPr/>
        </p:nvSpPr>
        <p:spPr bwMode="auto">
          <a:xfrm>
            <a:off x="2836863" y="3352800"/>
            <a:ext cx="4714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</a:p>
        </p:txBody>
      </p:sp>
      <p:sp>
        <p:nvSpPr>
          <p:cNvPr id="13345" name="Text Box 139"/>
          <p:cNvSpPr txBox="1">
            <a:spLocks noChangeArrowheads="1"/>
          </p:cNvSpPr>
          <p:nvPr/>
        </p:nvSpPr>
        <p:spPr bwMode="auto">
          <a:xfrm>
            <a:off x="2836863" y="990600"/>
            <a:ext cx="304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</a:p>
        </p:txBody>
      </p:sp>
      <p:grpSp>
        <p:nvGrpSpPr>
          <p:cNvPr id="13346" name="Group 140"/>
          <p:cNvGrpSpPr/>
          <p:nvPr/>
        </p:nvGrpSpPr>
        <p:grpSpPr>
          <a:xfrm>
            <a:off x="2432050" y="1219200"/>
            <a:ext cx="1177925" cy="2133600"/>
            <a:chOff x="2426" y="576"/>
            <a:chExt cx="742" cy="1344"/>
          </a:xfrm>
        </p:grpSpPr>
        <p:sp>
          <p:nvSpPr>
            <p:cNvPr id="13392" name="Line 141"/>
            <p:cNvSpPr>
              <a:spLocks noChangeShapeType="1"/>
            </p:cNvSpPr>
            <p:nvPr/>
          </p:nvSpPr>
          <p:spPr bwMode="auto">
            <a:xfrm rot="-5400000">
              <a:off x="2520" y="1502"/>
              <a:ext cx="661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lg" len="lg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3393" name="Group 142"/>
            <p:cNvGrpSpPr/>
            <p:nvPr/>
          </p:nvGrpSpPr>
          <p:grpSpPr>
            <a:xfrm>
              <a:off x="2426" y="576"/>
              <a:ext cx="742" cy="1344"/>
              <a:chOff x="2426" y="576"/>
              <a:chExt cx="742" cy="1344"/>
            </a:xfrm>
          </p:grpSpPr>
          <p:sp>
            <p:nvSpPr>
              <p:cNvPr id="13394" name="Text Box 143"/>
              <p:cNvSpPr txBox="1">
                <a:spLocks noChangeArrowheads="1"/>
              </p:cNvSpPr>
              <p:nvPr/>
            </p:nvSpPr>
            <p:spPr bwMode="auto">
              <a:xfrm>
                <a:off x="2426" y="576"/>
                <a:ext cx="262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fontAlgn="ctr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3395" name="Text Box 144"/>
              <p:cNvSpPr txBox="1">
                <a:spLocks noChangeArrowheads="1"/>
              </p:cNvSpPr>
              <p:nvPr/>
            </p:nvSpPr>
            <p:spPr bwMode="auto">
              <a:xfrm>
                <a:off x="2880" y="5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fontAlgn="ctr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B</a:t>
                </a:r>
              </a:p>
            </p:txBody>
          </p:sp>
          <p:grpSp>
            <p:nvGrpSpPr>
              <p:cNvPr id="13396" name="Group 145"/>
              <p:cNvGrpSpPr/>
              <p:nvPr/>
            </p:nvGrpSpPr>
            <p:grpSpPr>
              <a:xfrm>
                <a:off x="2520" y="881"/>
                <a:ext cx="256" cy="1039"/>
                <a:chOff x="0" y="0"/>
                <a:chExt cx="672" cy="672"/>
              </a:xfrm>
            </p:grpSpPr>
            <p:sp>
              <p:nvSpPr>
                <p:cNvPr id="13398" name="Line 14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lg" len="lg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99" name="Line 147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97" name="Line 148"/>
              <p:cNvSpPr>
                <a:spLocks noChangeShapeType="1"/>
              </p:cNvSpPr>
              <p:nvPr/>
            </p:nvSpPr>
            <p:spPr bwMode="auto">
              <a:xfrm rot="5460000">
                <a:off x="2756" y="1051"/>
                <a:ext cx="446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149"/>
          <p:cNvGrpSpPr/>
          <p:nvPr/>
        </p:nvGrpSpPr>
        <p:grpSpPr>
          <a:xfrm>
            <a:off x="2125663" y="1295400"/>
            <a:ext cx="1789112" cy="2057400"/>
            <a:chOff x="2233" y="624"/>
            <a:chExt cx="1127" cy="1296"/>
          </a:xfrm>
        </p:grpSpPr>
        <p:sp>
          <p:nvSpPr>
            <p:cNvPr id="13384" name="Text Box 150"/>
            <p:cNvSpPr txBox="1">
              <a:spLocks noChangeArrowheads="1"/>
            </p:cNvSpPr>
            <p:nvPr/>
          </p:nvSpPr>
          <p:spPr bwMode="auto">
            <a:xfrm>
              <a:off x="2233" y="624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385" name="Text Box 151"/>
            <p:cNvSpPr txBox="1">
              <a:spLocks noChangeArrowheads="1"/>
            </p:cNvSpPr>
            <p:nvPr/>
          </p:nvSpPr>
          <p:spPr bwMode="auto">
            <a:xfrm>
              <a:off x="3024" y="6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13386" name="Group 152"/>
            <p:cNvGrpSpPr/>
            <p:nvPr/>
          </p:nvGrpSpPr>
          <p:grpSpPr>
            <a:xfrm>
              <a:off x="2356" y="919"/>
              <a:ext cx="834" cy="1001"/>
              <a:chOff x="0" y="0"/>
              <a:chExt cx="1632" cy="816"/>
            </a:xfrm>
          </p:grpSpPr>
          <p:grpSp>
            <p:nvGrpSpPr>
              <p:cNvPr id="13387" name="Group 153"/>
              <p:cNvGrpSpPr/>
              <p:nvPr/>
            </p:nvGrpSpPr>
            <p:grpSpPr>
              <a:xfrm>
                <a:off x="0" y="0"/>
                <a:ext cx="816" cy="816"/>
                <a:chOff x="0" y="0"/>
                <a:chExt cx="672" cy="672"/>
              </a:xfrm>
            </p:grpSpPr>
            <p:sp>
              <p:nvSpPr>
                <p:cNvPr id="13390" name="Line 15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tailEnd type="triangle" w="lg" len="lg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91" name="Line 155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88" name="Line 156"/>
              <p:cNvSpPr>
                <a:spLocks noChangeShapeType="1"/>
              </p:cNvSpPr>
              <p:nvPr/>
            </p:nvSpPr>
            <p:spPr bwMode="auto">
              <a:xfrm rot="-5400000">
                <a:off x="810" y="282"/>
                <a:ext cx="525" cy="52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tailEnd type="triangle" w="lg" len="lg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89" name="Line 157"/>
              <p:cNvSpPr>
                <a:spLocks noChangeShapeType="1"/>
              </p:cNvSpPr>
              <p:nvPr/>
            </p:nvSpPr>
            <p:spPr bwMode="auto">
              <a:xfrm rot="5460000">
                <a:off x="1289" y="7"/>
                <a:ext cx="35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158"/>
          <p:cNvGrpSpPr/>
          <p:nvPr/>
        </p:nvGrpSpPr>
        <p:grpSpPr>
          <a:xfrm>
            <a:off x="1747838" y="1524000"/>
            <a:ext cx="2547937" cy="1793875"/>
            <a:chOff x="1995" y="768"/>
            <a:chExt cx="1605" cy="1130"/>
          </a:xfrm>
        </p:grpSpPr>
        <p:sp>
          <p:nvSpPr>
            <p:cNvPr id="13376" name="Text Box 159"/>
            <p:cNvSpPr txBox="1">
              <a:spLocks noChangeArrowheads="1"/>
            </p:cNvSpPr>
            <p:nvPr/>
          </p:nvSpPr>
          <p:spPr bwMode="auto">
            <a:xfrm>
              <a:off x="1995" y="768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377" name="Text Box 160"/>
            <p:cNvSpPr txBox="1">
              <a:spLocks noChangeArrowheads="1"/>
            </p:cNvSpPr>
            <p:nvPr/>
          </p:nvSpPr>
          <p:spPr bwMode="auto">
            <a:xfrm>
              <a:off x="3168" y="8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13378" name="Group 161"/>
            <p:cNvGrpSpPr/>
            <p:nvPr/>
          </p:nvGrpSpPr>
          <p:grpSpPr>
            <a:xfrm>
              <a:off x="2160" y="1008"/>
              <a:ext cx="1197" cy="890"/>
              <a:chOff x="0" y="0"/>
              <a:chExt cx="1632" cy="816"/>
            </a:xfrm>
          </p:grpSpPr>
          <p:grpSp>
            <p:nvGrpSpPr>
              <p:cNvPr id="13379" name="Group 162"/>
              <p:cNvGrpSpPr/>
              <p:nvPr/>
            </p:nvGrpSpPr>
            <p:grpSpPr>
              <a:xfrm>
                <a:off x="0" y="0"/>
                <a:ext cx="816" cy="816"/>
                <a:chOff x="0" y="0"/>
                <a:chExt cx="672" cy="672"/>
              </a:xfrm>
            </p:grpSpPr>
            <p:sp>
              <p:nvSpPr>
                <p:cNvPr id="13382" name="Line 16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lg" len="lg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83" name="Line 164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80" name="Line 165"/>
              <p:cNvSpPr>
                <a:spLocks noChangeShapeType="1"/>
              </p:cNvSpPr>
              <p:nvPr/>
            </p:nvSpPr>
            <p:spPr bwMode="auto">
              <a:xfrm rot="-5400000">
                <a:off x="810" y="282"/>
                <a:ext cx="525" cy="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lg" len="lg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81" name="Line 166"/>
              <p:cNvSpPr>
                <a:spLocks noChangeShapeType="1"/>
              </p:cNvSpPr>
              <p:nvPr/>
            </p:nvSpPr>
            <p:spPr bwMode="auto">
              <a:xfrm rot="5460000">
                <a:off x="1289" y="7"/>
                <a:ext cx="35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" name="Group 167"/>
          <p:cNvGrpSpPr/>
          <p:nvPr/>
        </p:nvGrpSpPr>
        <p:grpSpPr>
          <a:xfrm>
            <a:off x="1323975" y="1752600"/>
            <a:ext cx="3276600" cy="1600200"/>
            <a:chOff x="1728" y="912"/>
            <a:chExt cx="2064" cy="1008"/>
          </a:xfrm>
        </p:grpSpPr>
        <p:sp>
          <p:nvSpPr>
            <p:cNvPr id="13368" name="Text Box 168"/>
            <p:cNvSpPr txBox="1">
              <a:spLocks noChangeArrowheads="1"/>
            </p:cNvSpPr>
            <p:nvPr/>
          </p:nvSpPr>
          <p:spPr bwMode="auto">
            <a:xfrm>
              <a:off x="1728" y="91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369" name="Text Box 169"/>
            <p:cNvSpPr txBox="1">
              <a:spLocks noChangeArrowheads="1"/>
            </p:cNvSpPr>
            <p:nvPr/>
          </p:nvSpPr>
          <p:spPr bwMode="auto">
            <a:xfrm>
              <a:off x="3456" y="9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13370" name="Group 170"/>
            <p:cNvGrpSpPr/>
            <p:nvPr/>
          </p:nvGrpSpPr>
          <p:grpSpPr>
            <a:xfrm>
              <a:off x="1963" y="1141"/>
              <a:ext cx="1595" cy="779"/>
              <a:chOff x="0" y="0"/>
              <a:chExt cx="1632" cy="816"/>
            </a:xfrm>
          </p:grpSpPr>
          <p:grpSp>
            <p:nvGrpSpPr>
              <p:cNvPr id="13371" name="Group 171"/>
              <p:cNvGrpSpPr/>
              <p:nvPr/>
            </p:nvGrpSpPr>
            <p:grpSpPr>
              <a:xfrm>
                <a:off x="0" y="0"/>
                <a:ext cx="816" cy="816"/>
                <a:chOff x="0" y="0"/>
                <a:chExt cx="672" cy="672"/>
              </a:xfrm>
            </p:grpSpPr>
            <p:sp>
              <p:nvSpPr>
                <p:cNvPr id="13374" name="Line 17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tailEnd type="triangle" w="lg" len="lg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75" name="Line 173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72" name="Line 174"/>
              <p:cNvSpPr>
                <a:spLocks noChangeShapeType="1"/>
              </p:cNvSpPr>
              <p:nvPr/>
            </p:nvSpPr>
            <p:spPr bwMode="auto">
              <a:xfrm rot="-5400000">
                <a:off x="810" y="282"/>
                <a:ext cx="525" cy="525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tailEnd type="triangle" w="lg" len="lg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73" name="Line 175"/>
              <p:cNvSpPr>
                <a:spLocks noChangeShapeType="1"/>
              </p:cNvSpPr>
              <p:nvPr/>
            </p:nvSpPr>
            <p:spPr bwMode="auto">
              <a:xfrm rot="5460000">
                <a:off x="1289" y="7"/>
                <a:ext cx="350" cy="336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Group 176"/>
          <p:cNvGrpSpPr/>
          <p:nvPr/>
        </p:nvGrpSpPr>
        <p:grpSpPr>
          <a:xfrm>
            <a:off x="1143000" y="2057400"/>
            <a:ext cx="3671888" cy="1295400"/>
            <a:chOff x="1614" y="1104"/>
            <a:chExt cx="2313" cy="816"/>
          </a:xfrm>
        </p:grpSpPr>
        <p:sp>
          <p:nvSpPr>
            <p:cNvPr id="13360" name="Text Box 177"/>
            <p:cNvSpPr txBox="1">
              <a:spLocks noChangeArrowheads="1"/>
            </p:cNvSpPr>
            <p:nvPr/>
          </p:nvSpPr>
          <p:spPr bwMode="auto">
            <a:xfrm>
              <a:off x="1614" y="1104"/>
              <a:ext cx="31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361" name="Text Box 178"/>
            <p:cNvSpPr txBox="1">
              <a:spLocks noChangeArrowheads="1"/>
            </p:cNvSpPr>
            <p:nvPr/>
          </p:nvSpPr>
          <p:spPr bwMode="auto">
            <a:xfrm>
              <a:off x="3552" y="115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13362" name="Group 179"/>
            <p:cNvGrpSpPr/>
            <p:nvPr/>
          </p:nvGrpSpPr>
          <p:grpSpPr>
            <a:xfrm>
              <a:off x="1875" y="1289"/>
              <a:ext cx="1777" cy="631"/>
              <a:chOff x="0" y="0"/>
              <a:chExt cx="1632" cy="816"/>
            </a:xfrm>
          </p:grpSpPr>
          <p:grpSp>
            <p:nvGrpSpPr>
              <p:cNvPr id="13363" name="Group 180"/>
              <p:cNvGrpSpPr/>
              <p:nvPr/>
            </p:nvGrpSpPr>
            <p:grpSpPr>
              <a:xfrm>
                <a:off x="0" y="0"/>
                <a:ext cx="816" cy="816"/>
                <a:chOff x="0" y="0"/>
                <a:chExt cx="672" cy="672"/>
              </a:xfrm>
            </p:grpSpPr>
            <p:sp>
              <p:nvSpPr>
                <p:cNvPr id="13366" name="Line 18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tailEnd type="triangle" w="lg" len="lg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67" name="Line 182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64" name="Line 183"/>
              <p:cNvSpPr>
                <a:spLocks noChangeShapeType="1"/>
              </p:cNvSpPr>
              <p:nvPr/>
            </p:nvSpPr>
            <p:spPr bwMode="auto">
              <a:xfrm rot="-5400000">
                <a:off x="810" y="282"/>
                <a:ext cx="525" cy="52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tailEnd type="triangle" w="lg" len="lg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65" name="Line 184"/>
              <p:cNvSpPr>
                <a:spLocks noChangeShapeType="1"/>
              </p:cNvSpPr>
              <p:nvPr/>
            </p:nvSpPr>
            <p:spPr bwMode="auto">
              <a:xfrm rot="5460000">
                <a:off x="1289" y="7"/>
                <a:ext cx="350" cy="3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185"/>
          <p:cNvGrpSpPr/>
          <p:nvPr/>
        </p:nvGrpSpPr>
        <p:grpSpPr>
          <a:xfrm>
            <a:off x="946150" y="2590800"/>
            <a:ext cx="4111625" cy="762000"/>
            <a:chOff x="1490" y="1440"/>
            <a:chExt cx="2590" cy="480"/>
          </a:xfrm>
        </p:grpSpPr>
        <p:sp>
          <p:nvSpPr>
            <p:cNvPr id="13352" name="Text Box 186"/>
            <p:cNvSpPr txBox="1">
              <a:spLocks noChangeArrowheads="1"/>
            </p:cNvSpPr>
            <p:nvPr/>
          </p:nvSpPr>
          <p:spPr bwMode="auto">
            <a:xfrm>
              <a:off x="1490" y="1488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353" name="Text Box 187"/>
            <p:cNvSpPr txBox="1">
              <a:spLocks noChangeArrowheads="1"/>
            </p:cNvSpPr>
            <p:nvPr/>
          </p:nvSpPr>
          <p:spPr bwMode="auto">
            <a:xfrm>
              <a:off x="3696" y="144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13354" name="Group 188"/>
            <p:cNvGrpSpPr/>
            <p:nvPr/>
          </p:nvGrpSpPr>
          <p:grpSpPr>
            <a:xfrm>
              <a:off x="1778" y="1586"/>
              <a:ext cx="1958" cy="334"/>
              <a:chOff x="0" y="0"/>
              <a:chExt cx="1632" cy="816"/>
            </a:xfrm>
          </p:grpSpPr>
          <p:grpSp>
            <p:nvGrpSpPr>
              <p:cNvPr id="13355" name="Group 189"/>
              <p:cNvGrpSpPr/>
              <p:nvPr/>
            </p:nvGrpSpPr>
            <p:grpSpPr>
              <a:xfrm>
                <a:off x="0" y="0"/>
                <a:ext cx="816" cy="816"/>
                <a:chOff x="0" y="0"/>
                <a:chExt cx="672" cy="672"/>
              </a:xfrm>
            </p:grpSpPr>
            <p:sp>
              <p:nvSpPr>
                <p:cNvPr id="13358" name="Line 19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32" cy="432"/>
                </a:xfrm>
                <a:prstGeom prst="line">
                  <a:avLst/>
                </a:prstGeom>
                <a:noFill/>
                <a:ln w="38100">
                  <a:solidFill>
                    <a:srgbClr val="CC00FF"/>
                  </a:solidFill>
                  <a:round/>
                  <a:tailEnd type="triangle" w="lg" len="lg"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59" name="Line 191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rgbClr val="CC00FF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56" name="Line 192"/>
              <p:cNvSpPr>
                <a:spLocks noChangeShapeType="1"/>
              </p:cNvSpPr>
              <p:nvPr/>
            </p:nvSpPr>
            <p:spPr bwMode="auto">
              <a:xfrm rot="-5400000">
                <a:off x="810" y="282"/>
                <a:ext cx="525" cy="525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tailEnd type="triangle" w="lg" len="lg"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57" name="Line 193"/>
              <p:cNvSpPr>
                <a:spLocks noChangeShapeType="1"/>
              </p:cNvSpPr>
              <p:nvPr/>
            </p:nvSpPr>
            <p:spPr bwMode="auto">
              <a:xfrm rot="5460000">
                <a:off x="1289" y="7"/>
                <a:ext cx="350" cy="336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1210</Words>
  <Application>Microsoft Office PowerPoint</Application>
  <PresentationFormat>全屏显示(4:3)</PresentationFormat>
  <Paragraphs>179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默认设计模板</vt:lpstr>
      <vt:lpstr>PowerPoint 演示文稿</vt:lpstr>
      <vt:lpstr>第四章 光现象 第2节 光的反射</vt:lpstr>
      <vt:lpstr>人眼为什么能看到物体？</vt:lpstr>
      <vt:lpstr>一、光的反射</vt:lpstr>
      <vt:lpstr>PowerPoint 演示文稿</vt:lpstr>
      <vt:lpstr>2、基本概念</vt:lpstr>
      <vt:lpstr>二、探究光反射时的规律</vt:lpstr>
      <vt:lpstr>【进行实验】</vt:lpstr>
      <vt:lpstr>2、探究反射角和入射角的关系。</vt:lpstr>
      <vt:lpstr>3、探究三线是否在同一平面。</vt:lpstr>
      <vt:lpstr>PowerPoint 演示文稿</vt:lpstr>
      <vt:lpstr>【实验结论】</vt:lpstr>
      <vt:lpstr>【注意事项】</vt:lpstr>
      <vt:lpstr>PowerPoint 演示文稿</vt:lpstr>
      <vt:lpstr>三、作图：画出光的反射光路图</vt:lpstr>
      <vt:lpstr>四、光路的可逆性</vt:lpstr>
      <vt:lpstr>同是反射，为什么玻璃看起来很亮，而木头较暗？</vt:lpstr>
      <vt:lpstr>五、镜面反射和漫反射</vt:lpstr>
      <vt:lpstr>2．漫反射</vt:lpstr>
      <vt:lpstr>3．应用</vt:lpstr>
      <vt:lpstr>PowerPoint 演示文稿</vt:lpstr>
      <vt:lpstr>危害！</vt:lpstr>
      <vt:lpstr>PowerPoint 演示文稿</vt:lpstr>
      <vt:lpstr>PowerPoint 演示文稿</vt:lpstr>
      <vt:lpstr>PowerPoint 演示文稿</vt:lpstr>
      <vt:lpstr>镜面反射和漫反射的异同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