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activeX/activeX1.xml" ContentType="application/vnd.ms-office.activeX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  <p:sldId id="260" r:id="rId3"/>
    <p:sldId id="265" r:id="rId4"/>
    <p:sldId id="315" r:id="rId5"/>
    <p:sldId id="314" r:id="rId6"/>
    <p:sldId id="317" r:id="rId7"/>
    <p:sldId id="316" r:id="rId8"/>
    <p:sldId id="318" r:id="rId9"/>
    <p:sldId id="325" r:id="rId10"/>
    <p:sldId id="320" r:id="rId11"/>
    <p:sldId id="319" r:id="rId12"/>
    <p:sldId id="321" r:id="rId13"/>
    <p:sldId id="326" r:id="rId14"/>
    <p:sldId id="322" r:id="rId15"/>
    <p:sldId id="324" r:id="rId16"/>
    <p:sldId id="328" r:id="rId17"/>
    <p:sldId id="329" r:id="rId18"/>
    <p:sldId id="330" r:id="rId19"/>
  </p:sldIdLst>
  <p:sldSz cx="9144000" cy="6858000" type="screen4x3"/>
  <p:notesSz cx="7104063" cy="10234613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416" y="-108"/>
      </p:cViewPr>
      <p:guideLst>
        <p:guide orient="horz" pos="2151"/>
        <p:guide pos="290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7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2" Type="http://schemas.openxmlformats.org/officeDocument/2006/relationships/video" Target="file:///E:\2020&#31179;\&#29289;&#29702;\&#12298;&#35838;&#26102;&#22842;&#20896;&#12299;&#20061;&#19978;&#25945;&#31185;&#29289;&#29702;&#35838;&#20214;\&#31532;&#19968;&#31456;%20%20%20&#20998;&#23376;&#21160;&#29702;&#35770;&#19982;&#20869;&#33021;\&#31532;1&#33410;%20%20&#20998;&#23376;&#21160;&#29702;&#35770;\&#28082;&#20307;&#25193;&#25955;.mp4" TargetMode="External"/><Relationship Id="rId1" Type="http://schemas.microsoft.com/office/2007/relationships/media" Target="file:///E:\2020&#31179;\&#29289;&#29702;\&#12298;&#35838;&#26102;&#22842;&#20896;&#12299;&#20061;&#19978;&#25945;&#31185;&#29289;&#29702;&#35838;&#20214;\&#31532;&#19968;&#31456;%20%20%20&#20998;&#23376;&#21160;&#29702;&#35770;&#19982;&#20869;&#33021;\&#31532;1&#33410;%20%20&#20998;&#23376;&#21160;&#29702;&#35770;\&#28082;&#20307;&#25193;&#25955;.mp4" TargetMode="Externa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2" Type="http://schemas.openxmlformats.org/officeDocument/2006/relationships/video" Target="file:///E:\2020&#31179;\&#29289;&#29702;\&#12298;&#35838;&#26102;&#22842;&#20896;&#12299;&#20061;&#19978;&#25945;&#31185;&#29289;&#29702;&#35838;&#20214;\&#31532;&#19968;&#31456;%20%20%20&#20998;&#23376;&#21160;&#29702;&#35770;&#19982;&#20869;&#33021;\&#31532;1&#33410;%20%20&#20998;&#23376;&#21160;&#29702;&#35770;\&#22266;&#20307;&#30340;&#25193;&#25955;&#65288;&#37329;-&#38085;&#65289;.wmv" TargetMode="External"/><Relationship Id="rId1" Type="http://schemas.microsoft.com/office/2007/relationships/media" Target="file:///E:\2020&#31179;\&#29289;&#29702;\&#12298;&#35838;&#26102;&#22842;&#20896;&#12299;&#20061;&#19978;&#25945;&#31185;&#29289;&#29702;&#35838;&#20214;\&#31532;&#19968;&#31456;%20%20%20&#20998;&#23376;&#21160;&#29702;&#35770;&#19982;&#20869;&#33021;\&#31532;1&#33410;%20%20&#20998;&#23376;&#21160;&#29702;&#35770;\&#22266;&#20307;&#30340;&#25193;&#25955;&#65288;&#37329;-&#38085;&#65289;.wmv" TargetMode="Externa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6.xml"/><Relationship Id="rId1" Type="http://schemas.openxmlformats.org/officeDocument/2006/relationships/tags" Target="../tags/tag9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5" Type="http://schemas.openxmlformats.org/officeDocument/2006/relationships/image" Target="../media/image10.jpeg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13" Type="http://schemas.openxmlformats.org/officeDocument/2006/relationships/tags" Target="../tags/tag112.xml"/><Relationship Id="rId3" Type="http://schemas.openxmlformats.org/officeDocument/2006/relationships/tags" Target="../tags/tag102.xml"/><Relationship Id="rId7" Type="http://schemas.openxmlformats.org/officeDocument/2006/relationships/tags" Target="../tags/tag106.xml"/><Relationship Id="rId12" Type="http://schemas.openxmlformats.org/officeDocument/2006/relationships/tags" Target="../tags/tag111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11" Type="http://schemas.openxmlformats.org/officeDocument/2006/relationships/tags" Target="../tags/tag110.xml"/><Relationship Id="rId5" Type="http://schemas.openxmlformats.org/officeDocument/2006/relationships/tags" Target="../tags/tag104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09.xml"/><Relationship Id="rId4" Type="http://schemas.openxmlformats.org/officeDocument/2006/relationships/tags" Target="../tags/tag103.xml"/><Relationship Id="rId9" Type="http://schemas.openxmlformats.org/officeDocument/2006/relationships/tags" Target="../tags/tag108.xml"/><Relationship Id="rId14" Type="http://schemas.openxmlformats.org/officeDocument/2006/relationships/tags" Target="../tags/tag1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3" Type="http://schemas.openxmlformats.org/officeDocument/2006/relationships/tags" Target="../tags/tag116.xml"/><Relationship Id="rId7" Type="http://schemas.openxmlformats.org/officeDocument/2006/relationships/tags" Target="../tags/tag120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11" Type="http://schemas.openxmlformats.org/officeDocument/2006/relationships/image" Target="../media/image12.png"/><Relationship Id="rId5" Type="http://schemas.openxmlformats.org/officeDocument/2006/relationships/tags" Target="../tags/tag118.xml"/><Relationship Id="rId10" Type="http://schemas.openxmlformats.org/officeDocument/2006/relationships/image" Target="../media/image11.png"/><Relationship Id="rId4" Type="http://schemas.openxmlformats.org/officeDocument/2006/relationships/tags" Target="../tags/tag117.xml"/><Relationship Id="rId9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7" Type="http://schemas.openxmlformats.org/officeDocument/2006/relationships/image" Target="../media/image5.jpeg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1.xml"/><Relationship Id="rId2" Type="http://schemas.openxmlformats.org/officeDocument/2006/relationships/tags" Target="../tags/tag90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>
            <p:custDataLst>
              <p:tags r:id="rId1"/>
            </p:custDataLst>
          </p:nvPr>
        </p:nvSpPr>
        <p:spPr>
          <a:xfrm>
            <a:off x="603250" y="2357755"/>
            <a:ext cx="793877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lvl="0" indent="0" algn="ctr"/>
            <a:r>
              <a:rPr lang="zh-CN" altLang="en-US" sz="4800" b="1" dirty="0" smtClean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第一章  分子动理论与内能</a:t>
            </a:r>
          </a:p>
          <a:p>
            <a:pPr lvl="0" indent="0" algn="ctr"/>
            <a:endParaRPr lang="zh-CN" altLang="en-US" sz="3600" dirty="0">
              <a:solidFill>
                <a:srgbClr val="FF0000"/>
              </a:solidFill>
              <a:latin typeface="隶书" charset="0"/>
              <a:ea typeface="隶书"/>
              <a:cs typeface="隶书"/>
            </a:endParaRPr>
          </a:p>
          <a:p>
            <a:pPr lvl="0" indent="0" algn="ctr"/>
            <a:r>
              <a:rPr lang="en-US" sz="3600" dirty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 </a:t>
            </a:r>
            <a:r>
              <a:rPr sz="3600" dirty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sz="3600" dirty="0" err="1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分子动理论</a:t>
            </a:r>
            <a:endParaRPr sz="3600" dirty="0" smtClean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2" name="直接连接符 1"/>
          <p:cNvCxnSpPr/>
          <p:nvPr>
            <p:custDataLst>
              <p:tags r:id="rId2"/>
            </p:custDataLst>
          </p:nvPr>
        </p:nvCxnSpPr>
        <p:spPr>
          <a:xfrm>
            <a:off x="957580" y="3354705"/>
            <a:ext cx="7229475" cy="0"/>
          </a:xfrm>
          <a:prstGeom prst="line">
            <a:avLst/>
          </a:prstGeom>
          <a:ln w="381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49885" y="227330"/>
            <a:ext cx="2926080" cy="3683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物理  九年级上册  教科版 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液体扩散">
            <a:hlinkClick r:id="" action="ppaction://media"/>
          </p:cNvPr>
          <p:cNvPicPr/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23340" y="1226820"/>
            <a:ext cx="6798310" cy="512572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216660" y="356870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硫酸铜溶液扩散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固体的扩散（金-铅）">
            <a:hlinkClick r:id="" action="ppaction://media"/>
          </p:cNvPr>
          <p:cNvPicPr/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5700" y="1231265"/>
            <a:ext cx="7062470" cy="529717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216660" y="35687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固体扩散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73075" y="1243330"/>
            <a:ext cx="8035925" cy="175323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由于分子运动，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不同的物质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在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互相接触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时，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彼此进入对方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的现象，叫做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扩散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。</a:t>
            </a:r>
          </a:p>
        </p:txBody>
      </p:sp>
      <p:sp>
        <p:nvSpPr>
          <p:cNvPr id="14341" name="文本框 14340"/>
          <p:cNvSpPr txBox="1"/>
          <p:nvPr>
            <p:custDataLst>
              <p:tags r:id="rId2"/>
            </p:custDataLst>
          </p:nvPr>
        </p:nvSpPr>
        <p:spPr>
          <a:xfrm>
            <a:off x="399415" y="3756660"/>
            <a:ext cx="8189913" cy="1753235"/>
          </a:xfrm>
          <a:prstGeom prst="rect">
            <a:avLst/>
          </a:prstGeom>
          <a:solidFill>
            <a:srgbClr val="FFCC99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  <a:latin typeface="楷体_GB2312" panose="02010609030101010101" pitchFamily="1" charset="-122"/>
                <a:ea typeface="黑体" panose="02010609060101010101" charset="-122"/>
              </a:rPr>
              <a:t>　　实验表明：在气体、液体、固体中都会反射扩散。气体、液体、固体中的每一个分子都在</a:t>
            </a:r>
            <a:r>
              <a:rPr lang="zh-CN" altLang="en-US" sz="3600">
                <a:solidFill>
                  <a:srgbClr val="FF0000"/>
                </a:solidFill>
                <a:latin typeface="楷体_GB2312" panose="02010609030101010101" pitchFamily="1" charset="-122"/>
                <a:ea typeface="黑体" panose="02010609060101010101" charset="-122"/>
              </a:rPr>
              <a:t>永不停息做规则的运动</a:t>
            </a:r>
            <a:r>
              <a:rPr lang="zh-CN" altLang="en-US" sz="3600">
                <a:solidFill>
                  <a:schemeClr val="tx1"/>
                </a:solidFill>
                <a:latin typeface="楷体_GB2312" panose="02010609030101010101" pitchFamily="1" charset="-122"/>
                <a:ea typeface="黑体" panose="02010609060101010101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73075" y="796925"/>
            <a:ext cx="8035925" cy="92202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生产、生活中利用分子运动的事例</a:t>
            </a:r>
          </a:p>
        </p:txBody>
      </p:sp>
      <p:pic>
        <p:nvPicPr>
          <p:cNvPr id="3" name="图片 2" descr="炒菜放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04950" y="1877695"/>
            <a:ext cx="5972175" cy="3733800"/>
          </a:xfrm>
          <a:prstGeom prst="rect">
            <a:avLst/>
          </a:prstGeom>
        </p:spPr>
      </p:pic>
      <p:sp>
        <p:nvSpPr>
          <p:cNvPr id="4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73075" y="5718175"/>
            <a:ext cx="8035925" cy="92202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为什么放一勺盐，整锅菜都会有咸味。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485140" y="957580"/>
            <a:ext cx="8251825" cy="698500"/>
          </a:xfrm>
          <a:prstGeom prst="rect">
            <a:avLst/>
          </a:prstGeom>
          <a:gradFill>
            <a:gsLst>
              <a:gs pos="22000">
                <a:srgbClr val="2188D1"/>
              </a:gs>
              <a:gs pos="93000">
                <a:schemeClr val="bg1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 b="1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分子间存在相互作用力</a:t>
            </a:r>
          </a:p>
        </p:txBody>
      </p:sp>
      <p:sp>
        <p:nvSpPr>
          <p:cNvPr id="3" name="五边形 2"/>
          <p:cNvSpPr/>
          <p:nvPr>
            <p:custDataLst>
              <p:tags r:id="rId2"/>
            </p:custDataLst>
          </p:nvPr>
        </p:nvSpPr>
        <p:spPr>
          <a:xfrm>
            <a:off x="647700" y="230505"/>
            <a:ext cx="1843405" cy="520065"/>
          </a:xfrm>
          <a:prstGeom prst="homePlat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讲授新课</a:t>
            </a:r>
          </a:p>
        </p:txBody>
      </p:sp>
      <p:grpSp>
        <p:nvGrpSpPr>
          <p:cNvPr id="103" name="组合 102"/>
          <p:cNvGrpSpPr/>
          <p:nvPr>
            <p:custDataLst>
              <p:tags r:id="rId3"/>
            </p:custDataLst>
          </p:nvPr>
        </p:nvGrpSpPr>
        <p:grpSpPr>
          <a:xfrm>
            <a:off x="1431925" y="2157730"/>
            <a:ext cx="5194935" cy="430530"/>
            <a:chOff x="2255" y="3398"/>
            <a:chExt cx="8181" cy="678"/>
          </a:xfrm>
        </p:grpSpPr>
        <p:sp>
          <p:nvSpPr>
            <p:cNvPr id="89" name="椭圆 88"/>
            <p:cNvSpPr/>
            <p:nvPr>
              <p:custDataLst>
                <p:tags r:id="rId6"/>
              </p:custDataLst>
            </p:nvPr>
          </p:nvSpPr>
          <p:spPr>
            <a:xfrm>
              <a:off x="2255" y="3398"/>
              <a:ext cx="678" cy="678"/>
            </a:xfrm>
            <a:prstGeom prst="ellipse">
              <a:avLst/>
            </a:prstGeom>
            <a:gradFill>
              <a:gsLst>
                <a:gs pos="27000">
                  <a:srgbClr val="2188D1"/>
                </a:gs>
                <a:gs pos="93000">
                  <a:schemeClr val="bg1"/>
                </a:gs>
              </a:gsLst>
              <a:lin ang="8100000" scaled="0"/>
            </a:gra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>
              <p:custDataLst>
                <p:tags r:id="rId7"/>
              </p:custDataLst>
            </p:nvPr>
          </p:nvSpPr>
          <p:spPr>
            <a:xfrm>
              <a:off x="4128" y="3398"/>
              <a:ext cx="678" cy="678"/>
            </a:xfrm>
            <a:prstGeom prst="ellipse">
              <a:avLst/>
            </a:prstGeom>
            <a:gradFill>
              <a:gsLst>
                <a:gs pos="27000">
                  <a:srgbClr val="2188D1"/>
                </a:gs>
                <a:gs pos="93000">
                  <a:schemeClr val="bg1"/>
                </a:gs>
              </a:gsLst>
              <a:lin ang="8100000" scaled="0"/>
            </a:gra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 95"/>
            <p:cNvSpPr/>
            <p:nvPr>
              <p:custDataLst>
                <p:tags r:id="rId8"/>
              </p:custDataLst>
            </p:nvPr>
          </p:nvSpPr>
          <p:spPr>
            <a:xfrm>
              <a:off x="2933" y="3525"/>
              <a:ext cx="1195" cy="305"/>
            </a:xfrm>
            <a:custGeom>
              <a:avLst/>
              <a:gdLst>
                <a:gd name="connisteX0" fmla="*/ 0 w 758825"/>
                <a:gd name="connsiteY0" fmla="*/ 190500 h 193675"/>
                <a:gd name="connisteX1" fmla="*/ 104775 w 758825"/>
                <a:gd name="connsiteY1" fmla="*/ 3175 h 193675"/>
                <a:gd name="connisteX2" fmla="*/ 146050 w 758825"/>
                <a:gd name="connsiteY2" fmla="*/ 180975 h 193675"/>
                <a:gd name="connisteX3" fmla="*/ 231775 w 758825"/>
                <a:gd name="connsiteY3" fmla="*/ 3175 h 193675"/>
                <a:gd name="connisteX4" fmla="*/ 295275 w 758825"/>
                <a:gd name="connsiteY4" fmla="*/ 187325 h 193675"/>
                <a:gd name="connisteX5" fmla="*/ 381000 w 758825"/>
                <a:gd name="connsiteY5" fmla="*/ 6350 h 193675"/>
                <a:gd name="connisteX6" fmla="*/ 428625 w 758825"/>
                <a:gd name="connsiteY6" fmla="*/ 193675 h 193675"/>
                <a:gd name="connisteX7" fmla="*/ 527050 w 758825"/>
                <a:gd name="connsiteY7" fmla="*/ 3175 h 193675"/>
                <a:gd name="connisteX8" fmla="*/ 587375 w 758825"/>
                <a:gd name="connsiteY8" fmla="*/ 180975 h 193675"/>
                <a:gd name="connisteX9" fmla="*/ 679450 w 758825"/>
                <a:gd name="connsiteY9" fmla="*/ 0 h 193675"/>
                <a:gd name="connisteX10" fmla="*/ 749300 w 758825"/>
                <a:gd name="connsiteY10" fmla="*/ 136525 h 193675"/>
                <a:gd name="connisteX11" fmla="*/ 758825 w 758825"/>
                <a:gd name="connsiteY11" fmla="*/ 139700 h 19367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</a:cxnLst>
              <a:rect l="l" t="t" r="r" b="b"/>
              <a:pathLst>
                <a:path w="758825" h="193675">
                  <a:moveTo>
                    <a:pt x="0" y="190500"/>
                  </a:moveTo>
                  <a:lnTo>
                    <a:pt x="104775" y="3175"/>
                  </a:lnTo>
                  <a:lnTo>
                    <a:pt x="146050" y="180975"/>
                  </a:lnTo>
                  <a:lnTo>
                    <a:pt x="231775" y="3175"/>
                  </a:lnTo>
                  <a:lnTo>
                    <a:pt x="295275" y="187325"/>
                  </a:lnTo>
                  <a:lnTo>
                    <a:pt x="381000" y="6350"/>
                  </a:lnTo>
                  <a:lnTo>
                    <a:pt x="428625" y="193675"/>
                  </a:lnTo>
                  <a:lnTo>
                    <a:pt x="527050" y="3175"/>
                  </a:lnTo>
                  <a:lnTo>
                    <a:pt x="587375" y="180975"/>
                  </a:lnTo>
                  <a:lnTo>
                    <a:pt x="679450" y="0"/>
                  </a:lnTo>
                  <a:lnTo>
                    <a:pt x="749300" y="136525"/>
                  </a:lnTo>
                  <a:lnTo>
                    <a:pt x="758825" y="139700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>
              <p:custDataLst>
                <p:tags r:id="rId9"/>
              </p:custDataLst>
            </p:nvPr>
          </p:nvSpPr>
          <p:spPr>
            <a:xfrm>
              <a:off x="6025" y="3398"/>
              <a:ext cx="678" cy="678"/>
            </a:xfrm>
            <a:prstGeom prst="ellipse">
              <a:avLst/>
            </a:prstGeom>
            <a:gradFill>
              <a:gsLst>
                <a:gs pos="27000">
                  <a:srgbClr val="2188D1"/>
                </a:gs>
                <a:gs pos="93000">
                  <a:schemeClr val="bg1"/>
                </a:gs>
              </a:gsLst>
              <a:lin ang="8100000" scaled="0"/>
            </a:gra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>
              <p:custDataLst>
                <p:tags r:id="rId10"/>
              </p:custDataLst>
            </p:nvPr>
          </p:nvSpPr>
          <p:spPr>
            <a:xfrm>
              <a:off x="7898" y="3398"/>
              <a:ext cx="678" cy="678"/>
            </a:xfrm>
            <a:prstGeom prst="ellipse">
              <a:avLst/>
            </a:prstGeom>
            <a:gradFill>
              <a:gsLst>
                <a:gs pos="27000">
                  <a:srgbClr val="2188D1"/>
                </a:gs>
                <a:gs pos="93000">
                  <a:schemeClr val="bg1"/>
                </a:gs>
              </a:gsLst>
              <a:lin ang="8100000" scaled="0"/>
            </a:gra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98"/>
            <p:cNvSpPr/>
            <p:nvPr>
              <p:custDataLst>
                <p:tags r:id="rId11"/>
              </p:custDataLst>
            </p:nvPr>
          </p:nvSpPr>
          <p:spPr>
            <a:xfrm>
              <a:off x="6703" y="3525"/>
              <a:ext cx="1195" cy="305"/>
            </a:xfrm>
            <a:custGeom>
              <a:avLst/>
              <a:gdLst>
                <a:gd name="connisteX0" fmla="*/ 0 w 758825"/>
                <a:gd name="connsiteY0" fmla="*/ 190500 h 193675"/>
                <a:gd name="connisteX1" fmla="*/ 104775 w 758825"/>
                <a:gd name="connsiteY1" fmla="*/ 3175 h 193675"/>
                <a:gd name="connisteX2" fmla="*/ 146050 w 758825"/>
                <a:gd name="connsiteY2" fmla="*/ 180975 h 193675"/>
                <a:gd name="connisteX3" fmla="*/ 231775 w 758825"/>
                <a:gd name="connsiteY3" fmla="*/ 3175 h 193675"/>
                <a:gd name="connisteX4" fmla="*/ 295275 w 758825"/>
                <a:gd name="connsiteY4" fmla="*/ 187325 h 193675"/>
                <a:gd name="connisteX5" fmla="*/ 381000 w 758825"/>
                <a:gd name="connsiteY5" fmla="*/ 6350 h 193675"/>
                <a:gd name="connisteX6" fmla="*/ 428625 w 758825"/>
                <a:gd name="connsiteY6" fmla="*/ 193675 h 193675"/>
                <a:gd name="connisteX7" fmla="*/ 527050 w 758825"/>
                <a:gd name="connsiteY7" fmla="*/ 3175 h 193675"/>
                <a:gd name="connisteX8" fmla="*/ 587375 w 758825"/>
                <a:gd name="connsiteY8" fmla="*/ 180975 h 193675"/>
                <a:gd name="connisteX9" fmla="*/ 679450 w 758825"/>
                <a:gd name="connsiteY9" fmla="*/ 0 h 193675"/>
                <a:gd name="connisteX10" fmla="*/ 749300 w 758825"/>
                <a:gd name="connsiteY10" fmla="*/ 136525 h 193675"/>
                <a:gd name="connisteX11" fmla="*/ 758825 w 758825"/>
                <a:gd name="connsiteY11" fmla="*/ 139700 h 19367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</a:cxnLst>
              <a:rect l="l" t="t" r="r" b="b"/>
              <a:pathLst>
                <a:path w="758825" h="193675">
                  <a:moveTo>
                    <a:pt x="0" y="190500"/>
                  </a:moveTo>
                  <a:lnTo>
                    <a:pt x="104775" y="3175"/>
                  </a:lnTo>
                  <a:lnTo>
                    <a:pt x="146050" y="180975"/>
                  </a:lnTo>
                  <a:lnTo>
                    <a:pt x="231775" y="3175"/>
                  </a:lnTo>
                  <a:lnTo>
                    <a:pt x="295275" y="187325"/>
                  </a:lnTo>
                  <a:lnTo>
                    <a:pt x="381000" y="6350"/>
                  </a:lnTo>
                  <a:lnTo>
                    <a:pt x="428625" y="193675"/>
                  </a:lnTo>
                  <a:lnTo>
                    <a:pt x="527050" y="3175"/>
                  </a:lnTo>
                  <a:lnTo>
                    <a:pt x="587375" y="180975"/>
                  </a:lnTo>
                  <a:lnTo>
                    <a:pt x="679450" y="0"/>
                  </a:lnTo>
                  <a:lnTo>
                    <a:pt x="749300" y="136525"/>
                  </a:lnTo>
                  <a:lnTo>
                    <a:pt x="758825" y="139700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>
              <p:custDataLst>
                <p:tags r:id="rId12"/>
              </p:custDataLst>
            </p:nvPr>
          </p:nvSpPr>
          <p:spPr>
            <a:xfrm>
              <a:off x="9758" y="3398"/>
              <a:ext cx="678" cy="678"/>
            </a:xfrm>
            <a:prstGeom prst="ellipse">
              <a:avLst/>
            </a:prstGeom>
            <a:gradFill>
              <a:gsLst>
                <a:gs pos="27000">
                  <a:srgbClr val="2188D1"/>
                </a:gs>
                <a:gs pos="93000">
                  <a:schemeClr val="bg1"/>
                </a:gs>
              </a:gsLst>
              <a:lin ang="8100000" scaled="0"/>
            </a:gra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 100"/>
            <p:cNvSpPr/>
            <p:nvPr>
              <p:custDataLst>
                <p:tags r:id="rId13"/>
              </p:custDataLst>
            </p:nvPr>
          </p:nvSpPr>
          <p:spPr>
            <a:xfrm>
              <a:off x="4823" y="3525"/>
              <a:ext cx="1195" cy="305"/>
            </a:xfrm>
            <a:custGeom>
              <a:avLst/>
              <a:gdLst>
                <a:gd name="connisteX0" fmla="*/ 0 w 758825"/>
                <a:gd name="connsiteY0" fmla="*/ 190500 h 193675"/>
                <a:gd name="connisteX1" fmla="*/ 104775 w 758825"/>
                <a:gd name="connsiteY1" fmla="*/ 3175 h 193675"/>
                <a:gd name="connisteX2" fmla="*/ 146050 w 758825"/>
                <a:gd name="connsiteY2" fmla="*/ 180975 h 193675"/>
                <a:gd name="connisteX3" fmla="*/ 231775 w 758825"/>
                <a:gd name="connsiteY3" fmla="*/ 3175 h 193675"/>
                <a:gd name="connisteX4" fmla="*/ 295275 w 758825"/>
                <a:gd name="connsiteY4" fmla="*/ 187325 h 193675"/>
                <a:gd name="connisteX5" fmla="*/ 381000 w 758825"/>
                <a:gd name="connsiteY5" fmla="*/ 6350 h 193675"/>
                <a:gd name="connisteX6" fmla="*/ 428625 w 758825"/>
                <a:gd name="connsiteY6" fmla="*/ 193675 h 193675"/>
                <a:gd name="connisteX7" fmla="*/ 527050 w 758825"/>
                <a:gd name="connsiteY7" fmla="*/ 3175 h 193675"/>
                <a:gd name="connisteX8" fmla="*/ 587375 w 758825"/>
                <a:gd name="connsiteY8" fmla="*/ 180975 h 193675"/>
                <a:gd name="connisteX9" fmla="*/ 679450 w 758825"/>
                <a:gd name="connsiteY9" fmla="*/ 0 h 193675"/>
                <a:gd name="connisteX10" fmla="*/ 749300 w 758825"/>
                <a:gd name="connsiteY10" fmla="*/ 136525 h 193675"/>
                <a:gd name="connisteX11" fmla="*/ 758825 w 758825"/>
                <a:gd name="connsiteY11" fmla="*/ 139700 h 19367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</a:cxnLst>
              <a:rect l="l" t="t" r="r" b="b"/>
              <a:pathLst>
                <a:path w="758825" h="193675">
                  <a:moveTo>
                    <a:pt x="0" y="190500"/>
                  </a:moveTo>
                  <a:lnTo>
                    <a:pt x="104775" y="3175"/>
                  </a:lnTo>
                  <a:lnTo>
                    <a:pt x="146050" y="180975"/>
                  </a:lnTo>
                  <a:lnTo>
                    <a:pt x="231775" y="3175"/>
                  </a:lnTo>
                  <a:lnTo>
                    <a:pt x="295275" y="187325"/>
                  </a:lnTo>
                  <a:lnTo>
                    <a:pt x="381000" y="6350"/>
                  </a:lnTo>
                  <a:lnTo>
                    <a:pt x="428625" y="193675"/>
                  </a:lnTo>
                  <a:lnTo>
                    <a:pt x="527050" y="3175"/>
                  </a:lnTo>
                  <a:lnTo>
                    <a:pt x="587375" y="180975"/>
                  </a:lnTo>
                  <a:lnTo>
                    <a:pt x="679450" y="0"/>
                  </a:lnTo>
                  <a:lnTo>
                    <a:pt x="749300" y="136525"/>
                  </a:lnTo>
                  <a:lnTo>
                    <a:pt x="758825" y="139700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 101"/>
            <p:cNvSpPr/>
            <p:nvPr>
              <p:custDataLst>
                <p:tags r:id="rId14"/>
              </p:custDataLst>
            </p:nvPr>
          </p:nvSpPr>
          <p:spPr>
            <a:xfrm>
              <a:off x="8553" y="3525"/>
              <a:ext cx="1195" cy="305"/>
            </a:xfrm>
            <a:custGeom>
              <a:avLst/>
              <a:gdLst>
                <a:gd name="connisteX0" fmla="*/ 0 w 758825"/>
                <a:gd name="connsiteY0" fmla="*/ 190500 h 193675"/>
                <a:gd name="connisteX1" fmla="*/ 104775 w 758825"/>
                <a:gd name="connsiteY1" fmla="*/ 3175 h 193675"/>
                <a:gd name="connisteX2" fmla="*/ 146050 w 758825"/>
                <a:gd name="connsiteY2" fmla="*/ 180975 h 193675"/>
                <a:gd name="connisteX3" fmla="*/ 231775 w 758825"/>
                <a:gd name="connsiteY3" fmla="*/ 3175 h 193675"/>
                <a:gd name="connisteX4" fmla="*/ 295275 w 758825"/>
                <a:gd name="connsiteY4" fmla="*/ 187325 h 193675"/>
                <a:gd name="connisteX5" fmla="*/ 381000 w 758825"/>
                <a:gd name="connsiteY5" fmla="*/ 6350 h 193675"/>
                <a:gd name="connisteX6" fmla="*/ 428625 w 758825"/>
                <a:gd name="connsiteY6" fmla="*/ 193675 h 193675"/>
                <a:gd name="connisteX7" fmla="*/ 527050 w 758825"/>
                <a:gd name="connsiteY7" fmla="*/ 3175 h 193675"/>
                <a:gd name="connisteX8" fmla="*/ 587375 w 758825"/>
                <a:gd name="connsiteY8" fmla="*/ 180975 h 193675"/>
                <a:gd name="connisteX9" fmla="*/ 679450 w 758825"/>
                <a:gd name="connsiteY9" fmla="*/ 0 h 193675"/>
                <a:gd name="connisteX10" fmla="*/ 749300 w 758825"/>
                <a:gd name="connsiteY10" fmla="*/ 136525 h 193675"/>
                <a:gd name="connisteX11" fmla="*/ 758825 w 758825"/>
                <a:gd name="connsiteY11" fmla="*/ 139700 h 19367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</a:cxnLst>
              <a:rect l="l" t="t" r="r" b="b"/>
              <a:pathLst>
                <a:path w="758825" h="193675">
                  <a:moveTo>
                    <a:pt x="0" y="190500"/>
                  </a:moveTo>
                  <a:lnTo>
                    <a:pt x="104775" y="3175"/>
                  </a:lnTo>
                  <a:lnTo>
                    <a:pt x="146050" y="180975"/>
                  </a:lnTo>
                  <a:lnTo>
                    <a:pt x="231775" y="3175"/>
                  </a:lnTo>
                  <a:lnTo>
                    <a:pt x="295275" y="187325"/>
                  </a:lnTo>
                  <a:lnTo>
                    <a:pt x="381000" y="6350"/>
                  </a:lnTo>
                  <a:lnTo>
                    <a:pt x="428625" y="193675"/>
                  </a:lnTo>
                  <a:lnTo>
                    <a:pt x="527050" y="3175"/>
                  </a:lnTo>
                  <a:lnTo>
                    <a:pt x="587375" y="180975"/>
                  </a:lnTo>
                  <a:lnTo>
                    <a:pt x="679450" y="0"/>
                  </a:lnTo>
                  <a:lnTo>
                    <a:pt x="749300" y="136525"/>
                  </a:lnTo>
                  <a:lnTo>
                    <a:pt x="758825" y="139700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" name="矩形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3075" y="2817495"/>
            <a:ext cx="7673975" cy="52197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ang="5400000"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分子间既有引力又有斥力就像弹簧连着的小球。</a:t>
            </a:r>
          </a:p>
        </p:txBody>
      </p:sp>
      <p:sp>
        <p:nvSpPr>
          <p:cNvPr id="106" name="矩形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47345" y="3573145"/>
            <a:ext cx="8465185" cy="1383665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ang="5400000"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结论：分子间距离变小时，表现为斥力；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ang="5400000"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分子间距离变大时，表现为引力；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ang="5400000"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如果分子间距离非常大，它们之间的作用力可以忽略。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6" name="图片 100355" descr="57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rcRect r="52246" b="16043"/>
          <a:stretch>
            <a:fillRect/>
          </a:stretch>
        </p:blipFill>
        <p:spPr>
          <a:xfrm>
            <a:off x="662305" y="1861820"/>
            <a:ext cx="1822450" cy="1993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7" name="图片 100356" descr="58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rcRect b="16113"/>
          <a:stretch>
            <a:fillRect/>
          </a:stretch>
        </p:blipFill>
        <p:spPr>
          <a:xfrm>
            <a:off x="6105525" y="2324100"/>
            <a:ext cx="2691130" cy="1652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73075" y="1039495"/>
            <a:ext cx="3609975" cy="52197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ang="5400000"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物质三态的分子模型</a:t>
            </a: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375" y="4176395"/>
            <a:ext cx="2747010" cy="52197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固体分子的模型</a:t>
            </a:r>
          </a:p>
        </p:txBody>
      </p:sp>
      <p:pic>
        <p:nvPicPr>
          <p:cNvPr id="3" name="图片 2" descr="57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rcRect l="54576" b="9091"/>
          <a:stretch>
            <a:fillRect/>
          </a:stretch>
        </p:blipFill>
        <p:spPr>
          <a:xfrm>
            <a:off x="3588385" y="1969770"/>
            <a:ext cx="1733550" cy="215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67075" y="4176395"/>
            <a:ext cx="2747010" cy="52197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液体分子的模型</a:t>
            </a:r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099175" y="4176395"/>
            <a:ext cx="2747010" cy="52197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气体分子的模型</a:t>
            </a:r>
          </a:p>
        </p:txBody>
      </p:sp>
      <p:sp>
        <p:nvSpPr>
          <p:cNvPr id="15374" name="TextBox 4"/>
          <p:cNvSpPr/>
          <p:nvPr>
            <p:custDataLst>
              <p:tags r:id="rId8"/>
            </p:custDataLst>
          </p:nvPr>
        </p:nvSpPr>
        <p:spPr>
          <a:xfrm>
            <a:off x="238760" y="4992952"/>
            <a:ext cx="8803958" cy="1328114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DB93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b="1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400" b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分子间距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决定了分子间的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作用力，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从而决定了固体、液体和气体的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特征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。气体分子之间的距离就很远，彼此之间</a:t>
            </a:r>
            <a:r>
              <a:rPr lang="zh-CN" altLang="en-US" sz="2400" b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几乎没有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相互作用力。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695960" y="1041400"/>
            <a:ext cx="775271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分子动理论的三个重要观点：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zh-CN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物质是由大量分子组成的。</a:t>
            </a:r>
            <a:endParaRPr lang="en-US" altLang="zh-CN" sz="28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28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zh-CN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组成物质的分子在不停地做无规则运动。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zh-CN" sz="28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zh-CN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物体的分子间总是同时存在引力和斥力。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29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charRg st="29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5"/>
          <p:cNvSpPr txBox="1"/>
          <p:nvPr>
            <p:custDataLst>
              <p:tags r:id="rId1"/>
            </p:custDataLst>
          </p:nvPr>
        </p:nvSpPr>
        <p:spPr>
          <a:xfrm>
            <a:off x="381000" y="1524000"/>
            <a:ext cx="8763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      </a:t>
            </a:r>
          </a:p>
        </p:txBody>
      </p:sp>
      <p:sp>
        <p:nvSpPr>
          <p:cNvPr id="27652" name="Text Box 10"/>
          <p:cNvSpPr txBox="1"/>
          <p:nvPr>
            <p:custDataLst>
              <p:tags r:id="rId2"/>
            </p:custDataLst>
          </p:nvPr>
        </p:nvSpPr>
        <p:spPr>
          <a:xfrm>
            <a:off x="495300" y="1256030"/>
            <a:ext cx="3886200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用细线把很干净的玻璃板吊在弹簧测力计的下面，记住测力计的读数。使玻璃板水平接触水面，然后稍稍用力向上拉玻璃板。弹簧测力计的读数有什么变化？解释产生这个现象的原因。</a:t>
            </a:r>
          </a:p>
        </p:txBody>
      </p:sp>
      <p:pic>
        <p:nvPicPr>
          <p:cNvPr id="27657" name="图片 27656" descr="3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660900" y="836930"/>
            <a:ext cx="4027488" cy="5183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77545" y="318770"/>
            <a:ext cx="1554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想一想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88010" y="2145030"/>
            <a:ext cx="8072755" cy="3192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）物质是由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大量分子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构成的 。</a:t>
            </a:r>
            <a:endParaRPr lang="zh-CN" altLang="en-US" sz="2400" b="1">
              <a:latin typeface="Times New Roman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）构成物质的分子在不停地做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无规则的热运动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。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构成物质的分子在不停地做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热运动</a:t>
            </a:r>
            <a:endParaRPr lang="zh-CN" altLang="en-US" sz="2400" b="1">
              <a:solidFill>
                <a:schemeClr val="tx1"/>
              </a:solidFill>
              <a:latin typeface="Times New Roman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扩散现象表明 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构成物质的分子间有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间隙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温度越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高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，分子运动越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剧烈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）分子间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同时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存在着引力和斥力 。</a:t>
            </a:r>
          </a:p>
        </p:txBody>
      </p:sp>
      <p:sp>
        <p:nvSpPr>
          <p:cNvPr id="3" name="左大括号 2"/>
          <p:cNvSpPr/>
          <p:nvPr>
            <p:custDataLst>
              <p:tags r:id="rId2"/>
            </p:custDataLst>
          </p:nvPr>
        </p:nvSpPr>
        <p:spPr>
          <a:xfrm>
            <a:off x="3350260" y="3281680"/>
            <a:ext cx="231775" cy="942975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Times New Roman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>
            <p:custDataLst>
              <p:tags r:id="rId3"/>
            </p:custDataLst>
          </p:nvPr>
        </p:nvSpPr>
        <p:spPr>
          <a:xfrm>
            <a:off x="647700" y="496570"/>
            <a:ext cx="1843405" cy="520065"/>
          </a:xfrm>
          <a:prstGeom prst="homePlat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800">
                <a:solidFill>
                  <a:schemeClr val="accent6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课内小结</a:t>
            </a:r>
          </a:p>
        </p:txBody>
      </p:sp>
      <p:pic>
        <p:nvPicPr>
          <p:cNvPr id="8" name="New picture" hidden="1"/>
          <p:cNvPicPr/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566400" y="11823700"/>
            <a:ext cx="4953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>
            <p:custDataLst>
              <p:tags r:id="rId1"/>
            </p:custDataLst>
          </p:nvPr>
        </p:nvSpPr>
        <p:spPr>
          <a:xfrm>
            <a:off x="647700" y="496570"/>
            <a:ext cx="1843405" cy="520065"/>
          </a:xfrm>
          <a:prstGeom prst="homePlat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800">
                <a:solidFill>
                  <a:schemeClr val="accent6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导入新课</a:t>
            </a:r>
          </a:p>
        </p:txBody>
      </p:sp>
      <p:sp>
        <p:nvSpPr>
          <p:cNvPr id="64516" name="文本框 64515"/>
          <p:cNvSpPr txBox="1"/>
          <p:nvPr>
            <p:custDataLst>
              <p:tags r:id="rId2"/>
            </p:custDataLst>
          </p:nvPr>
        </p:nvSpPr>
        <p:spPr>
          <a:xfrm>
            <a:off x="525780" y="1456055"/>
            <a:ext cx="802386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l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/>
              </a:rPr>
              <a:t>关于物质组成的对话</a:t>
            </a:r>
          </a:p>
          <a:p>
            <a:pPr indent="457200" algn="l">
              <a:lnSpc>
                <a:spcPct val="150000"/>
              </a:lnSpc>
            </a:pP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  <a:p>
            <a:pPr indent="457200" algn="l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在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2500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年前，古希腊留基伯：试想我们把一粒沙糖分成两半，每一半都是砂糖。再把其中的一半分成两半，每一半还是甜的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如此不断分下去，有没有一个限度呢？</a:t>
            </a:r>
          </a:p>
          <a:p>
            <a:pPr indent="457200" algn="l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德谟克利特：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……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charRg st="1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6">
                                            <p:txEl>
                                              <p:charRg st="1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6">
                                            <p:txEl>
                                              <p:charRg st="1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6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16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485140" y="957580"/>
            <a:ext cx="8251825" cy="698500"/>
          </a:xfrm>
          <a:prstGeom prst="rect">
            <a:avLst/>
          </a:prstGeom>
          <a:gradFill>
            <a:gsLst>
              <a:gs pos="22000">
                <a:srgbClr val="2188D1"/>
              </a:gs>
              <a:gs pos="77000">
                <a:schemeClr val="bg1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物体是由大量分子组成</a:t>
            </a:r>
          </a:p>
        </p:txBody>
      </p:sp>
      <p:sp>
        <p:nvSpPr>
          <p:cNvPr id="3" name="五边形 2"/>
          <p:cNvSpPr/>
          <p:nvPr>
            <p:custDataLst>
              <p:tags r:id="rId2"/>
            </p:custDataLst>
          </p:nvPr>
        </p:nvSpPr>
        <p:spPr>
          <a:xfrm>
            <a:off x="647700" y="230505"/>
            <a:ext cx="1843405" cy="520065"/>
          </a:xfrm>
          <a:prstGeom prst="homePlat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800">
                <a:solidFill>
                  <a:schemeClr val="accent6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讲授新课</a:t>
            </a: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485140" y="4903470"/>
            <a:ext cx="8127365" cy="1198880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早在春秋战国时期，墨子就提出物体不断分割到最后一点，称为</a:t>
            </a:r>
            <a:r>
              <a:rPr lang="en-US" altLang="zh-CN"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端</a:t>
            </a:r>
            <a:r>
              <a:rPr lang="en-US" altLang="zh-CN"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</p:txBody>
      </p:sp>
      <p:pic>
        <p:nvPicPr>
          <p:cNvPr id="11" name="图片 10" descr="墨子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002915" y="1727835"/>
            <a:ext cx="2500630" cy="29171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德谟克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l="20923" t="4988" r="20769" b="6413"/>
          <a:stretch>
            <a:fillRect/>
          </a:stretch>
        </p:blipFill>
        <p:spPr>
          <a:xfrm>
            <a:off x="2767330" y="795020"/>
            <a:ext cx="3609975" cy="355282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485140" y="4598670"/>
            <a:ext cx="8127365" cy="1198880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2500</a:t>
            </a:r>
            <a:r>
              <a:rPr lang="zh-CN" altLang="en-US"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年前，古希腊学者德谟克利特认为</a:t>
            </a:r>
            <a:r>
              <a:rPr lang="en-US" altLang="zh-CN"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世界由无数很小的不可再分的粒子组成</a:t>
            </a:r>
            <a:r>
              <a:rPr lang="en-US" altLang="zh-CN"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123\Desktop\杂\伽.jpg伽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31833" y="795020"/>
            <a:ext cx="2680970" cy="355282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485140" y="4598670"/>
            <a:ext cx="8127365" cy="1198880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1811</a:t>
            </a:r>
            <a:r>
              <a:rPr lang="zh-CN" altLang="en-US"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年，意大利科学家阿伏伽德罗提出分子概念，认为分子是保持物质化学性质的最小微粒。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123\Desktop\杂\电子显微镜.jpg电子显微镜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731645" y="737870"/>
            <a:ext cx="5681980" cy="366712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485140" y="4497705"/>
            <a:ext cx="8127365" cy="1198880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今天通过电子显微镜，科学家不仅可以清晰地看到物质的分子，还能看到分子的更小结构</a:t>
            </a:r>
            <a:r>
              <a:rPr lang="zh-CN" altLang="en-US"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矩形 6150"/>
          <p:cNvSpPr/>
          <p:nvPr>
            <p:custDataLst>
              <p:tags r:id="rId1"/>
            </p:custDataLst>
          </p:nvPr>
        </p:nvSpPr>
        <p:spPr>
          <a:xfrm>
            <a:off x="827088" y="1684973"/>
            <a:ext cx="7775575" cy="10763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如果把分子设想成球形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一般分子的直径大约只有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10</a:t>
            </a:r>
            <a:r>
              <a:rPr lang="en-US" altLang="zh-CN" sz="3200" baseline="30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-10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米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用肉眼直接看不到。</a:t>
            </a:r>
          </a:p>
        </p:txBody>
      </p:sp>
      <p:sp>
        <p:nvSpPr>
          <p:cNvPr id="6152" name="矩形 6151"/>
          <p:cNvSpPr/>
          <p:nvPr>
            <p:custDataLst>
              <p:tags r:id="rId2"/>
            </p:custDataLst>
          </p:nvPr>
        </p:nvSpPr>
        <p:spPr>
          <a:xfrm>
            <a:off x="827088" y="3558223"/>
            <a:ext cx="7705725" cy="20612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在通常的温度和压强下，</a:t>
            </a:r>
            <a:r>
              <a:rPr lang="en-US" altLang="zh-CN" sz="320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cm</a:t>
            </a:r>
            <a:r>
              <a:rPr lang="zh-CN" altLang="en-US" sz="3200" baseline="3000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３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的水中含有大约</a:t>
            </a:r>
            <a:r>
              <a:rPr lang="en-US" altLang="zh-CN" sz="320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3.35×10</a:t>
            </a:r>
            <a:r>
              <a:rPr lang="en-US" altLang="zh-CN" sz="3200" baseline="3000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22</a:t>
            </a:r>
            <a:r>
              <a:rPr lang="zh-CN" altLang="en-US" sz="320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水分子，若把这些水分子均匀地分布在地球表面，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cm</a:t>
            </a:r>
            <a:r>
              <a:rPr lang="en-US" altLang="zh-CN" sz="3200" baseline="30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面积上可得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5000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多个水分子！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nimBg="1"/>
      <p:bldP spid="615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485140" y="957580"/>
            <a:ext cx="8251825" cy="698500"/>
          </a:xfrm>
          <a:prstGeom prst="rect">
            <a:avLst/>
          </a:prstGeom>
          <a:gradFill>
            <a:gsLst>
              <a:gs pos="22000">
                <a:srgbClr val="2188D1"/>
              </a:gs>
              <a:gs pos="93000">
                <a:schemeClr val="bg1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 b="1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分子在永不停息地做无规则运动</a:t>
            </a:r>
          </a:p>
        </p:txBody>
      </p:sp>
      <p:sp>
        <p:nvSpPr>
          <p:cNvPr id="3" name="五边形 2"/>
          <p:cNvSpPr/>
          <p:nvPr>
            <p:custDataLst>
              <p:tags r:id="rId2"/>
            </p:custDataLst>
          </p:nvPr>
        </p:nvSpPr>
        <p:spPr>
          <a:xfrm>
            <a:off x="647700" y="230505"/>
            <a:ext cx="1843405" cy="520065"/>
          </a:xfrm>
          <a:prstGeom prst="homePlat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讲授新课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30810" y="2508885"/>
            <a:ext cx="383730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迟日江山丽，春风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花草香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</a:p>
          <a:p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泥融飞燕子，沙暖睡鸳鸯。</a:t>
            </a:r>
          </a:p>
          <a:p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江碧鸟逾白，山青花欲燃。</a:t>
            </a:r>
          </a:p>
          <a:p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今春看又过，何日是归年。</a:t>
            </a:r>
          </a:p>
        </p:txBody>
      </p:sp>
      <p:pic>
        <p:nvPicPr>
          <p:cNvPr id="6" name="图片 5" descr="春归图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996690" y="2186940"/>
            <a:ext cx="5080000" cy="3378200"/>
          </a:xfrm>
          <a:prstGeom prst="rect">
            <a:avLst/>
          </a:prstGeom>
        </p:spPr>
      </p:pic>
      <p:sp>
        <p:nvSpPr>
          <p:cNvPr id="21" name="矩形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450465" y="5659755"/>
            <a:ext cx="5482590" cy="92202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扩散是花香补鼻的原因。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216660" y="105854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气体扩散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41" name="ShockwaveFlash2" r:id="rId3" imgW="6400165" imgH="4457065"/>
        </mc:Choice>
        <mc:Fallback>
          <p:control name="ShockwaveFlash2" r:id="rId3" imgW="6400165" imgH="4457065">
            <p:pic>
              <p:nvPicPr>
                <p:cNvPr id="0" name="ShockwaveFlash2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14500" y="1809750"/>
                  <a:ext cx="6399213" cy="4457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5353*4036*0*0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5561*4171*0*0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624</Words>
  <Application>Microsoft Office PowerPoint</Application>
  <PresentationFormat>全屏显示(4:3)</PresentationFormat>
  <Paragraphs>63</Paragraphs>
  <Slides>18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</cp:lastModifiedBy>
  <cp:revision>79</cp:revision>
  <dcterms:created xsi:type="dcterms:W3CDTF">2017-04-26T08:23:00Z</dcterms:created>
  <dcterms:modified xsi:type="dcterms:W3CDTF">2020-10-09T06:25:25Z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