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5" r:id="rId1"/>
  </p:sldMasterIdLst>
  <p:notesMasterIdLst>
    <p:notesMasterId r:id="rId2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6087CE"/>
    <a:srgbClr val="3A68BC"/>
    <a:srgbClr val="1E3865"/>
    <a:srgbClr val="1E3662"/>
    <a:srgbClr val="9A470E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27" autoAdjust="0"/>
  </p:normalViewPr>
  <p:slideViewPr>
    <p:cSldViewPr snapToGrid="0" showGuides="1">
      <p:cViewPr>
        <p:scale>
          <a:sx n="300" d="100"/>
          <a:sy n="300" d="100"/>
        </p:scale>
        <p:origin x="-2832" y="-3198"/>
      </p:cViewPr>
      <p:guideLst>
        <p:guide orient="horz" pos="2160"/>
        <p:guide pos="3863"/>
        <p:guide pos="551"/>
        <p:guide pos="7129"/>
        <p:guide pos="15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04" name=""/>
        <p:cNvGrpSpPr/>
        <p:nvPr/>
      </p:nvGrpSpPr>
      <p:grpSpPr>
        <a:xfrm>
          <a:off x="0" y="0"/>
          <a:ext cx="0" cy="0"/>
        </a:xfrm>
      </p:grpSpPr>
      <p:sp>
        <p:nvSpPr>
          <p:cNvPr id="104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51" name=""/>
        <p:cNvGrpSpPr/>
        <p:nvPr/>
      </p:nvGrpSpPr>
      <p:grpSpPr>
        <a:xfrm>
          <a:off x="0" y="0"/>
          <a:ext cx="0" cy="0"/>
        </a:xfrm>
      </p:grpSpPr>
      <p:sp>
        <p:nvSpPr>
          <p:cNvPr id="1048636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7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3_空白">
    <p:bg>
      <p:bgPr>
        <a:blipFill dpi="0" rotWithShape="1">
          <a:blip r:embed="rId1">
            <a:lum/>
          </a:blip>
          <a:stretch>
            <a:fillRect/>
          </a:stretch>
        </a:blipFill>
      </p:bgPr>
    </p:bg>
    <p:spTree>
      <p:nvGrpSpPr>
        <p:cNvPr id="62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96" name=""/>
        <p:cNvGrpSpPr/>
        <p:nvPr/>
      </p:nvGrpSpPr>
      <p:grpSpPr>
        <a:xfrm>
          <a:off x="0" y="0"/>
          <a: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4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99" name=""/>
        <p:cNvGrpSpPr/>
        <p:nvPr/>
      </p:nvGrpSpPr>
      <p:grpSpPr>
        <a:xfrm>
          <a:off x="0" y="0"/>
          <a:ext cx="0" cy="0"/>
        </a:xfrm>
      </p:grpSpPr>
      <p:sp>
        <p:nvSpPr>
          <p:cNvPr id="104876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6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95" name=""/>
        <p:cNvGrpSpPr/>
        <p:nvPr/>
      </p:nvGrpSpPr>
      <p:grpSpPr>
        <a:xfrm>
          <a:off x="0" y="0"/>
          <a:ext cx="0" cy="0"/>
        </a:xfrm>
      </p:grpSpPr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竖排标题与文本">
    <p:spTree>
      <p:nvGrpSpPr>
        <p:cNvPr id="102" name=""/>
        <p:cNvGrpSpPr/>
        <p:nvPr/>
      </p:nvGrpSpPr>
      <p:grpSpPr>
        <a:xfrm>
          <a:off x="0" y="0"/>
          <a:ext cx="0" cy="0"/>
        </a:xfrm>
      </p:grpSpPr>
      <p:sp>
        <p:nvSpPr>
          <p:cNvPr id="1048781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8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00" name=""/>
        <p:cNvGrpSpPr/>
        <p:nvPr/>
      </p:nvGrpSpPr>
      <p:grpSpPr>
        <a:xfrm>
          <a:off x="0" y="0"/>
          <a:ext cx="0" cy="0"/>
        </a:xfrm>
      </p:grpSpPr>
      <p:sp>
        <p:nvSpPr>
          <p:cNvPr id="1048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97" name=""/>
        <p:cNvGrpSpPr/>
        <p:nvPr/>
      </p:nvGrpSpPr>
      <p:grpSpPr>
        <a:xfrm>
          <a:off x="0" y="0"/>
          <a:ext cx="0" cy="0"/>
        </a:xfrm>
      </p:grpSpPr>
      <p:sp>
        <p:nvSpPr>
          <p:cNvPr id="104875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2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01" name=""/>
        <p:cNvGrpSpPr/>
        <p:nvPr/>
      </p:nvGrpSpPr>
      <p:grpSpPr>
        <a:xfrm>
          <a:off x="0" y="0"/>
          <a:ext cx="0" cy="0"/>
        </a:xfrm>
      </p:grpSpPr>
      <p:sp>
        <p:nvSpPr>
          <p:cNvPr id="10487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76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77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98" name=""/>
        <p:cNvGrpSpPr/>
        <p:nvPr/>
      </p:nvGrpSpPr>
      <p:grpSpPr>
        <a:xfrm>
          <a:off x="0" y="0"/>
          <a:ext cx="0" cy="0"/>
        </a:xfrm>
      </p:grpSpPr>
      <p:sp>
        <p:nvSpPr>
          <p:cNvPr id="104875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7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58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5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60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6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76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30" name=""/>
        <p:cNvGrpSpPr/>
        <p:nvPr/>
      </p:nvGrpSpPr>
      <p:grpSpPr>
        <a:xfrm>
          <a:off x="0" y="0"/>
          <a: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58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bg>
      <p:bgPr>
        <a:blipFill dpi="0" rotWithShape="1">
          <a:blip r:embed="rId1">
            <a:lum/>
          </a:blip>
          <a:stretch>
            <a:fillRect/>
          </a:stretch>
        </a:blipFill>
      </p:bgPr>
    </p:bg>
    <p:spTree>
      <p:nvGrpSpPr>
        <p:cNvPr id="55" name=""/>
        <p:cNvGrpSpPr/>
        <p:nvPr/>
      </p:nvGrpSpPr>
      <p:grpSpPr>
        <a:xfrm>
          <a:off x="0" y="0"/>
          <a:ext cx="0" cy="0"/>
        </a:xfrm>
      </p:grpSpPr>
      <p:cxnSp>
        <p:nvCxnSpPr>
          <p:cNvPr id="3145771" name="直接连接符 6"/>
          <p:cNvCxnSpPr/>
          <p:nvPr userDrawn="1"/>
        </p:nvCxnSpPr>
        <p:spPr>
          <a:xfrm>
            <a:off x="872837" y="779873"/>
            <a:ext cx="10446327" cy="0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2" name="椭圆 8"/>
          <p:cNvSpPr/>
          <p:nvPr userDrawn="1"/>
        </p:nvSpPr>
        <p:spPr>
          <a:xfrm>
            <a:off x="10934700" y="327530"/>
            <a:ext cx="384464" cy="384464"/>
          </a:xfrm>
          <a:prstGeom prst="ellipse">
            <a:avLst/>
          </a:prstGeom>
          <a:noFill/>
          <a:ln w="22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</a:t>
            </a:r>
            <a:endParaRPr lang="zh-CN" altLang="en-US" sz="2400" b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8653" name="平行四边形 9"/>
          <p:cNvSpPr/>
          <p:nvPr userDrawn="1"/>
        </p:nvSpPr>
        <p:spPr>
          <a:xfrm>
            <a:off x="931069" y="528642"/>
            <a:ext cx="864394" cy="183352"/>
          </a:xfrm>
          <a:prstGeom prst="parallelogram">
            <a:avLst/>
          </a:prstGeom>
          <a:gradFill flip="none" rotWithShape="1">
            <a:gsLst>
              <a:gs pos="0">
                <a:schemeClr val="accent2">
                  <a:alpha val="23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2_空白">
    <p:bg>
      <p:bgPr>
        <a:blipFill dpi="0" rotWithShape="1">
          <a:blip r:embed="rId1">
            <a:lum/>
          </a:blip>
          <a:stretch>
            <a:fillRect/>
          </a:stretch>
        </a:blipFill>
      </p:bgPr>
    </p:bg>
    <p:spTree>
      <p:nvGrpSpPr>
        <p:cNvPr id="34" name=""/>
        <p:cNvGrpSpPr/>
        <p:nvPr/>
      </p:nvGrpSpPr>
      <p:grpSpPr>
        <a:xfrm>
          <a:off x="0" y="0"/>
          <a:ext cx="0" cy="0"/>
        </a:xfrm>
      </p:grpSpPr>
      <p:cxnSp>
        <p:nvCxnSpPr>
          <p:cNvPr id="3145728" name="直接连接符 6"/>
          <p:cNvCxnSpPr/>
          <p:nvPr userDrawn="1"/>
        </p:nvCxnSpPr>
        <p:spPr>
          <a:xfrm>
            <a:off x="872837" y="779873"/>
            <a:ext cx="10446327" cy="0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6" name="矩形 7"/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7" name="椭圆 8"/>
          <p:cNvSpPr/>
          <p:nvPr userDrawn="1"/>
        </p:nvSpPr>
        <p:spPr>
          <a:xfrm>
            <a:off x="10934700" y="327530"/>
            <a:ext cx="384464" cy="384464"/>
          </a:xfrm>
          <a:prstGeom prst="ellipse">
            <a:avLst/>
          </a:prstGeom>
          <a:noFill/>
          <a:ln w="22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</a:t>
            </a:r>
            <a:endParaRPr lang="zh-CN" altLang="en-US" sz="2400" b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8588" name="平行四边形 9"/>
          <p:cNvSpPr/>
          <p:nvPr userDrawn="1"/>
        </p:nvSpPr>
        <p:spPr>
          <a:xfrm>
            <a:off x="931069" y="528642"/>
            <a:ext cx="864394" cy="183352"/>
          </a:xfrm>
          <a:prstGeom prst="parallelogram">
            <a:avLst/>
          </a:prstGeom>
          <a:gradFill flip="none" rotWithShape="1">
            <a:gsLst>
              <a:gs pos="0">
                <a:schemeClr val="accent2">
                  <a:alpha val="23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1_空白">
    <p:bg>
      <p:bgPr>
        <a:blipFill dpi="0" rotWithShape="1">
          <a:blip r:embed="rId1">
            <a:lum/>
          </a:blip>
          <a:stretch>
            <a:fillRect/>
          </a:stretch>
        </a:blipFill>
      </p:bgPr>
    </p:bg>
    <p:spTree>
      <p:nvGrpSpPr>
        <p:cNvPr id="84" name=""/>
        <p:cNvGrpSpPr/>
        <p:nvPr/>
      </p:nvGrpSpPr>
      <p:grpSpPr>
        <a:xfrm>
          <a:off x="0" y="0"/>
          <a:ext cx="0" cy="0"/>
        </a:xfrm>
      </p:grpSpPr>
      <p:sp>
        <p:nvSpPr>
          <p:cNvPr id="1048705" name="矩形 7"/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84C0-3BCA-446B-8552-70BCEE14F48A}" type="datetimeFigureOut">
              <a:rPr lang="zh-CN" altLang="en-US" smtClean="0"/>
              <a:t>2020/10/6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62B8-8B04-4756-A04B-CF7DE348D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1.jpeg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5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Relationship Id="rId8" Type="http://schemas.openxmlformats.org/officeDocument/2006/relationships/image" Target="../media/image1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</a:xfrm>
      </p:grpSpPr>
      <p:pic>
        <p:nvPicPr>
          <p:cNvPr id="2097168" name="图片 4" descr="图片包含 舞台, 笔记本, 大, 桌子  描述已自动生成"/>
          <p:cNvPicPr>
            <a:picLocks noChangeAspect="1"/>
          </p:cNvPicPr>
          <p:nvPr/>
        </p:nvPicPr>
        <p:blipFill>
          <a:blip r:embed="rId2"/>
          <a:srcRect t="10813" b="10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41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  <a:alpha val="83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42" name="文本框 8"/>
          <p:cNvSpPr txBox="1"/>
          <p:nvPr/>
        </p:nvSpPr>
        <p:spPr>
          <a:xfrm>
            <a:off x="5053888" y="5866427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ea"/>
              </a:rPr>
              <a:t>授课教师：</a:t>
            </a:r>
            <a:r>
              <a:rPr lang="en-US" altLang="zh-CN" sz="2000">
                <a:solidFill>
                  <a:schemeClr val="bg1"/>
                </a:solidFill>
                <a:latin typeface="+mn-ea"/>
              </a:rPr>
              <a:t>X X X</a:t>
            </a:r>
            <a:endParaRPr lang="zh-CN" altLang="en-US" sz="20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3" name="组合 14"/>
          <p:cNvGrpSpPr/>
          <p:nvPr/>
        </p:nvGrpSpPr>
        <p:grpSpPr>
          <a:xfrm>
            <a:off x="2173357" y="2195123"/>
            <a:ext cx="7889737" cy="1598145"/>
            <a:chOff x="2319130" y="2195123"/>
            <a:chExt cx="7889737" cy="1598145"/>
          </a:xfrm>
        </p:grpSpPr>
        <p:sp>
          <p:nvSpPr>
            <p:cNvPr id="1048643" name="文本框 1"/>
            <p:cNvSpPr txBox="1"/>
            <p:nvPr/>
          </p:nvSpPr>
          <p:spPr>
            <a:xfrm>
              <a:off x="2319130" y="2195123"/>
              <a:ext cx="29949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i="1">
                  <a:solidFill>
                    <a:schemeClr val="bg1"/>
                  </a:solidFill>
                  <a:latin typeface="+mj-ea"/>
                  <a:ea typeface="+mj-ea"/>
                </a:rPr>
                <a:t>科学探究</a:t>
              </a:r>
            </a:p>
          </p:txBody>
        </p:sp>
        <p:sp>
          <p:nvSpPr>
            <p:cNvPr id="1048644" name="文本框 7"/>
            <p:cNvSpPr txBox="1"/>
            <p:nvPr/>
          </p:nvSpPr>
          <p:spPr>
            <a:xfrm>
              <a:off x="4361726" y="2195123"/>
              <a:ext cx="35415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i="1">
                  <a:solidFill>
                    <a:schemeClr val="bg1"/>
                  </a:solidFill>
                  <a:latin typeface="+mj-ea"/>
                  <a:ea typeface="+mj-ea"/>
                </a:rPr>
                <a:t>（第二课时）</a:t>
              </a:r>
            </a:p>
          </p:txBody>
        </p:sp>
        <p:sp>
          <p:nvSpPr>
            <p:cNvPr id="1048645" name="文本框 9"/>
            <p:cNvSpPr txBox="1"/>
            <p:nvPr/>
          </p:nvSpPr>
          <p:spPr>
            <a:xfrm>
              <a:off x="3119266" y="2912165"/>
              <a:ext cx="70451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i="1">
                  <a:solidFill>
                    <a:schemeClr val="bg1"/>
                  </a:solidFill>
                  <a:latin typeface="+mj-ea"/>
                  <a:ea typeface="+mj-ea"/>
                </a:rPr>
                <a:t>串联电路和并联电路的电流</a:t>
              </a:r>
            </a:p>
          </p:txBody>
        </p:sp>
        <p:sp>
          <p:nvSpPr>
            <p:cNvPr id="1048646" name="平行四边形 3"/>
            <p:cNvSpPr/>
            <p:nvPr/>
          </p:nvSpPr>
          <p:spPr>
            <a:xfrm>
              <a:off x="7677702" y="2336799"/>
              <a:ext cx="2531165" cy="539385"/>
            </a:xfrm>
            <a:prstGeom prst="parallelogram">
              <a:avLst/>
            </a:prstGeom>
            <a:gradFill flip="none" rotWithShape="1">
              <a:gsLst>
                <a:gs pos="0">
                  <a:srgbClr val="3A68BC">
                    <a:alpha val="0"/>
                  </a:srgbClr>
                </a:gs>
                <a:gs pos="100000">
                  <a:srgbClr val="3A68B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47" name="文本框 5"/>
            <p:cNvSpPr txBox="1"/>
            <p:nvPr/>
          </p:nvSpPr>
          <p:spPr>
            <a:xfrm>
              <a:off x="8025175" y="2397778"/>
              <a:ext cx="2017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第十四章第四节</a:t>
              </a:r>
            </a:p>
          </p:txBody>
        </p:sp>
        <p:cxnSp>
          <p:nvCxnSpPr>
            <p:cNvPr id="3145770" name="直接连接符 12"/>
            <p:cNvCxnSpPr/>
            <p:nvPr/>
          </p:nvCxnSpPr>
          <p:spPr>
            <a:xfrm>
              <a:off x="2441074" y="3793268"/>
              <a:ext cx="7367001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6087CE">
                      <a:alpha val="0"/>
                    </a:srgbClr>
                  </a:gs>
                  <a:gs pos="44200">
                    <a:srgbClr val="6087CE">
                      <a:alpha val="16000"/>
                    </a:srgbClr>
                  </a:gs>
                  <a:gs pos="100000">
                    <a:srgbClr val="6087CE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</a:xfrm>
      </p:grpSpPr>
      <p:sp>
        <p:nvSpPr>
          <p:cNvPr id="1048632" name="矩形: 圆角 4"/>
          <p:cNvSpPr/>
          <p:nvPr/>
        </p:nvSpPr>
        <p:spPr>
          <a:xfrm>
            <a:off x="874713" y="1079500"/>
            <a:ext cx="10442575" cy="5372101"/>
          </a:xfrm>
          <a:prstGeom prst="roundRect">
            <a:avLst>
              <a:gd name="adj" fmla="val 315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3" name="文本框 2"/>
          <p:cNvSpPr txBox="1"/>
          <p:nvPr/>
        </p:nvSpPr>
        <p:spPr>
          <a:xfrm>
            <a:off x="1126366" y="1757019"/>
            <a:ext cx="9939268" cy="3271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latin typeface="+mn-ea"/>
              </a:rPr>
              <a:t>在“探究串联电路中电流大小的关系”实验中，某同学用电流表分别测出如图中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三处的电流大小．为了进一步探究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三处的电流大小的关系，总结普遍规律，他下一步的操作最合理的是（      ）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A . </a:t>
            </a:r>
            <a:r>
              <a:rPr lang="zh-CN" altLang="en-US" sz="2000">
                <a:latin typeface="+mn-ea"/>
              </a:rPr>
              <a:t>将电源两极对调，再次测量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三处的电流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B . </a:t>
            </a:r>
            <a:r>
              <a:rPr lang="zh-CN" altLang="en-US" sz="2000">
                <a:latin typeface="+mn-ea"/>
              </a:rPr>
              <a:t>改变开关的位置，再次测量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三处的电流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C . </a:t>
            </a:r>
            <a:r>
              <a:rPr lang="zh-CN" altLang="en-US" sz="2000">
                <a:latin typeface="+mn-ea"/>
              </a:rPr>
              <a:t>将图中两只灯泡位置对调，再次测量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三处的电流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D . </a:t>
            </a:r>
            <a:r>
              <a:rPr lang="zh-CN" altLang="en-US" sz="2000">
                <a:latin typeface="+mn-ea"/>
              </a:rPr>
              <a:t>换用不同规格的灯泡，再次测量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三处的电流</a:t>
            </a:r>
          </a:p>
        </p:txBody>
      </p:sp>
      <p:pic>
        <p:nvPicPr>
          <p:cNvPr id="2097167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729" y="3245690"/>
            <a:ext cx="2695905" cy="1782930"/>
          </a:xfrm>
          <a:prstGeom prst="rect">
            <a:avLst/>
          </a:prstGeom>
        </p:spPr>
      </p:pic>
      <p:sp>
        <p:nvSpPr>
          <p:cNvPr id="1048634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练习</a:t>
            </a:r>
          </a:p>
        </p:txBody>
      </p:sp>
      <p:sp>
        <p:nvSpPr>
          <p:cNvPr id="1048635" name="文本框 1"/>
          <p:cNvSpPr txBox="1"/>
          <p:nvPr/>
        </p:nvSpPr>
        <p:spPr>
          <a:xfrm>
            <a:off x="4259403" y="2701396"/>
            <a:ext cx="449581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</a:xfrm>
      </p:grpSpPr>
      <p:sp>
        <p:nvSpPr>
          <p:cNvPr id="1048628" name="矩形: 圆角 4"/>
          <p:cNvSpPr/>
          <p:nvPr/>
        </p:nvSpPr>
        <p:spPr>
          <a:xfrm>
            <a:off x="874713" y="1079500"/>
            <a:ext cx="10442575" cy="5372101"/>
          </a:xfrm>
          <a:prstGeom prst="roundRect">
            <a:avLst>
              <a:gd name="adj" fmla="val 315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9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练习</a:t>
            </a:r>
          </a:p>
        </p:txBody>
      </p:sp>
      <p:sp>
        <p:nvSpPr>
          <p:cNvPr id="1048630" name="TextBox 21"/>
          <p:cNvSpPr txBox="1">
            <a:spLocks noChangeArrowheads="1"/>
          </p:cNvSpPr>
          <p:nvPr/>
        </p:nvSpPr>
        <p:spPr bwMode="auto">
          <a:xfrm>
            <a:off x="1156011" y="1563204"/>
            <a:ext cx="9846987" cy="32918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在如图所示的电路中，闭合开关</a:t>
            </a: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，一灯较亮，一灯较暗，则下列说法正确的是</a:t>
            </a: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．电流一样大  </a:t>
            </a:r>
            <a:endParaRPr lang="en-US" altLang="zh-CN" sz="240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．较暗的灯中电流较大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．较亮的灯中电流较大  </a:t>
            </a:r>
            <a:endParaRPr lang="en-US" altLang="zh-CN" sz="240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+mn-ea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latin typeface="+mn-ea"/>
                <a:ea typeface="+mn-ea"/>
                <a:cs typeface="Times New Roman" panose="02020603050405020304" pitchFamily="18" charset="0"/>
              </a:rPr>
              <a:t>．条件不足无法判断</a:t>
            </a:r>
          </a:p>
        </p:txBody>
      </p:sp>
      <p:pic>
        <p:nvPicPr>
          <p:cNvPr id="2097166" name="Picture 15" descr="R3-5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03252" y="2551595"/>
            <a:ext cx="4153677" cy="231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1" name="文本框 5"/>
          <p:cNvSpPr txBox="1"/>
          <p:nvPr/>
        </p:nvSpPr>
        <p:spPr>
          <a:xfrm>
            <a:off x="2339183" y="2197191"/>
            <a:ext cx="449580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</a:xfrm>
      </p:grpSpPr>
      <p:sp>
        <p:nvSpPr>
          <p:cNvPr id="1048623" name="矩形: 圆角 4"/>
          <p:cNvSpPr/>
          <p:nvPr/>
        </p:nvSpPr>
        <p:spPr>
          <a:xfrm>
            <a:off x="874713" y="1079500"/>
            <a:ext cx="10442575" cy="5372101"/>
          </a:xfrm>
          <a:prstGeom prst="roundRect">
            <a:avLst>
              <a:gd name="adj" fmla="val 315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4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练习</a:t>
            </a:r>
          </a:p>
        </p:txBody>
      </p:sp>
      <p:sp>
        <p:nvSpPr>
          <p:cNvPr id="1048625" name="TextBox 19"/>
          <p:cNvSpPr txBox="1"/>
          <p:nvPr/>
        </p:nvSpPr>
        <p:spPr>
          <a:xfrm>
            <a:off x="1295399" y="1639267"/>
            <a:ext cx="9730410" cy="123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latin typeface="+mn-ea"/>
                <a:cs typeface="Times New Roman" panose="02020603050405020304" pitchFamily="18" charset="0"/>
              </a:rPr>
              <a:t>在图甲所示的电路中，</a:t>
            </a:r>
            <a:r>
              <a:rPr lang="en-US" altLang="zh-CN" sz="2400">
                <a:latin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2500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latin typeface="+mn-ea"/>
                <a:cs typeface="Times New Roman" panose="02020603050405020304" pitchFamily="18" charset="0"/>
              </a:rPr>
              <a:t>的示数为</a:t>
            </a:r>
            <a:r>
              <a:rPr lang="en-US" altLang="zh-CN" sz="2400">
                <a:latin typeface="+mn-ea"/>
                <a:cs typeface="Times New Roman" panose="02020603050405020304" pitchFamily="18" charset="0"/>
              </a:rPr>
              <a:t>1.2 A</a:t>
            </a:r>
            <a:r>
              <a:rPr lang="zh-CN" altLang="zh-CN" sz="240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latin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2500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+mn-ea"/>
                <a:cs typeface="Times New Roman" panose="02020603050405020304" pitchFamily="18" charset="0"/>
              </a:rPr>
              <a:t>的示数如图乙所示。下列判断正确的是</a:t>
            </a:r>
            <a:r>
              <a:rPr lang="en-US" altLang="zh-CN" sz="240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latin typeface="+mn-ea"/>
                <a:cs typeface="Times New Roman" panose="02020603050405020304" pitchFamily="18" charset="0"/>
              </a:rPr>
              <a:t>)</a:t>
            </a:r>
            <a:endParaRPr lang="zh-CN" altLang="zh-CN" sz="240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097165" name="Picture 1" descr="X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8933" y="2769566"/>
            <a:ext cx="5338579" cy="240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6" name="矩形 4"/>
          <p:cNvSpPr>
            <a:spLocks noChangeArrowheads="1"/>
          </p:cNvSpPr>
          <p:nvPr/>
        </p:nvSpPr>
        <p:spPr bwMode="auto">
          <a:xfrm>
            <a:off x="1295399" y="2863229"/>
            <a:ext cx="6035675" cy="27838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．通过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0.7 A</a:t>
            </a:r>
            <a:endParaRPr lang="zh-CN" altLang="zh-CN" sz="240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．通过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1.2 A</a:t>
            </a:r>
            <a:endParaRPr lang="zh-CN" altLang="zh-CN" sz="240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．通过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1.2 A</a:t>
            </a:r>
            <a:endParaRPr lang="zh-CN" altLang="zh-CN" sz="240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．通过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2.5 A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1048627" name="文本框 7"/>
          <p:cNvSpPr txBox="1"/>
          <p:nvPr/>
        </p:nvSpPr>
        <p:spPr>
          <a:xfrm>
            <a:off x="3047877" y="2231623"/>
            <a:ext cx="449580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10"/>
          <p:cNvGrpSpPr/>
          <p:nvPr/>
        </p:nvGrpSpPr>
        <p:grpSpPr>
          <a:xfrm>
            <a:off x="0" y="0"/>
            <a:ext cx="13000306" cy="6858000"/>
            <a:chExt cx="13000306" cy="6858000"/>
          </a:xfrm>
        </p:grpSpPr>
        <p:pic>
          <p:nvPicPr>
            <p:cNvPr id="2097152" name="图片 3" descr="图片包含 室内, 窗户, 人, 桌子  描述已自动生成"/>
            <p:cNvPicPr>
              <a:picLocks noChangeAspect="1"/>
            </p:cNvPicPr>
            <p:nvPr/>
          </p:nvPicPr>
          <p:blipFill>
            <a:blip r:embed="rId2"/>
            <a:srcRect t="7845" b="7845"/>
            <a:stretch>
              <a:fillRect/>
            </a:stretch>
          </p:blipFill>
          <p:spPr>
            <a:xfrm>
              <a:off x="808306" y="0"/>
              <a:ext cx="12192000" cy="6858000"/>
            </a:xfrm>
            <a:prstGeom prst="rect">
              <a:avLst/>
            </a:prstGeom>
          </p:spPr>
        </p:pic>
        <p:sp>
          <p:nvSpPr>
            <p:cNvPr id="1048585" name="矩形 6"/>
            <p:cNvSpPr/>
            <p:nvPr/>
          </p:nvSpPr>
          <p:spPr>
            <a:xfrm>
              <a:off x="0" y="0"/>
              <a:ext cx="12190795" cy="6858000"/>
            </a:xfrm>
            <a:prstGeom prst="rect">
              <a:avLst/>
            </a:prstGeom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73000">
                  <a:schemeClr val="bg2">
                    <a:alpha val="0"/>
                  </a:scheme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grpSp>
          <p:nvGrpSpPr>
            <p:cNvPr id="33" name="组合 8"/>
            <p:cNvGrpSpPr/>
            <p:nvPr/>
          </p:nvGrpSpPr>
          <p:grpSpPr>
            <a:xfrm>
              <a:off x="658561" y="1449555"/>
              <a:ext cx="5938334" cy="3958889"/>
              <a:chOff x="868111" y="1449555"/>
              <a:chExt cx="5938334" cy="3958889"/>
            </a:xfrm>
          </p:grpSpPr>
          <p:pic>
            <p:nvPicPr>
              <p:cNvPr id="2097153" name="图片 2" descr="图片包含 游戏机, 物体, 头盔  描述已自动生成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111" y="1449555"/>
                <a:ext cx="5938334" cy="3958889"/>
              </a:xfrm>
              <a:prstGeom prst="rect">
                <a:avLst/>
              </a:prstGeom>
            </p:spPr>
          </p:pic>
          <p:pic>
            <p:nvPicPr>
              <p:cNvPr id="2097154" name="图片 7" descr="图片包含 游戏机  描述已自动生成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1891" y="3329580"/>
                <a:ext cx="648217" cy="471902"/>
              </a:xfrm>
              <a:prstGeom prst="rect">
                <a:avLst/>
              </a:prstGeom>
            </p:spPr>
          </p:pic>
        </p:grpSp>
      </p:grpSp>
      <p:pic>
        <p:nvPicPr>
          <p:cNvPr id="209715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407900" y="125349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</a:xfrm>
      </p:grpSpPr>
      <p:sp>
        <p:nvSpPr>
          <p:cNvPr id="1048648" name="任意多边形: 形状 103"/>
          <p:cNvSpPr/>
          <p:nvPr/>
        </p:nvSpPr>
        <p:spPr>
          <a:xfrm rot="10800000">
            <a:off x="987321" y="1293124"/>
            <a:ext cx="10217357" cy="4262407"/>
          </a:xfrm>
          <a:custGeom>
            <a:gdLst>
              <a:gd name="connsiteX0" fmla="*/ 10217357 w 10217357"/>
              <a:gd name="connsiteY0" fmla="*/ 4262407 h 4262407"/>
              <a:gd name="connsiteX1" fmla="*/ 0 w 10217357"/>
              <a:gd name="connsiteY1" fmla="*/ 4262407 h 4262407"/>
              <a:gd name="connsiteX2" fmla="*/ 0 w 10217357"/>
              <a:gd name="connsiteY2" fmla="*/ 349768 h 4262407"/>
              <a:gd name="connsiteX3" fmla="*/ 8681059 w 10217357"/>
              <a:gd name="connsiteY3" fmla="*/ 349768 h 4262407"/>
              <a:gd name="connsiteX4" fmla="*/ 9005816 w 10217357"/>
              <a:gd name="connsiteY4" fmla="*/ 0 h 4262407"/>
              <a:gd name="connsiteX5" fmla="*/ 9330573 w 10217357"/>
              <a:gd name="connsiteY5" fmla="*/ 349768 h 4262407"/>
              <a:gd name="connsiteX6" fmla="*/ 10217357 w 10217357"/>
              <a:gd name="connsiteY6" fmla="*/ 349768 h 426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7357" h="4262407">
                <a:moveTo>
                  <a:pt x="10217357" y="4262407"/>
                </a:moveTo>
                <a:lnTo>
                  <a:pt x="0" y="4262407"/>
                </a:lnTo>
                <a:lnTo>
                  <a:pt x="0" y="349768"/>
                </a:lnTo>
                <a:lnTo>
                  <a:pt x="8681059" y="349768"/>
                </a:lnTo>
                <a:lnTo>
                  <a:pt x="9005816" y="0"/>
                </a:lnTo>
                <a:lnTo>
                  <a:pt x="9330573" y="349768"/>
                </a:lnTo>
                <a:lnTo>
                  <a:pt x="10217357" y="3497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49" name="Rectangle 59"/>
          <p:cNvSpPr>
            <a:spLocks noChangeArrowheads="1"/>
          </p:cNvSpPr>
          <p:nvPr/>
        </p:nvSpPr>
        <p:spPr bwMode="auto">
          <a:xfrm>
            <a:off x="874713" y="5765576"/>
            <a:ext cx="778061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/>
              <a:t>用电器串联或并联时，流过各用电器的电流有怎样的关系呢？</a:t>
            </a:r>
          </a:p>
        </p:txBody>
      </p:sp>
      <p:sp>
        <p:nvSpPr>
          <p:cNvPr id="1048650" name="Rectangle 58"/>
          <p:cNvSpPr>
            <a:spLocks noChangeArrowheads="1"/>
          </p:cNvSpPr>
          <p:nvPr/>
        </p:nvSpPr>
        <p:spPr bwMode="auto">
          <a:xfrm>
            <a:off x="1190231" y="1579999"/>
            <a:ext cx="8052244" cy="9675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/>
              <a:t>还记得上节课做过的实验吗？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电流表接在同一电路的不同位置，两次电流表的示数有什么关系？</a:t>
            </a:r>
          </a:p>
        </p:txBody>
      </p:sp>
      <p:sp>
        <p:nvSpPr>
          <p:cNvPr id="1048651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温故知新</a:t>
            </a:r>
          </a:p>
        </p:txBody>
      </p:sp>
      <p:pic>
        <p:nvPicPr>
          <p:cNvPr id="2097169" name="图片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58" y="3108960"/>
            <a:ext cx="2974924" cy="1856690"/>
          </a:xfrm>
          <a:prstGeom prst="rect">
            <a:avLst/>
          </a:prstGeom>
        </p:spPr>
      </p:pic>
      <p:pic>
        <p:nvPicPr>
          <p:cNvPr id="2097170" name="图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15" y="3108960"/>
            <a:ext cx="2974924" cy="1856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</a:xfrm>
      </p:grpSpPr>
      <p:cxnSp>
        <p:nvCxnSpPr>
          <p:cNvPr id="3145772" name="直接连接符 1"/>
          <p:cNvCxnSpPr/>
          <p:nvPr/>
        </p:nvCxnSpPr>
        <p:spPr>
          <a:xfrm>
            <a:off x="2119293" y="3178198"/>
            <a:ext cx="14" cy="36490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4" name="文本框 3"/>
          <p:cNvSpPr txBox="1"/>
          <p:nvPr/>
        </p:nvSpPr>
        <p:spPr>
          <a:xfrm>
            <a:off x="782832" y="2859070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提出问题</a:t>
            </a:r>
          </a:p>
        </p:txBody>
      </p:sp>
      <p:sp>
        <p:nvSpPr>
          <p:cNvPr id="1048655" name="文本框 5"/>
          <p:cNvSpPr txBox="1"/>
          <p:nvPr/>
        </p:nvSpPr>
        <p:spPr>
          <a:xfrm>
            <a:off x="782832" y="4418410"/>
            <a:ext cx="150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defRPr>
            </a:lvl1pPr>
          </a:lstStyle>
          <a:p>
            <a:r>
              <a:rPr lang="zh-CN" altLang="en-US" sz="2000"/>
              <a:t>猜想假设</a:t>
            </a:r>
          </a:p>
        </p:txBody>
      </p:sp>
      <p:sp>
        <p:nvSpPr>
          <p:cNvPr id="1048656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实验探究</a:t>
            </a:r>
          </a:p>
        </p:txBody>
      </p:sp>
      <p:sp>
        <p:nvSpPr>
          <p:cNvPr id="1048657" name="文本框 8"/>
          <p:cNvSpPr txBox="1">
            <a:spLocks noChangeArrowheads="1"/>
          </p:cNvSpPr>
          <p:nvPr/>
        </p:nvSpPr>
        <p:spPr bwMode="auto">
          <a:xfrm>
            <a:off x="2302151" y="2859757"/>
            <a:ext cx="70102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+mn-ea"/>
              </a:rPr>
              <a:t>在串联电路中，流过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各点的电流大小有什么关系？</a:t>
            </a:r>
          </a:p>
        </p:txBody>
      </p:sp>
      <p:pic>
        <p:nvPicPr>
          <p:cNvPr id="209717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2940052"/>
            <a:ext cx="238146" cy="238146"/>
          </a:xfrm>
          <a:prstGeom prst="rect">
            <a:avLst/>
          </a:prstGeom>
        </p:spPr>
      </p:pic>
      <p:pic>
        <p:nvPicPr>
          <p:cNvPr id="2097172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85" y="4474920"/>
            <a:ext cx="238146" cy="238146"/>
          </a:xfrm>
          <a:prstGeom prst="rect">
            <a:avLst/>
          </a:prstGeom>
        </p:spPr>
      </p:pic>
      <p:sp>
        <p:nvSpPr>
          <p:cNvPr id="1048658" name="Text Box 45"/>
          <p:cNvSpPr txBox="1">
            <a:spLocks noChangeArrowheads="1"/>
          </p:cNvSpPr>
          <p:nvPr/>
        </p:nvSpPr>
        <p:spPr bwMode="auto">
          <a:xfrm>
            <a:off x="2330940" y="4392367"/>
            <a:ext cx="1551473" cy="403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﹤I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﹤I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8659" name="Text Box 47"/>
          <p:cNvSpPr txBox="1">
            <a:spLocks noChangeArrowheads="1"/>
          </p:cNvSpPr>
          <p:nvPr/>
        </p:nvSpPr>
        <p:spPr bwMode="auto">
          <a:xfrm>
            <a:off x="2330940" y="4873162"/>
            <a:ext cx="1551473" cy="406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   </a:t>
            </a: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8660" name="Text Box 48"/>
          <p:cNvSpPr txBox="1">
            <a:spLocks noChangeArrowheads="1"/>
          </p:cNvSpPr>
          <p:nvPr/>
        </p:nvSpPr>
        <p:spPr bwMode="auto">
          <a:xfrm>
            <a:off x="2330940" y="5357035"/>
            <a:ext cx="1581997" cy="403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﹥I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C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﹥I</a:t>
            </a:r>
            <a:r>
              <a:rPr lang="en-US" altLang="zh-CN" sz="20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57" name="组合 101"/>
          <p:cNvGrpSpPr/>
          <p:nvPr/>
        </p:nvGrpSpPr>
        <p:grpSpPr>
          <a:xfrm>
            <a:off x="5513992" y="3498774"/>
            <a:ext cx="3422056" cy="2239382"/>
            <a:chOff x="6382316" y="3906658"/>
            <a:chExt cx="3422056" cy="2239382"/>
          </a:xfrm>
        </p:grpSpPr>
        <p:grpSp>
          <p:nvGrpSpPr>
            <p:cNvPr id="58" name="组合 60"/>
            <p:cNvGrpSpPr/>
            <p:nvPr/>
          </p:nvGrpSpPr>
          <p:grpSpPr>
            <a:xfrm flipV="1">
              <a:off x="6947356" y="5362996"/>
              <a:ext cx="177965" cy="783044"/>
              <a:chOff x="7872292" y="3110213"/>
              <a:chExt cx="152400" cy="670560"/>
            </a:xfrm>
          </p:grpSpPr>
          <p:cxnSp>
            <p:nvCxnSpPr>
              <p:cNvPr id="3145773" name="直接连接符 61"/>
              <p:cNvCxnSpPr/>
              <p:nvPr/>
            </p:nvCxnSpPr>
            <p:spPr>
              <a:xfrm flipH="1">
                <a:off x="7872292" y="3277853"/>
                <a:ext cx="0" cy="335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4" name="直接连接符 62"/>
              <p:cNvCxnSpPr/>
              <p:nvPr/>
            </p:nvCxnSpPr>
            <p:spPr>
              <a:xfrm flipH="1">
                <a:off x="8024692" y="3110213"/>
                <a:ext cx="0" cy="6705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5775" name="直接连接符 63"/>
            <p:cNvCxnSpPr/>
            <p:nvPr/>
          </p:nvCxnSpPr>
          <p:spPr>
            <a:xfrm flipV="1">
              <a:off x="7125321" y="5754517"/>
              <a:ext cx="1089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组合 64"/>
            <p:cNvGrpSpPr/>
            <p:nvPr/>
          </p:nvGrpSpPr>
          <p:grpSpPr>
            <a:xfrm flipV="1">
              <a:off x="6974673" y="4087582"/>
              <a:ext cx="569484" cy="569485"/>
              <a:chOff x="8342746" y="3520441"/>
              <a:chExt cx="487678" cy="487678"/>
            </a:xfrm>
          </p:grpSpPr>
          <p:sp>
            <p:nvSpPr>
              <p:cNvPr id="1048661" name="椭圆 65"/>
              <p:cNvSpPr/>
              <p:nvPr/>
            </p:nvSpPr>
            <p:spPr>
              <a:xfrm>
                <a:off x="8342746" y="3520441"/>
                <a:ext cx="487678" cy="48767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3145776" name="直接连接符 66"/>
              <p:cNvCxnSpPr/>
              <p:nvPr/>
            </p:nvCxnSpPr>
            <p:spPr>
              <a:xfrm>
                <a:off x="8418945" y="3594250"/>
                <a:ext cx="340060" cy="3248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77" name="直接连接符 67"/>
              <p:cNvCxnSpPr/>
              <p:nvPr/>
            </p:nvCxnSpPr>
            <p:spPr>
              <a:xfrm flipV="1">
                <a:off x="8433699" y="3578790"/>
                <a:ext cx="305771" cy="3709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68"/>
            <p:cNvGrpSpPr/>
            <p:nvPr/>
          </p:nvGrpSpPr>
          <p:grpSpPr>
            <a:xfrm flipV="1">
              <a:off x="8219853" y="5546022"/>
              <a:ext cx="316451" cy="253825"/>
              <a:chOff x="8961994" y="3406681"/>
              <a:chExt cx="270992" cy="217363"/>
            </a:xfrm>
          </p:grpSpPr>
          <p:sp>
            <p:nvSpPr>
              <p:cNvPr id="1048662" name="椭圆 69"/>
              <p:cNvSpPr/>
              <p:nvPr/>
            </p:nvSpPr>
            <p:spPr>
              <a:xfrm flipH="1">
                <a:off x="8961994" y="3406681"/>
                <a:ext cx="77623" cy="776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3145778" name="直接连接符 70"/>
              <p:cNvCxnSpPr/>
              <p:nvPr/>
            </p:nvCxnSpPr>
            <p:spPr>
              <a:xfrm>
                <a:off x="9033901" y="3470222"/>
                <a:ext cx="199085" cy="1538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5779" name="直接连接符 71"/>
            <p:cNvCxnSpPr/>
            <p:nvPr/>
          </p:nvCxnSpPr>
          <p:spPr>
            <a:xfrm flipV="1">
              <a:off x="8558061" y="5754517"/>
              <a:ext cx="12463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0" name="直接连接符 72"/>
            <p:cNvCxnSpPr/>
            <p:nvPr/>
          </p:nvCxnSpPr>
          <p:spPr>
            <a:xfrm flipV="1">
              <a:off x="6382316" y="5754517"/>
              <a:ext cx="565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1" name="直接连接符 73"/>
            <p:cNvCxnSpPr/>
            <p:nvPr/>
          </p:nvCxnSpPr>
          <p:spPr>
            <a:xfrm flipH="1" flipV="1">
              <a:off x="6393437" y="4372324"/>
              <a:ext cx="0" cy="1391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2" name="直接连接符 74"/>
            <p:cNvCxnSpPr/>
            <p:nvPr/>
          </p:nvCxnSpPr>
          <p:spPr>
            <a:xfrm flipH="1" flipV="1">
              <a:off x="9791190" y="4372324"/>
              <a:ext cx="0" cy="1391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3" name="直接连接符 75"/>
            <p:cNvCxnSpPr>
              <a:endCxn id="1048661" idx="2"/>
            </p:cNvCxnSpPr>
            <p:nvPr/>
          </p:nvCxnSpPr>
          <p:spPr>
            <a:xfrm flipV="1">
              <a:off x="6382316" y="4372324"/>
              <a:ext cx="592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4" name="直接连接符 76"/>
            <p:cNvCxnSpPr>
              <a:stCxn id="1048661" idx="6"/>
              <a:endCxn id="1048663" idx="2"/>
            </p:cNvCxnSpPr>
            <p:nvPr/>
          </p:nvCxnSpPr>
          <p:spPr>
            <a:xfrm flipV="1">
              <a:off x="7544158" y="4372324"/>
              <a:ext cx="9921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5" name="直接连接符 77"/>
            <p:cNvCxnSpPr/>
            <p:nvPr/>
          </p:nvCxnSpPr>
          <p:spPr>
            <a:xfrm flipV="1">
              <a:off x="9105788" y="4372325"/>
              <a:ext cx="6985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78"/>
            <p:cNvGrpSpPr/>
            <p:nvPr/>
          </p:nvGrpSpPr>
          <p:grpSpPr>
            <a:xfrm flipV="1">
              <a:off x="8536304" y="4087582"/>
              <a:ext cx="569484" cy="569485"/>
              <a:chOff x="8342746" y="3520441"/>
              <a:chExt cx="487678" cy="487678"/>
            </a:xfrm>
          </p:grpSpPr>
          <p:sp>
            <p:nvSpPr>
              <p:cNvPr id="1048663" name="椭圆 79"/>
              <p:cNvSpPr/>
              <p:nvPr/>
            </p:nvSpPr>
            <p:spPr>
              <a:xfrm>
                <a:off x="8342746" y="3520441"/>
                <a:ext cx="487678" cy="48767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3145786" name="直接连接符 80"/>
              <p:cNvCxnSpPr/>
              <p:nvPr/>
            </p:nvCxnSpPr>
            <p:spPr>
              <a:xfrm>
                <a:off x="8421454" y="3596759"/>
                <a:ext cx="340060" cy="3248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7" name="直接连接符 81"/>
              <p:cNvCxnSpPr/>
              <p:nvPr/>
            </p:nvCxnSpPr>
            <p:spPr>
              <a:xfrm flipV="1">
                <a:off x="8433699" y="3578790"/>
                <a:ext cx="305771" cy="3709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64" name="文本框 82"/>
            <p:cNvSpPr txBox="1"/>
            <p:nvPr/>
          </p:nvSpPr>
          <p:spPr>
            <a:xfrm>
              <a:off x="8142349" y="5300639"/>
              <a:ext cx="5212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zh-CN" altLang="en-US" sz="2000" b="1">
                <a:latin typeface="Cambria Math" panose="02040503050406030204" pitchFamily="18" charset="0"/>
              </a:endParaRPr>
            </a:p>
          </p:txBody>
        </p:sp>
        <p:sp>
          <p:nvSpPr>
            <p:cNvPr id="1048665" name="文本框 83"/>
            <p:cNvSpPr txBox="1"/>
            <p:nvPr/>
          </p:nvSpPr>
          <p:spPr>
            <a:xfrm>
              <a:off x="7078840" y="4648478"/>
              <a:ext cx="5212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zh-CN" sz="2000" b="1" baseline="-2500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zh-CN" altLang="en-US" sz="2000" b="1" baseline="-25000">
                <a:latin typeface="Cambria Math" panose="02040503050406030204" pitchFamily="18" charset="0"/>
              </a:endParaRPr>
            </a:p>
          </p:txBody>
        </p:sp>
        <p:sp>
          <p:nvSpPr>
            <p:cNvPr id="1048666" name="文本框 84"/>
            <p:cNvSpPr txBox="1"/>
            <p:nvPr/>
          </p:nvSpPr>
          <p:spPr>
            <a:xfrm>
              <a:off x="8666570" y="4648478"/>
              <a:ext cx="5212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zh-CN" sz="2000" b="1" baseline="-2500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zh-CN" altLang="en-US" sz="2000" b="1" baseline="-25000">
                <a:latin typeface="Cambria Math" panose="02040503050406030204" pitchFamily="18" charset="0"/>
              </a:endParaRPr>
            </a:p>
          </p:txBody>
        </p:sp>
        <p:sp>
          <p:nvSpPr>
            <p:cNvPr id="1048667" name="椭圆 95"/>
            <p:cNvSpPr/>
            <p:nvPr/>
          </p:nvSpPr>
          <p:spPr>
            <a:xfrm>
              <a:off x="6581254" y="4302474"/>
              <a:ext cx="139699" cy="139699"/>
            </a:xfrm>
            <a:prstGeom prst="ellipse">
              <a:avLst/>
            </a:prstGeom>
            <a:solidFill>
              <a:srgbClr val="9A4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68" name="椭圆 96"/>
            <p:cNvSpPr/>
            <p:nvPr/>
          </p:nvSpPr>
          <p:spPr>
            <a:xfrm>
              <a:off x="7983649" y="4302474"/>
              <a:ext cx="139699" cy="139699"/>
            </a:xfrm>
            <a:prstGeom prst="ellipse">
              <a:avLst/>
            </a:prstGeom>
            <a:solidFill>
              <a:srgbClr val="9A4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69" name="椭圆 97"/>
            <p:cNvSpPr/>
            <p:nvPr/>
          </p:nvSpPr>
          <p:spPr>
            <a:xfrm>
              <a:off x="9456778" y="4302474"/>
              <a:ext cx="139699" cy="139699"/>
            </a:xfrm>
            <a:prstGeom prst="ellipse">
              <a:avLst/>
            </a:prstGeom>
            <a:solidFill>
              <a:srgbClr val="9A4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70" name="文本框 98"/>
            <p:cNvSpPr txBox="1"/>
            <p:nvPr/>
          </p:nvSpPr>
          <p:spPr>
            <a:xfrm>
              <a:off x="6460314" y="3906658"/>
              <a:ext cx="3953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zh-CN" altLang="en-US" sz="2000" b="1">
                <a:latin typeface="Cambria Math" panose="02040503050406030204" pitchFamily="18" charset="0"/>
              </a:endParaRPr>
            </a:p>
          </p:txBody>
        </p:sp>
        <p:sp>
          <p:nvSpPr>
            <p:cNvPr id="1048671" name="文本框 99"/>
            <p:cNvSpPr txBox="1"/>
            <p:nvPr/>
          </p:nvSpPr>
          <p:spPr>
            <a:xfrm>
              <a:off x="7869786" y="3906658"/>
              <a:ext cx="3953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zh-CN" altLang="en-US" sz="2000" b="1">
                <a:latin typeface="Cambria Math" panose="02040503050406030204" pitchFamily="18" charset="0"/>
              </a:endParaRPr>
            </a:p>
          </p:txBody>
        </p:sp>
        <p:sp>
          <p:nvSpPr>
            <p:cNvPr id="1048672" name="文本框 100"/>
            <p:cNvSpPr txBox="1"/>
            <p:nvPr/>
          </p:nvSpPr>
          <p:spPr>
            <a:xfrm>
              <a:off x="9328932" y="3906658"/>
              <a:ext cx="3953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endParaRPr lang="zh-CN" altLang="en-US" sz="2000" b="1">
                <a:latin typeface="Cambria Math" panose="02040503050406030204" pitchFamily="18" charset="0"/>
              </a:endParaRPr>
            </a:p>
          </p:txBody>
        </p:sp>
      </p:grpSp>
      <p:sp>
        <p:nvSpPr>
          <p:cNvPr id="1048673" name="文本框 11"/>
          <p:cNvSpPr txBox="1">
            <a:spLocks noChangeArrowheads="1"/>
          </p:cNvSpPr>
          <p:nvPr/>
        </p:nvSpPr>
        <p:spPr bwMode="auto">
          <a:xfrm>
            <a:off x="3830955" y="1798537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探究</a:t>
            </a:r>
            <a:r>
              <a:rPr lang="zh-CN" altLang="en-US" sz="24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</a:rPr>
              <a:t>串联</a:t>
            </a: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电路中电流的规律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1"/>
      <p:bldP spid="1048657" grpId="2"/>
      <p:bldP spid="1048658" grpId="3"/>
      <p:bldP spid="1048659" grpId="4"/>
      <p:bldP spid="1048660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</a:xfrm>
      </p:grpSpPr>
      <p:sp>
        <p:nvSpPr>
          <p:cNvPr id="1048674" name="TextBox 15"/>
          <p:cNvSpPr>
            <a:spLocks noChangeArrowheads="1"/>
          </p:cNvSpPr>
          <p:nvPr/>
        </p:nvSpPr>
        <p:spPr bwMode="auto">
          <a:xfrm>
            <a:off x="2240682" y="578763"/>
            <a:ext cx="5785715" cy="170422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设计实验电路；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根据电路图连接电路；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进行测量，将测量数据记录在表格中；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换上另外两个规格不同的小灯泡，再次实验。</a:t>
            </a:r>
          </a:p>
        </p:txBody>
      </p:sp>
      <p:cxnSp>
        <p:nvCxnSpPr>
          <p:cNvPr id="3145788" name="直接连接符 29"/>
          <p:cNvCxnSpPr/>
          <p:nvPr/>
        </p:nvCxnSpPr>
        <p:spPr>
          <a:xfrm flipH="1">
            <a:off x="2119307" y="-116114"/>
            <a:ext cx="0" cy="709748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5" name="文本框 30"/>
          <p:cNvSpPr txBox="1"/>
          <p:nvPr/>
        </p:nvSpPr>
        <p:spPr>
          <a:xfrm>
            <a:off x="782832" y="283875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设计实验</a:t>
            </a:r>
          </a:p>
        </p:txBody>
      </p:sp>
      <p:pic>
        <p:nvPicPr>
          <p:cNvPr id="209717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364857"/>
            <a:ext cx="238146" cy="238146"/>
          </a:xfrm>
          <a:prstGeom prst="rect">
            <a:avLst/>
          </a:prstGeom>
        </p:spPr>
      </p:pic>
      <p:grpSp>
        <p:nvGrpSpPr>
          <p:cNvPr id="64" name="组合 266"/>
          <p:cNvGrpSpPr/>
          <p:nvPr/>
        </p:nvGrpSpPr>
        <p:grpSpPr>
          <a:xfrm>
            <a:off x="5454114" y="2229230"/>
            <a:ext cx="2836776" cy="2783932"/>
            <a:chOff x="5454114" y="1915068"/>
            <a:chExt cx="2836776" cy="2783932"/>
          </a:xfrm>
        </p:grpSpPr>
        <p:sp>
          <p:nvSpPr>
            <p:cNvPr id="1048676" name="矩形 254"/>
            <p:cNvSpPr/>
            <p:nvPr/>
          </p:nvSpPr>
          <p:spPr>
            <a:xfrm>
              <a:off x="5454114" y="1915068"/>
              <a:ext cx="2836776" cy="27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103"/>
            <p:cNvGrpSpPr/>
            <p:nvPr/>
          </p:nvGrpSpPr>
          <p:grpSpPr>
            <a:xfrm>
              <a:off x="5970712" y="1994289"/>
              <a:ext cx="1877355" cy="1126322"/>
              <a:chOff x="6375928" y="4087577"/>
              <a:chExt cx="3431048" cy="2058463"/>
            </a:xfrm>
          </p:grpSpPr>
          <p:grpSp>
            <p:nvGrpSpPr>
              <p:cNvPr id="66" name="组合 104"/>
              <p:cNvGrpSpPr/>
              <p:nvPr/>
            </p:nvGrpSpPr>
            <p:grpSpPr>
              <a:xfrm flipV="1">
                <a:off x="6947356" y="5362996"/>
                <a:ext cx="177965" cy="783044"/>
                <a:chOff x="7872292" y="3110213"/>
                <a:chExt cx="152400" cy="670560"/>
              </a:xfrm>
            </p:grpSpPr>
            <p:cxnSp>
              <p:nvCxnSpPr>
                <p:cNvPr id="3145789" name="直接连接符 129"/>
                <p:cNvCxnSpPr/>
                <p:nvPr/>
              </p:nvCxnSpPr>
              <p:spPr>
                <a:xfrm flipH="1">
                  <a:off x="7872292" y="3277853"/>
                  <a:ext cx="0" cy="3352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90" name="直接连接符 130"/>
                <p:cNvCxnSpPr/>
                <p:nvPr/>
              </p:nvCxnSpPr>
              <p:spPr>
                <a:xfrm flipH="1">
                  <a:off x="8024692" y="3110213"/>
                  <a:ext cx="0" cy="6705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91" name="直接连接符 105"/>
              <p:cNvCxnSpPr/>
              <p:nvPr/>
            </p:nvCxnSpPr>
            <p:spPr>
              <a:xfrm flipV="1">
                <a:off x="7125321" y="5754517"/>
                <a:ext cx="10894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组合 106"/>
              <p:cNvGrpSpPr/>
              <p:nvPr/>
            </p:nvGrpSpPr>
            <p:grpSpPr>
              <a:xfrm flipV="1">
                <a:off x="6708736" y="4087577"/>
                <a:ext cx="1668281" cy="569488"/>
                <a:chOff x="8115019" y="3520439"/>
                <a:chExt cx="1428635" cy="487680"/>
              </a:xfrm>
            </p:grpSpPr>
            <p:sp>
              <p:nvSpPr>
                <p:cNvPr id="1048677" name="椭圆 125"/>
                <p:cNvSpPr/>
                <p:nvPr/>
              </p:nvSpPr>
              <p:spPr>
                <a:xfrm>
                  <a:off x="8115019" y="3520441"/>
                  <a:ext cx="487677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792" name="直接连接符 126"/>
                <p:cNvCxnSpPr/>
                <p:nvPr/>
              </p:nvCxnSpPr>
              <p:spPr>
                <a:xfrm>
                  <a:off x="8191225" y="3594252"/>
                  <a:ext cx="340060" cy="3248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93" name="直接连接符 127"/>
                <p:cNvCxnSpPr/>
                <p:nvPr/>
              </p:nvCxnSpPr>
              <p:spPr>
                <a:xfrm flipV="1">
                  <a:off x="8205977" y="3578789"/>
                  <a:ext cx="305771" cy="3709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8678" name="椭圆 128"/>
                <p:cNvSpPr/>
                <p:nvPr/>
              </p:nvSpPr>
              <p:spPr>
                <a:xfrm flipV="1">
                  <a:off x="9055975" y="3520439"/>
                  <a:ext cx="487679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solidFill>
                        <a:schemeClr val="tx1"/>
                      </a:solidFill>
                      <a:latin typeface="+mj-ea"/>
                      <a:ea typeface="+mj-ea"/>
                    </a:rPr>
                    <a:t>A</a:t>
                  </a:r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68" name="组合 107"/>
              <p:cNvGrpSpPr/>
              <p:nvPr/>
            </p:nvGrpSpPr>
            <p:grpSpPr>
              <a:xfrm flipV="1">
                <a:off x="8219853" y="5546022"/>
                <a:ext cx="316451" cy="253825"/>
                <a:chOff x="8961994" y="3406681"/>
                <a:chExt cx="270992" cy="217363"/>
              </a:xfrm>
            </p:grpSpPr>
            <p:sp>
              <p:nvSpPr>
                <p:cNvPr id="1048679" name="椭圆 123"/>
                <p:cNvSpPr/>
                <p:nvPr/>
              </p:nvSpPr>
              <p:spPr>
                <a:xfrm flipH="1">
                  <a:off x="8961994" y="3406681"/>
                  <a:ext cx="77623" cy="776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794" name="直接连接符 124"/>
                <p:cNvCxnSpPr/>
                <p:nvPr/>
              </p:nvCxnSpPr>
              <p:spPr>
                <a:xfrm>
                  <a:off x="9033901" y="3470222"/>
                  <a:ext cx="199085" cy="1538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95" name="直接连接符 108"/>
              <p:cNvCxnSpPr/>
              <p:nvPr/>
            </p:nvCxnSpPr>
            <p:spPr>
              <a:xfrm flipV="1">
                <a:off x="8558061" y="5754517"/>
                <a:ext cx="12463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6" name="直接连接符 109"/>
              <p:cNvCxnSpPr/>
              <p:nvPr/>
            </p:nvCxnSpPr>
            <p:spPr>
              <a:xfrm flipV="1">
                <a:off x="6382316" y="5754517"/>
                <a:ext cx="5650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7" name="直接连接符 110"/>
              <p:cNvCxnSpPr/>
              <p:nvPr/>
            </p:nvCxnSpPr>
            <p:spPr>
              <a:xfrm flipH="1" flipV="1">
                <a:off x="6393437" y="4372324"/>
                <a:ext cx="0" cy="13910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8" name="直接连接符 111"/>
              <p:cNvCxnSpPr/>
              <p:nvPr/>
            </p:nvCxnSpPr>
            <p:spPr>
              <a:xfrm flipH="1" flipV="1">
                <a:off x="9791190" y="4372324"/>
                <a:ext cx="0" cy="139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99" name="直接连接符 112"/>
              <p:cNvCxnSpPr>
                <a:stCxn id="1048677" idx="6"/>
                <a:endCxn id="1048678" idx="2"/>
              </p:cNvCxnSpPr>
              <p:nvPr/>
            </p:nvCxnSpPr>
            <p:spPr>
              <a:xfrm>
                <a:off x="7278218" y="4372320"/>
                <a:ext cx="529314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0" name="直接连接符 113"/>
              <p:cNvCxnSpPr>
                <a:endCxn id="1048677" idx="2"/>
              </p:cNvCxnSpPr>
              <p:nvPr/>
            </p:nvCxnSpPr>
            <p:spPr>
              <a:xfrm>
                <a:off x="6375928" y="4372320"/>
                <a:ext cx="3328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01" name="直接连接符 114"/>
              <p:cNvCxnSpPr>
                <a:stCxn id="1048680" idx="6"/>
              </p:cNvCxnSpPr>
              <p:nvPr/>
            </p:nvCxnSpPr>
            <p:spPr>
              <a:xfrm>
                <a:off x="9477444" y="4372324"/>
                <a:ext cx="3295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组合 115"/>
              <p:cNvGrpSpPr/>
              <p:nvPr/>
            </p:nvGrpSpPr>
            <p:grpSpPr>
              <a:xfrm flipV="1">
                <a:off x="8907960" y="4087582"/>
                <a:ext cx="569484" cy="569485"/>
                <a:chOff x="8661014" y="3520441"/>
                <a:chExt cx="487678" cy="487678"/>
              </a:xfrm>
            </p:grpSpPr>
            <p:sp>
              <p:nvSpPr>
                <p:cNvPr id="1048680" name="椭圆 120"/>
                <p:cNvSpPr/>
                <p:nvPr/>
              </p:nvSpPr>
              <p:spPr>
                <a:xfrm>
                  <a:off x="8661014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02" name="直接连接符 121"/>
                <p:cNvCxnSpPr/>
                <p:nvPr/>
              </p:nvCxnSpPr>
              <p:spPr>
                <a:xfrm>
                  <a:off x="8739717" y="3596760"/>
                  <a:ext cx="340059" cy="3248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03" name="直接连接符 122"/>
                <p:cNvCxnSpPr/>
                <p:nvPr/>
              </p:nvCxnSpPr>
              <p:spPr>
                <a:xfrm flipV="1">
                  <a:off x="8751960" y="3578790"/>
                  <a:ext cx="305771" cy="3709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8681" name="文本框 116"/>
              <p:cNvSpPr txBox="1"/>
              <p:nvPr/>
            </p:nvSpPr>
            <p:spPr>
              <a:xfrm>
                <a:off x="8000707" y="5147930"/>
                <a:ext cx="521278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zh-CN" altLang="en-US" sz="1600" b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048682" name="文本框 117"/>
              <p:cNvSpPr txBox="1"/>
              <p:nvPr/>
            </p:nvSpPr>
            <p:spPr>
              <a:xfrm>
                <a:off x="6723533" y="4579078"/>
                <a:ext cx="683359" cy="6187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zh-CN" sz="1600" b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zh-CN" altLang="en-US" sz="1600" b="1" baseline="-25000">
                  <a:latin typeface="Cambria Math" panose="02040503050406030204" pitchFamily="18" charset="0"/>
                </a:endParaRPr>
              </a:p>
            </p:txBody>
          </p:sp>
          <p:sp>
            <p:nvSpPr>
              <p:cNvPr id="1048683" name="文本框 118"/>
              <p:cNvSpPr txBox="1"/>
              <p:nvPr/>
            </p:nvSpPr>
            <p:spPr>
              <a:xfrm>
                <a:off x="8915730" y="4579080"/>
                <a:ext cx="710338" cy="6187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zh-CN" sz="1600" b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zh-CN" altLang="en-US" sz="1600" b="1" baseline="-2500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145804" name="直接连接符 119"/>
              <p:cNvCxnSpPr>
                <a:stCxn id="1048678" idx="6"/>
                <a:endCxn id="1048680" idx="2"/>
              </p:cNvCxnSpPr>
              <p:nvPr/>
            </p:nvCxnSpPr>
            <p:spPr>
              <a:xfrm>
                <a:off x="8377017" y="4372322"/>
                <a:ext cx="530942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74" name="图片 2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0206" y="3250681"/>
              <a:ext cx="2489382" cy="1268050"/>
            </a:xfrm>
            <a:prstGeom prst="rect">
              <a:avLst/>
            </a:prstGeom>
          </p:spPr>
        </p:pic>
      </p:grpSp>
      <p:grpSp>
        <p:nvGrpSpPr>
          <p:cNvPr id="70" name="组合 267"/>
          <p:cNvGrpSpPr/>
          <p:nvPr/>
        </p:nvGrpSpPr>
        <p:grpSpPr>
          <a:xfrm>
            <a:off x="8484114" y="2229230"/>
            <a:ext cx="2836776" cy="2783932"/>
            <a:chOff x="8484114" y="1915068"/>
            <a:chExt cx="2836776" cy="2783932"/>
          </a:xfrm>
        </p:grpSpPr>
        <p:sp>
          <p:nvSpPr>
            <p:cNvPr id="1048684" name="矩形 255"/>
            <p:cNvSpPr/>
            <p:nvPr/>
          </p:nvSpPr>
          <p:spPr>
            <a:xfrm>
              <a:off x="8484114" y="1915068"/>
              <a:ext cx="2836776" cy="27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131"/>
            <p:cNvGrpSpPr/>
            <p:nvPr/>
          </p:nvGrpSpPr>
          <p:grpSpPr>
            <a:xfrm>
              <a:off x="8977522" y="1994291"/>
              <a:ext cx="1876803" cy="1126319"/>
              <a:chOff x="6378683" y="4087582"/>
              <a:chExt cx="3430037" cy="2058458"/>
            </a:xfrm>
          </p:grpSpPr>
          <p:grpSp>
            <p:nvGrpSpPr>
              <p:cNvPr id="72" name="组合 132"/>
              <p:cNvGrpSpPr/>
              <p:nvPr/>
            </p:nvGrpSpPr>
            <p:grpSpPr>
              <a:xfrm flipV="1">
                <a:off x="6947356" y="5362996"/>
                <a:ext cx="177965" cy="783044"/>
                <a:chOff x="7872292" y="3110213"/>
                <a:chExt cx="152400" cy="670560"/>
              </a:xfrm>
            </p:grpSpPr>
            <p:cxnSp>
              <p:nvCxnSpPr>
                <p:cNvPr id="3145805" name="直接连接符 157"/>
                <p:cNvCxnSpPr/>
                <p:nvPr/>
              </p:nvCxnSpPr>
              <p:spPr>
                <a:xfrm flipH="1">
                  <a:off x="7872292" y="3277853"/>
                  <a:ext cx="0" cy="3352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06" name="直接连接符 158"/>
                <p:cNvCxnSpPr/>
                <p:nvPr/>
              </p:nvCxnSpPr>
              <p:spPr>
                <a:xfrm flipH="1">
                  <a:off x="8024692" y="3110213"/>
                  <a:ext cx="0" cy="6705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807" name="直接连接符 133"/>
              <p:cNvCxnSpPr/>
              <p:nvPr/>
            </p:nvCxnSpPr>
            <p:spPr>
              <a:xfrm flipV="1">
                <a:off x="7125321" y="5754517"/>
                <a:ext cx="10894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组合 134"/>
              <p:cNvGrpSpPr/>
              <p:nvPr/>
            </p:nvGrpSpPr>
            <p:grpSpPr>
              <a:xfrm flipV="1">
                <a:off x="6753511" y="4087582"/>
                <a:ext cx="2663536" cy="569485"/>
                <a:chOff x="8153358" y="3520441"/>
                <a:chExt cx="2280922" cy="487678"/>
              </a:xfrm>
            </p:grpSpPr>
            <p:sp>
              <p:nvSpPr>
                <p:cNvPr id="1048685" name="椭圆 153"/>
                <p:cNvSpPr/>
                <p:nvPr/>
              </p:nvSpPr>
              <p:spPr>
                <a:xfrm>
                  <a:off x="8153358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08" name="直接连接符 154"/>
                <p:cNvCxnSpPr/>
                <p:nvPr/>
              </p:nvCxnSpPr>
              <p:spPr>
                <a:xfrm>
                  <a:off x="8229564" y="3594251"/>
                  <a:ext cx="340060" cy="3248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09" name="直接连接符 155"/>
                <p:cNvCxnSpPr/>
                <p:nvPr/>
              </p:nvCxnSpPr>
              <p:spPr>
                <a:xfrm flipV="1">
                  <a:off x="8244316" y="3578790"/>
                  <a:ext cx="305771" cy="3709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8686" name="椭圆 156"/>
                <p:cNvSpPr/>
                <p:nvPr/>
              </p:nvSpPr>
              <p:spPr>
                <a:xfrm flipV="1">
                  <a:off x="9946602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solidFill>
                        <a:schemeClr val="tx1"/>
                      </a:solidFill>
                      <a:latin typeface="+mj-ea"/>
                      <a:ea typeface="+mj-ea"/>
                    </a:rPr>
                    <a:t>A</a:t>
                  </a:r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74" name="组合 135"/>
              <p:cNvGrpSpPr/>
              <p:nvPr/>
            </p:nvGrpSpPr>
            <p:grpSpPr>
              <a:xfrm flipV="1">
                <a:off x="8219853" y="5546022"/>
                <a:ext cx="316451" cy="253825"/>
                <a:chOff x="8961994" y="3406681"/>
                <a:chExt cx="270992" cy="217363"/>
              </a:xfrm>
            </p:grpSpPr>
            <p:sp>
              <p:nvSpPr>
                <p:cNvPr id="1048687" name="椭圆 151"/>
                <p:cNvSpPr/>
                <p:nvPr/>
              </p:nvSpPr>
              <p:spPr>
                <a:xfrm flipH="1">
                  <a:off x="8961994" y="3406681"/>
                  <a:ext cx="77623" cy="776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10" name="直接连接符 152"/>
                <p:cNvCxnSpPr/>
                <p:nvPr/>
              </p:nvCxnSpPr>
              <p:spPr>
                <a:xfrm>
                  <a:off x="9033901" y="3470222"/>
                  <a:ext cx="199085" cy="1538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811" name="直接连接符 136"/>
              <p:cNvCxnSpPr/>
              <p:nvPr/>
            </p:nvCxnSpPr>
            <p:spPr>
              <a:xfrm flipV="1">
                <a:off x="8558061" y="5754517"/>
                <a:ext cx="12463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2" name="直接连接符 137"/>
              <p:cNvCxnSpPr/>
              <p:nvPr/>
            </p:nvCxnSpPr>
            <p:spPr>
              <a:xfrm flipV="1">
                <a:off x="6382316" y="5754517"/>
                <a:ext cx="5650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3" name="直接连接符 138"/>
              <p:cNvCxnSpPr/>
              <p:nvPr/>
            </p:nvCxnSpPr>
            <p:spPr>
              <a:xfrm flipH="1" flipV="1">
                <a:off x="6393437" y="4372324"/>
                <a:ext cx="0" cy="139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4" name="直接连接符 139"/>
              <p:cNvCxnSpPr/>
              <p:nvPr/>
            </p:nvCxnSpPr>
            <p:spPr>
              <a:xfrm flipH="1" flipV="1">
                <a:off x="9791190" y="4372324"/>
                <a:ext cx="0" cy="139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5" name="直接连接符 140"/>
              <p:cNvCxnSpPr>
                <a:endCxn id="1048685" idx="2"/>
              </p:cNvCxnSpPr>
              <p:nvPr/>
            </p:nvCxnSpPr>
            <p:spPr>
              <a:xfrm>
                <a:off x="6378683" y="4372324"/>
                <a:ext cx="374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6" name="直接连接符 141"/>
              <p:cNvCxnSpPr>
                <a:stCxn id="1048685" idx="6"/>
                <a:endCxn id="1048688" idx="2"/>
              </p:cNvCxnSpPr>
              <p:nvPr/>
            </p:nvCxnSpPr>
            <p:spPr>
              <a:xfrm>
                <a:off x="7323001" y="4372324"/>
                <a:ext cx="4957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17" name="直接连接符 142"/>
              <p:cNvCxnSpPr>
                <a:stCxn id="1048688" idx="6"/>
                <a:endCxn id="1048686" idx="2"/>
              </p:cNvCxnSpPr>
              <p:nvPr/>
            </p:nvCxnSpPr>
            <p:spPr>
              <a:xfrm>
                <a:off x="8388282" y="4372324"/>
                <a:ext cx="459282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组合 143"/>
              <p:cNvGrpSpPr/>
              <p:nvPr/>
            </p:nvGrpSpPr>
            <p:grpSpPr>
              <a:xfrm flipV="1">
                <a:off x="7818797" y="4087582"/>
                <a:ext cx="569484" cy="569485"/>
                <a:chOff x="7728309" y="3520441"/>
                <a:chExt cx="487678" cy="487678"/>
              </a:xfrm>
            </p:grpSpPr>
            <p:sp>
              <p:nvSpPr>
                <p:cNvPr id="1048688" name="椭圆 148"/>
                <p:cNvSpPr/>
                <p:nvPr/>
              </p:nvSpPr>
              <p:spPr>
                <a:xfrm>
                  <a:off x="7728309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18" name="直接连接符 149"/>
                <p:cNvCxnSpPr/>
                <p:nvPr/>
              </p:nvCxnSpPr>
              <p:spPr>
                <a:xfrm>
                  <a:off x="7807022" y="3596760"/>
                  <a:ext cx="340060" cy="3248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19" name="直接连接符 150"/>
                <p:cNvCxnSpPr/>
                <p:nvPr/>
              </p:nvCxnSpPr>
              <p:spPr>
                <a:xfrm flipV="1">
                  <a:off x="7819265" y="3578790"/>
                  <a:ext cx="305771" cy="3709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8689" name="文本框 144"/>
              <p:cNvSpPr txBox="1"/>
              <p:nvPr/>
            </p:nvSpPr>
            <p:spPr>
              <a:xfrm>
                <a:off x="8000707" y="5147930"/>
                <a:ext cx="521278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zh-CN" altLang="en-US" sz="1600" b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048690" name="文本框 145"/>
              <p:cNvSpPr txBox="1"/>
              <p:nvPr/>
            </p:nvSpPr>
            <p:spPr>
              <a:xfrm>
                <a:off x="6770311" y="4579080"/>
                <a:ext cx="683358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zh-CN" sz="1600" b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zh-CN" altLang="en-US" sz="1600" b="1" baseline="-25000">
                  <a:latin typeface="Cambria Math" panose="02040503050406030204" pitchFamily="18" charset="0"/>
                </a:endParaRPr>
              </a:p>
            </p:txBody>
          </p:sp>
          <p:sp>
            <p:nvSpPr>
              <p:cNvPr id="1048691" name="文本框 146"/>
              <p:cNvSpPr txBox="1"/>
              <p:nvPr/>
            </p:nvSpPr>
            <p:spPr>
              <a:xfrm>
                <a:off x="7818795" y="4579080"/>
                <a:ext cx="710337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zh-CN" sz="1600" b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zh-CN" altLang="en-US" sz="1600" b="1" baseline="-2500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145820" name="直接连接符 147"/>
              <p:cNvCxnSpPr/>
              <p:nvPr/>
            </p:nvCxnSpPr>
            <p:spPr>
              <a:xfrm flipV="1">
                <a:off x="9421403" y="4372324"/>
                <a:ext cx="38731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75" name="图片 2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5389" y="3217638"/>
              <a:ext cx="2458135" cy="1301092"/>
            </a:xfrm>
            <a:prstGeom prst="rect">
              <a:avLst/>
            </a:prstGeom>
          </p:spPr>
        </p:pic>
      </p:grpSp>
      <p:grpSp>
        <p:nvGrpSpPr>
          <p:cNvPr id="76" name="组合 265"/>
          <p:cNvGrpSpPr/>
          <p:nvPr/>
        </p:nvGrpSpPr>
        <p:grpSpPr>
          <a:xfrm>
            <a:off x="2424113" y="2229230"/>
            <a:ext cx="2836776" cy="2783932"/>
            <a:chOff x="2424113" y="1915068"/>
            <a:chExt cx="2836776" cy="2783932"/>
          </a:xfrm>
        </p:grpSpPr>
        <p:sp>
          <p:nvSpPr>
            <p:cNvPr id="1048692" name="矩形 253"/>
            <p:cNvSpPr/>
            <p:nvPr/>
          </p:nvSpPr>
          <p:spPr>
            <a:xfrm>
              <a:off x="2424113" y="1915068"/>
              <a:ext cx="2836776" cy="27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37"/>
            <p:cNvGrpSpPr/>
            <p:nvPr/>
          </p:nvGrpSpPr>
          <p:grpSpPr>
            <a:xfrm>
              <a:off x="2942743" y="1994291"/>
              <a:ext cx="1877858" cy="1126319"/>
              <a:chOff x="6372407" y="4087582"/>
              <a:chExt cx="3431965" cy="2058458"/>
            </a:xfrm>
          </p:grpSpPr>
          <p:grpSp>
            <p:nvGrpSpPr>
              <p:cNvPr id="78" name="组合 38"/>
              <p:cNvGrpSpPr/>
              <p:nvPr/>
            </p:nvGrpSpPr>
            <p:grpSpPr>
              <a:xfrm flipV="1">
                <a:off x="6947356" y="5362996"/>
                <a:ext cx="177965" cy="783044"/>
                <a:chOff x="7872292" y="3110213"/>
                <a:chExt cx="152400" cy="670560"/>
              </a:xfrm>
            </p:grpSpPr>
            <p:cxnSp>
              <p:nvCxnSpPr>
                <p:cNvPr id="3145821" name="直接连接符 67"/>
                <p:cNvCxnSpPr/>
                <p:nvPr/>
              </p:nvCxnSpPr>
              <p:spPr>
                <a:xfrm flipH="1">
                  <a:off x="7872292" y="3277853"/>
                  <a:ext cx="0" cy="3352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22" name="直接连接符 68"/>
                <p:cNvCxnSpPr/>
                <p:nvPr/>
              </p:nvCxnSpPr>
              <p:spPr>
                <a:xfrm flipH="1">
                  <a:off x="8024692" y="3110213"/>
                  <a:ext cx="0" cy="6705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823" name="直接连接符 39"/>
              <p:cNvCxnSpPr/>
              <p:nvPr/>
            </p:nvCxnSpPr>
            <p:spPr>
              <a:xfrm flipV="1">
                <a:off x="7125321" y="5754517"/>
                <a:ext cx="10894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组合 40"/>
              <p:cNvGrpSpPr/>
              <p:nvPr/>
            </p:nvGrpSpPr>
            <p:grpSpPr>
              <a:xfrm flipV="1">
                <a:off x="6773527" y="4087582"/>
                <a:ext cx="1526282" cy="569485"/>
                <a:chOff x="8170497" y="3520441"/>
                <a:chExt cx="1307033" cy="487678"/>
              </a:xfrm>
            </p:grpSpPr>
            <p:sp>
              <p:nvSpPr>
                <p:cNvPr id="1048693" name="椭圆 64"/>
                <p:cNvSpPr/>
                <p:nvPr/>
              </p:nvSpPr>
              <p:spPr>
                <a:xfrm>
                  <a:off x="8989852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24" name="直接连接符 65"/>
                <p:cNvCxnSpPr/>
                <p:nvPr/>
              </p:nvCxnSpPr>
              <p:spPr>
                <a:xfrm>
                  <a:off x="9066056" y="3594251"/>
                  <a:ext cx="340060" cy="3248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25" name="直接连接符 66"/>
                <p:cNvCxnSpPr/>
                <p:nvPr/>
              </p:nvCxnSpPr>
              <p:spPr>
                <a:xfrm flipV="1">
                  <a:off x="9080809" y="3578790"/>
                  <a:ext cx="305771" cy="3709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8694" name="椭圆 77"/>
                <p:cNvSpPr/>
                <p:nvPr/>
              </p:nvSpPr>
              <p:spPr>
                <a:xfrm flipV="1">
                  <a:off x="8170497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>
                      <a:solidFill>
                        <a:schemeClr val="tx1"/>
                      </a:solidFill>
                      <a:latin typeface="+mj-ea"/>
                      <a:ea typeface="+mj-ea"/>
                    </a:rPr>
                    <a:t>A</a:t>
                  </a:r>
                  <a:endParaRPr lang="zh-CN" altLang="en-US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80" name="组合 41"/>
              <p:cNvGrpSpPr/>
              <p:nvPr/>
            </p:nvGrpSpPr>
            <p:grpSpPr>
              <a:xfrm flipV="1">
                <a:off x="8219853" y="5546022"/>
                <a:ext cx="316451" cy="253825"/>
                <a:chOff x="8961994" y="3406681"/>
                <a:chExt cx="270992" cy="217363"/>
              </a:xfrm>
            </p:grpSpPr>
            <p:sp>
              <p:nvSpPr>
                <p:cNvPr id="1048695" name="椭圆 62"/>
                <p:cNvSpPr/>
                <p:nvPr/>
              </p:nvSpPr>
              <p:spPr>
                <a:xfrm flipH="1">
                  <a:off x="8961994" y="3406681"/>
                  <a:ext cx="77623" cy="776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26" name="直接连接符 63"/>
                <p:cNvCxnSpPr/>
                <p:nvPr/>
              </p:nvCxnSpPr>
              <p:spPr>
                <a:xfrm>
                  <a:off x="9033901" y="3470222"/>
                  <a:ext cx="199085" cy="1538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827" name="直接连接符 42"/>
              <p:cNvCxnSpPr/>
              <p:nvPr/>
            </p:nvCxnSpPr>
            <p:spPr>
              <a:xfrm flipV="1">
                <a:off x="8558061" y="5754517"/>
                <a:ext cx="12463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8" name="直接连接符 43"/>
              <p:cNvCxnSpPr/>
              <p:nvPr/>
            </p:nvCxnSpPr>
            <p:spPr>
              <a:xfrm flipV="1">
                <a:off x="6382316" y="5754517"/>
                <a:ext cx="5650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29" name="直接连接符 44"/>
              <p:cNvCxnSpPr/>
              <p:nvPr/>
            </p:nvCxnSpPr>
            <p:spPr>
              <a:xfrm flipH="1" flipV="1">
                <a:off x="6393437" y="4372324"/>
                <a:ext cx="0" cy="139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0" name="直接连接符 45"/>
              <p:cNvCxnSpPr/>
              <p:nvPr/>
            </p:nvCxnSpPr>
            <p:spPr>
              <a:xfrm flipH="1" flipV="1">
                <a:off x="9791190" y="4372324"/>
                <a:ext cx="0" cy="1391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1" name="直接连接符 46"/>
              <p:cNvCxnSpPr>
                <a:endCxn id="1048694" idx="2"/>
              </p:cNvCxnSpPr>
              <p:nvPr/>
            </p:nvCxnSpPr>
            <p:spPr>
              <a:xfrm>
                <a:off x="6372407" y="4372324"/>
                <a:ext cx="401121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2" name="直接连接符 47"/>
              <p:cNvCxnSpPr>
                <a:stCxn id="1048693" idx="6"/>
                <a:endCxn id="1048696" idx="2"/>
              </p:cNvCxnSpPr>
              <p:nvPr/>
            </p:nvCxnSpPr>
            <p:spPr>
              <a:xfrm>
                <a:off x="8299813" y="4372324"/>
                <a:ext cx="4957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33" name="直接连接符 48"/>
              <p:cNvCxnSpPr>
                <a:stCxn id="1048696" idx="6"/>
              </p:cNvCxnSpPr>
              <p:nvPr/>
            </p:nvCxnSpPr>
            <p:spPr>
              <a:xfrm>
                <a:off x="9365095" y="4372324"/>
                <a:ext cx="43927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组合 49"/>
              <p:cNvGrpSpPr/>
              <p:nvPr/>
            </p:nvGrpSpPr>
            <p:grpSpPr>
              <a:xfrm flipV="1">
                <a:off x="8795610" y="4087582"/>
                <a:ext cx="569484" cy="569485"/>
                <a:chOff x="8564803" y="3520441"/>
                <a:chExt cx="487678" cy="487678"/>
              </a:xfrm>
            </p:grpSpPr>
            <p:sp>
              <p:nvSpPr>
                <p:cNvPr id="1048696" name="椭圆 59"/>
                <p:cNvSpPr/>
                <p:nvPr/>
              </p:nvSpPr>
              <p:spPr>
                <a:xfrm>
                  <a:off x="8564803" y="3520441"/>
                  <a:ext cx="487678" cy="48767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3145834" name="直接连接符 60"/>
                <p:cNvCxnSpPr/>
                <p:nvPr/>
              </p:nvCxnSpPr>
              <p:spPr>
                <a:xfrm>
                  <a:off x="8643514" y="3596760"/>
                  <a:ext cx="340060" cy="3248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835" name="直接连接符 61"/>
                <p:cNvCxnSpPr/>
                <p:nvPr/>
              </p:nvCxnSpPr>
              <p:spPr>
                <a:xfrm flipV="1">
                  <a:off x="8655758" y="3578790"/>
                  <a:ext cx="305771" cy="3709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8697" name="文本框 50"/>
              <p:cNvSpPr txBox="1"/>
              <p:nvPr/>
            </p:nvSpPr>
            <p:spPr>
              <a:xfrm>
                <a:off x="8000707" y="5147930"/>
                <a:ext cx="521278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zh-CN" altLang="en-US" sz="1600" b="1">
                  <a:latin typeface="Cambria Math" panose="02040503050406030204" pitchFamily="18" charset="0"/>
                </a:endParaRPr>
              </a:p>
            </p:txBody>
          </p:sp>
          <p:sp>
            <p:nvSpPr>
              <p:cNvPr id="1048698" name="文本框 51"/>
              <p:cNvSpPr txBox="1"/>
              <p:nvPr/>
            </p:nvSpPr>
            <p:spPr>
              <a:xfrm>
                <a:off x="7747123" y="4579080"/>
                <a:ext cx="683358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zh-CN" sz="1600" b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zh-CN" altLang="en-US" sz="1600" b="1" baseline="-25000">
                  <a:latin typeface="Cambria Math" panose="02040503050406030204" pitchFamily="18" charset="0"/>
                </a:endParaRPr>
              </a:p>
            </p:txBody>
          </p:sp>
          <p:sp>
            <p:nvSpPr>
              <p:cNvPr id="1048699" name="文本框 52"/>
              <p:cNvSpPr txBox="1"/>
              <p:nvPr/>
            </p:nvSpPr>
            <p:spPr>
              <a:xfrm>
                <a:off x="8795607" y="4579080"/>
                <a:ext cx="710337" cy="61874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zh-CN" sz="1600" b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zh-CN" altLang="en-US" sz="1600" b="1" baseline="-2500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145836" name="直接连接符 74"/>
              <p:cNvCxnSpPr>
                <a:stCxn id="1048694" idx="6"/>
              </p:cNvCxnSpPr>
              <p:nvPr/>
            </p:nvCxnSpPr>
            <p:spPr>
              <a:xfrm flipV="1">
                <a:off x="7343012" y="4372324"/>
                <a:ext cx="38731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76" name="图片 2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1024" y="3193319"/>
              <a:ext cx="2540112" cy="1328918"/>
            </a:xfrm>
            <a:prstGeom prst="rect">
              <a:avLst/>
            </a:prstGeom>
          </p:spPr>
        </p:pic>
      </p:grpSp>
      <p:sp>
        <p:nvSpPr>
          <p:cNvPr id="1048700" name="矩形 258"/>
          <p:cNvSpPr/>
          <p:nvPr/>
        </p:nvSpPr>
        <p:spPr>
          <a:xfrm>
            <a:off x="2335148" y="5667384"/>
            <a:ext cx="5466181" cy="11710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①连接电路时，开关应断开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必须先用电流表的大量程试触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③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电流表连接时应正入负出</a:t>
            </a:r>
            <a:endParaRPr lang="en-US" altLang="zh-CN" sz="2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82" name="组合 3"/>
          <p:cNvGrpSpPr/>
          <p:nvPr/>
        </p:nvGrpSpPr>
        <p:grpSpPr>
          <a:xfrm>
            <a:off x="2424113" y="5313393"/>
            <a:ext cx="2060133" cy="432362"/>
            <a:chOff x="2424113" y="5313393"/>
            <a:chExt cx="2060133" cy="432362"/>
          </a:xfrm>
        </p:grpSpPr>
        <p:sp>
          <p:nvSpPr>
            <p:cNvPr id="1048701" name="矩形: 圆角 263"/>
            <p:cNvSpPr/>
            <p:nvPr/>
          </p:nvSpPr>
          <p:spPr>
            <a:xfrm>
              <a:off x="2424113" y="5352753"/>
              <a:ext cx="1844525" cy="37559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02" name="文本框 260"/>
            <p:cNvSpPr txBox="1"/>
            <p:nvPr/>
          </p:nvSpPr>
          <p:spPr>
            <a:xfrm>
              <a:off x="2436925" y="5313393"/>
              <a:ext cx="2047321" cy="43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注意事项</a:t>
              </a:r>
            </a:p>
          </p:txBody>
        </p:sp>
      </p:grpSp>
      <p:grpSp>
        <p:nvGrpSpPr>
          <p:cNvPr id="83" name="组合 2"/>
          <p:cNvGrpSpPr/>
          <p:nvPr/>
        </p:nvGrpSpPr>
        <p:grpSpPr>
          <a:xfrm>
            <a:off x="2424113" y="273421"/>
            <a:ext cx="1844525" cy="402313"/>
            <a:chOff x="2424113" y="273421"/>
            <a:chExt cx="1844525" cy="402313"/>
          </a:xfrm>
        </p:grpSpPr>
        <p:sp>
          <p:nvSpPr>
            <p:cNvPr id="1048703" name="矩形: 圆角 261"/>
            <p:cNvSpPr/>
            <p:nvPr/>
          </p:nvSpPr>
          <p:spPr>
            <a:xfrm>
              <a:off x="2424113" y="300135"/>
              <a:ext cx="1844525" cy="37559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04" name="文本框 262"/>
            <p:cNvSpPr txBox="1"/>
            <p:nvPr/>
          </p:nvSpPr>
          <p:spPr>
            <a:xfrm>
              <a:off x="2436925" y="273421"/>
              <a:ext cx="1349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实验步骤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8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8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 uiExpand="1" build="p"/>
      <p:bldP spid="1048675" grpId="1"/>
      <p:bldP spid="1048700" grpId="2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</a:xfrm>
      </p:grpSpPr>
      <p:cxnSp>
        <p:nvCxnSpPr>
          <p:cNvPr id="3145837" name="直接连接符 1"/>
          <p:cNvCxnSpPr/>
          <p:nvPr/>
        </p:nvCxnSpPr>
        <p:spPr>
          <a:xfrm flipH="1">
            <a:off x="2119307" y="-116114"/>
            <a:ext cx="0" cy="709748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6" name="文本框 2"/>
          <p:cNvSpPr txBox="1"/>
          <p:nvPr/>
        </p:nvSpPr>
        <p:spPr>
          <a:xfrm>
            <a:off x="782832" y="283875"/>
            <a:ext cx="133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进行实验</a:t>
            </a:r>
            <a:endParaRPr lang="en-US" altLang="zh-CN" sz="2000" b="1">
              <a:solidFill>
                <a:schemeClr val="accent1">
                  <a:lumMod val="50000"/>
                </a:schemeClr>
              </a:solidFill>
              <a:ea typeface="阿里巴巴普惠体" panose="00020600040101010101"/>
            </a:endParaRPr>
          </a:p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收集数据</a:t>
            </a:r>
          </a:p>
        </p:txBody>
      </p:sp>
      <p:pic>
        <p:nvPicPr>
          <p:cNvPr id="209717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364857"/>
            <a:ext cx="238146" cy="238146"/>
          </a:xfrm>
          <a:prstGeom prst="rect">
            <a:avLst/>
          </a:prstGeom>
        </p:spPr>
      </p:pic>
      <p:graphicFrame>
        <p:nvGraphicFramePr>
          <p:cNvPr id="4194304" name="表格 5"/>
          <p:cNvGraphicFramePr/>
          <p:nvPr/>
        </p:nvGraphicFramePr>
        <p:xfrm>
          <a:off x="2424114" y="1125537"/>
          <a:ext cx="8301035" cy="1676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4022"/>
                <a:gridCol w="2077319"/>
                <a:gridCol w="2074022"/>
                <a:gridCol w="2075672"/>
              </a:tblGrid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次数</a:t>
                      </a:r>
                      <a:endParaRPr lang="zh-CN" altLang="en-US" sz="20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点电流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x-none" sz="2000" b="0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/A</a:t>
                      </a:r>
                      <a:endParaRPr lang="zh-CN" altLang="en-US" sz="2000" b="0" i="0" baseline="-25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</a:t>
                      </a: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点电流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x-none" sz="2000" b="0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/A</a:t>
                      </a:r>
                      <a:endParaRPr lang="zh-CN" altLang="en-US" sz="20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点电流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x-none" sz="2000" b="0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/A</a:t>
                      </a:r>
                      <a:endParaRPr lang="zh-CN" altLang="en-US" sz="20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zh-CN" altLang="en-US" sz="2000" b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CN" altLang="en-US" sz="2000" b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21920" marR="1219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CN" altLang="en-US" sz="2000" b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21920" marR="1219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707" name="矩形 68637"/>
          <p:cNvSpPr>
            <a:spLocks noChangeArrowheads="1"/>
          </p:cNvSpPr>
          <p:nvPr/>
        </p:nvSpPr>
        <p:spPr bwMode="auto">
          <a:xfrm>
            <a:off x="2314344" y="375131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itchFamily="34" charset="-122"/>
              </a:rPr>
              <a:t>实验数据</a:t>
            </a:r>
          </a:p>
        </p:txBody>
      </p:sp>
      <p:graphicFrame>
        <p:nvGraphicFramePr>
          <p:cNvPr id="4194305" name="表格 9"/>
          <p:cNvGraphicFramePr>
            <a:graphicFrameLocks noGrp="1"/>
          </p:cNvGraphicFramePr>
          <p:nvPr/>
        </p:nvGraphicFramePr>
        <p:xfrm>
          <a:off x="4498136" y="1521777"/>
          <a:ext cx="6227013" cy="1280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7319"/>
                <a:gridCol w="2074022"/>
                <a:gridCol w="2075672"/>
              </a:tblGrid>
              <a:tr h="3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</a:tr>
              <a:tr h="3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0.32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0.32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0.32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</a:tr>
              <a:tr h="3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0.56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0.56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0.56</a:t>
                      </a: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/>
                </a:tc>
              </a:tr>
            </a:tbl>
          </a:graphicData>
        </a:graphic>
      </p:graphicFrame>
      <p:sp>
        <p:nvSpPr>
          <p:cNvPr id="1048708" name="文本框 10"/>
          <p:cNvSpPr txBox="1"/>
          <p:nvPr/>
        </p:nvSpPr>
        <p:spPr>
          <a:xfrm>
            <a:off x="782832" y="3278680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分析论证</a:t>
            </a:r>
          </a:p>
        </p:txBody>
      </p:sp>
      <p:pic>
        <p:nvPicPr>
          <p:cNvPr id="2097178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3359662"/>
            <a:ext cx="238146" cy="238146"/>
          </a:xfrm>
          <a:prstGeom prst="rect">
            <a:avLst/>
          </a:prstGeom>
        </p:spPr>
      </p:pic>
      <p:sp>
        <p:nvSpPr>
          <p:cNvPr id="1048709" name="TextBox 18"/>
          <p:cNvSpPr>
            <a:spLocks noChangeArrowheads="1"/>
          </p:cNvSpPr>
          <p:nvPr/>
        </p:nvSpPr>
        <p:spPr bwMode="auto">
          <a:xfrm>
            <a:off x="2292913" y="3240655"/>
            <a:ext cx="4968469" cy="476159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串联电路中，各处电流都相等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048710" name="文本框 14"/>
          <p:cNvSpPr txBox="1"/>
          <p:nvPr/>
        </p:nvSpPr>
        <p:spPr>
          <a:xfrm>
            <a:off x="782832" y="4437912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交流讨论</a:t>
            </a:r>
          </a:p>
        </p:txBody>
      </p:sp>
      <p:pic>
        <p:nvPicPr>
          <p:cNvPr id="2097179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4518894"/>
            <a:ext cx="238146" cy="238146"/>
          </a:xfrm>
          <a:prstGeom prst="rect">
            <a:avLst/>
          </a:prstGeom>
        </p:spPr>
      </p:pic>
      <p:sp>
        <p:nvSpPr>
          <p:cNvPr id="1048711" name="文本框 17"/>
          <p:cNvSpPr txBox="1"/>
          <p:nvPr/>
        </p:nvSpPr>
        <p:spPr>
          <a:xfrm>
            <a:off x="2357453" y="4392919"/>
            <a:ext cx="8959835" cy="188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、同一次实验过程中每个小灯泡的亮度可能不同，这不能说明各处电流不相等，</a:t>
            </a:r>
            <a:endParaRPr lang="en-US" altLang="zh-CN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</a:t>
            </a: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而是由各灯泡的规格不同造成的。</a:t>
            </a:r>
            <a:endParaRPr lang="en-US" altLang="zh-CN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、实验中要更换不同规格的小灯泡进行多次实验，得到多组实验数据，目的</a:t>
            </a:r>
            <a:endParaRPr lang="en-US" altLang="zh-CN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</a:t>
            </a: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是避免偶然性，以获得普遍性规律。</a:t>
            </a:r>
            <a:endParaRPr lang="en-US" altLang="zh-CN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48712" name="文本框 16"/>
          <p:cNvSpPr txBox="1"/>
          <p:nvPr/>
        </p:nvSpPr>
        <p:spPr>
          <a:xfrm>
            <a:off x="2319106" y="3693857"/>
            <a:ext cx="1750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kumimoji="0" lang="en-US" altLang="zh-CN" sz="2000" b="1" i="0" u="none" strike="noStrike" kern="1200" cap="none" spc="0" normalizeH="0" baseline="-2500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= I</a:t>
            </a:r>
            <a:r>
              <a:rPr kumimoji="0" lang="en-US" altLang="zh-CN" sz="2000" b="1" i="0" u="none" strike="noStrike" kern="1200" cap="none" spc="0" normalizeH="0" baseline="-2500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= I</a:t>
            </a:r>
            <a:r>
              <a:rPr kumimoji="0" lang="en-US" altLang="zh-CN" sz="2000" b="1" i="0" u="none" strike="noStrike" kern="1200" cap="none" spc="0" normalizeH="0" baseline="-2500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/>
      <p:bldP spid="1048707" grpId="1"/>
      <p:bldP spid="1048708" grpId="2"/>
      <p:bldP spid="1048709" grpId="3"/>
      <p:bldP spid="1048710" grpId="4"/>
      <p:bldP spid="1048711" grpId="5"/>
      <p:bldP spid="1048712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</a:xfrm>
      </p:grpSpPr>
      <p:cxnSp>
        <p:nvCxnSpPr>
          <p:cNvPr id="3145838" name="直接连接符 1"/>
          <p:cNvCxnSpPr>
            <a:stCxn id="2097180" idx="2"/>
          </p:cNvCxnSpPr>
          <p:nvPr/>
        </p:nvCxnSpPr>
        <p:spPr>
          <a:xfrm flipH="1">
            <a:off x="2119307" y="2768611"/>
            <a:ext cx="2302" cy="40586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3" name="文本框 3"/>
          <p:cNvSpPr txBox="1"/>
          <p:nvPr/>
        </p:nvSpPr>
        <p:spPr>
          <a:xfrm>
            <a:off x="782832" y="2449483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提出问题</a:t>
            </a:r>
          </a:p>
        </p:txBody>
      </p:sp>
      <p:sp>
        <p:nvSpPr>
          <p:cNvPr id="1048714" name="文本框 5"/>
          <p:cNvSpPr txBox="1"/>
          <p:nvPr/>
        </p:nvSpPr>
        <p:spPr>
          <a:xfrm>
            <a:off x="782832" y="5475999"/>
            <a:ext cx="150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defRPr>
            </a:lvl1pPr>
          </a:lstStyle>
          <a:p>
            <a:r>
              <a:rPr lang="zh-CN" altLang="en-US" sz="2000"/>
              <a:t>猜想假设</a:t>
            </a:r>
          </a:p>
        </p:txBody>
      </p:sp>
      <p:sp>
        <p:nvSpPr>
          <p:cNvPr id="1048715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实验探究</a:t>
            </a:r>
          </a:p>
        </p:txBody>
      </p:sp>
      <p:sp>
        <p:nvSpPr>
          <p:cNvPr id="1048716" name="文本框 8"/>
          <p:cNvSpPr txBox="1">
            <a:spLocks noChangeArrowheads="1"/>
          </p:cNvSpPr>
          <p:nvPr/>
        </p:nvSpPr>
        <p:spPr bwMode="auto">
          <a:xfrm>
            <a:off x="2302151" y="2450170"/>
            <a:ext cx="683712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+mn-ea"/>
              </a:rPr>
              <a:t>在并联电路中，流过</a:t>
            </a:r>
            <a:r>
              <a:rPr lang="en-US" altLang="zh-CN" sz="2000">
                <a:latin typeface="+mn-ea"/>
              </a:rPr>
              <a:t>A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B</a:t>
            </a:r>
            <a:r>
              <a:rPr lang="zh-CN" altLang="en-US" sz="2000">
                <a:latin typeface="+mn-ea"/>
              </a:rPr>
              <a:t>、</a:t>
            </a:r>
            <a:r>
              <a:rPr lang="en-US" altLang="zh-CN" sz="2000">
                <a:latin typeface="+mn-ea"/>
              </a:rPr>
              <a:t>C</a:t>
            </a:r>
            <a:r>
              <a:rPr lang="zh-CN" altLang="en-US" sz="2000">
                <a:latin typeface="+mn-ea"/>
              </a:rPr>
              <a:t>各点的电流大小有什么关系？</a:t>
            </a:r>
          </a:p>
        </p:txBody>
      </p:sp>
      <p:pic>
        <p:nvPicPr>
          <p:cNvPr id="2097180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2530465"/>
            <a:ext cx="238146" cy="238146"/>
          </a:xfrm>
          <a:prstGeom prst="rect">
            <a:avLst/>
          </a:prstGeom>
        </p:spPr>
      </p:pic>
      <p:pic>
        <p:nvPicPr>
          <p:cNvPr id="2097181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85" y="5532509"/>
            <a:ext cx="238146" cy="238146"/>
          </a:xfrm>
          <a:prstGeom prst="rect">
            <a:avLst/>
          </a:prstGeom>
        </p:spPr>
      </p:pic>
      <p:sp>
        <p:nvSpPr>
          <p:cNvPr id="1048717" name="文本框 11"/>
          <p:cNvSpPr txBox="1">
            <a:spLocks noChangeArrowheads="1"/>
          </p:cNvSpPr>
          <p:nvPr/>
        </p:nvSpPr>
        <p:spPr bwMode="auto">
          <a:xfrm>
            <a:off x="3830955" y="1342740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探究</a:t>
            </a:r>
            <a:r>
              <a:rPr lang="zh-CN" altLang="en-US" sz="2400" b="1" spc="3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</a:rPr>
              <a:t>并联</a:t>
            </a: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电路中电流的规律</a:t>
            </a:r>
          </a:p>
        </p:txBody>
      </p:sp>
      <p:sp>
        <p:nvSpPr>
          <p:cNvPr id="1048718" name="文本框 45"/>
          <p:cNvSpPr txBox="1"/>
          <p:nvPr/>
        </p:nvSpPr>
        <p:spPr>
          <a:xfrm>
            <a:off x="2340520" y="5934495"/>
            <a:ext cx="7180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latin typeface="+mn-ea"/>
              </a:rPr>
              <a:t>2</a:t>
            </a:r>
            <a:r>
              <a:rPr lang="zh-CN" altLang="en-US" sz="2000">
                <a:latin typeface="+mn-ea"/>
              </a:rPr>
              <a:t>、干路中的电流等于各支路中的电流之和，即 </a:t>
            </a:r>
            <a:r>
              <a:rPr lang="en-US" altLang="zh-CN" sz="200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sz="2000" baseline="-2500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= I</a:t>
            </a:r>
            <a:r>
              <a:rPr lang="en-US" altLang="zh-CN" sz="20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 + I</a:t>
            </a:r>
            <a:r>
              <a:rPr lang="en-US" altLang="zh-CN" sz="20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1048719" name="文本框 47"/>
          <p:cNvSpPr txBox="1"/>
          <p:nvPr/>
        </p:nvSpPr>
        <p:spPr>
          <a:xfrm>
            <a:off x="2340422" y="5478484"/>
            <a:ext cx="7180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latin typeface="+mn-ea"/>
              </a:rPr>
              <a:t>1</a:t>
            </a:r>
            <a:r>
              <a:rPr lang="zh-CN" altLang="en-US" sz="2000">
                <a:latin typeface="+mn-ea"/>
              </a:rPr>
              <a:t>、干路中的电流 </a:t>
            </a:r>
            <a:r>
              <a:rPr lang="en-US" altLang="zh-CN" sz="2000" err="1">
                <a:latin typeface="Cambria Math" panose="02040503050406030204" pitchFamily="18" charset="0"/>
                <a:ea typeface="Cambria Math" panose="02040503050406030204" pitchFamily="18" charset="0"/>
              </a:rPr>
              <a:t>Ic</a:t>
            </a:r>
            <a:r>
              <a:rPr lang="en-US" altLang="zh-CN" sz="2000">
                <a:latin typeface="+mn-ea"/>
              </a:rPr>
              <a:t> </a:t>
            </a:r>
            <a:r>
              <a:rPr lang="zh-CN" altLang="en-US" sz="2000">
                <a:latin typeface="+mn-ea"/>
              </a:rPr>
              <a:t>大于各支路中的电流，即 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sz="20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 &gt; I</a:t>
            </a:r>
            <a:r>
              <a:rPr lang="en-US" altLang="zh-CN" sz="20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2000">
                <a:latin typeface="Cambria Math" panose="02040503050406030204" pitchFamily="18" charset="0"/>
              </a:rPr>
              <a:t>， 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sz="20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zh-CN" sz="2000">
                <a:latin typeface="Cambria Math" panose="02040503050406030204" pitchFamily="18" charset="0"/>
                <a:ea typeface="Cambria Math" panose="02040503050406030204" pitchFamily="18" charset="0"/>
              </a:rPr>
              <a:t> &gt; I</a:t>
            </a:r>
            <a:r>
              <a:rPr lang="en-US" altLang="zh-CN" sz="2000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pic>
        <p:nvPicPr>
          <p:cNvPr id="2097182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59" y="3218950"/>
            <a:ext cx="2798725" cy="17161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4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3" grpId="0"/>
      <p:bldP spid="1048714" grpId="1"/>
      <p:bldP spid="1048716" grpId="2"/>
      <p:bldP spid="1048718" grpId="3"/>
      <p:bldP spid="104871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</a:xfrm>
      </p:grpSpPr>
      <p:sp>
        <p:nvSpPr>
          <p:cNvPr id="1048720" name="TextBox 15"/>
          <p:cNvSpPr>
            <a:spLocks noChangeArrowheads="1"/>
          </p:cNvSpPr>
          <p:nvPr/>
        </p:nvSpPr>
        <p:spPr bwMode="auto">
          <a:xfrm>
            <a:off x="2240682" y="578763"/>
            <a:ext cx="5785715" cy="170422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设计实验电路；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根据电路图连接电路；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进行测量，将测量数据记录在表格中；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zh-CN" altLang="en-US" sz="20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换上另外两个规格不同的小灯泡，再次实验。</a:t>
            </a:r>
          </a:p>
        </p:txBody>
      </p:sp>
      <p:cxnSp>
        <p:nvCxnSpPr>
          <p:cNvPr id="3145839" name="直接连接符 29"/>
          <p:cNvCxnSpPr/>
          <p:nvPr/>
        </p:nvCxnSpPr>
        <p:spPr>
          <a:xfrm flipH="1">
            <a:off x="2119307" y="-116114"/>
            <a:ext cx="0" cy="709748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1" name="文本框 30"/>
          <p:cNvSpPr txBox="1"/>
          <p:nvPr/>
        </p:nvSpPr>
        <p:spPr>
          <a:xfrm>
            <a:off x="782832" y="283875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设计实验</a:t>
            </a:r>
          </a:p>
        </p:txBody>
      </p:sp>
      <p:pic>
        <p:nvPicPr>
          <p:cNvPr id="209718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364857"/>
            <a:ext cx="238146" cy="238146"/>
          </a:xfrm>
          <a:prstGeom prst="rect">
            <a:avLst/>
          </a:prstGeom>
        </p:spPr>
      </p:pic>
      <p:sp>
        <p:nvSpPr>
          <p:cNvPr id="1048722" name="矩形 258"/>
          <p:cNvSpPr/>
          <p:nvPr/>
        </p:nvSpPr>
        <p:spPr>
          <a:xfrm>
            <a:off x="2335148" y="5667384"/>
            <a:ext cx="5466181" cy="11710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①连接电路时，开关应断开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②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必须先用电流表的大量程试触</a:t>
            </a: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③</a:t>
            </a:r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电流表连接时应正入负出</a:t>
            </a:r>
            <a:endParaRPr lang="en-US" altLang="zh-CN" sz="2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88" name="组合 12"/>
          <p:cNvGrpSpPr/>
          <p:nvPr/>
        </p:nvGrpSpPr>
        <p:grpSpPr>
          <a:xfrm>
            <a:off x="2424113" y="5313393"/>
            <a:ext cx="2060133" cy="432362"/>
            <a:chOff x="2424113" y="5313393"/>
            <a:chExt cx="2060133" cy="432362"/>
          </a:xfrm>
        </p:grpSpPr>
        <p:sp>
          <p:nvSpPr>
            <p:cNvPr id="1048723" name="矩形: 圆角 263"/>
            <p:cNvSpPr/>
            <p:nvPr/>
          </p:nvSpPr>
          <p:spPr>
            <a:xfrm>
              <a:off x="2424113" y="5352753"/>
              <a:ext cx="1844525" cy="37559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24" name="文本框 260"/>
            <p:cNvSpPr txBox="1"/>
            <p:nvPr/>
          </p:nvSpPr>
          <p:spPr>
            <a:xfrm>
              <a:off x="2436925" y="5313393"/>
              <a:ext cx="2047321" cy="43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注意事项</a:t>
              </a:r>
            </a:p>
          </p:txBody>
        </p:sp>
      </p:grpSp>
      <p:grpSp>
        <p:nvGrpSpPr>
          <p:cNvPr id="89" name="组合 11"/>
          <p:cNvGrpSpPr/>
          <p:nvPr/>
        </p:nvGrpSpPr>
        <p:grpSpPr>
          <a:xfrm>
            <a:off x="2424113" y="273421"/>
            <a:ext cx="1844525" cy="402313"/>
            <a:chOff x="2424113" y="273421"/>
            <a:chExt cx="1844525" cy="402313"/>
          </a:xfrm>
        </p:grpSpPr>
        <p:sp>
          <p:nvSpPr>
            <p:cNvPr id="1048725" name="矩形: 圆角 261"/>
            <p:cNvSpPr/>
            <p:nvPr/>
          </p:nvSpPr>
          <p:spPr>
            <a:xfrm>
              <a:off x="2424113" y="300135"/>
              <a:ext cx="1844525" cy="37559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26" name="文本框 262"/>
            <p:cNvSpPr txBox="1"/>
            <p:nvPr/>
          </p:nvSpPr>
          <p:spPr>
            <a:xfrm>
              <a:off x="2436925" y="273421"/>
              <a:ext cx="1349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实验步骤</a:t>
              </a:r>
            </a:p>
          </p:txBody>
        </p:sp>
      </p:grpSp>
      <p:grpSp>
        <p:nvGrpSpPr>
          <p:cNvPr id="90" name="组合 2"/>
          <p:cNvGrpSpPr/>
          <p:nvPr/>
        </p:nvGrpSpPr>
        <p:grpSpPr>
          <a:xfrm>
            <a:off x="2424113" y="2229230"/>
            <a:ext cx="2836776" cy="2783932"/>
            <a:chOff x="2424113" y="2229230"/>
            <a:chExt cx="2836776" cy="2783932"/>
          </a:xfrm>
        </p:grpSpPr>
        <p:sp>
          <p:nvSpPr>
            <p:cNvPr id="1048727" name="矩形 253"/>
            <p:cNvSpPr/>
            <p:nvPr/>
          </p:nvSpPr>
          <p:spPr>
            <a:xfrm>
              <a:off x="2424113" y="2229230"/>
              <a:ext cx="2836776" cy="27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9718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8954" y="2282989"/>
              <a:ext cx="1866990" cy="1146011"/>
            </a:xfrm>
            <a:prstGeom prst="rect">
              <a:avLst/>
            </a:prstGeom>
          </p:spPr>
        </p:pic>
        <p:pic>
          <p:nvPicPr>
            <p:cNvPr id="2097185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3065" y="3450420"/>
              <a:ext cx="2278768" cy="1553493"/>
            </a:xfrm>
            <a:prstGeom prst="rect">
              <a:avLst/>
            </a:prstGeom>
          </p:spPr>
        </p:pic>
      </p:grpSp>
      <p:grpSp>
        <p:nvGrpSpPr>
          <p:cNvPr id="91" name="组合 8"/>
          <p:cNvGrpSpPr/>
          <p:nvPr/>
        </p:nvGrpSpPr>
        <p:grpSpPr>
          <a:xfrm>
            <a:off x="5454114" y="2229230"/>
            <a:ext cx="2836776" cy="2783932"/>
            <a:chOff x="5454114" y="2229230"/>
            <a:chExt cx="2836776" cy="2783932"/>
          </a:xfrm>
        </p:grpSpPr>
        <p:sp>
          <p:nvSpPr>
            <p:cNvPr id="1048728" name="矩形 254"/>
            <p:cNvSpPr/>
            <p:nvPr/>
          </p:nvSpPr>
          <p:spPr>
            <a:xfrm>
              <a:off x="5454114" y="2229230"/>
              <a:ext cx="2836776" cy="27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97186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286" y="2229230"/>
              <a:ext cx="1879004" cy="1199770"/>
            </a:xfrm>
            <a:prstGeom prst="rect">
              <a:avLst/>
            </a:prstGeom>
          </p:spPr>
        </p:pic>
        <p:pic>
          <p:nvPicPr>
            <p:cNvPr id="2097187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5730" y="3447231"/>
              <a:ext cx="2280667" cy="1553193"/>
            </a:xfrm>
            <a:prstGeom prst="rect">
              <a:avLst/>
            </a:prstGeom>
          </p:spPr>
        </p:pic>
      </p:grpSp>
      <p:grpSp>
        <p:nvGrpSpPr>
          <p:cNvPr id="92" name="组合 10"/>
          <p:cNvGrpSpPr/>
          <p:nvPr/>
        </p:nvGrpSpPr>
        <p:grpSpPr>
          <a:xfrm>
            <a:off x="8484114" y="2229230"/>
            <a:ext cx="2836776" cy="2783932"/>
            <a:chOff x="8484114" y="2229230"/>
            <a:chExt cx="2836776" cy="2783932"/>
          </a:xfrm>
        </p:grpSpPr>
        <p:sp>
          <p:nvSpPr>
            <p:cNvPr id="1048729" name="矩形 255"/>
            <p:cNvSpPr/>
            <p:nvPr/>
          </p:nvSpPr>
          <p:spPr>
            <a:xfrm>
              <a:off x="8484114" y="2229230"/>
              <a:ext cx="2836776" cy="27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97188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18869" y="2279664"/>
              <a:ext cx="1869248" cy="1149335"/>
            </a:xfrm>
            <a:prstGeom prst="rect">
              <a:avLst/>
            </a:prstGeom>
          </p:spPr>
        </p:pic>
        <p:pic>
          <p:nvPicPr>
            <p:cNvPr id="2097189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6116" y="3432159"/>
              <a:ext cx="2297806" cy="156826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 uiExpand="1" build="p"/>
      <p:bldP spid="1048721" grpId="1"/>
      <p:bldP spid="1048722" grpId="2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</a:xfrm>
      </p:grpSpPr>
      <p:cxnSp>
        <p:nvCxnSpPr>
          <p:cNvPr id="3145840" name="直接连接符 1"/>
          <p:cNvCxnSpPr/>
          <p:nvPr/>
        </p:nvCxnSpPr>
        <p:spPr>
          <a:xfrm flipH="1">
            <a:off x="2119307" y="-116114"/>
            <a:ext cx="0" cy="709748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0" name="文本框 2"/>
          <p:cNvSpPr txBox="1"/>
          <p:nvPr/>
        </p:nvSpPr>
        <p:spPr>
          <a:xfrm>
            <a:off x="782832" y="283875"/>
            <a:ext cx="133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进行实验</a:t>
            </a:r>
            <a:endParaRPr lang="en-US" altLang="zh-CN" sz="2000" b="1">
              <a:solidFill>
                <a:schemeClr val="accent1">
                  <a:lumMod val="50000"/>
                </a:schemeClr>
              </a:solidFill>
              <a:ea typeface="阿里巴巴普惠体" panose="00020600040101010101"/>
            </a:endParaRPr>
          </a:p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收集数据</a:t>
            </a:r>
          </a:p>
        </p:txBody>
      </p:sp>
      <p:pic>
        <p:nvPicPr>
          <p:cNvPr id="209719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364857"/>
            <a:ext cx="238146" cy="238146"/>
          </a:xfrm>
          <a:prstGeom prst="rect">
            <a:avLst/>
          </a:prstGeom>
        </p:spPr>
      </p:pic>
      <p:graphicFrame>
        <p:nvGraphicFramePr>
          <p:cNvPr id="4194306" name="表格 5"/>
          <p:cNvGraphicFramePr/>
          <p:nvPr/>
        </p:nvGraphicFramePr>
        <p:xfrm>
          <a:off x="2424114" y="1125537"/>
          <a:ext cx="8301035" cy="1676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4022"/>
                <a:gridCol w="2077319"/>
                <a:gridCol w="2074022"/>
                <a:gridCol w="2075672"/>
              </a:tblGrid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次数</a:t>
                      </a:r>
                      <a:endParaRPr lang="zh-CN" altLang="en-US" sz="20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点电流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x-none" sz="2000" b="0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/A</a:t>
                      </a:r>
                      <a:endParaRPr lang="zh-CN" altLang="en-US" sz="2000" b="0" i="0" baseline="-25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</a:t>
                      </a: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点电流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x-none" sz="2000" b="0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/A</a:t>
                      </a:r>
                      <a:endParaRPr lang="zh-CN" altLang="en-US" sz="20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zh-CN" altLang="en-US" sz="20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点电流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en-US" altLang="x-none" sz="2000" b="0" baseline="-25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/A</a:t>
                      </a:r>
                      <a:endParaRPr lang="zh-CN" altLang="en-US" sz="2000" b="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itchFamily="34" charset="-122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zh-CN" altLang="en-US" sz="2000" b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21920" marR="12192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CN" altLang="en-US" sz="2000" b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21920" marR="1219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+mn-lt"/>
                          <a:ea typeface="微软雅黑" pitchFamily="34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CN" altLang="en-US" sz="2000" b="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21920" marR="12192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731" name="矩形 68637"/>
          <p:cNvSpPr>
            <a:spLocks noChangeArrowheads="1"/>
          </p:cNvSpPr>
          <p:nvPr/>
        </p:nvSpPr>
        <p:spPr bwMode="auto">
          <a:xfrm>
            <a:off x="2314344" y="375131"/>
            <a:ext cx="12105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itchFamily="34" charset="-122"/>
              </a:rPr>
              <a:t>实验数据</a:t>
            </a:r>
          </a:p>
        </p:txBody>
      </p:sp>
      <p:graphicFrame>
        <p:nvGraphicFramePr>
          <p:cNvPr id="4194307" name="表格 9"/>
          <p:cNvGraphicFramePr>
            <a:graphicFrameLocks noGrp="1"/>
          </p:cNvGraphicFramePr>
          <p:nvPr/>
        </p:nvGraphicFramePr>
        <p:xfrm>
          <a:off x="4498136" y="1521777"/>
          <a:ext cx="6227013" cy="131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7319"/>
                <a:gridCol w="2074022"/>
                <a:gridCol w="2075672"/>
              </a:tblGrid>
              <a:tr h="3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0.2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81280" marB="812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0.2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81280" marB="812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0.39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marL="121920" marR="121920" marT="81280" marB="81280" anchor="ctr" horzOverflow="overflow"/>
                </a:tc>
              </a:tr>
              <a:tr h="3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  <a:sym typeface="Arial"/>
                        </a:rPr>
                        <a:t>0.28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  <a:sym typeface="Arial"/>
                      </a:endParaRPr>
                    </a:p>
                  </a:txBody>
                  <a:tcPr marL="121920" marR="121920" marT="81280" marB="812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  <a:sym typeface="Arial"/>
                        </a:rPr>
                        <a:t>0.32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  <a:sym typeface="Arial"/>
                      </a:endParaRPr>
                    </a:p>
                  </a:txBody>
                  <a:tcPr marL="121920" marR="121920" marT="81280" marB="812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  <a:sym typeface="Arial"/>
                        </a:rPr>
                        <a:t>0.6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  <a:sym typeface="Arial"/>
                      </a:endParaRPr>
                    </a:p>
                  </a:txBody>
                  <a:tcPr marL="121920" marR="121920" marT="81280" marB="81280" anchor="ctr" horzOverflow="overflow"/>
                </a:tc>
              </a:tr>
              <a:tr h="3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  <a:sym typeface="Arial"/>
                        </a:rPr>
                        <a:t>1.2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  <a:sym typeface="Arial"/>
                      </a:endParaRPr>
                    </a:p>
                  </a:txBody>
                  <a:tcPr marL="121920" marR="121920" marT="81280" marB="812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  <a:sym typeface="Arial"/>
                        </a:rPr>
                        <a:t>1.6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  <a:sym typeface="Arial"/>
                      </a:endParaRPr>
                    </a:p>
                  </a:txBody>
                  <a:tcPr marL="121920" marR="121920" marT="81280" marB="812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  <a:sym typeface="Arial"/>
                        </a:rPr>
                        <a:t>2.8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  <a:sym typeface="Arial"/>
                      </a:endParaRPr>
                    </a:p>
                  </a:txBody>
                  <a:tcPr marL="121920" marR="121920" marT="81280" marB="81280" anchor="ctr" horzOverflow="overflow"/>
                </a:tc>
              </a:tr>
            </a:tbl>
          </a:graphicData>
        </a:graphic>
      </p:graphicFrame>
      <p:sp>
        <p:nvSpPr>
          <p:cNvPr id="1048732" name="文本框 10"/>
          <p:cNvSpPr txBox="1"/>
          <p:nvPr/>
        </p:nvSpPr>
        <p:spPr>
          <a:xfrm>
            <a:off x="782832" y="3278680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分析论证</a:t>
            </a:r>
          </a:p>
        </p:txBody>
      </p:sp>
      <p:pic>
        <p:nvPicPr>
          <p:cNvPr id="2097191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3359662"/>
            <a:ext cx="238146" cy="238146"/>
          </a:xfrm>
          <a:prstGeom prst="rect">
            <a:avLst/>
          </a:prstGeom>
        </p:spPr>
      </p:pic>
      <p:sp>
        <p:nvSpPr>
          <p:cNvPr id="1048733" name="TextBox 18"/>
          <p:cNvSpPr>
            <a:spLocks noChangeArrowheads="1"/>
          </p:cNvSpPr>
          <p:nvPr/>
        </p:nvSpPr>
        <p:spPr bwMode="auto">
          <a:xfrm>
            <a:off x="2292913" y="3240655"/>
            <a:ext cx="6771571" cy="509481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并联电路中，干路中的电流等于各支路中电流的总和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048734" name="文本框 14"/>
          <p:cNvSpPr txBox="1"/>
          <p:nvPr/>
        </p:nvSpPr>
        <p:spPr>
          <a:xfrm>
            <a:off x="782832" y="4437912"/>
            <a:ext cx="133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a typeface="阿里巴巴普惠体" panose="00020600040101010101"/>
              </a:rPr>
              <a:t>交流讨论</a:t>
            </a:r>
          </a:p>
        </p:txBody>
      </p:sp>
      <p:pic>
        <p:nvPicPr>
          <p:cNvPr id="2097192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4518894"/>
            <a:ext cx="238146" cy="238146"/>
          </a:xfrm>
          <a:prstGeom prst="rect">
            <a:avLst/>
          </a:prstGeom>
        </p:spPr>
      </p:pic>
      <p:sp>
        <p:nvSpPr>
          <p:cNvPr id="1048735" name="文本框 16"/>
          <p:cNvSpPr txBox="1"/>
          <p:nvPr/>
        </p:nvSpPr>
        <p:spPr>
          <a:xfrm>
            <a:off x="2319106" y="3693857"/>
            <a:ext cx="1750994" cy="472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I = I</a:t>
            </a:r>
            <a:r>
              <a:rPr lang="en-US" altLang="zh-CN" sz="2000" b="1" baseline="-2500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+ I</a:t>
            </a:r>
            <a:r>
              <a:rPr lang="en-US" altLang="zh-CN" sz="2000" b="1" baseline="-2500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200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048736" name="文本框 6"/>
          <p:cNvSpPr txBox="1"/>
          <p:nvPr/>
        </p:nvSpPr>
        <p:spPr>
          <a:xfrm>
            <a:off x="2333947" y="4338533"/>
            <a:ext cx="8983340" cy="146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1</a:t>
            </a:r>
            <a:r>
              <a:rPr lang="zh-CN" altLang="en-US" sz="2000">
                <a:latin typeface="+mn-ea"/>
              </a:rPr>
              <a:t>、实验中应使用规格不同的小灯泡测量，以避免偶然性。</a:t>
            </a:r>
            <a:endParaRPr lang="en-US" altLang="zh-CN" sz="20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2</a:t>
            </a:r>
            <a:r>
              <a:rPr lang="zh-CN" altLang="en-US" sz="2000">
                <a:latin typeface="+mn-ea"/>
              </a:rPr>
              <a:t>、当并联的两个小灯泡规格相同时，支路中的电流相等。</a:t>
            </a:r>
            <a:endParaRPr lang="en-US" altLang="zh-CN" sz="20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+mn-ea"/>
              </a:rPr>
              <a:t>     </a:t>
            </a:r>
            <a:r>
              <a:rPr lang="zh-CN" altLang="en-US" sz="2000">
                <a:latin typeface="+mn-ea"/>
              </a:rPr>
              <a:t>当并联的两个小灯泡规格不同时，支路中的电流不相等。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8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8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/>
      <p:bldP spid="1048731" grpId="1"/>
      <p:bldP spid="1048732" grpId="2"/>
      <p:bldP spid="1048733" grpId="3"/>
      <p:bldP spid="1048734" grpId="4"/>
      <p:bldP spid="1048735" grpId="5"/>
      <p:bldP spid="1048736" grpId="6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</a:xfrm>
      </p:grpSpPr>
      <p:sp>
        <p:nvSpPr>
          <p:cNvPr id="1048737" name="矩形: 圆角 35"/>
          <p:cNvSpPr/>
          <p:nvPr/>
        </p:nvSpPr>
        <p:spPr>
          <a:xfrm>
            <a:off x="874713" y="1079500"/>
            <a:ext cx="10442575" cy="5372101"/>
          </a:xfrm>
          <a:prstGeom prst="roundRect">
            <a:avLst>
              <a:gd name="adj" fmla="val 315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8" name="TextBox 18"/>
          <p:cNvSpPr txBox="1"/>
          <p:nvPr/>
        </p:nvSpPr>
        <p:spPr>
          <a:xfrm>
            <a:off x="2495550" y="1490662"/>
            <a:ext cx="7200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zh-CN" sz="2400" b="1" spc="30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串</a:t>
            </a: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zh-CN" sz="2400" b="1" spc="30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并联电路中电流的规律</a:t>
            </a:r>
          </a:p>
        </p:txBody>
      </p:sp>
      <p:graphicFrame>
        <p:nvGraphicFramePr>
          <p:cNvPr id="4194308" name="表格 2"/>
          <p:cNvGraphicFramePr>
            <a:graphicFrameLocks noGrp="1"/>
          </p:cNvGraphicFramePr>
          <p:nvPr/>
        </p:nvGraphicFramePr>
        <p:xfrm>
          <a:off x="1298179" y="2363786"/>
          <a:ext cx="9595642" cy="3783014"/>
        </p:xfrm>
        <a:graphic>
          <a:graphicData uri="http://schemas.openxmlformats.org/drawingml/2006/table">
            <a:tbl>
              <a:tblPr/>
              <a:tblGrid>
                <a:gridCol w="1223455"/>
                <a:gridCol w="2678854"/>
                <a:gridCol w="4018281"/>
                <a:gridCol w="1675052"/>
              </a:tblGrid>
              <a:tr h="6213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2000" b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  <a:cs typeface="Times New Roman"/>
                        </a:rPr>
                        <a:t>电路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2000" b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  <a:cs typeface="Times New Roman"/>
                        </a:rPr>
                        <a:t>电路图</a:t>
                      </a:r>
                      <a:endParaRPr lang="en-US" sz="2000" b="1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  <a:cs typeface="Times New Roman"/>
                        </a:rPr>
                        <a:t>文字表达</a:t>
                      </a:r>
                      <a:endParaRPr lang="zh-CN" sz="2000" b="1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ea"/>
                          <a:ea typeface="+mj-ea"/>
                          <a:cs typeface="Times New Roman"/>
                        </a:rPr>
                        <a:t>公式表达</a:t>
                      </a:r>
                      <a:endParaRPr lang="zh-CN" sz="2000" b="1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+mj-ea"/>
                        <a:ea typeface="+mj-ea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504966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latin typeface="微软雅黑" panose="020b0503020204020204" pitchFamily="34" charset="-122"/>
                          <a:ea typeface="微软雅黑" pitchFamily="34" charset="-122"/>
                          <a:cs typeface="Times New Roman"/>
                        </a:rPr>
                        <a:t>串联</a:t>
                      </a:r>
                      <a:endParaRPr lang="zh-CN" sz="2000" b="1" kern="100">
                        <a:latin typeface="微软雅黑" panose="020b0503020204020204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latin typeface="Times New Roman"/>
                        <a:ea typeface="宋体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串联电路中</a:t>
                      </a:r>
                      <a:r>
                        <a:rPr lang="zh-CN" alt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各处电流都相等</a:t>
                      </a:r>
                      <a:endParaRPr lang="zh-CN" sz="2000" b="1" kern="100">
                        <a:latin typeface="宋体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i="1" kern="100">
                          <a:latin typeface="Times New Roman"/>
                          <a:ea typeface="宋体"/>
                          <a:cs typeface="Courier New"/>
                        </a:rPr>
                        <a:t>I</a:t>
                      </a: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＝</a:t>
                      </a:r>
                      <a:r>
                        <a:rPr lang="en-US" sz="2000" b="1" i="1" kern="100">
                          <a:latin typeface="Times New Roman"/>
                          <a:ea typeface="宋体"/>
                          <a:cs typeface="Courier New"/>
                        </a:rPr>
                        <a:t>I</a:t>
                      </a:r>
                      <a:r>
                        <a:rPr lang="en-US" sz="2000" b="1" kern="100" baseline="-25000">
                          <a:latin typeface="Times New Roman"/>
                          <a:ea typeface="宋体"/>
                          <a:cs typeface="Courier New"/>
                        </a:rPr>
                        <a:t>1</a:t>
                      </a: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＝</a:t>
                      </a:r>
                      <a:r>
                        <a:rPr lang="en-US" sz="2000" b="1" i="1" kern="100">
                          <a:latin typeface="Times New Roman"/>
                          <a:ea typeface="宋体"/>
                          <a:cs typeface="Courier New"/>
                        </a:rPr>
                        <a:t>I</a:t>
                      </a:r>
                      <a:r>
                        <a:rPr lang="en-US" sz="2000" b="1" kern="100" baseline="-2500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endParaRPr lang="zh-CN" sz="2000" b="1" kern="100">
                        <a:latin typeface="宋体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1656735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latin typeface="微软雅黑" panose="020b0503020204020204" pitchFamily="34" charset="-122"/>
                          <a:ea typeface="微软雅黑" pitchFamily="34" charset="-122"/>
                          <a:cs typeface="Times New Roman"/>
                        </a:rPr>
                        <a:t>并联</a:t>
                      </a:r>
                      <a:endParaRPr lang="zh-CN" sz="2000" b="1" kern="100">
                        <a:latin typeface="微软雅黑" panose="020b0503020204020204" pitchFamily="34" charset="-122"/>
                        <a:ea typeface="微软雅黑" pitchFamily="34" charset="-122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2000" b="1" kern="100">
                        <a:latin typeface="Times New Roman"/>
                        <a:ea typeface="宋体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并联电路中，干路电流</a:t>
                      </a:r>
                      <a:endParaRPr lang="en-US" altLang="zh-CN" sz="2000" b="1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等于各支路电流之和</a:t>
                      </a:r>
                      <a:endParaRPr lang="zh-CN" sz="2000" b="1" kern="100">
                        <a:latin typeface="宋体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i="1" kern="100">
                          <a:latin typeface="Times New Roman"/>
                          <a:ea typeface="宋体"/>
                          <a:cs typeface="Courier New"/>
                        </a:rPr>
                        <a:t>I</a:t>
                      </a: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＝</a:t>
                      </a:r>
                      <a:r>
                        <a:rPr lang="en-US" sz="2000" b="1" i="1" kern="100">
                          <a:latin typeface="Times New Roman"/>
                          <a:ea typeface="宋体"/>
                          <a:cs typeface="Courier New"/>
                        </a:rPr>
                        <a:t>I</a:t>
                      </a:r>
                      <a:r>
                        <a:rPr lang="en-US" sz="2000" b="1" kern="100" baseline="-25000">
                          <a:latin typeface="Times New Roman"/>
                          <a:ea typeface="宋体"/>
                          <a:cs typeface="Courier New"/>
                        </a:rPr>
                        <a:t>1</a:t>
                      </a:r>
                      <a:r>
                        <a:rPr lang="zh-CN" sz="2000" b="1" kern="100">
                          <a:latin typeface="Times New Roman"/>
                          <a:ea typeface="宋体"/>
                          <a:cs typeface="Times New Roman"/>
                        </a:rPr>
                        <a:t>＋</a:t>
                      </a:r>
                      <a:r>
                        <a:rPr lang="en-US" sz="2000" b="1" i="1" kern="100">
                          <a:latin typeface="Times New Roman"/>
                          <a:ea typeface="宋体"/>
                          <a:cs typeface="Courier New"/>
                        </a:rPr>
                        <a:t>I</a:t>
                      </a:r>
                      <a:r>
                        <a:rPr lang="en-US" sz="2000" b="1" kern="100" baseline="-2500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endParaRPr lang="zh-CN" sz="2000" b="1" kern="100">
                        <a:latin typeface="宋体"/>
                        <a:cs typeface="Courier New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09719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26" y="4647572"/>
            <a:ext cx="2203288" cy="1275734"/>
          </a:xfrm>
          <a:prstGeom prst="rect">
            <a:avLst/>
          </a:prstGeom>
        </p:spPr>
      </p:pic>
      <p:pic>
        <p:nvPicPr>
          <p:cNvPr id="2097194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156" y="3099108"/>
            <a:ext cx="2243458" cy="1275734"/>
          </a:xfrm>
          <a:prstGeom prst="rect">
            <a:avLst/>
          </a:prstGeom>
        </p:spPr>
      </p:pic>
      <p:sp>
        <p:nvSpPr>
          <p:cNvPr id="1048739" name="文本框 11"/>
          <p:cNvSpPr txBox="1">
            <a:spLocks noChangeArrowheads="1"/>
          </p:cNvSpPr>
          <p:nvPr/>
        </p:nvSpPr>
        <p:spPr bwMode="auto">
          <a:xfrm>
            <a:off x="782832" y="320179"/>
            <a:ext cx="453009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规律总结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等线 Light"/>
        <a:ea typeface="微软雅黑" panose="020b0503020204020204" charset="-122"/>
        <a:cs typeface="Arial"/>
      </a:majorFont>
      <a:minorFont>
        <a:latin typeface="等线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2020-10-10T08:40:20Z</cp:lastPrinted>
  <dcterms:created xsi:type="dcterms:W3CDTF">2020-10-10T08:40:20Z</dcterms:created>
  <dcterms:modified xsi:type="dcterms:W3CDTF">2020-10-10T00:40:23Z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